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1.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2.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3.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jpeg" ContentType="image/jpeg"/>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5.jpeg" ContentType="image/jpeg"/>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media/image6.jpeg" ContentType="image/jpeg"/>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media/image7.jpeg" ContentType="image/jpeg"/>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 id="688" r:id="rId440"/>
    <p:sldId id="689" r:id="rId441"/>
    <p:sldId id="690" r:id="rId442"/>
    <p:sldId id="691" r:id="rId443"/>
    <p:sldId id="692" r:id="rId444"/>
    <p:sldId id="693" r:id="rId445"/>
    <p:sldId id="694" r:id="rId446"/>
    <p:sldId id="695" r:id="rId447"/>
    <p:sldId id="696" r:id="rId448"/>
    <p:sldId id="697" r:id="rId449"/>
    <p:sldId id="698" r:id="rId450"/>
    <p:sldId id="699" r:id="rId451"/>
    <p:sldId id="700" r:id="rId452"/>
    <p:sldId id="701" r:id="rId453"/>
    <p:sldId id="702" r:id="rId454"/>
    <p:sldId id="703" r:id="rId455"/>
    <p:sldId id="704" r:id="rId456"/>
    <p:sldId id="705" r:id="rId457"/>
    <p:sldId id="706" r:id="rId458"/>
    <p:sldId id="707" r:id="rId459"/>
    <p:sldId id="708" r:id="rId460"/>
    <p:sldId id="709" r:id="rId461"/>
    <p:sldId id="710" r:id="rId462"/>
    <p:sldId id="711" r:id="rId463"/>
    <p:sldId id="712" r:id="rId464"/>
    <p:sldId id="713" r:id="rId465"/>
    <p:sldId id="714" r:id="rId466"/>
    <p:sldId id="715" r:id="rId467"/>
    <p:sldId id="716" r:id="rId468"/>
    <p:sldId id="717" r:id="rId469"/>
    <p:sldId id="718" r:id="rId470"/>
    <p:sldId id="719" r:id="rId471"/>
    <p:sldId id="720" r:id="rId472"/>
    <p:sldId id="721" r:id="rId473"/>
    <p:sldId id="722" r:id="rId474"/>
    <p:sldId id="723" r:id="rId475"/>
    <p:sldId id="724" r:id="rId476"/>
    <p:sldId id="725" r:id="rId477"/>
    <p:sldId id="726" r:id="rId478"/>
    <p:sldId id="727" r:id="rId479"/>
    <p:sldId id="728" r:id="rId480"/>
    <p:sldId id="729" r:id="rId481"/>
    <p:sldId id="730" r:id="rId482"/>
    <p:sldId id="731" r:id="rId483"/>
    <p:sldId id="732" r:id="rId484"/>
    <p:sldId id="733" r:id="rId485"/>
    <p:sldId id="734" r:id="rId486"/>
    <p:sldId id="735" r:id="rId487"/>
    <p:sldId id="736" r:id="rId488"/>
    <p:sldId id="737" r:id="rId489"/>
    <p:sldId id="738" r:id="rId490"/>
    <p:sldId id="739" r:id="rId491"/>
    <p:sldId id="740" r:id="rId492"/>
    <p:sldId id="741" r:id="rId493"/>
    <p:sldId id="742" r:id="rId494"/>
    <p:sldId id="743" r:id="rId495"/>
    <p:sldId id="744" r:id="rId496"/>
    <p:sldId id="745" r:id="rId497"/>
    <p:sldId id="746" r:id="rId498"/>
    <p:sldId id="747" r:id="rId499"/>
    <p:sldId id="748" r:id="rId500"/>
    <p:sldId id="749" r:id="rId501"/>
    <p:sldId id="750" r:id="rId502"/>
    <p:sldId id="751" r:id="rId503"/>
    <p:sldId id="752" r:id="rId504"/>
    <p:sldId id="753" r:id="rId505"/>
    <p:sldId id="754" r:id="rId506"/>
    <p:sldId id="755" r:id="rId507"/>
    <p:sldId id="756" r:id="rId508"/>
    <p:sldId id="757" r:id="rId509"/>
    <p:sldId id="758" r:id="rId510"/>
    <p:sldId id="759" r:id="rId511"/>
    <p:sldId id="760" r:id="rId512"/>
    <p:sldId id="761" r:id="rId513"/>
    <p:sldId id="762" r:id="rId514"/>
    <p:sldId id="763" r:id="rId515"/>
    <p:sldId id="764" r:id="rId516"/>
    <p:sldId id="765" r:id="rId517"/>
    <p:sldId id="766" r:id="rId518"/>
    <p:sldId id="767" r:id="rId519"/>
    <p:sldId id="768" r:id="rId520"/>
    <p:sldId id="769" r:id="rId521"/>
    <p:sldId id="770" r:id="rId522"/>
    <p:sldId id="771" r:id="rId523"/>
    <p:sldId id="772" r:id="rId524"/>
    <p:sldId id="773" r:id="rId525"/>
    <p:sldId id="774" r:id="rId526"/>
    <p:sldId id="775" r:id="rId527"/>
    <p:sldId id="776" r:id="rId528"/>
    <p:sldId id="777" r:id="rId529"/>
    <p:sldId id="778" r:id="rId530"/>
    <p:sldId id="779" r:id="rId531"/>
    <p:sldId id="780" r:id="rId532"/>
    <p:sldId id="781" r:id="rId533"/>
    <p:sldId id="782" r:id="rId534"/>
    <p:sldId id="783" r:id="rId535"/>
    <p:sldId id="784" r:id="rId536"/>
    <p:sldId id="785" r:id="rId537"/>
    <p:sldId id="786" r:id="rId538"/>
    <p:sldId id="787" r:id="rId539"/>
    <p:sldId id="788" r:id="rId540"/>
    <p:sldId id="789" r:id="rId541"/>
    <p:sldId id="790" r:id="rId542"/>
    <p:sldId id="791" r:id="rId543"/>
    <p:sldId id="792" r:id="rId544"/>
    <p:sldId id="793" r:id="rId545"/>
    <p:sldId id="794" r:id="rId546"/>
    <p:sldId id="795" r:id="rId547"/>
    <p:sldId id="796" r:id="rId548"/>
    <p:sldId id="797" r:id="rId549"/>
    <p:sldId id="798" r:id="rId550"/>
    <p:sldId id="799" r:id="rId551"/>
    <p:sldId id="800" r:id="rId552"/>
    <p:sldId id="801" r:id="rId553"/>
    <p:sldId id="802" r:id="rId554"/>
    <p:sldId id="803" r:id="rId555"/>
    <p:sldId id="804" r:id="rId556"/>
    <p:sldId id="805" r:id="rId557"/>
    <p:sldId id="806" r:id="rId558"/>
    <p:sldId id="807" r:id="rId559"/>
    <p:sldId id="808" r:id="rId560"/>
    <p:sldId id="809" r:id="rId561"/>
    <p:sldId id="810" r:id="rId562"/>
    <p:sldId id="811" r:id="rId563"/>
    <p:sldId id="812" r:id="rId564"/>
    <p:sldId id="813" r:id="rId565"/>
    <p:sldId id="814" r:id="rId566"/>
    <p:sldId id="815" r:id="rId567"/>
    <p:sldId id="816" r:id="rId568"/>
    <p:sldId id="817" r:id="rId569"/>
    <p:sldId id="818" r:id="rId570"/>
    <p:sldId id="819" r:id="rId571"/>
    <p:sldId id="820" r:id="rId572"/>
    <p:sldId id="821" r:id="rId573"/>
    <p:sldId id="822" r:id="rId574"/>
    <p:sldId id="823" r:id="rId575"/>
    <p:sldId id="824" r:id="rId576"/>
    <p:sldId id="825" r:id="rId577"/>
    <p:sldId id="826" r:id="rId578"/>
    <p:sldId id="827" r:id="rId579"/>
    <p:sldId id="828" r:id="rId580"/>
    <p:sldId id="829" r:id="rId581"/>
    <p:sldId id="830" r:id="rId582"/>
    <p:sldId id="831" r:id="rId583"/>
    <p:sldId id="832" r:id="rId584"/>
    <p:sldId id="833" r:id="rId585"/>
    <p:sldId id="834" r:id="rId586"/>
    <p:sldId id="835" r:id="rId587"/>
    <p:sldId id="836" r:id="rId588"/>
    <p:sldId id="837" r:id="rId589"/>
    <p:sldId id="838" r:id="rId590"/>
    <p:sldId id="839" r:id="rId591"/>
    <p:sldId id="840" r:id="rId592"/>
    <p:sldId id="841" r:id="rId593"/>
    <p:sldId id="842" r:id="rId594"/>
    <p:sldId id="843" r:id="rId595"/>
    <p:sldId id="844" r:id="rId596"/>
    <p:sldId id="845" r:id="rId597"/>
    <p:sldId id="846" r:id="rId598"/>
    <p:sldId id="847" r:id="rId599"/>
    <p:sldId id="848" r:id="rId600"/>
    <p:sldId id="849" r:id="rId601"/>
    <p:sldId id="850" r:id="rId602"/>
    <p:sldId id="851" r:id="rId603"/>
    <p:sldId id="852" r:id="rId604"/>
    <p:sldId id="853" r:id="rId605"/>
    <p:sldId id="854" r:id="rId606"/>
    <p:sldId id="855" r:id="rId607"/>
    <p:sldId id="856" r:id="rId608"/>
    <p:sldId id="857" r:id="rId609"/>
    <p:sldId id="858" r:id="rId610"/>
    <p:sldId id="859" r:id="rId611"/>
    <p:sldId id="860" r:id="rId612"/>
    <p:sldId id="861" r:id="rId613"/>
    <p:sldId id="862" r:id="rId614"/>
    <p:sldId id="863" r:id="rId615"/>
    <p:sldId id="864" r:id="rId616"/>
    <p:sldId id="865" r:id="rId617"/>
    <p:sldId id="866" r:id="rId618"/>
    <p:sldId id="867" r:id="rId619"/>
    <p:sldId id="868" r:id="rId620"/>
    <p:sldId id="869" r:id="rId621"/>
    <p:sldId id="870" r:id="rId622"/>
    <p:sldId id="871" r:id="rId623"/>
    <p:sldId id="872" r:id="rId624"/>
    <p:sldId id="873" r:id="rId625"/>
    <p:sldId id="874" r:id="rId626"/>
    <p:sldId id="875" r:id="rId627"/>
    <p:sldId id="876" r:id="rId628"/>
    <p:sldId id="877" r:id="rId629"/>
    <p:sldId id="878" r:id="rId630"/>
    <p:sldId id="879" r:id="rId631"/>
    <p:sldId id="880" r:id="rId632"/>
    <p:sldId id="881" r:id="rId633"/>
    <p:sldId id="882" r:id="rId634"/>
    <p:sldId id="883" r:id="rId635"/>
    <p:sldId id="884" r:id="rId636"/>
    <p:sldId id="885" r:id="rId637"/>
    <p:sldId id="886" r:id="rId638"/>
    <p:sldId id="887" r:id="rId639"/>
    <p:sldId id="888" r:id="rId640"/>
    <p:sldId id="889" r:id="rId641"/>
    <p:sldId id="890" r:id="rId642"/>
    <p:sldId id="891" r:id="rId643"/>
    <p:sldId id="892" r:id="rId644"/>
    <p:sldId id="893" r:id="rId645"/>
    <p:sldId id="894" r:id="rId646"/>
    <p:sldId id="895" r:id="rId647"/>
    <p:sldId id="896" r:id="rId648"/>
    <p:sldId id="897" r:id="rId649"/>
    <p:sldId id="898" r:id="rId650"/>
    <p:sldId id="899" r:id="rId651"/>
    <p:sldId id="900" r:id="rId652"/>
    <p:sldId id="901" r:id="rId653"/>
    <p:sldId id="902" r:id="rId654"/>
    <p:sldId id="903" r:id="rId655"/>
    <p:sldId id="904" r:id="rId656"/>
    <p:sldId id="905" r:id="rId657"/>
    <p:sldId id="906" r:id="rId658"/>
    <p:sldId id="907" r:id="rId659"/>
    <p:sldId id="908" r:id="rId660"/>
    <p:sldId id="909" r:id="rId661"/>
    <p:sldId id="910" r:id="rId662"/>
    <p:sldId id="911" r:id="rId663"/>
    <p:sldId id="912" r:id="rId664"/>
    <p:sldId id="913" r:id="rId665"/>
    <p:sldId id="914" r:id="rId666"/>
    <p:sldId id="915" r:id="rId667"/>
    <p:sldId id="916" r:id="rId668"/>
    <p:sldId id="917" r:id="rId669"/>
    <p:sldId id="918" r:id="rId670"/>
    <p:sldId id="919" r:id="rId671"/>
    <p:sldId id="920" r:id="rId672"/>
    <p:sldId id="921" r:id="rId673"/>
    <p:sldId id="922" r:id="rId674"/>
    <p:sldId id="923" r:id="rId675"/>
    <p:sldId id="924" r:id="rId676"/>
    <p:sldId id="925" r:id="rId677"/>
    <p:sldId id="926" r:id="rId678"/>
    <p:sldId id="927" r:id="rId679"/>
    <p:sldId id="928" r:id="rId680"/>
    <p:sldId id="929" r:id="rId681"/>
  </p:sldIdLst>
  <p:sldSz cx="16256000" cy="9144000"/>
  <p:notesSz cx="6858000" cy="9144000"/>
  <p:defaultTextStyle>
    <a:lvl1pPr defTabSz="1408059">
      <a:defRPr sz="2800">
        <a:latin typeface="+mn-lt"/>
        <a:ea typeface="+mn-ea"/>
        <a:cs typeface="+mn-cs"/>
        <a:sym typeface="Helvetica"/>
      </a:defRPr>
    </a:lvl1pPr>
    <a:lvl2pPr defTabSz="1408059">
      <a:defRPr sz="2800">
        <a:latin typeface="+mn-lt"/>
        <a:ea typeface="+mn-ea"/>
        <a:cs typeface="+mn-cs"/>
        <a:sym typeface="Helvetica"/>
      </a:defRPr>
    </a:lvl2pPr>
    <a:lvl3pPr defTabSz="1408059">
      <a:defRPr sz="2800">
        <a:latin typeface="+mn-lt"/>
        <a:ea typeface="+mn-ea"/>
        <a:cs typeface="+mn-cs"/>
        <a:sym typeface="Helvetica"/>
      </a:defRPr>
    </a:lvl3pPr>
    <a:lvl4pPr defTabSz="1408059">
      <a:defRPr sz="2800">
        <a:latin typeface="+mn-lt"/>
        <a:ea typeface="+mn-ea"/>
        <a:cs typeface="+mn-cs"/>
        <a:sym typeface="Helvetica"/>
      </a:defRPr>
    </a:lvl4pPr>
    <a:lvl5pPr defTabSz="1408059">
      <a:defRPr sz="2800">
        <a:latin typeface="+mn-lt"/>
        <a:ea typeface="+mn-ea"/>
        <a:cs typeface="+mn-cs"/>
        <a:sym typeface="Helvetica"/>
      </a:defRPr>
    </a:lvl5pPr>
    <a:lvl6pPr defTabSz="1408059">
      <a:defRPr sz="2800">
        <a:latin typeface="+mn-lt"/>
        <a:ea typeface="+mn-ea"/>
        <a:cs typeface="+mn-cs"/>
        <a:sym typeface="Helvetica"/>
      </a:defRPr>
    </a:lvl6pPr>
    <a:lvl7pPr defTabSz="1408059">
      <a:defRPr sz="2800">
        <a:latin typeface="+mn-lt"/>
        <a:ea typeface="+mn-ea"/>
        <a:cs typeface="+mn-cs"/>
        <a:sym typeface="Helvetica"/>
      </a:defRPr>
    </a:lvl7pPr>
    <a:lvl8pPr defTabSz="1408059">
      <a:defRPr sz="2800">
        <a:latin typeface="+mn-lt"/>
        <a:ea typeface="+mn-ea"/>
        <a:cs typeface="+mn-cs"/>
        <a:sym typeface="Helvetica"/>
      </a:defRPr>
    </a:lvl8pPr>
    <a:lvl9pPr defTabSz="1408059">
      <a:defRPr sz="2800">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 Id="rId440" Type="http://schemas.openxmlformats.org/officeDocument/2006/relationships/slide" Target="slides/slide433.xml"/><Relationship Id="rId441" Type="http://schemas.openxmlformats.org/officeDocument/2006/relationships/slide" Target="slides/slide434.xml"/><Relationship Id="rId442" Type="http://schemas.openxmlformats.org/officeDocument/2006/relationships/slide" Target="slides/slide435.xml"/><Relationship Id="rId443" Type="http://schemas.openxmlformats.org/officeDocument/2006/relationships/slide" Target="slides/slide436.xml"/><Relationship Id="rId444" Type="http://schemas.openxmlformats.org/officeDocument/2006/relationships/slide" Target="slides/slide437.xml"/><Relationship Id="rId445" Type="http://schemas.openxmlformats.org/officeDocument/2006/relationships/slide" Target="slides/slide438.xml"/><Relationship Id="rId446" Type="http://schemas.openxmlformats.org/officeDocument/2006/relationships/slide" Target="slides/slide439.xml"/><Relationship Id="rId447" Type="http://schemas.openxmlformats.org/officeDocument/2006/relationships/slide" Target="slides/slide440.xml"/><Relationship Id="rId448" Type="http://schemas.openxmlformats.org/officeDocument/2006/relationships/slide" Target="slides/slide441.xml"/><Relationship Id="rId449" Type="http://schemas.openxmlformats.org/officeDocument/2006/relationships/slide" Target="slides/slide442.xml"/><Relationship Id="rId450" Type="http://schemas.openxmlformats.org/officeDocument/2006/relationships/slide" Target="slides/slide443.xml"/><Relationship Id="rId451" Type="http://schemas.openxmlformats.org/officeDocument/2006/relationships/slide" Target="slides/slide444.xml"/><Relationship Id="rId452" Type="http://schemas.openxmlformats.org/officeDocument/2006/relationships/slide" Target="slides/slide445.xml"/><Relationship Id="rId453" Type="http://schemas.openxmlformats.org/officeDocument/2006/relationships/slide" Target="slides/slide446.xml"/><Relationship Id="rId454" Type="http://schemas.openxmlformats.org/officeDocument/2006/relationships/slide" Target="slides/slide447.xml"/><Relationship Id="rId455" Type="http://schemas.openxmlformats.org/officeDocument/2006/relationships/slide" Target="slides/slide448.xml"/><Relationship Id="rId456" Type="http://schemas.openxmlformats.org/officeDocument/2006/relationships/slide" Target="slides/slide449.xml"/><Relationship Id="rId457" Type="http://schemas.openxmlformats.org/officeDocument/2006/relationships/slide" Target="slides/slide450.xml"/><Relationship Id="rId458" Type="http://schemas.openxmlformats.org/officeDocument/2006/relationships/slide" Target="slides/slide451.xml"/><Relationship Id="rId459" Type="http://schemas.openxmlformats.org/officeDocument/2006/relationships/slide" Target="slides/slide452.xml"/><Relationship Id="rId460" Type="http://schemas.openxmlformats.org/officeDocument/2006/relationships/slide" Target="slides/slide453.xml"/><Relationship Id="rId461" Type="http://schemas.openxmlformats.org/officeDocument/2006/relationships/slide" Target="slides/slide454.xml"/><Relationship Id="rId462" Type="http://schemas.openxmlformats.org/officeDocument/2006/relationships/slide" Target="slides/slide455.xml"/><Relationship Id="rId463" Type="http://schemas.openxmlformats.org/officeDocument/2006/relationships/slide" Target="slides/slide456.xml"/><Relationship Id="rId464" Type="http://schemas.openxmlformats.org/officeDocument/2006/relationships/slide" Target="slides/slide457.xml"/><Relationship Id="rId465" Type="http://schemas.openxmlformats.org/officeDocument/2006/relationships/slide" Target="slides/slide458.xml"/><Relationship Id="rId466" Type="http://schemas.openxmlformats.org/officeDocument/2006/relationships/slide" Target="slides/slide459.xml"/><Relationship Id="rId467" Type="http://schemas.openxmlformats.org/officeDocument/2006/relationships/slide" Target="slides/slide460.xml"/><Relationship Id="rId468" Type="http://schemas.openxmlformats.org/officeDocument/2006/relationships/slide" Target="slides/slide461.xml"/><Relationship Id="rId469" Type="http://schemas.openxmlformats.org/officeDocument/2006/relationships/slide" Target="slides/slide462.xml"/><Relationship Id="rId470" Type="http://schemas.openxmlformats.org/officeDocument/2006/relationships/slide" Target="slides/slide463.xml"/><Relationship Id="rId471" Type="http://schemas.openxmlformats.org/officeDocument/2006/relationships/slide" Target="slides/slide464.xml"/><Relationship Id="rId472" Type="http://schemas.openxmlformats.org/officeDocument/2006/relationships/slide" Target="slides/slide465.xml"/><Relationship Id="rId473" Type="http://schemas.openxmlformats.org/officeDocument/2006/relationships/slide" Target="slides/slide466.xml"/><Relationship Id="rId474" Type="http://schemas.openxmlformats.org/officeDocument/2006/relationships/slide" Target="slides/slide467.xml"/><Relationship Id="rId475" Type="http://schemas.openxmlformats.org/officeDocument/2006/relationships/slide" Target="slides/slide468.xml"/><Relationship Id="rId476" Type="http://schemas.openxmlformats.org/officeDocument/2006/relationships/slide" Target="slides/slide469.xml"/><Relationship Id="rId477" Type="http://schemas.openxmlformats.org/officeDocument/2006/relationships/slide" Target="slides/slide470.xml"/><Relationship Id="rId478" Type="http://schemas.openxmlformats.org/officeDocument/2006/relationships/slide" Target="slides/slide471.xml"/><Relationship Id="rId479" Type="http://schemas.openxmlformats.org/officeDocument/2006/relationships/slide" Target="slides/slide472.xml"/><Relationship Id="rId480" Type="http://schemas.openxmlformats.org/officeDocument/2006/relationships/slide" Target="slides/slide473.xml"/><Relationship Id="rId481" Type="http://schemas.openxmlformats.org/officeDocument/2006/relationships/slide" Target="slides/slide474.xml"/><Relationship Id="rId482" Type="http://schemas.openxmlformats.org/officeDocument/2006/relationships/slide" Target="slides/slide475.xml"/><Relationship Id="rId483" Type="http://schemas.openxmlformats.org/officeDocument/2006/relationships/slide" Target="slides/slide476.xml"/><Relationship Id="rId484" Type="http://schemas.openxmlformats.org/officeDocument/2006/relationships/slide" Target="slides/slide477.xml"/><Relationship Id="rId485" Type="http://schemas.openxmlformats.org/officeDocument/2006/relationships/slide" Target="slides/slide478.xml"/><Relationship Id="rId486" Type="http://schemas.openxmlformats.org/officeDocument/2006/relationships/slide" Target="slides/slide479.xml"/><Relationship Id="rId487" Type="http://schemas.openxmlformats.org/officeDocument/2006/relationships/slide" Target="slides/slide480.xml"/><Relationship Id="rId488" Type="http://schemas.openxmlformats.org/officeDocument/2006/relationships/slide" Target="slides/slide481.xml"/><Relationship Id="rId489" Type="http://schemas.openxmlformats.org/officeDocument/2006/relationships/slide" Target="slides/slide482.xml"/><Relationship Id="rId490" Type="http://schemas.openxmlformats.org/officeDocument/2006/relationships/slide" Target="slides/slide483.xml"/><Relationship Id="rId491" Type="http://schemas.openxmlformats.org/officeDocument/2006/relationships/slide" Target="slides/slide484.xml"/><Relationship Id="rId492" Type="http://schemas.openxmlformats.org/officeDocument/2006/relationships/slide" Target="slides/slide485.xml"/><Relationship Id="rId493" Type="http://schemas.openxmlformats.org/officeDocument/2006/relationships/slide" Target="slides/slide486.xml"/><Relationship Id="rId494" Type="http://schemas.openxmlformats.org/officeDocument/2006/relationships/slide" Target="slides/slide487.xml"/><Relationship Id="rId495" Type="http://schemas.openxmlformats.org/officeDocument/2006/relationships/slide" Target="slides/slide488.xml"/><Relationship Id="rId496" Type="http://schemas.openxmlformats.org/officeDocument/2006/relationships/slide" Target="slides/slide489.xml"/><Relationship Id="rId497" Type="http://schemas.openxmlformats.org/officeDocument/2006/relationships/slide" Target="slides/slide490.xml"/><Relationship Id="rId498" Type="http://schemas.openxmlformats.org/officeDocument/2006/relationships/slide" Target="slides/slide491.xml"/><Relationship Id="rId499" Type="http://schemas.openxmlformats.org/officeDocument/2006/relationships/slide" Target="slides/slide492.xml"/><Relationship Id="rId500" Type="http://schemas.openxmlformats.org/officeDocument/2006/relationships/slide" Target="slides/slide493.xml"/><Relationship Id="rId501" Type="http://schemas.openxmlformats.org/officeDocument/2006/relationships/slide" Target="slides/slide494.xml"/><Relationship Id="rId502" Type="http://schemas.openxmlformats.org/officeDocument/2006/relationships/slide" Target="slides/slide495.xml"/><Relationship Id="rId503" Type="http://schemas.openxmlformats.org/officeDocument/2006/relationships/slide" Target="slides/slide496.xml"/><Relationship Id="rId504" Type="http://schemas.openxmlformats.org/officeDocument/2006/relationships/slide" Target="slides/slide497.xml"/><Relationship Id="rId505" Type="http://schemas.openxmlformats.org/officeDocument/2006/relationships/slide" Target="slides/slide498.xml"/><Relationship Id="rId506" Type="http://schemas.openxmlformats.org/officeDocument/2006/relationships/slide" Target="slides/slide499.xml"/><Relationship Id="rId507" Type="http://schemas.openxmlformats.org/officeDocument/2006/relationships/slide" Target="slides/slide500.xml"/><Relationship Id="rId508" Type="http://schemas.openxmlformats.org/officeDocument/2006/relationships/slide" Target="slides/slide501.xml"/><Relationship Id="rId509" Type="http://schemas.openxmlformats.org/officeDocument/2006/relationships/slide" Target="slides/slide502.xml"/><Relationship Id="rId510" Type="http://schemas.openxmlformats.org/officeDocument/2006/relationships/slide" Target="slides/slide503.xml"/><Relationship Id="rId511" Type="http://schemas.openxmlformats.org/officeDocument/2006/relationships/slide" Target="slides/slide504.xml"/><Relationship Id="rId512" Type="http://schemas.openxmlformats.org/officeDocument/2006/relationships/slide" Target="slides/slide505.xml"/><Relationship Id="rId513" Type="http://schemas.openxmlformats.org/officeDocument/2006/relationships/slide" Target="slides/slide506.xml"/><Relationship Id="rId514" Type="http://schemas.openxmlformats.org/officeDocument/2006/relationships/slide" Target="slides/slide507.xml"/><Relationship Id="rId515" Type="http://schemas.openxmlformats.org/officeDocument/2006/relationships/slide" Target="slides/slide508.xml"/><Relationship Id="rId516" Type="http://schemas.openxmlformats.org/officeDocument/2006/relationships/slide" Target="slides/slide509.xml"/><Relationship Id="rId517" Type="http://schemas.openxmlformats.org/officeDocument/2006/relationships/slide" Target="slides/slide510.xml"/><Relationship Id="rId518" Type="http://schemas.openxmlformats.org/officeDocument/2006/relationships/slide" Target="slides/slide511.xml"/><Relationship Id="rId519" Type="http://schemas.openxmlformats.org/officeDocument/2006/relationships/slide" Target="slides/slide512.xml"/><Relationship Id="rId520" Type="http://schemas.openxmlformats.org/officeDocument/2006/relationships/slide" Target="slides/slide513.xml"/><Relationship Id="rId521" Type="http://schemas.openxmlformats.org/officeDocument/2006/relationships/slide" Target="slides/slide514.xml"/><Relationship Id="rId522" Type="http://schemas.openxmlformats.org/officeDocument/2006/relationships/slide" Target="slides/slide515.xml"/><Relationship Id="rId523" Type="http://schemas.openxmlformats.org/officeDocument/2006/relationships/slide" Target="slides/slide516.xml"/><Relationship Id="rId524" Type="http://schemas.openxmlformats.org/officeDocument/2006/relationships/slide" Target="slides/slide517.xml"/><Relationship Id="rId525" Type="http://schemas.openxmlformats.org/officeDocument/2006/relationships/slide" Target="slides/slide518.xml"/><Relationship Id="rId526" Type="http://schemas.openxmlformats.org/officeDocument/2006/relationships/slide" Target="slides/slide519.xml"/><Relationship Id="rId527" Type="http://schemas.openxmlformats.org/officeDocument/2006/relationships/slide" Target="slides/slide520.xml"/><Relationship Id="rId528" Type="http://schemas.openxmlformats.org/officeDocument/2006/relationships/slide" Target="slides/slide521.xml"/><Relationship Id="rId529" Type="http://schemas.openxmlformats.org/officeDocument/2006/relationships/slide" Target="slides/slide522.xml"/><Relationship Id="rId530" Type="http://schemas.openxmlformats.org/officeDocument/2006/relationships/slide" Target="slides/slide523.xml"/><Relationship Id="rId531" Type="http://schemas.openxmlformats.org/officeDocument/2006/relationships/slide" Target="slides/slide524.xml"/><Relationship Id="rId532" Type="http://schemas.openxmlformats.org/officeDocument/2006/relationships/slide" Target="slides/slide525.xml"/><Relationship Id="rId533" Type="http://schemas.openxmlformats.org/officeDocument/2006/relationships/slide" Target="slides/slide526.xml"/><Relationship Id="rId534" Type="http://schemas.openxmlformats.org/officeDocument/2006/relationships/slide" Target="slides/slide527.xml"/><Relationship Id="rId535" Type="http://schemas.openxmlformats.org/officeDocument/2006/relationships/slide" Target="slides/slide528.xml"/><Relationship Id="rId536" Type="http://schemas.openxmlformats.org/officeDocument/2006/relationships/slide" Target="slides/slide529.xml"/><Relationship Id="rId537" Type="http://schemas.openxmlformats.org/officeDocument/2006/relationships/slide" Target="slides/slide530.xml"/><Relationship Id="rId538" Type="http://schemas.openxmlformats.org/officeDocument/2006/relationships/slide" Target="slides/slide531.xml"/><Relationship Id="rId539" Type="http://schemas.openxmlformats.org/officeDocument/2006/relationships/slide" Target="slides/slide532.xml"/><Relationship Id="rId540" Type="http://schemas.openxmlformats.org/officeDocument/2006/relationships/slide" Target="slides/slide533.xml"/><Relationship Id="rId541" Type="http://schemas.openxmlformats.org/officeDocument/2006/relationships/slide" Target="slides/slide534.xml"/><Relationship Id="rId542" Type="http://schemas.openxmlformats.org/officeDocument/2006/relationships/slide" Target="slides/slide535.xml"/><Relationship Id="rId543" Type="http://schemas.openxmlformats.org/officeDocument/2006/relationships/slide" Target="slides/slide536.xml"/><Relationship Id="rId544" Type="http://schemas.openxmlformats.org/officeDocument/2006/relationships/slide" Target="slides/slide537.xml"/><Relationship Id="rId545" Type="http://schemas.openxmlformats.org/officeDocument/2006/relationships/slide" Target="slides/slide538.xml"/><Relationship Id="rId546" Type="http://schemas.openxmlformats.org/officeDocument/2006/relationships/slide" Target="slides/slide539.xml"/><Relationship Id="rId547" Type="http://schemas.openxmlformats.org/officeDocument/2006/relationships/slide" Target="slides/slide540.xml"/><Relationship Id="rId548" Type="http://schemas.openxmlformats.org/officeDocument/2006/relationships/slide" Target="slides/slide541.xml"/><Relationship Id="rId549" Type="http://schemas.openxmlformats.org/officeDocument/2006/relationships/slide" Target="slides/slide542.xml"/><Relationship Id="rId550" Type="http://schemas.openxmlformats.org/officeDocument/2006/relationships/slide" Target="slides/slide543.xml"/><Relationship Id="rId551" Type="http://schemas.openxmlformats.org/officeDocument/2006/relationships/slide" Target="slides/slide544.xml"/><Relationship Id="rId552" Type="http://schemas.openxmlformats.org/officeDocument/2006/relationships/slide" Target="slides/slide545.xml"/><Relationship Id="rId553" Type="http://schemas.openxmlformats.org/officeDocument/2006/relationships/slide" Target="slides/slide546.xml"/><Relationship Id="rId554" Type="http://schemas.openxmlformats.org/officeDocument/2006/relationships/slide" Target="slides/slide547.xml"/><Relationship Id="rId555" Type="http://schemas.openxmlformats.org/officeDocument/2006/relationships/slide" Target="slides/slide548.xml"/><Relationship Id="rId556" Type="http://schemas.openxmlformats.org/officeDocument/2006/relationships/slide" Target="slides/slide549.xml"/><Relationship Id="rId557" Type="http://schemas.openxmlformats.org/officeDocument/2006/relationships/slide" Target="slides/slide550.xml"/><Relationship Id="rId558" Type="http://schemas.openxmlformats.org/officeDocument/2006/relationships/slide" Target="slides/slide551.xml"/><Relationship Id="rId559" Type="http://schemas.openxmlformats.org/officeDocument/2006/relationships/slide" Target="slides/slide552.xml"/><Relationship Id="rId560" Type="http://schemas.openxmlformats.org/officeDocument/2006/relationships/slide" Target="slides/slide553.xml"/><Relationship Id="rId561" Type="http://schemas.openxmlformats.org/officeDocument/2006/relationships/slide" Target="slides/slide554.xml"/><Relationship Id="rId562" Type="http://schemas.openxmlformats.org/officeDocument/2006/relationships/slide" Target="slides/slide555.xml"/><Relationship Id="rId563" Type="http://schemas.openxmlformats.org/officeDocument/2006/relationships/slide" Target="slides/slide556.xml"/><Relationship Id="rId564" Type="http://schemas.openxmlformats.org/officeDocument/2006/relationships/slide" Target="slides/slide557.xml"/><Relationship Id="rId565" Type="http://schemas.openxmlformats.org/officeDocument/2006/relationships/slide" Target="slides/slide558.xml"/><Relationship Id="rId566" Type="http://schemas.openxmlformats.org/officeDocument/2006/relationships/slide" Target="slides/slide559.xml"/><Relationship Id="rId567" Type="http://schemas.openxmlformats.org/officeDocument/2006/relationships/slide" Target="slides/slide560.xml"/><Relationship Id="rId568" Type="http://schemas.openxmlformats.org/officeDocument/2006/relationships/slide" Target="slides/slide561.xml"/><Relationship Id="rId569" Type="http://schemas.openxmlformats.org/officeDocument/2006/relationships/slide" Target="slides/slide562.xml"/><Relationship Id="rId570" Type="http://schemas.openxmlformats.org/officeDocument/2006/relationships/slide" Target="slides/slide563.xml"/><Relationship Id="rId571" Type="http://schemas.openxmlformats.org/officeDocument/2006/relationships/slide" Target="slides/slide564.xml"/><Relationship Id="rId572" Type="http://schemas.openxmlformats.org/officeDocument/2006/relationships/slide" Target="slides/slide565.xml"/><Relationship Id="rId573" Type="http://schemas.openxmlformats.org/officeDocument/2006/relationships/slide" Target="slides/slide566.xml"/><Relationship Id="rId574" Type="http://schemas.openxmlformats.org/officeDocument/2006/relationships/slide" Target="slides/slide567.xml"/><Relationship Id="rId575" Type="http://schemas.openxmlformats.org/officeDocument/2006/relationships/slide" Target="slides/slide568.xml"/><Relationship Id="rId576" Type="http://schemas.openxmlformats.org/officeDocument/2006/relationships/slide" Target="slides/slide569.xml"/><Relationship Id="rId577" Type="http://schemas.openxmlformats.org/officeDocument/2006/relationships/slide" Target="slides/slide570.xml"/><Relationship Id="rId578" Type="http://schemas.openxmlformats.org/officeDocument/2006/relationships/slide" Target="slides/slide571.xml"/><Relationship Id="rId579" Type="http://schemas.openxmlformats.org/officeDocument/2006/relationships/slide" Target="slides/slide572.xml"/><Relationship Id="rId580" Type="http://schemas.openxmlformats.org/officeDocument/2006/relationships/slide" Target="slides/slide573.xml"/><Relationship Id="rId581" Type="http://schemas.openxmlformats.org/officeDocument/2006/relationships/slide" Target="slides/slide574.xml"/><Relationship Id="rId582" Type="http://schemas.openxmlformats.org/officeDocument/2006/relationships/slide" Target="slides/slide575.xml"/><Relationship Id="rId583" Type="http://schemas.openxmlformats.org/officeDocument/2006/relationships/slide" Target="slides/slide576.xml"/><Relationship Id="rId584" Type="http://schemas.openxmlformats.org/officeDocument/2006/relationships/slide" Target="slides/slide577.xml"/><Relationship Id="rId585" Type="http://schemas.openxmlformats.org/officeDocument/2006/relationships/slide" Target="slides/slide578.xml"/><Relationship Id="rId586" Type="http://schemas.openxmlformats.org/officeDocument/2006/relationships/slide" Target="slides/slide579.xml"/><Relationship Id="rId587" Type="http://schemas.openxmlformats.org/officeDocument/2006/relationships/slide" Target="slides/slide580.xml"/><Relationship Id="rId588" Type="http://schemas.openxmlformats.org/officeDocument/2006/relationships/slide" Target="slides/slide581.xml"/><Relationship Id="rId589" Type="http://schemas.openxmlformats.org/officeDocument/2006/relationships/slide" Target="slides/slide582.xml"/><Relationship Id="rId590" Type="http://schemas.openxmlformats.org/officeDocument/2006/relationships/slide" Target="slides/slide583.xml"/><Relationship Id="rId591" Type="http://schemas.openxmlformats.org/officeDocument/2006/relationships/slide" Target="slides/slide584.xml"/><Relationship Id="rId592" Type="http://schemas.openxmlformats.org/officeDocument/2006/relationships/slide" Target="slides/slide585.xml"/><Relationship Id="rId593" Type="http://schemas.openxmlformats.org/officeDocument/2006/relationships/slide" Target="slides/slide586.xml"/><Relationship Id="rId594" Type="http://schemas.openxmlformats.org/officeDocument/2006/relationships/slide" Target="slides/slide587.xml"/><Relationship Id="rId595" Type="http://schemas.openxmlformats.org/officeDocument/2006/relationships/slide" Target="slides/slide588.xml"/><Relationship Id="rId596" Type="http://schemas.openxmlformats.org/officeDocument/2006/relationships/slide" Target="slides/slide589.xml"/><Relationship Id="rId597" Type="http://schemas.openxmlformats.org/officeDocument/2006/relationships/slide" Target="slides/slide590.xml"/><Relationship Id="rId598" Type="http://schemas.openxmlformats.org/officeDocument/2006/relationships/slide" Target="slides/slide591.xml"/><Relationship Id="rId599" Type="http://schemas.openxmlformats.org/officeDocument/2006/relationships/slide" Target="slides/slide592.xml"/><Relationship Id="rId600" Type="http://schemas.openxmlformats.org/officeDocument/2006/relationships/slide" Target="slides/slide593.xml"/><Relationship Id="rId601" Type="http://schemas.openxmlformats.org/officeDocument/2006/relationships/slide" Target="slides/slide594.xml"/><Relationship Id="rId602" Type="http://schemas.openxmlformats.org/officeDocument/2006/relationships/slide" Target="slides/slide595.xml"/><Relationship Id="rId603" Type="http://schemas.openxmlformats.org/officeDocument/2006/relationships/slide" Target="slides/slide596.xml"/><Relationship Id="rId604" Type="http://schemas.openxmlformats.org/officeDocument/2006/relationships/slide" Target="slides/slide597.xml"/><Relationship Id="rId605" Type="http://schemas.openxmlformats.org/officeDocument/2006/relationships/slide" Target="slides/slide598.xml"/><Relationship Id="rId606" Type="http://schemas.openxmlformats.org/officeDocument/2006/relationships/slide" Target="slides/slide599.xml"/><Relationship Id="rId607" Type="http://schemas.openxmlformats.org/officeDocument/2006/relationships/slide" Target="slides/slide600.xml"/><Relationship Id="rId608" Type="http://schemas.openxmlformats.org/officeDocument/2006/relationships/slide" Target="slides/slide601.xml"/><Relationship Id="rId609" Type="http://schemas.openxmlformats.org/officeDocument/2006/relationships/slide" Target="slides/slide602.xml"/><Relationship Id="rId610" Type="http://schemas.openxmlformats.org/officeDocument/2006/relationships/slide" Target="slides/slide603.xml"/><Relationship Id="rId611" Type="http://schemas.openxmlformats.org/officeDocument/2006/relationships/slide" Target="slides/slide604.xml"/><Relationship Id="rId612" Type="http://schemas.openxmlformats.org/officeDocument/2006/relationships/slide" Target="slides/slide605.xml"/><Relationship Id="rId613" Type="http://schemas.openxmlformats.org/officeDocument/2006/relationships/slide" Target="slides/slide606.xml"/><Relationship Id="rId614" Type="http://schemas.openxmlformats.org/officeDocument/2006/relationships/slide" Target="slides/slide607.xml"/><Relationship Id="rId615" Type="http://schemas.openxmlformats.org/officeDocument/2006/relationships/slide" Target="slides/slide608.xml"/><Relationship Id="rId616" Type="http://schemas.openxmlformats.org/officeDocument/2006/relationships/slide" Target="slides/slide609.xml"/><Relationship Id="rId617" Type="http://schemas.openxmlformats.org/officeDocument/2006/relationships/slide" Target="slides/slide610.xml"/><Relationship Id="rId618" Type="http://schemas.openxmlformats.org/officeDocument/2006/relationships/slide" Target="slides/slide611.xml"/><Relationship Id="rId619" Type="http://schemas.openxmlformats.org/officeDocument/2006/relationships/slide" Target="slides/slide612.xml"/><Relationship Id="rId620" Type="http://schemas.openxmlformats.org/officeDocument/2006/relationships/slide" Target="slides/slide613.xml"/><Relationship Id="rId621" Type="http://schemas.openxmlformats.org/officeDocument/2006/relationships/slide" Target="slides/slide614.xml"/><Relationship Id="rId622" Type="http://schemas.openxmlformats.org/officeDocument/2006/relationships/slide" Target="slides/slide615.xml"/><Relationship Id="rId623" Type="http://schemas.openxmlformats.org/officeDocument/2006/relationships/slide" Target="slides/slide616.xml"/><Relationship Id="rId624" Type="http://schemas.openxmlformats.org/officeDocument/2006/relationships/slide" Target="slides/slide617.xml"/><Relationship Id="rId625" Type="http://schemas.openxmlformats.org/officeDocument/2006/relationships/slide" Target="slides/slide618.xml"/><Relationship Id="rId626" Type="http://schemas.openxmlformats.org/officeDocument/2006/relationships/slide" Target="slides/slide619.xml"/><Relationship Id="rId627" Type="http://schemas.openxmlformats.org/officeDocument/2006/relationships/slide" Target="slides/slide620.xml"/><Relationship Id="rId628" Type="http://schemas.openxmlformats.org/officeDocument/2006/relationships/slide" Target="slides/slide621.xml"/><Relationship Id="rId629" Type="http://schemas.openxmlformats.org/officeDocument/2006/relationships/slide" Target="slides/slide622.xml"/><Relationship Id="rId630" Type="http://schemas.openxmlformats.org/officeDocument/2006/relationships/slide" Target="slides/slide623.xml"/><Relationship Id="rId631" Type="http://schemas.openxmlformats.org/officeDocument/2006/relationships/slide" Target="slides/slide624.xml"/><Relationship Id="rId632" Type="http://schemas.openxmlformats.org/officeDocument/2006/relationships/slide" Target="slides/slide625.xml"/><Relationship Id="rId633" Type="http://schemas.openxmlformats.org/officeDocument/2006/relationships/slide" Target="slides/slide626.xml"/><Relationship Id="rId634" Type="http://schemas.openxmlformats.org/officeDocument/2006/relationships/slide" Target="slides/slide627.xml"/><Relationship Id="rId635" Type="http://schemas.openxmlformats.org/officeDocument/2006/relationships/slide" Target="slides/slide628.xml"/><Relationship Id="rId636" Type="http://schemas.openxmlformats.org/officeDocument/2006/relationships/slide" Target="slides/slide629.xml"/><Relationship Id="rId637" Type="http://schemas.openxmlformats.org/officeDocument/2006/relationships/slide" Target="slides/slide630.xml"/><Relationship Id="rId638" Type="http://schemas.openxmlformats.org/officeDocument/2006/relationships/slide" Target="slides/slide631.xml"/><Relationship Id="rId639" Type="http://schemas.openxmlformats.org/officeDocument/2006/relationships/slide" Target="slides/slide632.xml"/><Relationship Id="rId640" Type="http://schemas.openxmlformats.org/officeDocument/2006/relationships/slide" Target="slides/slide633.xml"/><Relationship Id="rId641" Type="http://schemas.openxmlformats.org/officeDocument/2006/relationships/slide" Target="slides/slide634.xml"/><Relationship Id="rId642" Type="http://schemas.openxmlformats.org/officeDocument/2006/relationships/slide" Target="slides/slide635.xml"/><Relationship Id="rId643" Type="http://schemas.openxmlformats.org/officeDocument/2006/relationships/slide" Target="slides/slide636.xml"/><Relationship Id="rId644" Type="http://schemas.openxmlformats.org/officeDocument/2006/relationships/slide" Target="slides/slide637.xml"/><Relationship Id="rId645" Type="http://schemas.openxmlformats.org/officeDocument/2006/relationships/slide" Target="slides/slide638.xml"/><Relationship Id="rId646" Type="http://schemas.openxmlformats.org/officeDocument/2006/relationships/slide" Target="slides/slide639.xml"/><Relationship Id="rId647" Type="http://schemas.openxmlformats.org/officeDocument/2006/relationships/slide" Target="slides/slide640.xml"/><Relationship Id="rId648" Type="http://schemas.openxmlformats.org/officeDocument/2006/relationships/slide" Target="slides/slide641.xml"/><Relationship Id="rId649" Type="http://schemas.openxmlformats.org/officeDocument/2006/relationships/slide" Target="slides/slide642.xml"/><Relationship Id="rId650" Type="http://schemas.openxmlformats.org/officeDocument/2006/relationships/slide" Target="slides/slide643.xml"/><Relationship Id="rId651" Type="http://schemas.openxmlformats.org/officeDocument/2006/relationships/slide" Target="slides/slide644.xml"/><Relationship Id="rId652" Type="http://schemas.openxmlformats.org/officeDocument/2006/relationships/slide" Target="slides/slide645.xml"/><Relationship Id="rId653" Type="http://schemas.openxmlformats.org/officeDocument/2006/relationships/slide" Target="slides/slide646.xml"/><Relationship Id="rId654" Type="http://schemas.openxmlformats.org/officeDocument/2006/relationships/slide" Target="slides/slide647.xml"/><Relationship Id="rId655" Type="http://schemas.openxmlformats.org/officeDocument/2006/relationships/slide" Target="slides/slide648.xml"/><Relationship Id="rId656" Type="http://schemas.openxmlformats.org/officeDocument/2006/relationships/slide" Target="slides/slide649.xml"/><Relationship Id="rId657" Type="http://schemas.openxmlformats.org/officeDocument/2006/relationships/slide" Target="slides/slide650.xml"/><Relationship Id="rId658" Type="http://schemas.openxmlformats.org/officeDocument/2006/relationships/slide" Target="slides/slide651.xml"/><Relationship Id="rId659" Type="http://schemas.openxmlformats.org/officeDocument/2006/relationships/slide" Target="slides/slide652.xml"/><Relationship Id="rId660" Type="http://schemas.openxmlformats.org/officeDocument/2006/relationships/slide" Target="slides/slide653.xml"/><Relationship Id="rId661" Type="http://schemas.openxmlformats.org/officeDocument/2006/relationships/slide" Target="slides/slide654.xml"/><Relationship Id="rId662" Type="http://schemas.openxmlformats.org/officeDocument/2006/relationships/slide" Target="slides/slide655.xml"/><Relationship Id="rId663" Type="http://schemas.openxmlformats.org/officeDocument/2006/relationships/slide" Target="slides/slide656.xml"/><Relationship Id="rId664" Type="http://schemas.openxmlformats.org/officeDocument/2006/relationships/slide" Target="slides/slide657.xml"/><Relationship Id="rId665" Type="http://schemas.openxmlformats.org/officeDocument/2006/relationships/slide" Target="slides/slide658.xml"/><Relationship Id="rId666" Type="http://schemas.openxmlformats.org/officeDocument/2006/relationships/slide" Target="slides/slide659.xml"/><Relationship Id="rId667" Type="http://schemas.openxmlformats.org/officeDocument/2006/relationships/slide" Target="slides/slide660.xml"/><Relationship Id="rId668" Type="http://schemas.openxmlformats.org/officeDocument/2006/relationships/slide" Target="slides/slide661.xml"/><Relationship Id="rId669" Type="http://schemas.openxmlformats.org/officeDocument/2006/relationships/slide" Target="slides/slide662.xml"/><Relationship Id="rId670" Type="http://schemas.openxmlformats.org/officeDocument/2006/relationships/slide" Target="slides/slide663.xml"/><Relationship Id="rId671" Type="http://schemas.openxmlformats.org/officeDocument/2006/relationships/slide" Target="slides/slide664.xml"/><Relationship Id="rId672" Type="http://schemas.openxmlformats.org/officeDocument/2006/relationships/slide" Target="slides/slide665.xml"/><Relationship Id="rId673" Type="http://schemas.openxmlformats.org/officeDocument/2006/relationships/slide" Target="slides/slide666.xml"/><Relationship Id="rId674" Type="http://schemas.openxmlformats.org/officeDocument/2006/relationships/slide" Target="slides/slide667.xml"/><Relationship Id="rId675" Type="http://schemas.openxmlformats.org/officeDocument/2006/relationships/slide" Target="slides/slide668.xml"/><Relationship Id="rId676" Type="http://schemas.openxmlformats.org/officeDocument/2006/relationships/slide" Target="slides/slide669.xml"/><Relationship Id="rId677" Type="http://schemas.openxmlformats.org/officeDocument/2006/relationships/slide" Target="slides/slide670.xml"/><Relationship Id="rId678" Type="http://schemas.openxmlformats.org/officeDocument/2006/relationships/slide" Target="slides/slide671.xml"/><Relationship Id="rId679" Type="http://schemas.openxmlformats.org/officeDocument/2006/relationships/slide" Target="slides/slide672.xml"/><Relationship Id="rId680" Type="http://schemas.openxmlformats.org/officeDocument/2006/relationships/slide" Target="slides/slide673.xml"/><Relationship Id="rId681" Type="http://schemas.openxmlformats.org/officeDocument/2006/relationships/slide" Target="slides/slide67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 name="Shape 1695"/>
          <p:cNvSpPr/>
          <p:nvPr>
            <p:ph type="sldImg"/>
          </p:nvPr>
        </p:nvSpPr>
        <p:spPr>
          <a:xfrm>
            <a:off x="1143000" y="685800"/>
            <a:ext cx="4572000" cy="3429000"/>
          </a:xfrm>
          <a:prstGeom prst="rect">
            <a:avLst/>
          </a:prstGeom>
        </p:spPr>
        <p:txBody>
          <a:bodyPr/>
          <a:lstStyle/>
          <a:p>
            <a:pPr lvl="0"/>
          </a:p>
        </p:txBody>
      </p:sp>
      <p:sp>
        <p:nvSpPr>
          <p:cNvPr id="1696" name="Shape 169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00.xml.rels><?xml version="1.0" encoding="UTF-8" standalone="yes"?><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 Id="rId3" Type="http://schemas.openxmlformats.org/officeDocument/2006/relationships/hyperlink" Target="http://manage.getchef" TargetMode="External"/><Relationship Id="rId4" Type="http://schemas.openxmlformats.org/officeDocument/2006/relationships/hyperlink" Target="http://manage.getchef.com" TargetMode="External"/></Relationships>

</file>

<file path=ppt/notesSlides/_rels/notesSlide101.xml.rels><?xml version="1.0" encoding="UTF-8" standalone="yes"?><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102.xml.rels><?xml version="1.0" encoding="UTF-8" standalone="yes"?><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103.xml.rels><?xml version="1.0" encoding="UTF-8" standalone="yes"?><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104.xml.rels><?xml version="1.0" encoding="UTF-8" standalone="yes"?><Relationships xmlns="http://schemas.openxmlformats.org/package/2006/relationships"><Relationship Id="rId1" Type="http://schemas.openxmlformats.org/officeDocument/2006/relationships/slide" Target="../slides/slide178.xml"/><Relationship Id="rId2" Type="http://schemas.openxmlformats.org/officeDocument/2006/relationships/notesMaster" Target="../notesMasters/notesMaster1.xml"/></Relationships>

</file>

<file path=ppt/notesSlides/_rels/notesSlide105.xml.rels><?xml version="1.0" encoding="UTF-8" standalone="yes"?><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106.xml.rels><?xml version="1.0" encoding="UTF-8" standalone="yes"?><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07.xml.rels><?xml version="1.0" encoding="UTF-8" standalone="yes"?><Relationships xmlns="http://schemas.openxmlformats.org/package/2006/relationships"><Relationship Id="rId1" Type="http://schemas.openxmlformats.org/officeDocument/2006/relationships/slide" Target="../slides/slide181.xml"/><Relationship Id="rId2" Type="http://schemas.openxmlformats.org/officeDocument/2006/relationships/notesMaster" Target="../notesMasters/notesMaster1.xml"/><Relationship Id="rId3" Type="http://schemas.openxmlformats.org/officeDocument/2006/relationships/hyperlink" Target="https://gist.github.com/vinyar/d85c145e9dc471358aa6" TargetMode="External"/></Relationships>

</file>

<file path=ppt/notesSlides/_rels/notesSlide108.xml.rels><?xml version="1.0" encoding="UTF-8" standalone="yes"?><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09.xml.rels><?xml version="1.0" encoding="UTF-8" standalone="yes"?><Relationships xmlns="http://schemas.openxmlformats.org/package/2006/relationships"><Relationship Id="rId1" Type="http://schemas.openxmlformats.org/officeDocument/2006/relationships/slide" Target="../slides/slide18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10.xml.rels><?xml version="1.0" encoding="UTF-8" standalone="yes"?><Relationships xmlns="http://schemas.openxmlformats.org/package/2006/relationships"><Relationship Id="rId1" Type="http://schemas.openxmlformats.org/officeDocument/2006/relationships/slide" Target="../slides/slide189.xml"/><Relationship Id="rId2" Type="http://schemas.openxmlformats.org/officeDocument/2006/relationships/notesMaster" Target="../notesMasters/notesMaster1.xml"/></Relationships>

</file>

<file path=ppt/notesSlides/_rels/notesSlide111.xml.rels><?xml version="1.0" encoding="UTF-8" standalone="yes"?><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12.xml.rels><?xml version="1.0" encoding="UTF-8" standalone="yes"?><Relationships xmlns="http://schemas.openxmlformats.org/package/2006/relationships"><Relationship Id="rId1" Type="http://schemas.openxmlformats.org/officeDocument/2006/relationships/slide" Target="../slides/slide198.xml"/><Relationship Id="rId2" Type="http://schemas.openxmlformats.org/officeDocument/2006/relationships/notesMaster" Target="../notesMasters/notesMaster1.xml"/></Relationships>

</file>

<file path=ppt/notesSlides/_rels/notesSlide113.xml.rels><?xml version="1.0" encoding="UTF-8" standalone="yes"?><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Relationships>

</file>

<file path=ppt/notesSlides/_rels/notesSlide114.xml.rels><?xml version="1.0" encoding="UTF-8" standalone="yes"?><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Relationships>

</file>

<file path=ppt/notesSlides/_rels/notesSlide115.xml.rels><?xml version="1.0" encoding="UTF-8" standalone="yes"?><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Relationships>

</file>

<file path=ppt/notesSlides/_rels/notesSlide116.xml.rels><?xml version="1.0" encoding="UTF-8" standalone="yes"?><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Relationships>

</file>

<file path=ppt/notesSlides/_rels/notesSlide117.xml.rels><?xml version="1.0" encoding="UTF-8" standalone="yes"?><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Relationships>

</file>

<file path=ppt/notesSlides/_rels/notesSlide118.xml.rels><?xml version="1.0" encoding="UTF-8" standalone="yes"?><Relationships xmlns="http://schemas.openxmlformats.org/package/2006/relationships"><Relationship Id="rId1" Type="http://schemas.openxmlformats.org/officeDocument/2006/relationships/slide" Target="../slides/slide210.xml"/><Relationship Id="rId2" Type="http://schemas.openxmlformats.org/officeDocument/2006/relationships/notesMaster" Target="../notesMasters/notesMaster1.xml"/></Relationships>

</file>

<file path=ppt/notesSlides/_rels/notesSlide119.xml.rels><?xml version="1.0" encoding="UTF-8" standalone="yes"?><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20.xml.rels><?xml version="1.0" encoding="UTF-8" standalone="yes"?><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Relationships>

</file>

<file path=ppt/notesSlides/_rels/notesSlide121.xml.rels><?xml version="1.0" encoding="UTF-8" standalone="yes"?><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Relationships>

</file>

<file path=ppt/notesSlides/_rels/notesSlide122.xml.rels><?xml version="1.0" encoding="UTF-8" standalone="yes"?><Relationships xmlns="http://schemas.openxmlformats.org/package/2006/relationships"><Relationship Id="rId1" Type="http://schemas.openxmlformats.org/officeDocument/2006/relationships/slide" Target="../slides/slide215.xml"/><Relationship Id="rId2" Type="http://schemas.openxmlformats.org/officeDocument/2006/relationships/notesMaster" Target="../notesMasters/notesMaster1.xml"/></Relationships>

</file>

<file path=ppt/notesSlides/_rels/notesSlide123.xml.rels><?xml version="1.0" encoding="UTF-8" standalone="yes"?><Relationships xmlns="http://schemas.openxmlformats.org/package/2006/relationships"><Relationship Id="rId1" Type="http://schemas.openxmlformats.org/officeDocument/2006/relationships/slide" Target="../slides/slide220.xml"/><Relationship Id="rId2" Type="http://schemas.openxmlformats.org/officeDocument/2006/relationships/notesMaster" Target="../notesMasters/notesMaster1.xml"/><Relationship Id="rId3" Type="http://schemas.openxmlformats.org/officeDocument/2006/relationships/hyperlink" Target="http://bit.ly/1kvxEF7'" TargetMode="External"/></Relationships>

</file>

<file path=ppt/notesSlides/_rels/notesSlide124.xml.rels><?xml version="1.0" encoding="UTF-8" standalone="yes"?><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Relationships>

</file>

<file path=ppt/notesSlides/_rels/notesSlide125.xml.rels><?xml version="1.0" encoding="UTF-8" standalone="yes"?><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Relationships>

</file>

<file path=ppt/notesSlides/_rels/notesSlide126.xml.rels><?xml version="1.0" encoding="UTF-8" standalone="yes"?><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Relationships>

</file>

<file path=ppt/notesSlides/_rels/notesSlide127.xml.rels><?xml version="1.0" encoding="UTF-8" standalone="yes"?><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Relationships>

</file>

<file path=ppt/notesSlides/_rels/notesSlide128.xml.rels><?xml version="1.0" encoding="UTF-8" standalone="yes"?><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Relationships>

</file>

<file path=ppt/notesSlides/_rels/notesSlide129.xml.rels><?xml version="1.0" encoding="UTF-8" standalone="yes"?><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30.xml.rels><?xml version="1.0" encoding="UTF-8" standalone="yes"?><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Relationships>

</file>

<file path=ppt/notesSlides/_rels/notesSlide131.xml.rels><?xml version="1.0" encoding="UTF-8" standalone="yes"?><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Relationships>

</file>

<file path=ppt/notesSlides/_rels/notesSlide132.xml.rels><?xml version="1.0" encoding="UTF-8" standalone="yes"?><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Relationships>

</file>

<file path=ppt/notesSlides/_rels/notesSlide133.xml.rels><?xml version="1.0" encoding="UTF-8" standalone="yes"?><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Relationship Id="rId3" Type="http://schemas.openxmlformats.org/officeDocument/2006/relationships/hyperlink" Target="https://trello.com/c/rmrSiVUD" TargetMode="External"/></Relationships>

</file>

<file path=ppt/notesSlides/_rels/notesSlide134.xml.rels><?xml version="1.0" encoding="UTF-8" standalone="yes"?><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Relationships>

</file>

<file path=ppt/notesSlides/_rels/notesSlide135.xml.rels><?xml version="1.0" encoding="UTF-8" standalone="yes"?><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Relationships>

</file>

<file path=ppt/notesSlides/_rels/notesSlide136.xml.rels><?xml version="1.0" encoding="UTF-8" standalone="yes"?><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Relationships>

</file>

<file path=ppt/notesSlides/_rels/notesSlide137.xml.rels><?xml version="1.0" encoding="UTF-8" standalone="yes"?><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Relationships>

</file>

<file path=ppt/notesSlides/_rels/notesSlide138.xml.rels><?xml version="1.0" encoding="UTF-8" standalone="yes"?><Relationships xmlns="http://schemas.openxmlformats.org/package/2006/relationships"><Relationship Id="rId1" Type="http://schemas.openxmlformats.org/officeDocument/2006/relationships/slide" Target="../slides/slide248.xml"/><Relationship Id="rId2" Type="http://schemas.openxmlformats.org/officeDocument/2006/relationships/notesMaster" Target="../notesMasters/notesMaster1.xml"/></Relationships>

</file>

<file path=ppt/notesSlides/_rels/notesSlide139.xml.rels><?xml version="1.0" encoding="UTF-8" standalone="yes"?><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40.xml.rels><?xml version="1.0" encoding="UTF-8" standalone="yes"?><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Relationships>

</file>

<file path=ppt/notesSlides/_rels/notesSlide141.xml.rels><?xml version="1.0" encoding="UTF-8" standalone="yes"?><Relationships xmlns="http://schemas.openxmlformats.org/package/2006/relationships"><Relationship Id="rId1" Type="http://schemas.openxmlformats.org/officeDocument/2006/relationships/slide" Target="../slides/slide251.xml"/><Relationship Id="rId2" Type="http://schemas.openxmlformats.org/officeDocument/2006/relationships/notesMaster" Target="../notesMasters/notesMaster1.xml"/><Relationship Id="rId3" Type="http://schemas.openxmlformats.org/officeDocument/2006/relationships/hyperlink" Target="https://gist.github.com/vinyar/6705367" TargetMode="External"/></Relationships>

</file>

<file path=ppt/notesSlides/_rels/notesSlide142.xml.rels><?xml version="1.0" encoding="UTF-8" standalone="yes"?><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Relationships>

</file>

<file path=ppt/notesSlides/_rels/notesSlide143.xml.rels><?xml version="1.0" encoding="UTF-8" standalone="yes"?><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Relationships>

</file>

<file path=ppt/notesSlides/_rels/notesSlide144.xml.rels><?xml version="1.0" encoding="UTF-8" standalone="yes"?><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Relationships>

</file>

<file path=ppt/notesSlides/_rels/notesSlide145.xml.rels><?xml version="1.0" encoding="UTF-8" standalone="yes"?><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Relationships>

</file>

<file path=ppt/notesSlides/_rels/notesSlide146.xml.rels><?xml version="1.0" encoding="UTF-8" standalone="yes"?><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Relationships>

</file>

<file path=ppt/notesSlides/_rels/notesSlide147.xml.rels><?xml version="1.0" encoding="UTF-8" standalone="yes"?><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Relationships>

</file>

<file path=ppt/notesSlides/_rels/notesSlide148.xml.rels><?xml version="1.0" encoding="UTF-8" standalone="yes"?><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Relationships>

</file>

<file path=ppt/notesSlides/_rels/notesSlide149.xml.rels><?xml version="1.0" encoding="UTF-8" standalone="yes"?><Relationships xmlns="http://schemas.openxmlformats.org/package/2006/relationships"><Relationship Id="rId1" Type="http://schemas.openxmlformats.org/officeDocument/2006/relationships/slide" Target="../slides/slide259.xml"/><Relationship Id="rId2" Type="http://schemas.openxmlformats.org/officeDocument/2006/relationships/notesMaster" Target="../notesMasters/notesMaster1.xml"/><Relationship Id="rId3" Type="http://schemas.openxmlformats.org/officeDocument/2006/relationships/hyperlink" Target="https://tickets.opscode.com/browse/CHEF-2486" TargetMode="Externa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50.xml.rels><?xml version="1.0" encoding="UTF-8" standalone="yes"?><Relationships xmlns="http://schemas.openxmlformats.org/package/2006/relationships"><Relationship Id="rId1" Type="http://schemas.openxmlformats.org/officeDocument/2006/relationships/slide" Target="../slides/slide260.xml"/><Relationship Id="rId2" Type="http://schemas.openxmlformats.org/officeDocument/2006/relationships/notesMaster" Target="../notesMasters/notesMaster1.xml"/></Relationships>

</file>

<file path=ppt/notesSlides/_rels/notesSlide151.xml.rels><?xml version="1.0" encoding="UTF-8" standalone="yes"?><Relationships xmlns="http://schemas.openxmlformats.org/package/2006/relationships"><Relationship Id="rId1" Type="http://schemas.openxmlformats.org/officeDocument/2006/relationships/slide" Target="../slides/slide261.xml"/><Relationship Id="rId2" Type="http://schemas.openxmlformats.org/officeDocument/2006/relationships/notesMaster" Target="../notesMasters/notesMaster1.xml"/><Relationship Id="rId3" Type="http://schemas.openxmlformats.org/officeDocument/2006/relationships/hyperlink" Target="http://localhost" TargetMode="External"/></Relationships>

</file>

<file path=ppt/notesSlides/_rels/notesSlide152.xml.rels><?xml version="1.0" encoding="UTF-8" standalone="yes"?><Relationships xmlns="http://schemas.openxmlformats.org/package/2006/relationships"><Relationship Id="rId1" Type="http://schemas.openxmlformats.org/officeDocument/2006/relationships/slide" Target="../slides/slide262.xml"/><Relationship Id="rId2" Type="http://schemas.openxmlformats.org/officeDocument/2006/relationships/notesMaster" Target="../notesMasters/notesMaster1.xml"/></Relationships>

</file>

<file path=ppt/notesSlides/_rels/notesSlide153.xml.rels><?xml version="1.0" encoding="UTF-8" standalone="yes"?><Relationships xmlns="http://schemas.openxmlformats.org/package/2006/relationships"><Relationship Id="rId1" Type="http://schemas.openxmlformats.org/officeDocument/2006/relationships/slide" Target="../slides/slide264.xml"/><Relationship Id="rId2" Type="http://schemas.openxmlformats.org/officeDocument/2006/relationships/notesMaster" Target="../notesMasters/notesMaster1.xml"/></Relationships>

</file>

<file path=ppt/notesSlides/_rels/notesSlide154.xml.rels><?xml version="1.0" encoding="UTF-8" standalone="yes"?><Relationships xmlns="http://schemas.openxmlformats.org/package/2006/relationships"><Relationship Id="rId1" Type="http://schemas.openxmlformats.org/officeDocument/2006/relationships/slide" Target="../slides/slide265.xml"/><Relationship Id="rId2" Type="http://schemas.openxmlformats.org/officeDocument/2006/relationships/notesMaster" Target="../notesMasters/notesMaster1.xml"/></Relationships>

</file>

<file path=ppt/notesSlides/_rels/notesSlide155.xml.rels><?xml version="1.0" encoding="UTF-8" standalone="yes"?><Relationships xmlns="http://schemas.openxmlformats.org/package/2006/relationships"><Relationship Id="rId1" Type="http://schemas.openxmlformats.org/officeDocument/2006/relationships/slide" Target="../slides/slide266.xml"/><Relationship Id="rId2" Type="http://schemas.openxmlformats.org/officeDocument/2006/relationships/notesMaster" Target="../notesMasters/notesMaster1.xml"/></Relationships>

</file>

<file path=ppt/notesSlides/_rels/notesSlide156.xml.rels><?xml version="1.0" encoding="UTF-8" standalone="yes"?><Relationships xmlns="http://schemas.openxmlformats.org/package/2006/relationships"><Relationship Id="rId1" Type="http://schemas.openxmlformats.org/officeDocument/2006/relationships/slide" Target="../slides/slide267.xml"/><Relationship Id="rId2" Type="http://schemas.openxmlformats.org/officeDocument/2006/relationships/notesMaster" Target="../notesMasters/notesMaster1.xml"/></Relationships>

</file>

<file path=ppt/notesSlides/_rels/notesSlide157.xml.rels><?xml version="1.0" encoding="UTF-8" standalone="yes"?><Relationships xmlns="http://schemas.openxmlformats.org/package/2006/relationships"><Relationship Id="rId1" Type="http://schemas.openxmlformats.org/officeDocument/2006/relationships/slide" Target="../slides/slide268.xml"/><Relationship Id="rId2" Type="http://schemas.openxmlformats.org/officeDocument/2006/relationships/notesMaster" Target="../notesMasters/notesMaster1.xml"/></Relationships>

</file>

<file path=ppt/notesSlides/_rels/notesSlide158.xml.rels><?xml version="1.0" encoding="UTF-8" standalone="yes"?><Relationships xmlns="http://schemas.openxmlformats.org/package/2006/relationships"><Relationship Id="rId1" Type="http://schemas.openxmlformats.org/officeDocument/2006/relationships/slide" Target="../slides/slide269.xml"/><Relationship Id="rId2" Type="http://schemas.openxmlformats.org/officeDocument/2006/relationships/notesMaster" Target="../notesMasters/notesMaster1.xml"/></Relationships>

</file>

<file path=ppt/notesSlides/_rels/notesSlide159.xml.rels><?xml version="1.0" encoding="UTF-8" standalone="yes"?><Relationships xmlns="http://schemas.openxmlformats.org/package/2006/relationships"><Relationship Id="rId1" Type="http://schemas.openxmlformats.org/officeDocument/2006/relationships/slide" Target="../slides/slide27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0.xml.rels><?xml version="1.0" encoding="UTF-8" standalone="yes"?><Relationships xmlns="http://schemas.openxmlformats.org/package/2006/relationships"><Relationship Id="rId1" Type="http://schemas.openxmlformats.org/officeDocument/2006/relationships/slide" Target="../slides/slide271.xml"/><Relationship Id="rId2" Type="http://schemas.openxmlformats.org/officeDocument/2006/relationships/notesMaster" Target="../notesMasters/notesMaster1.xml"/></Relationships>

</file>

<file path=ppt/notesSlides/_rels/notesSlide161.xml.rels><?xml version="1.0" encoding="UTF-8" standalone="yes"?><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Relationships>

</file>

<file path=ppt/notesSlides/_rels/notesSlide162.xml.rels><?xml version="1.0" encoding="UTF-8" standalone="yes"?><Relationships xmlns="http://schemas.openxmlformats.org/package/2006/relationships"><Relationship Id="rId1" Type="http://schemas.openxmlformats.org/officeDocument/2006/relationships/slide" Target="../slides/slide273.xml"/><Relationship Id="rId2" Type="http://schemas.openxmlformats.org/officeDocument/2006/relationships/notesMaster" Target="../notesMasters/notesMaster1.xml"/></Relationships>

</file>

<file path=ppt/notesSlides/_rels/notesSlide163.xml.rels><?xml version="1.0" encoding="UTF-8" standalone="yes"?><Relationships xmlns="http://schemas.openxmlformats.org/package/2006/relationships"><Relationship Id="rId1" Type="http://schemas.openxmlformats.org/officeDocument/2006/relationships/slide" Target="../slides/slide281.xml"/><Relationship Id="rId2" Type="http://schemas.openxmlformats.org/officeDocument/2006/relationships/notesMaster" Target="../notesMasters/notesMaster1.xml"/></Relationships>

</file>

<file path=ppt/notesSlides/_rels/notesSlide164.xml.rels><?xml version="1.0" encoding="UTF-8" standalone="yes"?><Relationships xmlns="http://schemas.openxmlformats.org/package/2006/relationships"><Relationship Id="rId1" Type="http://schemas.openxmlformats.org/officeDocument/2006/relationships/slide" Target="../slides/slide282.xml"/><Relationship Id="rId2" Type="http://schemas.openxmlformats.org/officeDocument/2006/relationships/notesMaster" Target="../notesMasters/notesMaster1.xml"/></Relationships>

</file>

<file path=ppt/notesSlides/_rels/notesSlide165.xml.rels><?xml version="1.0" encoding="UTF-8" standalone="yes"?><Relationships xmlns="http://schemas.openxmlformats.org/package/2006/relationships"><Relationship Id="rId1" Type="http://schemas.openxmlformats.org/officeDocument/2006/relationships/slide" Target="../slides/slide283.xml"/><Relationship Id="rId2" Type="http://schemas.openxmlformats.org/officeDocument/2006/relationships/notesMaster" Target="../notesMasters/notesMaster1.xml"/></Relationships>

</file>

<file path=ppt/notesSlides/_rels/notesSlide166.xml.rels><?xml version="1.0" encoding="UTF-8" standalone="yes"?><Relationships xmlns="http://schemas.openxmlformats.org/package/2006/relationships"><Relationship Id="rId1" Type="http://schemas.openxmlformats.org/officeDocument/2006/relationships/slide" Target="../slides/slide284.xml"/><Relationship Id="rId2" Type="http://schemas.openxmlformats.org/officeDocument/2006/relationships/notesMaster" Target="../notesMasters/notesMaster1.xml"/></Relationships>

</file>

<file path=ppt/notesSlides/_rels/notesSlide167.xml.rels><?xml version="1.0" encoding="UTF-8" standalone="yes"?><Relationships xmlns="http://schemas.openxmlformats.org/package/2006/relationships"><Relationship Id="rId1" Type="http://schemas.openxmlformats.org/officeDocument/2006/relationships/slide" Target="../slides/slide285.xml"/><Relationship Id="rId2" Type="http://schemas.openxmlformats.org/officeDocument/2006/relationships/notesMaster" Target="../notesMasters/notesMaster1.xml"/></Relationships>

</file>

<file path=ppt/notesSlides/_rels/notesSlide168.xml.rels><?xml version="1.0" encoding="UTF-8" standalone="yes"?><Relationships xmlns="http://schemas.openxmlformats.org/package/2006/relationships"><Relationship Id="rId1" Type="http://schemas.openxmlformats.org/officeDocument/2006/relationships/slide" Target="../slides/slide286.xml"/><Relationship Id="rId2" Type="http://schemas.openxmlformats.org/officeDocument/2006/relationships/notesMaster" Target="../notesMasters/notesMaster1.xml"/></Relationships>

</file>

<file path=ppt/notesSlides/_rels/notesSlide169.xml.rels><?xml version="1.0" encoding="UTF-8" standalone="yes"?><Relationships xmlns="http://schemas.openxmlformats.org/package/2006/relationships"><Relationship Id="rId1" Type="http://schemas.openxmlformats.org/officeDocument/2006/relationships/slide" Target="../slides/slide28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70.xml.rels><?xml version="1.0" encoding="UTF-8" standalone="yes"?><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Relationships>

</file>

<file path=ppt/notesSlides/_rels/notesSlide171.xml.rels><?xml version="1.0" encoding="UTF-8" standalone="yes"?><Relationships xmlns="http://schemas.openxmlformats.org/package/2006/relationships"><Relationship Id="rId1" Type="http://schemas.openxmlformats.org/officeDocument/2006/relationships/slide" Target="../slides/slide289.xml"/><Relationship Id="rId2" Type="http://schemas.openxmlformats.org/officeDocument/2006/relationships/notesMaster" Target="../notesMasters/notesMaster1.xml"/></Relationships>

</file>

<file path=ppt/notesSlides/_rels/notesSlide172.xml.rels><?xml version="1.0" encoding="UTF-8" standalone="yes"?><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Relationships>

</file>

<file path=ppt/notesSlides/_rels/notesSlide173.xml.rels><?xml version="1.0" encoding="UTF-8" standalone="yes"?><Relationships xmlns="http://schemas.openxmlformats.org/package/2006/relationships"><Relationship Id="rId1" Type="http://schemas.openxmlformats.org/officeDocument/2006/relationships/slide" Target="../slides/slide291.xml"/><Relationship Id="rId2" Type="http://schemas.openxmlformats.org/officeDocument/2006/relationships/notesMaster" Target="../notesMasters/notesMaster1.xml"/></Relationships>

</file>

<file path=ppt/notesSlides/_rels/notesSlide174.xml.rels><?xml version="1.0" encoding="UTF-8" standalone="yes"?><Relationships xmlns="http://schemas.openxmlformats.org/package/2006/relationships"><Relationship Id="rId1" Type="http://schemas.openxmlformats.org/officeDocument/2006/relationships/slide" Target="../slides/slide292.xml"/><Relationship Id="rId2" Type="http://schemas.openxmlformats.org/officeDocument/2006/relationships/notesMaster" Target="../notesMasters/notesMaster1.xml"/></Relationships>

</file>

<file path=ppt/notesSlides/_rels/notesSlide175.xml.rels><?xml version="1.0" encoding="UTF-8" standalone="yes"?><Relationships xmlns="http://schemas.openxmlformats.org/package/2006/relationships"><Relationship Id="rId1" Type="http://schemas.openxmlformats.org/officeDocument/2006/relationships/slide" Target="../slides/slide293.xml"/><Relationship Id="rId2" Type="http://schemas.openxmlformats.org/officeDocument/2006/relationships/notesMaster" Target="../notesMasters/notesMaster1.xml"/></Relationships>

</file>

<file path=ppt/notesSlides/_rels/notesSlide176.xml.rels><?xml version="1.0" encoding="UTF-8" standalone="yes"?><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Relationships>

</file>

<file path=ppt/notesSlides/_rels/notesSlide177.xml.rels><?xml version="1.0" encoding="UTF-8" standalone="yes"?><Relationships xmlns="http://schemas.openxmlformats.org/package/2006/relationships"><Relationship Id="rId1" Type="http://schemas.openxmlformats.org/officeDocument/2006/relationships/slide" Target="../slides/slide295.xml"/><Relationship Id="rId2" Type="http://schemas.openxmlformats.org/officeDocument/2006/relationships/notesMaster" Target="../notesMasters/notesMaster1.xml"/></Relationships>

</file>

<file path=ppt/notesSlides/_rels/notesSlide178.xml.rels><?xml version="1.0" encoding="UTF-8" standalone="yes"?><Relationships xmlns="http://schemas.openxmlformats.org/package/2006/relationships"><Relationship Id="rId1" Type="http://schemas.openxmlformats.org/officeDocument/2006/relationships/slide" Target="../slides/slide296.xml"/><Relationship Id="rId2" Type="http://schemas.openxmlformats.org/officeDocument/2006/relationships/notesMaster" Target="../notesMasters/notesMaster1.xml"/></Relationships>

</file>

<file path=ppt/notesSlides/_rels/notesSlide179.xml.rels><?xml version="1.0" encoding="UTF-8" standalone="yes"?><Relationships xmlns="http://schemas.openxmlformats.org/package/2006/relationships"><Relationship Id="rId1" Type="http://schemas.openxmlformats.org/officeDocument/2006/relationships/slide" Target="../slides/slide29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80.xml.rels><?xml version="1.0" encoding="UTF-8" standalone="yes"?><Relationships xmlns="http://schemas.openxmlformats.org/package/2006/relationships"><Relationship Id="rId1" Type="http://schemas.openxmlformats.org/officeDocument/2006/relationships/slide" Target="../slides/slide298.xml"/><Relationship Id="rId2" Type="http://schemas.openxmlformats.org/officeDocument/2006/relationships/notesMaster" Target="../notesMasters/notesMaster1.xml"/></Relationships>

</file>

<file path=ppt/notesSlides/_rels/notesSlide181.xml.rels><?xml version="1.0" encoding="UTF-8" standalone="yes"?><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Relationships>

</file>

<file path=ppt/notesSlides/_rels/notesSlide182.xml.rels><?xml version="1.0" encoding="UTF-8" standalone="yes"?><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Relationships>

</file>

<file path=ppt/notesSlides/_rels/notesSlide183.xml.rels><?xml version="1.0" encoding="UTF-8" standalone="yes"?><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Relationships>

</file>

<file path=ppt/notesSlides/_rels/notesSlide184.xml.rels><?xml version="1.0" encoding="UTF-8" standalone="yes"?><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Relationships>

</file>

<file path=ppt/notesSlides/_rels/notesSlide185.xml.rels><?xml version="1.0" encoding="UTF-8" standalone="yes"?><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Relationships>

</file>

<file path=ppt/notesSlides/_rels/notesSlide186.xml.rels><?xml version="1.0" encoding="UTF-8" standalone="yes"?><Relationships xmlns="http://schemas.openxmlformats.org/package/2006/relationships"><Relationship Id="rId1" Type="http://schemas.openxmlformats.org/officeDocument/2006/relationships/slide" Target="../slides/slide307.xml"/><Relationship Id="rId2" Type="http://schemas.openxmlformats.org/officeDocument/2006/relationships/notesMaster" Target="../notesMasters/notesMaster1.xml"/></Relationships>

</file>

<file path=ppt/notesSlides/_rels/notesSlide187.xml.rels><?xml version="1.0" encoding="UTF-8" standalone="yes"?><Relationships xmlns="http://schemas.openxmlformats.org/package/2006/relationships"><Relationship Id="rId1" Type="http://schemas.openxmlformats.org/officeDocument/2006/relationships/slide" Target="../slides/slide308.xml"/><Relationship Id="rId2" Type="http://schemas.openxmlformats.org/officeDocument/2006/relationships/notesMaster" Target="../notesMasters/notesMaster1.xml"/></Relationships>

</file>

<file path=ppt/notesSlides/_rels/notesSlide188.xml.rels><?xml version="1.0" encoding="UTF-8" standalone="yes"?><Relationships xmlns="http://schemas.openxmlformats.org/package/2006/relationships"><Relationship Id="rId1" Type="http://schemas.openxmlformats.org/officeDocument/2006/relationships/slide" Target="../slides/slide309.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89.xml.rels><?xml version="1.0" encoding="UTF-8" standalone="yes"?><Relationships xmlns="http://schemas.openxmlformats.org/package/2006/relationships"><Relationship Id="rId1" Type="http://schemas.openxmlformats.org/officeDocument/2006/relationships/slide" Target="../slides/slide310.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90.xml.rels><?xml version="1.0" encoding="UTF-8" standalone="yes"?><Relationships xmlns="http://schemas.openxmlformats.org/package/2006/relationships"><Relationship Id="rId1" Type="http://schemas.openxmlformats.org/officeDocument/2006/relationships/slide" Target="../slides/slide311.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1.xml.rels><?xml version="1.0" encoding="UTF-8" standalone="yes"?><Relationships xmlns="http://schemas.openxmlformats.org/package/2006/relationships"><Relationship Id="rId1" Type="http://schemas.openxmlformats.org/officeDocument/2006/relationships/slide" Target="../slides/slide312.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2.xml.rels><?xml version="1.0" encoding="UTF-8" standalone="yes"?><Relationships xmlns="http://schemas.openxmlformats.org/package/2006/relationships"><Relationship Id="rId1" Type="http://schemas.openxmlformats.org/officeDocument/2006/relationships/slide" Target="../slides/slide313.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3.xml.rels><?xml version="1.0" encoding="UTF-8" standalone="yes"?><Relationships xmlns="http://schemas.openxmlformats.org/package/2006/relationships"><Relationship Id="rId1" Type="http://schemas.openxmlformats.org/officeDocument/2006/relationships/slide" Target="../slides/slide314.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4.xml.rels><?xml version="1.0" encoding="UTF-8" standalone="yes"?><Relationships xmlns="http://schemas.openxmlformats.org/package/2006/relationships"><Relationship Id="rId1" Type="http://schemas.openxmlformats.org/officeDocument/2006/relationships/slide" Target="../slides/slide315.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195.xml.rels><?xml version="1.0" encoding="UTF-8" standalone="yes"?><Relationships xmlns="http://schemas.openxmlformats.org/package/2006/relationships"><Relationship Id="rId1" Type="http://schemas.openxmlformats.org/officeDocument/2006/relationships/slide" Target="../slides/slide316.xml"/><Relationship Id="rId2" Type="http://schemas.openxmlformats.org/officeDocument/2006/relationships/notesMaster" Target="../notesMasters/notesMaster1.xml"/></Relationships>

</file>

<file path=ppt/notesSlides/_rels/notesSlide196.xml.rels><?xml version="1.0" encoding="UTF-8" standalone="yes"?><Relationships xmlns="http://schemas.openxmlformats.org/package/2006/relationships"><Relationship Id="rId1" Type="http://schemas.openxmlformats.org/officeDocument/2006/relationships/slide" Target="../slides/slide319.xml"/><Relationship Id="rId2" Type="http://schemas.openxmlformats.org/officeDocument/2006/relationships/notesMaster" Target="../notesMasters/notesMaster1.xml"/></Relationships>

</file>

<file path=ppt/notesSlides/_rels/notesSlide197.xml.rels><?xml version="1.0" encoding="UTF-8" standalone="yes"?><Relationships xmlns="http://schemas.openxmlformats.org/package/2006/relationships"><Relationship Id="rId1" Type="http://schemas.openxmlformats.org/officeDocument/2006/relationships/slide" Target="../slides/slide324.xml"/><Relationship Id="rId2" Type="http://schemas.openxmlformats.org/officeDocument/2006/relationships/notesMaster" Target="../notesMasters/notesMaster1.xml"/></Relationships>

</file>

<file path=ppt/notesSlides/_rels/notesSlide198.xml.rels><?xml version="1.0" encoding="UTF-8" standalone="yes"?><Relationships xmlns="http://schemas.openxmlformats.org/package/2006/relationships"><Relationship Id="rId1" Type="http://schemas.openxmlformats.org/officeDocument/2006/relationships/slide" Target="../slides/slide325.xml"/><Relationship Id="rId2" Type="http://schemas.openxmlformats.org/officeDocument/2006/relationships/notesMaster" Target="../notesMasters/notesMaster1.xml"/></Relationships>

</file>

<file path=ppt/notesSlides/_rels/notesSlide199.xml.rels><?xml version="1.0" encoding="UTF-8" standalone="yes"?><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00.xml.rels><?xml version="1.0" encoding="UTF-8" standalone="yes"?><Relationships xmlns="http://schemas.openxmlformats.org/package/2006/relationships"><Relationship Id="rId1" Type="http://schemas.openxmlformats.org/officeDocument/2006/relationships/slide" Target="../slides/slide329.xml"/><Relationship Id="rId2" Type="http://schemas.openxmlformats.org/officeDocument/2006/relationships/notesMaster" Target="../notesMasters/notesMaster1.xml"/></Relationships>

</file>

<file path=ppt/notesSlides/_rels/notesSlide201.xml.rels><?xml version="1.0" encoding="UTF-8" standalone="yes"?><Relationships xmlns="http://schemas.openxmlformats.org/package/2006/relationships"><Relationship Id="rId1" Type="http://schemas.openxmlformats.org/officeDocument/2006/relationships/slide" Target="../slides/slide330.xml"/><Relationship Id="rId2" Type="http://schemas.openxmlformats.org/officeDocument/2006/relationships/notesMaster" Target="../notesMasters/notesMaster1.xml"/></Relationships>

</file>

<file path=ppt/notesSlides/_rels/notesSlide202.xml.rels><?xml version="1.0" encoding="UTF-8" standalone="yes"?><Relationships xmlns="http://schemas.openxmlformats.org/package/2006/relationships"><Relationship Id="rId1" Type="http://schemas.openxmlformats.org/officeDocument/2006/relationships/slide" Target="../slides/slide331.xml"/><Relationship Id="rId2" Type="http://schemas.openxmlformats.org/officeDocument/2006/relationships/notesMaster" Target="../notesMasters/notesMaster1.xml"/></Relationships>

</file>

<file path=ppt/notesSlides/_rels/notesSlide203.xml.rels><?xml version="1.0" encoding="UTF-8" standalone="yes"?><Relationships xmlns="http://schemas.openxmlformats.org/package/2006/relationships"><Relationship Id="rId1" Type="http://schemas.openxmlformats.org/officeDocument/2006/relationships/slide" Target="../slides/slide336.xml"/><Relationship Id="rId2" Type="http://schemas.openxmlformats.org/officeDocument/2006/relationships/notesMaster" Target="../notesMasters/notesMaster1.xml"/><Relationship Id="rId3" Type="http://schemas.openxmlformats.org/officeDocument/2006/relationships/hyperlink" Target="http://docs.opscode.com/chef_overview_attributes.html" TargetMode="External"/></Relationships>

</file>

<file path=ppt/notesSlides/_rels/notesSlide204.xml.rels><?xml version="1.0" encoding="UTF-8" standalone="yes"?><Relationships xmlns="http://schemas.openxmlformats.org/package/2006/relationships"><Relationship Id="rId1" Type="http://schemas.openxmlformats.org/officeDocument/2006/relationships/slide" Target="../slides/slide337.xml"/><Relationship Id="rId2" Type="http://schemas.openxmlformats.org/officeDocument/2006/relationships/notesMaster" Target="../notesMasters/notesMaster1.xml"/></Relationships>

</file>

<file path=ppt/notesSlides/_rels/notesSlide205.xml.rels><?xml version="1.0" encoding="UTF-8" standalone="yes"?><Relationships xmlns="http://schemas.openxmlformats.org/package/2006/relationships"><Relationship Id="rId1" Type="http://schemas.openxmlformats.org/officeDocument/2006/relationships/slide" Target="../slides/slide338.xml"/><Relationship Id="rId2" Type="http://schemas.openxmlformats.org/officeDocument/2006/relationships/notesMaster" Target="../notesMasters/notesMaster1.xml"/><Relationship Id="rId3" Type="http://schemas.openxmlformats.org/officeDocument/2006/relationships/hyperlink" Target="http://bit.ly/18cUKjR" TargetMode="External"/></Relationships>

</file>

<file path=ppt/notesSlides/_rels/notesSlide206.xml.rels><?xml version="1.0" encoding="UTF-8" standalone="yes"?><Relationships xmlns="http://schemas.openxmlformats.org/package/2006/relationships"><Relationship Id="rId1" Type="http://schemas.openxmlformats.org/officeDocument/2006/relationships/slide" Target="../slides/slide340.xml"/><Relationship Id="rId2" Type="http://schemas.openxmlformats.org/officeDocument/2006/relationships/notesMaster" Target="../notesMasters/notesMaster1.xml"/></Relationships>

</file>

<file path=ppt/notesSlides/_rels/notesSlide207.xml.rels><?xml version="1.0" encoding="UTF-8" standalone="yes"?><Relationships xmlns="http://schemas.openxmlformats.org/package/2006/relationships"><Relationship Id="rId1" Type="http://schemas.openxmlformats.org/officeDocument/2006/relationships/slide" Target="../slides/slide341.xml"/><Relationship Id="rId2" Type="http://schemas.openxmlformats.org/officeDocument/2006/relationships/notesMaster" Target="../notesMasters/notesMaster1.xml"/></Relationships>

</file>

<file path=ppt/notesSlides/_rels/notesSlide208.xml.rels><?xml version="1.0" encoding="UTF-8" standalone="yes"?><Relationships xmlns="http://schemas.openxmlformats.org/package/2006/relationships"><Relationship Id="rId1" Type="http://schemas.openxmlformats.org/officeDocument/2006/relationships/slide" Target="../slides/slide345.xml"/><Relationship Id="rId2" Type="http://schemas.openxmlformats.org/officeDocument/2006/relationships/notesMaster" Target="../notesMasters/notesMaster1.xml"/></Relationships>

</file>

<file path=ppt/notesSlides/_rels/notesSlide209.xml.rels><?xml version="1.0" encoding="UTF-8" standalone="yes"?><Relationships xmlns="http://schemas.openxmlformats.org/package/2006/relationships"><Relationship Id="rId1" Type="http://schemas.openxmlformats.org/officeDocument/2006/relationships/slide" Target="../slides/slide346.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10.xml.rels><?xml version="1.0" encoding="UTF-8" standalone="yes"?><Relationships xmlns="http://schemas.openxmlformats.org/package/2006/relationships"><Relationship Id="rId1" Type="http://schemas.openxmlformats.org/officeDocument/2006/relationships/slide" Target="../slides/slide347.xml"/><Relationship Id="rId2" Type="http://schemas.openxmlformats.org/officeDocument/2006/relationships/notesMaster" Target="../notesMasters/notesMaster1.xml"/></Relationships>

</file>

<file path=ppt/notesSlides/_rels/notesSlide211.xml.rels><?xml version="1.0" encoding="UTF-8" standalone="yes"?><Relationships xmlns="http://schemas.openxmlformats.org/package/2006/relationships"><Relationship Id="rId1" Type="http://schemas.openxmlformats.org/officeDocument/2006/relationships/slide" Target="../slides/slide348.xml"/><Relationship Id="rId2" Type="http://schemas.openxmlformats.org/officeDocument/2006/relationships/notesMaster" Target="../notesMasters/notesMaster1.xml"/></Relationships>

</file>

<file path=ppt/notesSlides/_rels/notesSlide212.xml.rels><?xml version="1.0" encoding="UTF-8" standalone="yes"?><Relationships xmlns="http://schemas.openxmlformats.org/package/2006/relationships"><Relationship Id="rId1" Type="http://schemas.openxmlformats.org/officeDocument/2006/relationships/slide" Target="../slides/slide349.xml"/><Relationship Id="rId2" Type="http://schemas.openxmlformats.org/officeDocument/2006/relationships/notesMaster" Target="../notesMasters/notesMaster1.xml"/></Relationships>

</file>

<file path=ppt/notesSlides/_rels/notesSlide213.xml.rels><?xml version="1.0" encoding="UTF-8" standalone="yes"?><Relationships xmlns="http://schemas.openxmlformats.org/package/2006/relationships"><Relationship Id="rId1" Type="http://schemas.openxmlformats.org/officeDocument/2006/relationships/slide" Target="../slides/slide350.xml"/><Relationship Id="rId2" Type="http://schemas.openxmlformats.org/officeDocument/2006/relationships/notesMaster" Target="../notesMasters/notesMaster1.xml"/></Relationships>

</file>

<file path=ppt/notesSlides/_rels/notesSlide214.xml.rels><?xml version="1.0" encoding="UTF-8" standalone="yes"?><Relationships xmlns="http://schemas.openxmlformats.org/package/2006/relationships"><Relationship Id="rId1" Type="http://schemas.openxmlformats.org/officeDocument/2006/relationships/slide" Target="../slides/slide352.xml"/><Relationship Id="rId2" Type="http://schemas.openxmlformats.org/officeDocument/2006/relationships/notesMaster" Target="../notesMasters/notesMaster1.xml"/></Relationships>

</file>

<file path=ppt/notesSlides/_rels/notesSlide215.xml.rels><?xml version="1.0" encoding="UTF-8" standalone="yes"?><Relationships xmlns="http://schemas.openxmlformats.org/package/2006/relationships"><Relationship Id="rId1" Type="http://schemas.openxmlformats.org/officeDocument/2006/relationships/slide" Target="../slides/slide353.xml"/><Relationship Id="rId2" Type="http://schemas.openxmlformats.org/officeDocument/2006/relationships/notesMaster" Target="../notesMasters/notesMaster1.xml"/></Relationships>

</file>

<file path=ppt/notesSlides/_rels/notesSlide216.xml.rels><?xml version="1.0" encoding="UTF-8" standalone="yes"?><Relationships xmlns="http://schemas.openxmlformats.org/package/2006/relationships"><Relationship Id="rId1" Type="http://schemas.openxmlformats.org/officeDocument/2006/relationships/slide" Target="../slides/slide354.xml"/><Relationship Id="rId2" Type="http://schemas.openxmlformats.org/officeDocument/2006/relationships/notesMaster" Target="../notesMasters/notesMaster1.xml"/></Relationships>

</file>

<file path=ppt/notesSlides/_rels/notesSlide217.xml.rels><?xml version="1.0" encoding="UTF-8" standalone="yes"?><Relationships xmlns="http://schemas.openxmlformats.org/package/2006/relationships"><Relationship Id="rId1" Type="http://schemas.openxmlformats.org/officeDocument/2006/relationships/slide" Target="../slides/slide355.xml"/><Relationship Id="rId2" Type="http://schemas.openxmlformats.org/officeDocument/2006/relationships/notesMaster" Target="../notesMasters/notesMaster1.xml"/></Relationships>

</file>

<file path=ppt/notesSlides/_rels/notesSlide218.xml.rels><?xml version="1.0" encoding="UTF-8" standalone="yes"?><Relationships xmlns="http://schemas.openxmlformats.org/package/2006/relationships"><Relationship Id="rId1" Type="http://schemas.openxmlformats.org/officeDocument/2006/relationships/slide" Target="../slides/slide357.xml"/><Relationship Id="rId2" Type="http://schemas.openxmlformats.org/officeDocument/2006/relationships/notesMaster" Target="../notesMasters/notesMaster1.xml"/></Relationships>

</file>

<file path=ppt/notesSlides/_rels/notesSlide219.xml.rels><?xml version="1.0" encoding="UTF-8" standalone="yes"?><Relationships xmlns="http://schemas.openxmlformats.org/package/2006/relationships"><Relationship Id="rId1" Type="http://schemas.openxmlformats.org/officeDocument/2006/relationships/slide" Target="../slides/slide358.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20.xml.rels><?xml version="1.0" encoding="UTF-8" standalone="yes"?><Relationships xmlns="http://schemas.openxmlformats.org/package/2006/relationships"><Relationship Id="rId1" Type="http://schemas.openxmlformats.org/officeDocument/2006/relationships/slide" Target="../slides/slide360.xml"/><Relationship Id="rId2" Type="http://schemas.openxmlformats.org/officeDocument/2006/relationships/notesMaster" Target="../notesMasters/notesMaster1.xml"/></Relationships>

</file>

<file path=ppt/notesSlides/_rels/notesSlide221.xml.rels><?xml version="1.0" encoding="UTF-8" standalone="yes"?><Relationships xmlns="http://schemas.openxmlformats.org/package/2006/relationships"><Relationship Id="rId1" Type="http://schemas.openxmlformats.org/officeDocument/2006/relationships/slide" Target="../slides/slide361.xml"/><Relationship Id="rId2" Type="http://schemas.openxmlformats.org/officeDocument/2006/relationships/notesMaster" Target="../notesMasters/notesMaster1.xml"/></Relationships>

</file>

<file path=ppt/notesSlides/_rels/notesSlide222.xml.rels><?xml version="1.0" encoding="UTF-8" standalone="yes"?><Relationships xmlns="http://schemas.openxmlformats.org/package/2006/relationships"><Relationship Id="rId1" Type="http://schemas.openxmlformats.org/officeDocument/2006/relationships/slide" Target="../slides/slide364.xml"/><Relationship Id="rId2" Type="http://schemas.openxmlformats.org/officeDocument/2006/relationships/notesMaster" Target="../notesMasters/notesMaster1.xml"/></Relationships>

</file>

<file path=ppt/notesSlides/_rels/notesSlide223.xml.rels><?xml version="1.0" encoding="UTF-8" standalone="yes"?><Relationships xmlns="http://schemas.openxmlformats.org/package/2006/relationships"><Relationship Id="rId1" Type="http://schemas.openxmlformats.org/officeDocument/2006/relationships/slide" Target="../slides/slide368.xml"/><Relationship Id="rId2" Type="http://schemas.openxmlformats.org/officeDocument/2006/relationships/notesMaster" Target="../notesMasters/notesMaster1.xml"/></Relationships>

</file>

<file path=ppt/notesSlides/_rels/notesSlide224.xml.rels><?xml version="1.0" encoding="UTF-8" standalone="yes"?><Relationships xmlns="http://schemas.openxmlformats.org/package/2006/relationships"><Relationship Id="rId1" Type="http://schemas.openxmlformats.org/officeDocument/2006/relationships/slide" Target="../slides/slide369.xml"/><Relationship Id="rId2" Type="http://schemas.openxmlformats.org/officeDocument/2006/relationships/notesMaster" Target="../notesMasters/notesMaster1.xml"/></Relationships>

</file>

<file path=ppt/notesSlides/_rels/notesSlide225.xml.rels><?xml version="1.0" encoding="UTF-8" standalone="yes"?><Relationships xmlns="http://schemas.openxmlformats.org/package/2006/relationships"><Relationship Id="rId1" Type="http://schemas.openxmlformats.org/officeDocument/2006/relationships/slide" Target="../slides/slide370.xml"/><Relationship Id="rId2" Type="http://schemas.openxmlformats.org/officeDocument/2006/relationships/notesMaster" Target="../notesMasters/notesMaster1.xml"/></Relationships>

</file>

<file path=ppt/notesSlides/_rels/notesSlide226.xml.rels><?xml version="1.0" encoding="UTF-8" standalone="yes"?><Relationships xmlns="http://schemas.openxmlformats.org/package/2006/relationships"><Relationship Id="rId1" Type="http://schemas.openxmlformats.org/officeDocument/2006/relationships/slide" Target="../slides/slide371.xml"/><Relationship Id="rId2" Type="http://schemas.openxmlformats.org/officeDocument/2006/relationships/notesMaster" Target="../notesMasters/notesMaster1.xml"/></Relationships>

</file>

<file path=ppt/notesSlides/_rels/notesSlide227.xml.rels><?xml version="1.0" encoding="UTF-8" standalone="yes"?><Relationships xmlns="http://schemas.openxmlformats.org/package/2006/relationships"><Relationship Id="rId1" Type="http://schemas.openxmlformats.org/officeDocument/2006/relationships/slide" Target="../slides/slide372.xml"/><Relationship Id="rId2" Type="http://schemas.openxmlformats.org/officeDocument/2006/relationships/notesMaster" Target="../notesMasters/notesMaster1.xml"/></Relationships>

</file>

<file path=ppt/notesSlides/_rels/notesSlide228.xml.rels><?xml version="1.0" encoding="UTF-8" standalone="yes"?><Relationships xmlns="http://schemas.openxmlformats.org/package/2006/relationships"><Relationship Id="rId1" Type="http://schemas.openxmlformats.org/officeDocument/2006/relationships/slide" Target="../slides/slide373.xml"/><Relationship Id="rId2" Type="http://schemas.openxmlformats.org/officeDocument/2006/relationships/notesMaster" Target="../notesMasters/notesMaster1.xml"/></Relationships>

</file>

<file path=ppt/notesSlides/_rels/notesSlide229.xml.rels><?xml version="1.0" encoding="UTF-8" standalone="yes"?><Relationships xmlns="http://schemas.openxmlformats.org/package/2006/relationships"><Relationship Id="rId1" Type="http://schemas.openxmlformats.org/officeDocument/2006/relationships/slide" Target="../slides/slide37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30.xml.rels><?xml version="1.0" encoding="UTF-8" standalone="yes"?><Relationships xmlns="http://schemas.openxmlformats.org/package/2006/relationships"><Relationship Id="rId1" Type="http://schemas.openxmlformats.org/officeDocument/2006/relationships/slide" Target="../slides/slide378.xml"/><Relationship Id="rId2" Type="http://schemas.openxmlformats.org/officeDocument/2006/relationships/notesMaster" Target="../notesMasters/notesMaster1.xml"/></Relationships>

</file>

<file path=ppt/notesSlides/_rels/notesSlide231.xml.rels><?xml version="1.0" encoding="UTF-8" standalone="yes"?><Relationships xmlns="http://schemas.openxmlformats.org/package/2006/relationships"><Relationship Id="rId1" Type="http://schemas.openxmlformats.org/officeDocument/2006/relationships/slide" Target="../slides/slide379.xml"/><Relationship Id="rId2" Type="http://schemas.openxmlformats.org/officeDocument/2006/relationships/notesMaster" Target="../notesMasters/notesMaster1.xml"/></Relationships>

</file>

<file path=ppt/notesSlides/_rels/notesSlide232.xml.rels><?xml version="1.0" encoding="UTF-8" standalone="yes"?><Relationships xmlns="http://schemas.openxmlformats.org/package/2006/relationships"><Relationship Id="rId1" Type="http://schemas.openxmlformats.org/officeDocument/2006/relationships/slide" Target="../slides/slide380.xml"/><Relationship Id="rId2" Type="http://schemas.openxmlformats.org/officeDocument/2006/relationships/notesMaster" Target="../notesMasters/notesMaster1.xml"/></Relationships>

</file>

<file path=ppt/notesSlides/_rels/notesSlide233.xml.rels><?xml version="1.0" encoding="UTF-8" standalone="yes"?><Relationships xmlns="http://schemas.openxmlformats.org/package/2006/relationships"><Relationship Id="rId1" Type="http://schemas.openxmlformats.org/officeDocument/2006/relationships/slide" Target="../slides/slide381.xml"/><Relationship Id="rId2" Type="http://schemas.openxmlformats.org/officeDocument/2006/relationships/notesMaster" Target="../notesMasters/notesMaster1.xml"/></Relationships>

</file>

<file path=ppt/notesSlides/_rels/notesSlide234.xml.rels><?xml version="1.0" encoding="UTF-8" standalone="yes"?><Relationships xmlns="http://schemas.openxmlformats.org/package/2006/relationships"><Relationship Id="rId1" Type="http://schemas.openxmlformats.org/officeDocument/2006/relationships/slide" Target="../slides/slide382.xml"/><Relationship Id="rId2" Type="http://schemas.openxmlformats.org/officeDocument/2006/relationships/notesMaster" Target="../notesMasters/notesMaster1.xml"/></Relationships>

</file>

<file path=ppt/notesSlides/_rels/notesSlide235.xml.rels><?xml version="1.0" encoding="UTF-8" standalone="yes"?><Relationships xmlns="http://schemas.openxmlformats.org/package/2006/relationships"><Relationship Id="rId1" Type="http://schemas.openxmlformats.org/officeDocument/2006/relationships/slide" Target="../slides/slide383.xml"/><Relationship Id="rId2" Type="http://schemas.openxmlformats.org/officeDocument/2006/relationships/notesMaster" Target="../notesMasters/notesMaster1.xml"/></Relationships>

</file>

<file path=ppt/notesSlides/_rels/notesSlide236.xml.rels><?xml version="1.0" encoding="UTF-8" standalone="yes"?><Relationships xmlns="http://schemas.openxmlformats.org/package/2006/relationships"><Relationship Id="rId1" Type="http://schemas.openxmlformats.org/officeDocument/2006/relationships/slide" Target="../slides/slide384.xml"/><Relationship Id="rId2" Type="http://schemas.openxmlformats.org/officeDocument/2006/relationships/notesMaster" Target="../notesMasters/notesMaster1.xml"/></Relationships>

</file>

<file path=ppt/notesSlides/_rels/notesSlide237.xml.rels><?xml version="1.0" encoding="UTF-8" standalone="yes"?><Relationships xmlns="http://schemas.openxmlformats.org/package/2006/relationships"><Relationship Id="rId1" Type="http://schemas.openxmlformats.org/officeDocument/2006/relationships/slide" Target="../slides/slide385.xml"/><Relationship Id="rId2" Type="http://schemas.openxmlformats.org/officeDocument/2006/relationships/notesMaster" Target="../notesMasters/notesMaster1.xml"/></Relationships>

</file>

<file path=ppt/notesSlides/_rels/notesSlide238.xml.rels><?xml version="1.0" encoding="UTF-8" standalone="yes"?><Relationships xmlns="http://schemas.openxmlformats.org/package/2006/relationships"><Relationship Id="rId1" Type="http://schemas.openxmlformats.org/officeDocument/2006/relationships/slide" Target="../slides/slide386.xml"/><Relationship Id="rId2" Type="http://schemas.openxmlformats.org/officeDocument/2006/relationships/notesMaster" Target="../notesMasters/notesMaster1.xml"/></Relationships>

</file>

<file path=ppt/notesSlides/_rels/notesSlide239.xml.rels><?xml version="1.0" encoding="UTF-8" standalone="yes"?><Relationships xmlns="http://schemas.openxmlformats.org/package/2006/relationships"><Relationship Id="rId1" Type="http://schemas.openxmlformats.org/officeDocument/2006/relationships/slide" Target="../slides/slide38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40.xml.rels><?xml version="1.0" encoding="UTF-8" standalone="yes"?><Relationships xmlns="http://schemas.openxmlformats.org/package/2006/relationships"><Relationship Id="rId1" Type="http://schemas.openxmlformats.org/officeDocument/2006/relationships/slide" Target="../slides/slide388.xml"/><Relationship Id="rId2" Type="http://schemas.openxmlformats.org/officeDocument/2006/relationships/notesMaster" Target="../notesMasters/notesMaster1.xml"/></Relationships>

</file>

<file path=ppt/notesSlides/_rels/notesSlide241.xml.rels><?xml version="1.0" encoding="UTF-8" standalone="yes"?><Relationships xmlns="http://schemas.openxmlformats.org/package/2006/relationships"><Relationship Id="rId1" Type="http://schemas.openxmlformats.org/officeDocument/2006/relationships/slide" Target="../slides/slide390.xml"/><Relationship Id="rId2" Type="http://schemas.openxmlformats.org/officeDocument/2006/relationships/notesMaster" Target="../notesMasters/notesMaster1.xml"/></Relationships>

</file>

<file path=ppt/notesSlides/_rels/notesSlide242.xml.rels><?xml version="1.0" encoding="UTF-8" standalone="yes"?><Relationships xmlns="http://schemas.openxmlformats.org/package/2006/relationships"><Relationship Id="rId1" Type="http://schemas.openxmlformats.org/officeDocument/2006/relationships/slide" Target="../slides/slide392.xml"/><Relationship Id="rId2" Type="http://schemas.openxmlformats.org/officeDocument/2006/relationships/notesMaster" Target="../notesMasters/notesMaster1.xml"/><Relationship Id="rId3" Type="http://schemas.openxmlformats.org/officeDocument/2006/relationships/hyperlink" Target="http://lukaszwrobel.pl/blog/ruby-is-nil" TargetMode="External"/></Relationships>

</file>

<file path=ppt/notesSlides/_rels/notesSlide243.xml.rels><?xml version="1.0" encoding="UTF-8" standalone="yes"?><Relationships xmlns="http://schemas.openxmlformats.org/package/2006/relationships"><Relationship Id="rId1" Type="http://schemas.openxmlformats.org/officeDocument/2006/relationships/slide" Target="../slides/slide393.xml"/><Relationship Id="rId2" Type="http://schemas.openxmlformats.org/officeDocument/2006/relationships/notesMaster" Target="../notesMasters/notesMaster1.xml"/></Relationships>

</file>

<file path=ppt/notesSlides/_rels/notesSlide244.xml.rels><?xml version="1.0" encoding="UTF-8" standalone="yes"?><Relationships xmlns="http://schemas.openxmlformats.org/package/2006/relationships"><Relationship Id="rId1" Type="http://schemas.openxmlformats.org/officeDocument/2006/relationships/slide" Target="../slides/slide394.xml"/><Relationship Id="rId2" Type="http://schemas.openxmlformats.org/officeDocument/2006/relationships/notesMaster" Target="../notesMasters/notesMaster1.xml"/></Relationships>

</file>

<file path=ppt/notesSlides/_rels/notesSlide245.xml.rels><?xml version="1.0" encoding="UTF-8" standalone="yes"?><Relationships xmlns="http://schemas.openxmlformats.org/package/2006/relationships"><Relationship Id="rId1" Type="http://schemas.openxmlformats.org/officeDocument/2006/relationships/slide" Target="../slides/slide395.xml"/><Relationship Id="rId2" Type="http://schemas.openxmlformats.org/officeDocument/2006/relationships/notesMaster" Target="../notesMasters/notesMaster1.xml"/></Relationships>

</file>

<file path=ppt/notesSlides/_rels/notesSlide246.xml.rels><?xml version="1.0" encoding="UTF-8" standalone="yes"?><Relationships xmlns="http://schemas.openxmlformats.org/package/2006/relationships"><Relationship Id="rId1" Type="http://schemas.openxmlformats.org/officeDocument/2006/relationships/slide" Target="../slides/slide397.xml"/><Relationship Id="rId2" Type="http://schemas.openxmlformats.org/officeDocument/2006/relationships/notesMaster" Target="../notesMasters/notesMaster1.xml"/></Relationships>

</file>

<file path=ppt/notesSlides/_rels/notesSlide247.xml.rels><?xml version="1.0" encoding="UTF-8" standalone="yes"?><Relationships xmlns="http://schemas.openxmlformats.org/package/2006/relationships"><Relationship Id="rId1" Type="http://schemas.openxmlformats.org/officeDocument/2006/relationships/slide" Target="../slides/slide405.xml"/><Relationship Id="rId2" Type="http://schemas.openxmlformats.org/officeDocument/2006/relationships/notesMaster" Target="../notesMasters/notesMaster1.xml"/></Relationships>

</file>

<file path=ppt/notesSlides/_rels/notesSlide248.xml.rels><?xml version="1.0" encoding="UTF-8" standalone="yes"?><Relationships xmlns="http://schemas.openxmlformats.org/package/2006/relationships"><Relationship Id="rId1" Type="http://schemas.openxmlformats.org/officeDocument/2006/relationships/slide" Target="../slides/slide408.xml"/><Relationship Id="rId2" Type="http://schemas.openxmlformats.org/officeDocument/2006/relationships/notesMaster" Target="../notesMasters/notesMaster1.xml"/></Relationships>

</file>

<file path=ppt/notesSlides/_rels/notesSlide249.xml.rels><?xml version="1.0" encoding="UTF-8" standalone="yes"?><Relationships xmlns="http://schemas.openxmlformats.org/package/2006/relationships"><Relationship Id="rId1" Type="http://schemas.openxmlformats.org/officeDocument/2006/relationships/slide" Target="../slides/slide411.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50.xml.rels><?xml version="1.0" encoding="UTF-8" standalone="yes"?><Relationships xmlns="http://schemas.openxmlformats.org/package/2006/relationships"><Relationship Id="rId1" Type="http://schemas.openxmlformats.org/officeDocument/2006/relationships/slide" Target="../slides/slide413.xml"/><Relationship Id="rId2" Type="http://schemas.openxmlformats.org/officeDocument/2006/relationships/notesMaster" Target="../notesMasters/notesMaster1.xml"/></Relationships>

</file>

<file path=ppt/notesSlides/_rels/notesSlide251.xml.rels><?xml version="1.0" encoding="UTF-8" standalone="yes"?><Relationships xmlns="http://schemas.openxmlformats.org/package/2006/relationships"><Relationship Id="rId1" Type="http://schemas.openxmlformats.org/officeDocument/2006/relationships/slide" Target="../slides/slide415.xml"/><Relationship Id="rId2" Type="http://schemas.openxmlformats.org/officeDocument/2006/relationships/notesMaster" Target="../notesMasters/notesMaster1.xml"/></Relationships>

</file>

<file path=ppt/notesSlides/_rels/notesSlide252.xml.rels><?xml version="1.0" encoding="UTF-8" standalone="yes"?><Relationships xmlns="http://schemas.openxmlformats.org/package/2006/relationships"><Relationship Id="rId1" Type="http://schemas.openxmlformats.org/officeDocument/2006/relationships/slide" Target="../slides/slide416.xml"/><Relationship Id="rId2" Type="http://schemas.openxmlformats.org/officeDocument/2006/relationships/notesMaster" Target="../notesMasters/notesMaster1.xml"/></Relationships>

</file>

<file path=ppt/notesSlides/_rels/notesSlide253.xml.rels><?xml version="1.0" encoding="UTF-8" standalone="yes"?><Relationships xmlns="http://schemas.openxmlformats.org/package/2006/relationships"><Relationship Id="rId1" Type="http://schemas.openxmlformats.org/officeDocument/2006/relationships/slide" Target="../slides/slide417.xml"/><Relationship Id="rId2" Type="http://schemas.openxmlformats.org/officeDocument/2006/relationships/notesMaster" Target="../notesMasters/notesMaster1.xml"/></Relationships>

</file>

<file path=ppt/notesSlides/_rels/notesSlide254.xml.rels><?xml version="1.0" encoding="UTF-8" standalone="yes"?><Relationships xmlns="http://schemas.openxmlformats.org/package/2006/relationships"><Relationship Id="rId1" Type="http://schemas.openxmlformats.org/officeDocument/2006/relationships/slide" Target="../slides/slide418.xml"/><Relationship Id="rId2" Type="http://schemas.openxmlformats.org/officeDocument/2006/relationships/notesMaster" Target="../notesMasters/notesMaster1.xml"/></Relationships>

</file>

<file path=ppt/notesSlides/_rels/notesSlide255.xml.rels><?xml version="1.0" encoding="UTF-8" standalone="yes"?><Relationships xmlns="http://schemas.openxmlformats.org/package/2006/relationships"><Relationship Id="rId1" Type="http://schemas.openxmlformats.org/officeDocument/2006/relationships/slide" Target="../slides/slide419.xml"/><Relationship Id="rId2" Type="http://schemas.openxmlformats.org/officeDocument/2006/relationships/notesMaster" Target="../notesMasters/notesMaster1.xml"/></Relationships>

</file>

<file path=ppt/notesSlides/_rels/notesSlide256.xml.rels><?xml version="1.0" encoding="UTF-8" standalone="yes"?><Relationships xmlns="http://schemas.openxmlformats.org/package/2006/relationships"><Relationship Id="rId1" Type="http://schemas.openxmlformats.org/officeDocument/2006/relationships/slide" Target="../slides/slide420.xml"/><Relationship Id="rId2" Type="http://schemas.openxmlformats.org/officeDocument/2006/relationships/notesMaster" Target="../notesMasters/notesMaster1.xml"/></Relationships>

</file>

<file path=ppt/notesSlides/_rels/notesSlide257.xml.rels><?xml version="1.0" encoding="UTF-8" standalone="yes"?><Relationships xmlns="http://schemas.openxmlformats.org/package/2006/relationships"><Relationship Id="rId1" Type="http://schemas.openxmlformats.org/officeDocument/2006/relationships/slide" Target="../slides/slide421.xml"/><Relationship Id="rId2" Type="http://schemas.openxmlformats.org/officeDocument/2006/relationships/notesMaster" Target="../notesMasters/notesMaster1.xml"/></Relationships>

</file>

<file path=ppt/notesSlides/_rels/notesSlide258.xml.rels><?xml version="1.0" encoding="UTF-8" standalone="yes"?><Relationships xmlns="http://schemas.openxmlformats.org/package/2006/relationships"><Relationship Id="rId1" Type="http://schemas.openxmlformats.org/officeDocument/2006/relationships/slide" Target="../slides/slide422.xml"/><Relationship Id="rId2" Type="http://schemas.openxmlformats.org/officeDocument/2006/relationships/notesMaster" Target="../notesMasters/notesMaster1.xml"/></Relationships>

</file>

<file path=ppt/notesSlides/_rels/notesSlide259.xml.rels><?xml version="1.0" encoding="UTF-8" standalone="yes"?><Relationships xmlns="http://schemas.openxmlformats.org/package/2006/relationships"><Relationship Id="rId1" Type="http://schemas.openxmlformats.org/officeDocument/2006/relationships/slide" Target="../slides/slide4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60.xml.rels><?xml version="1.0" encoding="UTF-8" standalone="yes"?><Relationships xmlns="http://schemas.openxmlformats.org/package/2006/relationships"><Relationship Id="rId1" Type="http://schemas.openxmlformats.org/officeDocument/2006/relationships/slide" Target="../slides/slide427.xml"/><Relationship Id="rId2" Type="http://schemas.openxmlformats.org/officeDocument/2006/relationships/notesMaster" Target="../notesMasters/notesMaster1.xml"/></Relationships>

</file>

<file path=ppt/notesSlides/_rels/notesSlide261.xml.rels><?xml version="1.0" encoding="UTF-8" standalone="yes"?><Relationships xmlns="http://schemas.openxmlformats.org/package/2006/relationships"><Relationship Id="rId1" Type="http://schemas.openxmlformats.org/officeDocument/2006/relationships/slide" Target="../slides/slide428.xml"/><Relationship Id="rId2" Type="http://schemas.openxmlformats.org/officeDocument/2006/relationships/notesMaster" Target="../notesMasters/notesMaster1.xml"/></Relationships>

</file>

<file path=ppt/notesSlides/_rels/notesSlide262.xml.rels><?xml version="1.0" encoding="UTF-8" standalone="yes"?><Relationships xmlns="http://schemas.openxmlformats.org/package/2006/relationships"><Relationship Id="rId1" Type="http://schemas.openxmlformats.org/officeDocument/2006/relationships/slide" Target="../slides/slide429.xml"/><Relationship Id="rId2" Type="http://schemas.openxmlformats.org/officeDocument/2006/relationships/notesMaster" Target="../notesMasters/notesMaster1.xml"/></Relationships>

</file>

<file path=ppt/notesSlides/_rels/notesSlide263.xml.rels><?xml version="1.0" encoding="UTF-8" standalone="yes"?><Relationships xmlns="http://schemas.openxmlformats.org/package/2006/relationships"><Relationship Id="rId1" Type="http://schemas.openxmlformats.org/officeDocument/2006/relationships/slide" Target="../slides/slide430.xml"/><Relationship Id="rId2" Type="http://schemas.openxmlformats.org/officeDocument/2006/relationships/notesMaster" Target="../notesMasters/notesMaster1.xml"/></Relationships>

</file>

<file path=ppt/notesSlides/_rels/notesSlide264.xml.rels><?xml version="1.0" encoding="UTF-8" standalone="yes"?><Relationships xmlns="http://schemas.openxmlformats.org/package/2006/relationships"><Relationship Id="rId1" Type="http://schemas.openxmlformats.org/officeDocument/2006/relationships/slide" Target="../slides/slide431.xml"/><Relationship Id="rId2" Type="http://schemas.openxmlformats.org/officeDocument/2006/relationships/notesMaster" Target="../notesMasters/notesMaster1.xml"/></Relationships>

</file>

<file path=ppt/notesSlides/_rels/notesSlide265.xml.rels><?xml version="1.0" encoding="UTF-8" standalone="yes"?><Relationships xmlns="http://schemas.openxmlformats.org/package/2006/relationships"><Relationship Id="rId1" Type="http://schemas.openxmlformats.org/officeDocument/2006/relationships/slide" Target="../slides/slide432.xml"/><Relationship Id="rId2" Type="http://schemas.openxmlformats.org/officeDocument/2006/relationships/notesMaster" Target="../notesMasters/notesMaster1.xml"/></Relationships>

</file>

<file path=ppt/notesSlides/_rels/notesSlide266.xml.rels><?xml version="1.0" encoding="UTF-8" standalone="yes"?><Relationships xmlns="http://schemas.openxmlformats.org/package/2006/relationships"><Relationship Id="rId1" Type="http://schemas.openxmlformats.org/officeDocument/2006/relationships/slide" Target="../slides/slide433.xml"/><Relationship Id="rId2" Type="http://schemas.openxmlformats.org/officeDocument/2006/relationships/notesMaster" Target="../notesMasters/notesMaster1.xml"/></Relationships>

</file>

<file path=ppt/notesSlides/_rels/notesSlide267.xml.rels><?xml version="1.0" encoding="UTF-8" standalone="yes"?><Relationships xmlns="http://schemas.openxmlformats.org/package/2006/relationships"><Relationship Id="rId1" Type="http://schemas.openxmlformats.org/officeDocument/2006/relationships/slide" Target="../slides/slide434.xml"/><Relationship Id="rId2" Type="http://schemas.openxmlformats.org/officeDocument/2006/relationships/notesMaster" Target="../notesMasters/notesMaster1.xml"/></Relationships>

</file>

<file path=ppt/notesSlides/_rels/notesSlide268.xml.rels><?xml version="1.0" encoding="UTF-8" standalone="yes"?><Relationships xmlns="http://schemas.openxmlformats.org/package/2006/relationships"><Relationship Id="rId1" Type="http://schemas.openxmlformats.org/officeDocument/2006/relationships/slide" Target="../slides/slide435.xml"/><Relationship Id="rId2" Type="http://schemas.openxmlformats.org/officeDocument/2006/relationships/notesMaster" Target="../notesMasters/notesMaster1.xml"/><Relationship Id="rId3" Type="http://schemas.openxmlformats.org/officeDocument/2006/relationships/hyperlink" Target="https://en.wikipedia.org/wiki/Here_document" TargetMode="External"/></Relationships>

</file>

<file path=ppt/notesSlides/_rels/notesSlide269.xml.rels><?xml version="1.0" encoding="UTF-8" standalone="yes"?><Relationships xmlns="http://schemas.openxmlformats.org/package/2006/relationships"><Relationship Id="rId1" Type="http://schemas.openxmlformats.org/officeDocument/2006/relationships/slide" Target="../slides/slide43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70.xml.rels><?xml version="1.0" encoding="UTF-8" standalone="yes"?><Relationships xmlns="http://schemas.openxmlformats.org/package/2006/relationships"><Relationship Id="rId1" Type="http://schemas.openxmlformats.org/officeDocument/2006/relationships/slide" Target="../slides/slide437.xml"/><Relationship Id="rId2" Type="http://schemas.openxmlformats.org/officeDocument/2006/relationships/notesMaster" Target="../notesMasters/notesMaster1.xml"/></Relationships>

</file>

<file path=ppt/notesSlides/_rels/notesSlide271.xml.rels><?xml version="1.0" encoding="UTF-8" standalone="yes"?><Relationships xmlns="http://schemas.openxmlformats.org/package/2006/relationships"><Relationship Id="rId1" Type="http://schemas.openxmlformats.org/officeDocument/2006/relationships/slide" Target="../slides/slide438.xml"/><Relationship Id="rId2" Type="http://schemas.openxmlformats.org/officeDocument/2006/relationships/notesMaster" Target="../notesMasters/notesMaster1.xml"/></Relationships>

</file>

<file path=ppt/notesSlides/_rels/notesSlide272.xml.rels><?xml version="1.0" encoding="UTF-8" standalone="yes"?><Relationships xmlns="http://schemas.openxmlformats.org/package/2006/relationships"><Relationship Id="rId1" Type="http://schemas.openxmlformats.org/officeDocument/2006/relationships/slide" Target="../slides/slide439.xml"/><Relationship Id="rId2" Type="http://schemas.openxmlformats.org/officeDocument/2006/relationships/notesMaster" Target="../notesMasters/notesMaster1.xml"/></Relationships>

</file>

<file path=ppt/notesSlides/_rels/notesSlide273.xml.rels><?xml version="1.0" encoding="UTF-8" standalone="yes"?><Relationships xmlns="http://schemas.openxmlformats.org/package/2006/relationships"><Relationship Id="rId1" Type="http://schemas.openxmlformats.org/officeDocument/2006/relationships/slide" Target="../slides/slide440.xml"/><Relationship Id="rId2" Type="http://schemas.openxmlformats.org/officeDocument/2006/relationships/notesMaster" Target="../notesMasters/notesMaster1.xml"/><Relationship Id="rId3" Type="http://schemas.openxmlformats.org/officeDocument/2006/relationships/hyperlink" Target="https://gist.github.com/smurawski/ae9187fb8a5fcedc5ee2" TargetMode="External"/></Relationships>

</file>

<file path=ppt/notesSlides/_rels/notesSlide274.xml.rels><?xml version="1.0" encoding="UTF-8" standalone="yes"?><Relationships xmlns="http://schemas.openxmlformats.org/package/2006/relationships"><Relationship Id="rId1" Type="http://schemas.openxmlformats.org/officeDocument/2006/relationships/slide" Target="../slides/slide441.xml"/><Relationship Id="rId2" Type="http://schemas.openxmlformats.org/officeDocument/2006/relationships/notesMaster" Target="../notesMasters/notesMaster1.xml"/><Relationship Id="rId3" Type="http://schemas.openxmlformats.org/officeDocument/2006/relationships/hyperlink" Target="https://gist.github.com/2866421" TargetMode="External"/></Relationships>

</file>

<file path=ppt/notesSlides/_rels/notesSlide275.xml.rels><?xml version="1.0" encoding="UTF-8" standalone="yes"?><Relationships xmlns="http://schemas.openxmlformats.org/package/2006/relationships"><Relationship Id="rId1" Type="http://schemas.openxmlformats.org/officeDocument/2006/relationships/slide" Target="../slides/slide443.xml"/><Relationship Id="rId2" Type="http://schemas.openxmlformats.org/officeDocument/2006/relationships/notesMaster" Target="../notesMasters/notesMaster1.xml"/></Relationships>

</file>

<file path=ppt/notesSlides/_rels/notesSlide276.xml.rels><?xml version="1.0" encoding="UTF-8" standalone="yes"?><Relationships xmlns="http://schemas.openxmlformats.org/package/2006/relationships"><Relationship Id="rId1" Type="http://schemas.openxmlformats.org/officeDocument/2006/relationships/slide" Target="../slides/slide444.xml"/><Relationship Id="rId2" Type="http://schemas.openxmlformats.org/officeDocument/2006/relationships/notesMaster" Target="../notesMasters/notesMaster1.xml"/></Relationships>

</file>

<file path=ppt/notesSlides/_rels/notesSlide277.xml.rels><?xml version="1.0" encoding="UTF-8" standalone="yes"?><Relationships xmlns="http://schemas.openxmlformats.org/package/2006/relationships"><Relationship Id="rId1" Type="http://schemas.openxmlformats.org/officeDocument/2006/relationships/slide" Target="../slides/slide445.xml"/><Relationship Id="rId2" Type="http://schemas.openxmlformats.org/officeDocument/2006/relationships/notesMaster" Target="../notesMasters/notesMaster1.xml"/></Relationships>

</file>

<file path=ppt/notesSlides/_rels/notesSlide278.xml.rels><?xml version="1.0" encoding="UTF-8" standalone="yes"?><Relationships xmlns="http://schemas.openxmlformats.org/package/2006/relationships"><Relationship Id="rId1" Type="http://schemas.openxmlformats.org/officeDocument/2006/relationships/slide" Target="../slides/slide447.xml"/><Relationship Id="rId2" Type="http://schemas.openxmlformats.org/officeDocument/2006/relationships/notesMaster" Target="../notesMasters/notesMaster1.xml"/></Relationships>

</file>

<file path=ppt/notesSlides/_rels/notesSlide279.xml.rels><?xml version="1.0" encoding="UTF-8" standalone="yes"?><Relationships xmlns="http://schemas.openxmlformats.org/package/2006/relationships"><Relationship Id="rId1" Type="http://schemas.openxmlformats.org/officeDocument/2006/relationships/slide" Target="../slides/slide448.xml"/><Relationship Id="rId2" Type="http://schemas.openxmlformats.org/officeDocument/2006/relationships/notesMaster" Target="../notesMasters/notesMaster1.xml"/><Relationship Id="rId3" Type="http://schemas.openxmlformats.org/officeDocument/2006/relationships/hyperlink" Target="http://docs.opscode.com/chef_overview_attributes.html" TargetMode="Externa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80.xml.rels><?xml version="1.0" encoding="UTF-8" standalone="yes"?><Relationships xmlns="http://schemas.openxmlformats.org/package/2006/relationships"><Relationship Id="rId1" Type="http://schemas.openxmlformats.org/officeDocument/2006/relationships/slide" Target="../slides/slide449.xml"/><Relationship Id="rId2" Type="http://schemas.openxmlformats.org/officeDocument/2006/relationships/notesMaster" Target="../notesMasters/notesMaster1.xml"/><Relationship Id="rId3" Type="http://schemas.openxmlformats.org/officeDocument/2006/relationships/hyperlink" Target="http://wiki.apache.org/solr/SolrQuerySyntax" TargetMode="External"/></Relationships>

</file>

<file path=ppt/notesSlides/_rels/notesSlide281.xml.rels><?xml version="1.0" encoding="UTF-8" standalone="yes"?><Relationships xmlns="http://schemas.openxmlformats.org/package/2006/relationships"><Relationship Id="rId1" Type="http://schemas.openxmlformats.org/officeDocument/2006/relationships/slide" Target="../slides/slide450.xml"/><Relationship Id="rId2" Type="http://schemas.openxmlformats.org/officeDocument/2006/relationships/notesMaster" Target="../notesMasters/notesMaster1.xml"/></Relationships>

</file>

<file path=ppt/notesSlides/_rels/notesSlide282.xml.rels><?xml version="1.0" encoding="UTF-8" standalone="yes"?><Relationships xmlns="http://schemas.openxmlformats.org/package/2006/relationships"><Relationship Id="rId1" Type="http://schemas.openxmlformats.org/officeDocument/2006/relationships/slide" Target="../slides/slide451.xml"/><Relationship Id="rId2" Type="http://schemas.openxmlformats.org/officeDocument/2006/relationships/notesMaster" Target="../notesMasters/notesMaster1.xml"/></Relationships>

</file>

<file path=ppt/notesSlides/_rels/notesSlide283.xml.rels><?xml version="1.0" encoding="UTF-8" standalone="yes"?><Relationships xmlns="http://schemas.openxmlformats.org/package/2006/relationships"><Relationship Id="rId1" Type="http://schemas.openxmlformats.org/officeDocument/2006/relationships/slide" Target="../slides/slide452.xml"/><Relationship Id="rId2" Type="http://schemas.openxmlformats.org/officeDocument/2006/relationships/notesMaster" Target="../notesMasters/notesMaster1.xml"/></Relationships>

</file>

<file path=ppt/notesSlides/_rels/notesSlide284.xml.rels><?xml version="1.0" encoding="UTF-8" standalone="yes"?><Relationships xmlns="http://schemas.openxmlformats.org/package/2006/relationships"><Relationship Id="rId1" Type="http://schemas.openxmlformats.org/officeDocument/2006/relationships/slide" Target="../slides/slide453.xml"/><Relationship Id="rId2" Type="http://schemas.openxmlformats.org/officeDocument/2006/relationships/notesMaster" Target="../notesMasters/notesMaster1.xml"/></Relationships>

</file>

<file path=ppt/notesSlides/_rels/notesSlide285.xml.rels><?xml version="1.0" encoding="UTF-8" standalone="yes"?><Relationships xmlns="http://schemas.openxmlformats.org/package/2006/relationships"><Relationship Id="rId1" Type="http://schemas.openxmlformats.org/officeDocument/2006/relationships/slide" Target="../slides/slide454.xml"/><Relationship Id="rId2" Type="http://schemas.openxmlformats.org/officeDocument/2006/relationships/notesMaster" Target="../notesMasters/notesMaster1.xml"/></Relationships>

</file>

<file path=ppt/notesSlides/_rels/notesSlide286.xml.rels><?xml version="1.0" encoding="UTF-8" standalone="yes"?><Relationships xmlns="http://schemas.openxmlformats.org/package/2006/relationships"><Relationship Id="rId1" Type="http://schemas.openxmlformats.org/officeDocument/2006/relationships/slide" Target="../slides/slide455.xml"/><Relationship Id="rId2" Type="http://schemas.openxmlformats.org/officeDocument/2006/relationships/notesMaster" Target="../notesMasters/notesMaster1.xml"/></Relationships>

</file>

<file path=ppt/notesSlides/_rels/notesSlide287.xml.rels><?xml version="1.0" encoding="UTF-8" standalone="yes"?><Relationships xmlns="http://schemas.openxmlformats.org/package/2006/relationships"><Relationship Id="rId1" Type="http://schemas.openxmlformats.org/officeDocument/2006/relationships/slide" Target="../slides/slide456.xml"/><Relationship Id="rId2" Type="http://schemas.openxmlformats.org/officeDocument/2006/relationships/notesMaster" Target="../notesMasters/notesMaster1.xml"/></Relationships>

</file>

<file path=ppt/notesSlides/_rels/notesSlide288.xml.rels><?xml version="1.0" encoding="UTF-8" standalone="yes"?><Relationships xmlns="http://schemas.openxmlformats.org/package/2006/relationships"><Relationship Id="rId1" Type="http://schemas.openxmlformats.org/officeDocument/2006/relationships/slide" Target="../slides/slide457.xml"/><Relationship Id="rId2" Type="http://schemas.openxmlformats.org/officeDocument/2006/relationships/notesMaster" Target="../notesMasters/notesMaster1.xml"/></Relationships>

</file>

<file path=ppt/notesSlides/_rels/notesSlide289.xml.rels><?xml version="1.0" encoding="UTF-8" standalone="yes"?><Relationships xmlns="http://schemas.openxmlformats.org/package/2006/relationships"><Relationship Id="rId1" Type="http://schemas.openxmlformats.org/officeDocument/2006/relationships/slide" Target="../slides/slide458.xml"/><Relationship Id="rId2" Type="http://schemas.openxmlformats.org/officeDocument/2006/relationships/notesMaster" Target="../notesMasters/notesMaster1.xml"/><Relationship Id="rId3" Type="http://schemas.openxmlformats.org/officeDocument/2006/relationships/hyperlink" Target="http://docs.opscode.com/knife_search.html" TargetMode="Externa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90.xml.rels><?xml version="1.0" encoding="UTF-8" standalone="yes"?><Relationships xmlns="http://schemas.openxmlformats.org/package/2006/relationships"><Relationship Id="rId1" Type="http://schemas.openxmlformats.org/officeDocument/2006/relationships/slide" Target="../slides/slide462.xml"/><Relationship Id="rId2" Type="http://schemas.openxmlformats.org/officeDocument/2006/relationships/notesMaster" Target="../notesMasters/notesMaster1.xml"/></Relationships>

</file>

<file path=ppt/notesSlides/_rels/notesSlide291.xml.rels><?xml version="1.0" encoding="UTF-8" standalone="yes"?><Relationships xmlns="http://schemas.openxmlformats.org/package/2006/relationships"><Relationship Id="rId1" Type="http://schemas.openxmlformats.org/officeDocument/2006/relationships/slide" Target="../slides/slide463.xml"/><Relationship Id="rId2" Type="http://schemas.openxmlformats.org/officeDocument/2006/relationships/notesMaster" Target="../notesMasters/notesMaster1.xml"/></Relationships>

</file>

<file path=ppt/notesSlides/_rels/notesSlide292.xml.rels><?xml version="1.0" encoding="UTF-8" standalone="yes"?><Relationships xmlns="http://schemas.openxmlformats.org/package/2006/relationships"><Relationship Id="rId1" Type="http://schemas.openxmlformats.org/officeDocument/2006/relationships/slide" Target="../slides/slide464.xml"/><Relationship Id="rId2" Type="http://schemas.openxmlformats.org/officeDocument/2006/relationships/notesMaster" Target="../notesMasters/notesMaster1.xml"/></Relationships>

</file>

<file path=ppt/notesSlides/_rels/notesSlide293.xml.rels><?xml version="1.0" encoding="UTF-8" standalone="yes"?><Relationships xmlns="http://schemas.openxmlformats.org/package/2006/relationships"><Relationship Id="rId1" Type="http://schemas.openxmlformats.org/officeDocument/2006/relationships/slide" Target="../slides/slide465.xml"/><Relationship Id="rId2" Type="http://schemas.openxmlformats.org/officeDocument/2006/relationships/notesMaster" Target="../notesMasters/notesMaster1.xml"/></Relationships>

</file>

<file path=ppt/notesSlides/_rels/notesSlide294.xml.rels><?xml version="1.0" encoding="UTF-8" standalone="yes"?><Relationships xmlns="http://schemas.openxmlformats.org/package/2006/relationships"><Relationship Id="rId1" Type="http://schemas.openxmlformats.org/officeDocument/2006/relationships/slide" Target="../slides/slide471.xml"/><Relationship Id="rId2" Type="http://schemas.openxmlformats.org/officeDocument/2006/relationships/notesMaster" Target="../notesMasters/notesMaster1.xml"/></Relationships>

</file>

<file path=ppt/notesSlides/_rels/notesSlide295.xml.rels><?xml version="1.0" encoding="UTF-8" standalone="yes"?><Relationships xmlns="http://schemas.openxmlformats.org/package/2006/relationships"><Relationship Id="rId1" Type="http://schemas.openxmlformats.org/officeDocument/2006/relationships/slide" Target="../slides/slide475.xml"/><Relationship Id="rId2" Type="http://schemas.openxmlformats.org/officeDocument/2006/relationships/notesMaster" Target="../notesMasters/notesMaster1.xml"/><Relationship Id="rId3" Type="http://schemas.openxmlformats.org/officeDocument/2006/relationships/hyperlink" Target="https://gist.github.com/vinyar/6616139" TargetMode="External"/></Relationships>

</file>

<file path=ppt/notesSlides/_rels/notesSlide296.xml.rels><?xml version="1.0" encoding="UTF-8" standalone="yes"?><Relationships xmlns="http://schemas.openxmlformats.org/package/2006/relationships"><Relationship Id="rId1" Type="http://schemas.openxmlformats.org/officeDocument/2006/relationships/slide" Target="../slides/slide477.xml"/><Relationship Id="rId2" Type="http://schemas.openxmlformats.org/officeDocument/2006/relationships/notesMaster" Target="../notesMasters/notesMaster1.xml"/><Relationship Id="rId3" Type="http://schemas.openxmlformats.org/officeDocument/2006/relationships/hyperlink" Target="https://gist.github.com/vinyar/6616289" TargetMode="External"/></Relationships>

</file>

<file path=ppt/notesSlides/_rels/notesSlide297.xml.rels><?xml version="1.0" encoding="UTF-8" standalone="yes"?><Relationships xmlns="http://schemas.openxmlformats.org/package/2006/relationships"><Relationship Id="rId1" Type="http://schemas.openxmlformats.org/officeDocument/2006/relationships/slide" Target="../slides/slide479.xml"/><Relationship Id="rId2" Type="http://schemas.openxmlformats.org/officeDocument/2006/relationships/notesMaster" Target="../notesMasters/notesMaster1.xml"/></Relationships>

</file>

<file path=ppt/notesSlides/_rels/notesSlide298.xml.rels><?xml version="1.0" encoding="UTF-8" standalone="yes"?><Relationships xmlns="http://schemas.openxmlformats.org/package/2006/relationships"><Relationship Id="rId1" Type="http://schemas.openxmlformats.org/officeDocument/2006/relationships/slide" Target="../slides/slide480.xml"/><Relationship Id="rId2" Type="http://schemas.openxmlformats.org/officeDocument/2006/relationships/notesMaster" Target="../notesMasters/notesMaster1.xml"/></Relationships>

</file>

<file path=ppt/notesSlides/_rels/notesSlide299.xml.rels><?xml version="1.0" encoding="UTF-8" standalone="yes"?><Relationships xmlns="http://schemas.openxmlformats.org/package/2006/relationships"><Relationship Id="rId1" Type="http://schemas.openxmlformats.org/officeDocument/2006/relationships/slide" Target="../slides/slide482.xml"/><Relationship Id="rId2" Type="http://schemas.openxmlformats.org/officeDocument/2006/relationships/notesMaster" Target="../notesMasters/notesMaster1.xml"/><Relationship Id="rId3" Type="http://schemas.openxmlformats.org/officeDocument/2006/relationships/hyperlink" Target="https://gist.github.com/vinyar/6616444" TargetMode="Externa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00.xml.rels><?xml version="1.0" encoding="UTF-8" standalone="yes"?><Relationships xmlns="http://schemas.openxmlformats.org/package/2006/relationships"><Relationship Id="rId1" Type="http://schemas.openxmlformats.org/officeDocument/2006/relationships/slide" Target="../slides/slide487.xml"/><Relationship Id="rId2" Type="http://schemas.openxmlformats.org/officeDocument/2006/relationships/notesMaster" Target="../notesMasters/notesMaster1.xml"/></Relationships>

</file>

<file path=ppt/notesSlides/_rels/notesSlide301.xml.rels><?xml version="1.0" encoding="UTF-8" standalone="yes"?><Relationships xmlns="http://schemas.openxmlformats.org/package/2006/relationships"><Relationship Id="rId1" Type="http://schemas.openxmlformats.org/officeDocument/2006/relationships/slide" Target="../slides/slide488.xml"/><Relationship Id="rId2" Type="http://schemas.openxmlformats.org/officeDocument/2006/relationships/notesMaster" Target="../notesMasters/notesMaster1.xml"/></Relationships>

</file>

<file path=ppt/notesSlides/_rels/notesSlide302.xml.rels><?xml version="1.0" encoding="UTF-8" standalone="yes"?><Relationships xmlns="http://schemas.openxmlformats.org/package/2006/relationships"><Relationship Id="rId1" Type="http://schemas.openxmlformats.org/officeDocument/2006/relationships/slide" Target="../slides/slide489.xml"/><Relationship Id="rId2" Type="http://schemas.openxmlformats.org/officeDocument/2006/relationships/notesMaster" Target="../notesMasters/notesMaster1.xml"/></Relationships>

</file>

<file path=ppt/notesSlides/_rels/notesSlide303.xml.rels><?xml version="1.0" encoding="UTF-8" standalone="yes"?><Relationships xmlns="http://schemas.openxmlformats.org/package/2006/relationships"><Relationship Id="rId1" Type="http://schemas.openxmlformats.org/officeDocument/2006/relationships/slide" Target="../slides/slide492.xml"/><Relationship Id="rId2" Type="http://schemas.openxmlformats.org/officeDocument/2006/relationships/notesMaster" Target="../notesMasters/notesMaster1.xml"/></Relationships>

</file>

<file path=ppt/notesSlides/_rels/notesSlide304.xml.rels><?xml version="1.0" encoding="UTF-8" standalone="yes"?><Relationships xmlns="http://schemas.openxmlformats.org/package/2006/relationships"><Relationship Id="rId1" Type="http://schemas.openxmlformats.org/officeDocument/2006/relationships/slide" Target="../slides/slide493.xml"/><Relationship Id="rId2" Type="http://schemas.openxmlformats.org/officeDocument/2006/relationships/notesMaster" Target="../notesMasters/notesMaster1.xml"/></Relationships>

</file>

<file path=ppt/notesSlides/_rels/notesSlide305.xml.rels><?xml version="1.0" encoding="UTF-8" standalone="yes"?><Relationships xmlns="http://schemas.openxmlformats.org/package/2006/relationships"><Relationship Id="rId1" Type="http://schemas.openxmlformats.org/officeDocument/2006/relationships/slide" Target="../slides/slide494.xml"/><Relationship Id="rId2" Type="http://schemas.openxmlformats.org/officeDocument/2006/relationships/notesMaster" Target="../notesMasters/notesMaster1.xml"/></Relationships>

</file>

<file path=ppt/notesSlides/_rels/notesSlide306.xml.rels><?xml version="1.0" encoding="UTF-8" standalone="yes"?><Relationships xmlns="http://schemas.openxmlformats.org/package/2006/relationships"><Relationship Id="rId1" Type="http://schemas.openxmlformats.org/officeDocument/2006/relationships/slide" Target="../slides/slide495.xml"/><Relationship Id="rId2" Type="http://schemas.openxmlformats.org/officeDocument/2006/relationships/notesMaster" Target="../notesMasters/notesMaster1.xml"/></Relationships>

</file>

<file path=ppt/notesSlides/_rels/notesSlide307.xml.rels><?xml version="1.0" encoding="UTF-8" standalone="yes"?><Relationships xmlns="http://schemas.openxmlformats.org/package/2006/relationships"><Relationship Id="rId1" Type="http://schemas.openxmlformats.org/officeDocument/2006/relationships/slide" Target="../slides/slide501.xml"/><Relationship Id="rId2" Type="http://schemas.openxmlformats.org/officeDocument/2006/relationships/notesMaster" Target="../notesMasters/notesMaster1.xml"/></Relationships>

</file>

<file path=ppt/notesSlides/_rels/notesSlide308.xml.rels><?xml version="1.0" encoding="UTF-8" standalone="yes"?><Relationships xmlns="http://schemas.openxmlformats.org/package/2006/relationships"><Relationship Id="rId1" Type="http://schemas.openxmlformats.org/officeDocument/2006/relationships/slide" Target="../slides/slide507.xml"/><Relationship Id="rId2" Type="http://schemas.openxmlformats.org/officeDocument/2006/relationships/notesMaster" Target="../notesMasters/notesMaster1.xml"/></Relationships>

</file>

<file path=ppt/notesSlides/_rels/notesSlide309.xml.rels><?xml version="1.0" encoding="UTF-8" standalone="yes"?><Relationships xmlns="http://schemas.openxmlformats.org/package/2006/relationships"><Relationship Id="rId1" Type="http://schemas.openxmlformats.org/officeDocument/2006/relationships/slide" Target="../slides/slide508.xml"/><Relationship Id="rId2" Type="http://schemas.openxmlformats.org/officeDocument/2006/relationships/notesMaster" Target="../notesMasters/notesMaster1.xml"/><Relationship Id="rId3" Type="http://schemas.openxmlformats.org/officeDocument/2006/relationships/hyperlink" Target="http://goo.gl/bh8NSb" TargetMode="Externa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10.xml.rels><?xml version="1.0" encoding="UTF-8" standalone="yes"?><Relationships xmlns="http://schemas.openxmlformats.org/package/2006/relationships"><Relationship Id="rId1" Type="http://schemas.openxmlformats.org/officeDocument/2006/relationships/slide" Target="../slides/slide510.xml"/><Relationship Id="rId2" Type="http://schemas.openxmlformats.org/officeDocument/2006/relationships/notesMaster" Target="../notesMasters/notesMaster1.xml"/></Relationships>

</file>

<file path=ppt/notesSlides/_rels/notesSlide311.xml.rels><?xml version="1.0" encoding="UTF-8" standalone="yes"?><Relationships xmlns="http://schemas.openxmlformats.org/package/2006/relationships"><Relationship Id="rId1" Type="http://schemas.openxmlformats.org/officeDocument/2006/relationships/slide" Target="../slides/slide511.xml"/><Relationship Id="rId2" Type="http://schemas.openxmlformats.org/officeDocument/2006/relationships/notesMaster" Target="../notesMasters/notesMaster1.xml"/></Relationships>

</file>

<file path=ppt/notesSlides/_rels/notesSlide312.xml.rels><?xml version="1.0" encoding="UTF-8" standalone="yes"?><Relationships xmlns="http://schemas.openxmlformats.org/package/2006/relationships"><Relationship Id="rId1" Type="http://schemas.openxmlformats.org/officeDocument/2006/relationships/slide" Target="../slides/slide512.xml"/><Relationship Id="rId2" Type="http://schemas.openxmlformats.org/officeDocument/2006/relationships/notesMaster" Target="../notesMasters/notesMaster1.xml"/></Relationships>

</file>

<file path=ppt/notesSlides/_rels/notesSlide313.xml.rels><?xml version="1.0" encoding="UTF-8" standalone="yes"?><Relationships xmlns="http://schemas.openxmlformats.org/package/2006/relationships"><Relationship Id="rId1" Type="http://schemas.openxmlformats.org/officeDocument/2006/relationships/slide" Target="../slides/slide513.xml"/><Relationship Id="rId2" Type="http://schemas.openxmlformats.org/officeDocument/2006/relationships/notesMaster" Target="../notesMasters/notesMaster1.xml"/></Relationships>

</file>

<file path=ppt/notesSlides/_rels/notesSlide314.xml.rels><?xml version="1.0" encoding="UTF-8" standalone="yes"?><Relationships xmlns="http://schemas.openxmlformats.org/package/2006/relationships"><Relationship Id="rId1" Type="http://schemas.openxmlformats.org/officeDocument/2006/relationships/slide" Target="../slides/slide519.xml"/><Relationship Id="rId2" Type="http://schemas.openxmlformats.org/officeDocument/2006/relationships/notesMaster" Target="../notesMasters/notesMaster1.xml"/></Relationships>

</file>

<file path=ppt/notesSlides/_rels/notesSlide315.xml.rels><?xml version="1.0" encoding="UTF-8" standalone="yes"?><Relationships xmlns="http://schemas.openxmlformats.org/package/2006/relationships"><Relationship Id="rId1" Type="http://schemas.openxmlformats.org/officeDocument/2006/relationships/slide" Target="../slides/slide520.xml"/><Relationship Id="rId2" Type="http://schemas.openxmlformats.org/officeDocument/2006/relationships/notesMaster" Target="../notesMasters/notesMaster1.xml"/></Relationships>

</file>

<file path=ppt/notesSlides/_rels/notesSlide316.xml.rels><?xml version="1.0" encoding="UTF-8" standalone="yes"?><Relationships xmlns="http://schemas.openxmlformats.org/package/2006/relationships"><Relationship Id="rId1" Type="http://schemas.openxmlformats.org/officeDocument/2006/relationships/slide" Target="../slides/slide521.xml"/><Relationship Id="rId2" Type="http://schemas.openxmlformats.org/officeDocument/2006/relationships/notesMaster" Target="../notesMasters/notesMaster1.xml"/></Relationships>

</file>

<file path=ppt/notesSlides/_rels/notesSlide317.xml.rels><?xml version="1.0" encoding="UTF-8" standalone="yes"?><Relationships xmlns="http://schemas.openxmlformats.org/package/2006/relationships"><Relationship Id="rId1" Type="http://schemas.openxmlformats.org/officeDocument/2006/relationships/slide" Target="../slides/slide522.xml"/><Relationship Id="rId2" Type="http://schemas.openxmlformats.org/officeDocument/2006/relationships/notesMaster" Target="../notesMasters/notesMaster1.xml"/></Relationships>

</file>

<file path=ppt/notesSlides/_rels/notesSlide318.xml.rels><?xml version="1.0" encoding="UTF-8" standalone="yes"?><Relationships xmlns="http://schemas.openxmlformats.org/package/2006/relationships"><Relationship Id="rId1" Type="http://schemas.openxmlformats.org/officeDocument/2006/relationships/slide" Target="../slides/slide524.xml"/><Relationship Id="rId2" Type="http://schemas.openxmlformats.org/officeDocument/2006/relationships/notesMaster" Target="../notesMasters/notesMaster1.xml"/></Relationships>

</file>

<file path=ppt/notesSlides/_rels/notesSlide319.xml.rels><?xml version="1.0" encoding="UTF-8" standalone="yes"?><Relationships xmlns="http://schemas.openxmlformats.org/package/2006/relationships"><Relationship Id="rId1" Type="http://schemas.openxmlformats.org/officeDocument/2006/relationships/slide" Target="../slides/slide52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20.xml.rels><?xml version="1.0" encoding="UTF-8" standalone="yes"?><Relationships xmlns="http://schemas.openxmlformats.org/package/2006/relationships"><Relationship Id="rId1" Type="http://schemas.openxmlformats.org/officeDocument/2006/relationships/slide" Target="../slides/slide527.xml"/><Relationship Id="rId2" Type="http://schemas.openxmlformats.org/officeDocument/2006/relationships/notesMaster" Target="../notesMasters/notesMaster1.xml"/></Relationships>

</file>

<file path=ppt/notesSlides/_rels/notesSlide321.xml.rels><?xml version="1.0" encoding="UTF-8" standalone="yes"?><Relationships xmlns="http://schemas.openxmlformats.org/package/2006/relationships"><Relationship Id="rId1" Type="http://schemas.openxmlformats.org/officeDocument/2006/relationships/slide" Target="../slides/slide528.xml"/><Relationship Id="rId2" Type="http://schemas.openxmlformats.org/officeDocument/2006/relationships/notesMaster" Target="../notesMasters/notesMaster1.xml"/></Relationships>

</file>

<file path=ppt/notesSlides/_rels/notesSlide322.xml.rels><?xml version="1.0" encoding="UTF-8" standalone="yes"?><Relationships xmlns="http://schemas.openxmlformats.org/package/2006/relationships"><Relationship Id="rId1" Type="http://schemas.openxmlformats.org/officeDocument/2006/relationships/slide" Target="../slides/slide531.xml"/><Relationship Id="rId2" Type="http://schemas.openxmlformats.org/officeDocument/2006/relationships/notesMaster" Target="../notesMasters/notesMaster1.xml"/></Relationships>

</file>

<file path=ppt/notesSlides/_rels/notesSlide323.xml.rels><?xml version="1.0" encoding="UTF-8" standalone="yes"?><Relationships xmlns="http://schemas.openxmlformats.org/package/2006/relationships"><Relationship Id="rId1" Type="http://schemas.openxmlformats.org/officeDocument/2006/relationships/slide" Target="../slides/slide535.xml"/><Relationship Id="rId2" Type="http://schemas.openxmlformats.org/officeDocument/2006/relationships/notesMaster" Target="../notesMasters/notesMaster1.xml"/></Relationships>

</file>

<file path=ppt/notesSlides/_rels/notesSlide324.xml.rels><?xml version="1.0" encoding="UTF-8" standalone="yes"?><Relationships xmlns="http://schemas.openxmlformats.org/package/2006/relationships"><Relationship Id="rId1" Type="http://schemas.openxmlformats.org/officeDocument/2006/relationships/slide" Target="../slides/slide536.xml"/><Relationship Id="rId2" Type="http://schemas.openxmlformats.org/officeDocument/2006/relationships/notesMaster" Target="../notesMasters/notesMaster1.xml"/></Relationships>

</file>

<file path=ppt/notesSlides/_rels/notesSlide325.xml.rels><?xml version="1.0" encoding="UTF-8" standalone="yes"?><Relationships xmlns="http://schemas.openxmlformats.org/package/2006/relationships"><Relationship Id="rId1" Type="http://schemas.openxmlformats.org/officeDocument/2006/relationships/slide" Target="../slides/slide537.xml"/><Relationship Id="rId2" Type="http://schemas.openxmlformats.org/officeDocument/2006/relationships/notesMaster" Target="../notesMasters/notesMaster1.xml"/></Relationships>

</file>

<file path=ppt/notesSlides/_rels/notesSlide326.xml.rels><?xml version="1.0" encoding="UTF-8" standalone="yes"?><Relationships xmlns="http://schemas.openxmlformats.org/package/2006/relationships"><Relationship Id="rId1" Type="http://schemas.openxmlformats.org/officeDocument/2006/relationships/slide" Target="../slides/slide539.xml"/><Relationship Id="rId2" Type="http://schemas.openxmlformats.org/officeDocument/2006/relationships/notesMaster" Target="../notesMasters/notesMaster1.xml"/></Relationships>

</file>

<file path=ppt/notesSlides/_rels/notesSlide327.xml.rels><?xml version="1.0" encoding="UTF-8" standalone="yes"?><Relationships xmlns="http://schemas.openxmlformats.org/package/2006/relationships"><Relationship Id="rId1" Type="http://schemas.openxmlformats.org/officeDocument/2006/relationships/slide" Target="../slides/slide540.xml"/><Relationship Id="rId2" Type="http://schemas.openxmlformats.org/officeDocument/2006/relationships/notesMaster" Target="../notesMasters/notesMaster1.xml"/></Relationships>

</file>

<file path=ppt/notesSlides/_rels/notesSlide328.xml.rels><?xml version="1.0" encoding="UTF-8" standalone="yes"?><Relationships xmlns="http://schemas.openxmlformats.org/package/2006/relationships"><Relationship Id="rId1" Type="http://schemas.openxmlformats.org/officeDocument/2006/relationships/slide" Target="../slides/slide541.xml"/><Relationship Id="rId2" Type="http://schemas.openxmlformats.org/officeDocument/2006/relationships/notesMaster" Target="../notesMasters/notesMaster1.xml"/></Relationships>

</file>

<file path=ppt/notesSlides/_rels/notesSlide329.xml.rels><?xml version="1.0" encoding="UTF-8" standalone="yes"?><Relationships xmlns="http://schemas.openxmlformats.org/package/2006/relationships"><Relationship Id="rId1" Type="http://schemas.openxmlformats.org/officeDocument/2006/relationships/slide" Target="../slides/slide54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30.xml.rels><?xml version="1.0" encoding="UTF-8" standalone="yes"?><Relationships xmlns="http://schemas.openxmlformats.org/package/2006/relationships"><Relationship Id="rId1" Type="http://schemas.openxmlformats.org/officeDocument/2006/relationships/slide" Target="../slides/slide545.xml"/><Relationship Id="rId2" Type="http://schemas.openxmlformats.org/officeDocument/2006/relationships/notesMaster" Target="../notesMasters/notesMaster1.xml"/><Relationship Id="rId3" Type="http://schemas.openxmlformats.org/officeDocument/2006/relationships/hyperlink" Target="https://github.com/jo" TargetMode="External"/><Relationship Id="rId4" Type="http://schemas.openxmlformats.org/officeDocument/2006/relationships/hyperlink" Target="https://github.com/jonlives/knife-flip" TargetMode="External"/></Relationships>

</file>

<file path=ppt/notesSlides/_rels/notesSlide331.xml.rels><?xml version="1.0" encoding="UTF-8" standalone="yes"?><Relationships xmlns="http://schemas.openxmlformats.org/package/2006/relationships"><Relationship Id="rId1" Type="http://schemas.openxmlformats.org/officeDocument/2006/relationships/slide" Target="../slides/slide546.xml"/><Relationship Id="rId2" Type="http://schemas.openxmlformats.org/officeDocument/2006/relationships/notesMaster" Target="../notesMasters/notesMaster1.xml"/></Relationships>

</file>

<file path=ppt/notesSlides/_rels/notesSlide332.xml.rels><?xml version="1.0" encoding="UTF-8" standalone="yes"?><Relationships xmlns="http://schemas.openxmlformats.org/package/2006/relationships"><Relationship Id="rId1" Type="http://schemas.openxmlformats.org/officeDocument/2006/relationships/slide" Target="../slides/slide547.xml"/><Relationship Id="rId2" Type="http://schemas.openxmlformats.org/officeDocument/2006/relationships/notesMaster" Target="../notesMasters/notesMaster1.xml"/></Relationships>

</file>

<file path=ppt/notesSlides/_rels/notesSlide333.xml.rels><?xml version="1.0" encoding="UTF-8" standalone="yes"?><Relationships xmlns="http://schemas.openxmlformats.org/package/2006/relationships"><Relationship Id="rId1" Type="http://schemas.openxmlformats.org/officeDocument/2006/relationships/slide" Target="../slides/slide550.xml"/><Relationship Id="rId2" Type="http://schemas.openxmlformats.org/officeDocument/2006/relationships/notesMaster" Target="../notesMasters/notesMaster1.xml"/></Relationships>

</file>

<file path=ppt/notesSlides/_rels/notesSlide334.xml.rels><?xml version="1.0" encoding="UTF-8" standalone="yes"?><Relationships xmlns="http://schemas.openxmlformats.org/package/2006/relationships"><Relationship Id="rId1" Type="http://schemas.openxmlformats.org/officeDocument/2006/relationships/slide" Target="../slides/slide551.xml"/><Relationship Id="rId2" Type="http://schemas.openxmlformats.org/officeDocument/2006/relationships/notesMaster" Target="../notesMasters/notesMaster1.xml"/></Relationships>

</file>

<file path=ppt/notesSlides/_rels/notesSlide335.xml.rels><?xml version="1.0" encoding="UTF-8" standalone="yes"?><Relationships xmlns="http://schemas.openxmlformats.org/package/2006/relationships"><Relationship Id="rId1" Type="http://schemas.openxmlformats.org/officeDocument/2006/relationships/slide" Target="../slides/slide552.xml"/><Relationship Id="rId2" Type="http://schemas.openxmlformats.org/officeDocument/2006/relationships/notesMaster" Target="../notesMasters/notesMaster1.xml"/></Relationships>

</file>

<file path=ppt/notesSlides/_rels/notesSlide336.xml.rels><?xml version="1.0" encoding="UTF-8" standalone="yes"?><Relationships xmlns="http://schemas.openxmlformats.org/package/2006/relationships"><Relationship Id="rId1" Type="http://schemas.openxmlformats.org/officeDocument/2006/relationships/slide" Target="../slides/slide554.xml"/><Relationship Id="rId2" Type="http://schemas.openxmlformats.org/officeDocument/2006/relationships/notesMaster" Target="../notesMasters/notesMaster1.xml"/></Relationships>

</file>

<file path=ppt/notesSlides/_rels/notesSlide337.xml.rels><?xml version="1.0" encoding="UTF-8" standalone="yes"?><Relationships xmlns="http://schemas.openxmlformats.org/package/2006/relationships"><Relationship Id="rId1" Type="http://schemas.openxmlformats.org/officeDocument/2006/relationships/slide" Target="../slides/slide559.xml"/><Relationship Id="rId2" Type="http://schemas.openxmlformats.org/officeDocument/2006/relationships/notesMaster" Target="../notesMasters/notesMaster1.xml"/></Relationships>

</file>

<file path=ppt/notesSlides/_rels/notesSlide338.xml.rels><?xml version="1.0" encoding="UTF-8" standalone="yes"?><Relationships xmlns="http://schemas.openxmlformats.org/package/2006/relationships"><Relationship Id="rId1" Type="http://schemas.openxmlformats.org/officeDocument/2006/relationships/slide" Target="../slides/slide560.xml"/><Relationship Id="rId2" Type="http://schemas.openxmlformats.org/officeDocument/2006/relationships/notesMaster" Target="../notesMasters/notesMaster1.xml"/></Relationships>

</file>

<file path=ppt/notesSlides/_rels/notesSlide339.xml.rels><?xml version="1.0" encoding="UTF-8" standalone="yes"?><Relationships xmlns="http://schemas.openxmlformats.org/package/2006/relationships"><Relationship Id="rId1" Type="http://schemas.openxmlformats.org/officeDocument/2006/relationships/slide" Target="../slides/slide56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40.xml.rels><?xml version="1.0" encoding="UTF-8" standalone="yes"?><Relationships xmlns="http://schemas.openxmlformats.org/package/2006/relationships"><Relationship Id="rId1" Type="http://schemas.openxmlformats.org/officeDocument/2006/relationships/slide" Target="../slides/slide564.xml"/><Relationship Id="rId2" Type="http://schemas.openxmlformats.org/officeDocument/2006/relationships/notesMaster" Target="../notesMasters/notesMaster1.xml"/></Relationships>

</file>

<file path=ppt/notesSlides/_rels/notesSlide341.xml.rels><?xml version="1.0" encoding="UTF-8" standalone="yes"?><Relationships xmlns="http://schemas.openxmlformats.org/package/2006/relationships"><Relationship Id="rId1" Type="http://schemas.openxmlformats.org/officeDocument/2006/relationships/slide" Target="../slides/slide565.xml"/><Relationship Id="rId2" Type="http://schemas.openxmlformats.org/officeDocument/2006/relationships/notesMaster" Target="../notesMasters/notesMaster1.xml"/></Relationships>

</file>

<file path=ppt/notesSlides/_rels/notesSlide342.xml.rels><?xml version="1.0" encoding="UTF-8" standalone="yes"?><Relationships xmlns="http://schemas.openxmlformats.org/package/2006/relationships"><Relationship Id="rId1" Type="http://schemas.openxmlformats.org/officeDocument/2006/relationships/slide" Target="../slides/slide566.xml"/><Relationship Id="rId2" Type="http://schemas.openxmlformats.org/officeDocument/2006/relationships/notesMaster" Target="../notesMasters/notesMaster1.xml"/></Relationships>

</file>

<file path=ppt/notesSlides/_rels/notesSlide343.xml.rels><?xml version="1.0" encoding="UTF-8" standalone="yes"?><Relationships xmlns="http://schemas.openxmlformats.org/package/2006/relationships"><Relationship Id="rId1" Type="http://schemas.openxmlformats.org/officeDocument/2006/relationships/slide" Target="../slides/slide570.xml"/><Relationship Id="rId2" Type="http://schemas.openxmlformats.org/officeDocument/2006/relationships/notesMaster" Target="../notesMasters/notesMaster1.xml"/></Relationships>

</file>

<file path=ppt/notesSlides/_rels/notesSlide344.xml.rels><?xml version="1.0" encoding="UTF-8" standalone="yes"?><Relationships xmlns="http://schemas.openxmlformats.org/package/2006/relationships"><Relationship Id="rId1" Type="http://schemas.openxmlformats.org/officeDocument/2006/relationships/slide" Target="../slides/slide572.xml"/><Relationship Id="rId2" Type="http://schemas.openxmlformats.org/officeDocument/2006/relationships/notesMaster" Target="../notesMasters/notesMaster1.xml"/></Relationships>

</file>

<file path=ppt/notesSlides/_rels/notesSlide345.xml.rels><?xml version="1.0" encoding="UTF-8" standalone="yes"?><Relationships xmlns="http://schemas.openxmlformats.org/package/2006/relationships"><Relationship Id="rId1" Type="http://schemas.openxmlformats.org/officeDocument/2006/relationships/slide" Target="../slides/slide573.xml"/><Relationship Id="rId2" Type="http://schemas.openxmlformats.org/officeDocument/2006/relationships/notesMaster" Target="../notesMasters/notesMaster1.xml"/></Relationships>

</file>

<file path=ppt/notesSlides/_rels/notesSlide346.xml.rels><?xml version="1.0" encoding="UTF-8" standalone="yes"?><Relationships xmlns="http://schemas.openxmlformats.org/package/2006/relationships"><Relationship Id="rId1" Type="http://schemas.openxmlformats.org/officeDocument/2006/relationships/slide" Target="../slides/slide574.xml"/><Relationship Id="rId2" Type="http://schemas.openxmlformats.org/officeDocument/2006/relationships/notesMaster" Target="../notesMasters/notesMaster1.xml"/></Relationships>

</file>

<file path=ppt/notesSlides/_rels/notesSlide347.xml.rels><?xml version="1.0" encoding="UTF-8" standalone="yes"?><Relationships xmlns="http://schemas.openxmlformats.org/package/2006/relationships"><Relationship Id="rId1" Type="http://schemas.openxmlformats.org/officeDocument/2006/relationships/slide" Target="../slides/slide575.xml"/><Relationship Id="rId2" Type="http://schemas.openxmlformats.org/officeDocument/2006/relationships/notesMaster" Target="../notesMasters/notesMaster1.xml"/></Relationships>

</file>

<file path=ppt/notesSlides/_rels/notesSlide348.xml.rels><?xml version="1.0" encoding="UTF-8" standalone="yes"?><Relationships xmlns="http://schemas.openxmlformats.org/package/2006/relationships"><Relationship Id="rId1" Type="http://schemas.openxmlformats.org/officeDocument/2006/relationships/slide" Target="../slides/slide576.xml"/><Relationship Id="rId2" Type="http://schemas.openxmlformats.org/officeDocument/2006/relationships/notesMaster" Target="../notesMasters/notesMaster1.xml"/></Relationships>

</file>

<file path=ppt/notesSlides/_rels/notesSlide349.xml.rels><?xml version="1.0" encoding="UTF-8" standalone="yes"?><Relationships xmlns="http://schemas.openxmlformats.org/package/2006/relationships"><Relationship Id="rId1" Type="http://schemas.openxmlformats.org/officeDocument/2006/relationships/slide" Target="../slides/slide578.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50.xml.rels><?xml version="1.0" encoding="UTF-8" standalone="yes"?><Relationships xmlns="http://schemas.openxmlformats.org/package/2006/relationships"><Relationship Id="rId1" Type="http://schemas.openxmlformats.org/officeDocument/2006/relationships/slide" Target="../slides/slide579.xml"/><Relationship Id="rId2" Type="http://schemas.openxmlformats.org/officeDocument/2006/relationships/notesMaster" Target="../notesMasters/notesMaster1.xml"/></Relationships>

</file>

<file path=ppt/notesSlides/_rels/notesSlide351.xml.rels><?xml version="1.0" encoding="UTF-8" standalone="yes"?><Relationships xmlns="http://schemas.openxmlformats.org/package/2006/relationships"><Relationship Id="rId1" Type="http://schemas.openxmlformats.org/officeDocument/2006/relationships/slide" Target="../slides/slide583.xml"/><Relationship Id="rId2" Type="http://schemas.openxmlformats.org/officeDocument/2006/relationships/notesMaster" Target="../notesMasters/notesMaster1.xml"/></Relationships>

</file>

<file path=ppt/notesSlides/_rels/notesSlide352.xml.rels><?xml version="1.0" encoding="UTF-8" standalone="yes"?><Relationships xmlns="http://schemas.openxmlformats.org/package/2006/relationships"><Relationship Id="rId1" Type="http://schemas.openxmlformats.org/officeDocument/2006/relationships/slide" Target="../slides/slide585.xml"/><Relationship Id="rId2" Type="http://schemas.openxmlformats.org/officeDocument/2006/relationships/notesMaster" Target="../notesMasters/notesMaster1.xml"/></Relationships>

</file>

<file path=ppt/notesSlides/_rels/notesSlide353.xml.rels><?xml version="1.0" encoding="UTF-8" standalone="yes"?><Relationships xmlns="http://schemas.openxmlformats.org/package/2006/relationships"><Relationship Id="rId1" Type="http://schemas.openxmlformats.org/officeDocument/2006/relationships/slide" Target="../slides/slide587.xml"/><Relationship Id="rId2" Type="http://schemas.openxmlformats.org/officeDocument/2006/relationships/notesMaster" Target="../notesMasters/notesMaster1.xml"/></Relationships>

</file>

<file path=ppt/notesSlides/_rels/notesSlide354.xml.rels><?xml version="1.0" encoding="UTF-8" standalone="yes"?><Relationships xmlns="http://schemas.openxmlformats.org/package/2006/relationships"><Relationship Id="rId1" Type="http://schemas.openxmlformats.org/officeDocument/2006/relationships/slide" Target="../slides/slide591.xml"/><Relationship Id="rId2" Type="http://schemas.openxmlformats.org/officeDocument/2006/relationships/notesMaster" Target="../notesMasters/notesMaster1.xml"/></Relationships>

</file>

<file path=ppt/notesSlides/_rels/notesSlide355.xml.rels><?xml version="1.0" encoding="UTF-8" standalone="yes"?><Relationships xmlns="http://schemas.openxmlformats.org/package/2006/relationships"><Relationship Id="rId1" Type="http://schemas.openxmlformats.org/officeDocument/2006/relationships/slide" Target="../slides/slide593.xml"/><Relationship Id="rId2" Type="http://schemas.openxmlformats.org/officeDocument/2006/relationships/notesMaster" Target="../notesMasters/notesMaster1.xml"/></Relationships>

</file>

<file path=ppt/notesSlides/_rels/notesSlide356.xml.rels><?xml version="1.0" encoding="UTF-8" standalone="yes"?><Relationships xmlns="http://schemas.openxmlformats.org/package/2006/relationships"><Relationship Id="rId1" Type="http://schemas.openxmlformats.org/officeDocument/2006/relationships/slide" Target="../slides/slide598.xml"/><Relationship Id="rId2" Type="http://schemas.openxmlformats.org/officeDocument/2006/relationships/notesMaster" Target="../notesMasters/notesMaster1.xml"/></Relationships>

</file>

<file path=ppt/notesSlides/_rels/notesSlide357.xml.rels><?xml version="1.0" encoding="UTF-8" standalone="yes"?><Relationships xmlns="http://schemas.openxmlformats.org/package/2006/relationships"><Relationship Id="rId1" Type="http://schemas.openxmlformats.org/officeDocument/2006/relationships/slide" Target="../slides/slide599.xml"/><Relationship Id="rId2" Type="http://schemas.openxmlformats.org/officeDocument/2006/relationships/notesMaster" Target="../notesMasters/notesMaster1.xml"/></Relationships>

</file>

<file path=ppt/notesSlides/_rels/notesSlide358.xml.rels><?xml version="1.0" encoding="UTF-8" standalone="yes"?><Relationships xmlns="http://schemas.openxmlformats.org/package/2006/relationships"><Relationship Id="rId1" Type="http://schemas.openxmlformats.org/officeDocument/2006/relationships/slide" Target="../slides/slide600.xml"/><Relationship Id="rId2" Type="http://schemas.openxmlformats.org/officeDocument/2006/relationships/notesMaster" Target="../notesMasters/notesMaster1.xml"/></Relationships>

</file>

<file path=ppt/notesSlides/_rels/notesSlide359.xml.rels><?xml version="1.0" encoding="UTF-8" standalone="yes"?><Relationships xmlns="http://schemas.openxmlformats.org/package/2006/relationships"><Relationship Id="rId1" Type="http://schemas.openxmlformats.org/officeDocument/2006/relationships/slide" Target="../slides/slide602.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60.xml.rels><?xml version="1.0" encoding="UTF-8" standalone="yes"?><Relationships xmlns="http://schemas.openxmlformats.org/package/2006/relationships"><Relationship Id="rId1" Type="http://schemas.openxmlformats.org/officeDocument/2006/relationships/slide" Target="../slides/slide606.xml"/><Relationship Id="rId2" Type="http://schemas.openxmlformats.org/officeDocument/2006/relationships/notesMaster" Target="../notesMasters/notesMaster1.xml"/><Relationship Id="rId3" Type="http://schemas.openxmlformats.org/officeDocument/2006/relationships/hyperlink" Target="https://trello.com/c/OewKCBAz" TargetMode="External"/></Relationships>

</file>

<file path=ppt/notesSlides/_rels/notesSlide361.xml.rels><?xml version="1.0" encoding="UTF-8" standalone="yes"?><Relationships xmlns="http://schemas.openxmlformats.org/package/2006/relationships"><Relationship Id="rId1" Type="http://schemas.openxmlformats.org/officeDocument/2006/relationships/slide" Target="../slides/slide607.xml"/><Relationship Id="rId2" Type="http://schemas.openxmlformats.org/officeDocument/2006/relationships/notesMaster" Target="../notesMasters/notesMaster1.xml"/><Relationship Id="rId3" Type="http://schemas.openxmlformats.org/officeDocument/2006/relationships/hyperlink" Target="https://trello.com/c/OewKCBAz" TargetMode="External"/></Relationships>

</file>

<file path=ppt/notesSlides/_rels/notesSlide362.xml.rels><?xml version="1.0" encoding="UTF-8" standalone="yes"?><Relationships xmlns="http://schemas.openxmlformats.org/package/2006/relationships"><Relationship Id="rId1" Type="http://schemas.openxmlformats.org/officeDocument/2006/relationships/slide" Target="../slides/slide608.xml"/><Relationship Id="rId2" Type="http://schemas.openxmlformats.org/officeDocument/2006/relationships/notesMaster" Target="../notesMasters/notesMaster1.xml"/><Relationship Id="rId3" Type="http://schemas.openxmlformats.org/officeDocument/2006/relationships/hyperlink" Target="https://trello.com/c/OewKCBAz" TargetMode="External"/></Relationships>

</file>

<file path=ppt/notesSlides/_rels/notesSlide363.xml.rels><?xml version="1.0" encoding="UTF-8" standalone="yes"?><Relationships xmlns="http://schemas.openxmlformats.org/package/2006/relationships"><Relationship Id="rId1" Type="http://schemas.openxmlformats.org/officeDocument/2006/relationships/slide" Target="../slides/slide609.xml"/><Relationship Id="rId2" Type="http://schemas.openxmlformats.org/officeDocument/2006/relationships/notesMaster" Target="../notesMasters/notesMaster1.xml"/><Relationship Id="rId3" Type="http://schemas.openxmlformats.org/officeDocument/2006/relationships/hyperlink" Target="https://trello.com/c/OewKCBAz" TargetMode="External"/></Relationships>

</file>

<file path=ppt/notesSlides/_rels/notesSlide364.xml.rels><?xml version="1.0" encoding="UTF-8" standalone="yes"?><Relationships xmlns="http://schemas.openxmlformats.org/package/2006/relationships"><Relationship Id="rId1" Type="http://schemas.openxmlformats.org/officeDocument/2006/relationships/slide" Target="../slides/slide610.xml"/><Relationship Id="rId2" Type="http://schemas.openxmlformats.org/officeDocument/2006/relationships/notesMaster" Target="../notesMasters/notesMaster1.xml"/></Relationships>

</file>

<file path=ppt/notesSlides/_rels/notesSlide365.xml.rels><?xml version="1.0" encoding="UTF-8" standalone="yes"?><Relationships xmlns="http://schemas.openxmlformats.org/package/2006/relationships"><Relationship Id="rId1" Type="http://schemas.openxmlformats.org/officeDocument/2006/relationships/slide" Target="../slides/slide612.xml"/><Relationship Id="rId2" Type="http://schemas.openxmlformats.org/officeDocument/2006/relationships/notesMaster" Target="../notesMasters/notesMaster1.xml"/><Relationship Id="rId3" Type="http://schemas.openxmlformats.org/officeDocument/2006/relationships/hyperlink" Target="https://groups.google.com/forum/#!forum/chef-fundamentals-workshop" TargetMode="External"/></Relationships>

</file>

<file path=ppt/notesSlides/_rels/notesSlide366.xml.rels><?xml version="1.0" encoding="UTF-8" standalone="yes"?><Relationships xmlns="http://schemas.openxmlformats.org/package/2006/relationships"><Relationship Id="rId1" Type="http://schemas.openxmlformats.org/officeDocument/2006/relationships/slide" Target="../slides/slide619.xml"/><Relationship Id="rId2" Type="http://schemas.openxmlformats.org/officeDocument/2006/relationships/notesMaster" Target="../notesMasters/notesMaster1.xml"/></Relationships>

</file>

<file path=ppt/notesSlides/_rels/notesSlide367.xml.rels><?xml version="1.0" encoding="UTF-8" standalone="yes"?><Relationships xmlns="http://schemas.openxmlformats.org/package/2006/relationships"><Relationship Id="rId1" Type="http://schemas.openxmlformats.org/officeDocument/2006/relationships/slide" Target="../slides/slide624.xml"/><Relationship Id="rId2" Type="http://schemas.openxmlformats.org/officeDocument/2006/relationships/notesMaster" Target="../notesMasters/notesMaster1.xml"/></Relationships>

</file>

<file path=ppt/notesSlides/_rels/notesSlide368.xml.rels><?xml version="1.0" encoding="UTF-8" standalone="yes"?><Relationships xmlns="http://schemas.openxmlformats.org/package/2006/relationships"><Relationship Id="rId1" Type="http://schemas.openxmlformats.org/officeDocument/2006/relationships/slide" Target="../slides/slide625.xml"/><Relationship Id="rId2" Type="http://schemas.openxmlformats.org/officeDocument/2006/relationships/notesMaster" Target="../notesMasters/notesMaster1.xml"/></Relationships>

</file>

<file path=ppt/notesSlides/_rels/notesSlide369.xml.rels><?xml version="1.0" encoding="UTF-8" standalone="yes"?><Relationships xmlns="http://schemas.openxmlformats.org/package/2006/relationships"><Relationship Id="rId1" Type="http://schemas.openxmlformats.org/officeDocument/2006/relationships/slide" Target="../slides/slide62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70.xml.rels><?xml version="1.0" encoding="UTF-8" standalone="yes"?><Relationships xmlns="http://schemas.openxmlformats.org/package/2006/relationships"><Relationship Id="rId1" Type="http://schemas.openxmlformats.org/officeDocument/2006/relationships/slide" Target="../slides/slide627.xml"/><Relationship Id="rId2" Type="http://schemas.openxmlformats.org/officeDocument/2006/relationships/notesMaster" Target="../notesMasters/notesMaster1.xml"/></Relationships>

</file>

<file path=ppt/notesSlides/_rels/notesSlide371.xml.rels><?xml version="1.0" encoding="UTF-8" standalone="yes"?><Relationships xmlns="http://schemas.openxmlformats.org/package/2006/relationships"><Relationship Id="rId1" Type="http://schemas.openxmlformats.org/officeDocument/2006/relationships/slide" Target="../slides/slide628.xml"/><Relationship Id="rId2" Type="http://schemas.openxmlformats.org/officeDocument/2006/relationships/notesMaster" Target="../notesMasters/notesMaster1.xml"/></Relationships>

</file>

<file path=ppt/notesSlides/_rels/notesSlide372.xml.rels><?xml version="1.0" encoding="UTF-8" standalone="yes"?><Relationships xmlns="http://schemas.openxmlformats.org/package/2006/relationships"><Relationship Id="rId1" Type="http://schemas.openxmlformats.org/officeDocument/2006/relationships/slide" Target="../slides/slide629.xml"/><Relationship Id="rId2" Type="http://schemas.openxmlformats.org/officeDocument/2006/relationships/notesMaster" Target="../notesMasters/notesMaster1.xml"/></Relationships>

</file>

<file path=ppt/notesSlides/_rels/notesSlide373.xml.rels><?xml version="1.0" encoding="UTF-8" standalone="yes"?><Relationships xmlns="http://schemas.openxmlformats.org/package/2006/relationships"><Relationship Id="rId1" Type="http://schemas.openxmlformats.org/officeDocument/2006/relationships/slide" Target="../slides/slide630.xml"/><Relationship Id="rId2" Type="http://schemas.openxmlformats.org/officeDocument/2006/relationships/notesMaster" Target="../notesMasters/notesMaster1.xml"/></Relationships>

</file>

<file path=ppt/notesSlides/_rels/notesSlide374.xml.rels><?xml version="1.0" encoding="UTF-8" standalone="yes"?><Relationships xmlns="http://schemas.openxmlformats.org/package/2006/relationships"><Relationship Id="rId1" Type="http://schemas.openxmlformats.org/officeDocument/2006/relationships/slide" Target="../slides/slide631.xml"/><Relationship Id="rId2" Type="http://schemas.openxmlformats.org/officeDocument/2006/relationships/notesMaster" Target="../notesMasters/notesMaster1.xml"/></Relationships>

</file>

<file path=ppt/notesSlides/_rels/notesSlide375.xml.rels><?xml version="1.0" encoding="UTF-8" standalone="yes"?><Relationships xmlns="http://schemas.openxmlformats.org/package/2006/relationships"><Relationship Id="rId1" Type="http://schemas.openxmlformats.org/officeDocument/2006/relationships/slide" Target="../slides/slide632.xml"/><Relationship Id="rId2" Type="http://schemas.openxmlformats.org/officeDocument/2006/relationships/notesMaster" Target="../notesMasters/notesMaster1.xml"/></Relationships>

</file>

<file path=ppt/notesSlides/_rels/notesSlide376.xml.rels><?xml version="1.0" encoding="UTF-8" standalone="yes"?><Relationships xmlns="http://schemas.openxmlformats.org/package/2006/relationships"><Relationship Id="rId1" Type="http://schemas.openxmlformats.org/officeDocument/2006/relationships/slide" Target="../slides/slide633.xml"/><Relationship Id="rId2" Type="http://schemas.openxmlformats.org/officeDocument/2006/relationships/notesMaster" Target="../notesMasters/notesMaster1.xml"/></Relationships>

</file>

<file path=ppt/notesSlides/_rels/notesSlide377.xml.rels><?xml version="1.0" encoding="UTF-8" standalone="yes"?><Relationships xmlns="http://schemas.openxmlformats.org/package/2006/relationships"><Relationship Id="rId1" Type="http://schemas.openxmlformats.org/officeDocument/2006/relationships/slide" Target="../slides/slide634.xml"/><Relationship Id="rId2" Type="http://schemas.openxmlformats.org/officeDocument/2006/relationships/notesMaster" Target="../notesMasters/notesMaster1.xml"/></Relationships>

</file>

<file path=ppt/notesSlides/_rels/notesSlide378.xml.rels><?xml version="1.0" encoding="UTF-8" standalone="yes"?><Relationships xmlns="http://schemas.openxmlformats.org/package/2006/relationships"><Relationship Id="rId1" Type="http://schemas.openxmlformats.org/officeDocument/2006/relationships/slide" Target="../slides/slide635.xml"/><Relationship Id="rId2" Type="http://schemas.openxmlformats.org/officeDocument/2006/relationships/notesMaster" Target="../notesMasters/notesMaster1.xml"/></Relationships>

</file>

<file path=ppt/notesSlides/_rels/notesSlide379.xml.rels><?xml version="1.0" encoding="UTF-8" standalone="yes"?><Relationships xmlns="http://schemas.openxmlformats.org/package/2006/relationships"><Relationship Id="rId1" Type="http://schemas.openxmlformats.org/officeDocument/2006/relationships/slide" Target="../slides/slide636.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380.xml.rels><?xml version="1.0" encoding="UTF-8" standalone="yes"?><Relationships xmlns="http://schemas.openxmlformats.org/package/2006/relationships"><Relationship Id="rId1" Type="http://schemas.openxmlformats.org/officeDocument/2006/relationships/slide" Target="../slides/slide637.xml"/><Relationship Id="rId2" Type="http://schemas.openxmlformats.org/officeDocument/2006/relationships/notesMaster" Target="../notesMasters/notesMaster1.xml"/></Relationships>

</file>

<file path=ppt/notesSlides/_rels/notesSlide381.xml.rels><?xml version="1.0" encoding="UTF-8" standalone="yes"?><Relationships xmlns="http://schemas.openxmlformats.org/package/2006/relationships"><Relationship Id="rId1" Type="http://schemas.openxmlformats.org/officeDocument/2006/relationships/slide" Target="../slides/slide638.xml"/><Relationship Id="rId2" Type="http://schemas.openxmlformats.org/officeDocument/2006/relationships/notesMaster" Target="../notesMasters/notesMaster1.xml"/></Relationships>

</file>

<file path=ppt/notesSlides/_rels/notesSlide382.xml.rels><?xml version="1.0" encoding="UTF-8" standalone="yes"?><Relationships xmlns="http://schemas.openxmlformats.org/package/2006/relationships"><Relationship Id="rId1" Type="http://schemas.openxmlformats.org/officeDocument/2006/relationships/slide" Target="../slides/slide639.xml"/><Relationship Id="rId2" Type="http://schemas.openxmlformats.org/officeDocument/2006/relationships/notesMaster" Target="../notesMasters/notesMaster1.xml"/></Relationships>

</file>

<file path=ppt/notesSlides/_rels/notesSlide383.xml.rels><?xml version="1.0" encoding="UTF-8" standalone="yes"?><Relationships xmlns="http://schemas.openxmlformats.org/package/2006/relationships"><Relationship Id="rId1" Type="http://schemas.openxmlformats.org/officeDocument/2006/relationships/slide" Target="../slides/slide640.xml"/><Relationship Id="rId2" Type="http://schemas.openxmlformats.org/officeDocument/2006/relationships/notesMaster" Target="../notesMasters/notesMaster1.xml"/></Relationships>

</file>

<file path=ppt/notesSlides/_rels/notesSlide384.xml.rels><?xml version="1.0" encoding="UTF-8" standalone="yes"?><Relationships xmlns="http://schemas.openxmlformats.org/package/2006/relationships"><Relationship Id="rId1" Type="http://schemas.openxmlformats.org/officeDocument/2006/relationships/slide" Target="../slides/slide641.xml"/><Relationship Id="rId2" Type="http://schemas.openxmlformats.org/officeDocument/2006/relationships/notesMaster" Target="../notesMasters/notesMaster1.xml"/></Relationships>

</file>

<file path=ppt/notesSlides/_rels/notesSlide385.xml.rels><?xml version="1.0" encoding="UTF-8" standalone="yes"?><Relationships xmlns="http://schemas.openxmlformats.org/package/2006/relationships"><Relationship Id="rId1" Type="http://schemas.openxmlformats.org/officeDocument/2006/relationships/slide" Target="../slides/slide642.xml"/><Relationship Id="rId2" Type="http://schemas.openxmlformats.org/officeDocument/2006/relationships/notesMaster" Target="../notesMasters/notesMaster1.xml"/></Relationships>

</file>

<file path=ppt/notesSlides/_rels/notesSlide386.xml.rels><?xml version="1.0" encoding="UTF-8" standalone="yes"?><Relationships xmlns="http://schemas.openxmlformats.org/package/2006/relationships"><Relationship Id="rId1" Type="http://schemas.openxmlformats.org/officeDocument/2006/relationships/slide" Target="../slides/slide643.xml"/><Relationship Id="rId2" Type="http://schemas.openxmlformats.org/officeDocument/2006/relationships/notesMaster" Target="../notesMasters/notesMaster1.xml"/></Relationships>

</file>

<file path=ppt/notesSlides/_rels/notesSlide387.xml.rels><?xml version="1.0" encoding="UTF-8" standalone="yes"?><Relationships xmlns="http://schemas.openxmlformats.org/package/2006/relationships"><Relationship Id="rId1" Type="http://schemas.openxmlformats.org/officeDocument/2006/relationships/slide" Target="../slides/slide644.xml"/><Relationship Id="rId2" Type="http://schemas.openxmlformats.org/officeDocument/2006/relationships/notesMaster" Target="../notesMasters/notesMaster1.xml"/></Relationships>

</file>

<file path=ppt/notesSlides/_rels/notesSlide388.xml.rels><?xml version="1.0" encoding="UTF-8" standalone="yes"?><Relationships xmlns="http://schemas.openxmlformats.org/package/2006/relationships"><Relationship Id="rId1" Type="http://schemas.openxmlformats.org/officeDocument/2006/relationships/slide" Target="../slides/slide645.xml"/><Relationship Id="rId2" Type="http://schemas.openxmlformats.org/officeDocument/2006/relationships/notesMaster" Target="../notesMasters/notesMaster1.xml"/></Relationships>

</file>

<file path=ppt/notesSlides/_rels/notesSlide389.xml.rels><?xml version="1.0" encoding="UTF-8" standalone="yes"?><Relationships xmlns="http://schemas.openxmlformats.org/package/2006/relationships"><Relationship Id="rId1" Type="http://schemas.openxmlformats.org/officeDocument/2006/relationships/slide" Target="../slides/slide646.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90.xml.rels><?xml version="1.0" encoding="UTF-8" standalone="yes"?><Relationships xmlns="http://schemas.openxmlformats.org/package/2006/relationships"><Relationship Id="rId1" Type="http://schemas.openxmlformats.org/officeDocument/2006/relationships/slide" Target="../slides/slide647.xml"/><Relationship Id="rId2" Type="http://schemas.openxmlformats.org/officeDocument/2006/relationships/notesMaster" Target="../notesMasters/notesMaster1.xml"/></Relationships>

</file>

<file path=ppt/notesSlides/_rels/notesSlide391.xml.rels><?xml version="1.0" encoding="UTF-8" standalone="yes"?><Relationships xmlns="http://schemas.openxmlformats.org/package/2006/relationships"><Relationship Id="rId1" Type="http://schemas.openxmlformats.org/officeDocument/2006/relationships/slide" Target="../slides/slide648.xml"/><Relationship Id="rId2" Type="http://schemas.openxmlformats.org/officeDocument/2006/relationships/notesMaster" Target="../notesMasters/notesMaster1.xml"/></Relationships>

</file>

<file path=ppt/notesSlides/_rels/notesSlide392.xml.rels><?xml version="1.0" encoding="UTF-8" standalone="yes"?><Relationships xmlns="http://schemas.openxmlformats.org/package/2006/relationships"><Relationship Id="rId1" Type="http://schemas.openxmlformats.org/officeDocument/2006/relationships/slide" Target="../slides/slide649.xml"/><Relationship Id="rId2" Type="http://schemas.openxmlformats.org/officeDocument/2006/relationships/notesMaster" Target="../notesMasters/notesMaster1.xml"/></Relationships>

</file>

<file path=ppt/notesSlides/_rels/notesSlide393.xml.rels><?xml version="1.0" encoding="UTF-8" standalone="yes"?><Relationships xmlns="http://schemas.openxmlformats.org/package/2006/relationships"><Relationship Id="rId1" Type="http://schemas.openxmlformats.org/officeDocument/2006/relationships/slide" Target="../slides/slide650.xml"/><Relationship Id="rId2" Type="http://schemas.openxmlformats.org/officeDocument/2006/relationships/notesMaster" Target="../notesMasters/notesMaster1.xml"/></Relationships>

</file>

<file path=ppt/notesSlides/_rels/notesSlide394.xml.rels><?xml version="1.0" encoding="UTF-8" standalone="yes"?><Relationships xmlns="http://schemas.openxmlformats.org/package/2006/relationships"><Relationship Id="rId1" Type="http://schemas.openxmlformats.org/officeDocument/2006/relationships/slide" Target="../slides/slide651.xml"/><Relationship Id="rId2" Type="http://schemas.openxmlformats.org/officeDocument/2006/relationships/notesMaster" Target="../notesMasters/notesMaster1.xml"/></Relationships>

</file>

<file path=ppt/notesSlides/_rels/notesSlide395.xml.rels><?xml version="1.0" encoding="UTF-8" standalone="yes"?><Relationships xmlns="http://schemas.openxmlformats.org/package/2006/relationships"><Relationship Id="rId1" Type="http://schemas.openxmlformats.org/officeDocument/2006/relationships/slide" Target="../slides/slide653.xml"/><Relationship Id="rId2" Type="http://schemas.openxmlformats.org/officeDocument/2006/relationships/notesMaster" Target="../notesMasters/notesMaster1.xml"/></Relationships>

</file>

<file path=ppt/notesSlides/_rels/notesSlide396.xml.rels><?xml version="1.0" encoding="UTF-8" standalone="yes"?><Relationships xmlns="http://schemas.openxmlformats.org/package/2006/relationships"><Relationship Id="rId1" Type="http://schemas.openxmlformats.org/officeDocument/2006/relationships/slide" Target="../slides/slide654.xml"/><Relationship Id="rId2" Type="http://schemas.openxmlformats.org/officeDocument/2006/relationships/notesMaster" Target="../notesMasters/notesMaster1.xml"/></Relationships>

</file>

<file path=ppt/notesSlides/_rels/notesSlide397.xml.rels><?xml version="1.0" encoding="UTF-8" standalone="yes"?><Relationships xmlns="http://schemas.openxmlformats.org/package/2006/relationships"><Relationship Id="rId1" Type="http://schemas.openxmlformats.org/officeDocument/2006/relationships/slide" Target="../slides/slide655.xml"/><Relationship Id="rId2" Type="http://schemas.openxmlformats.org/officeDocument/2006/relationships/notesMaster" Target="../notesMasters/notesMaster1.xml"/></Relationships>

</file>

<file path=ppt/notesSlides/_rels/notesSlide398.xml.rels><?xml version="1.0" encoding="UTF-8" standalone="yes"?><Relationships xmlns="http://schemas.openxmlformats.org/package/2006/relationships"><Relationship Id="rId1" Type="http://schemas.openxmlformats.org/officeDocument/2006/relationships/slide" Target="../slides/slide656.xml"/><Relationship Id="rId2" Type="http://schemas.openxmlformats.org/officeDocument/2006/relationships/notesMaster" Target="../notesMasters/notesMaster1.xml"/></Relationships>

</file>

<file path=ppt/notesSlides/_rels/notesSlide399.xml.rels><?xml version="1.0" encoding="UTF-8" standalone="yes"?><Relationships xmlns="http://schemas.openxmlformats.org/package/2006/relationships"><Relationship Id="rId1" Type="http://schemas.openxmlformats.org/officeDocument/2006/relationships/slide" Target="../slides/slide65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400.xml.rels><?xml version="1.0" encoding="UTF-8" standalone="yes"?><Relationships xmlns="http://schemas.openxmlformats.org/package/2006/relationships"><Relationship Id="rId1" Type="http://schemas.openxmlformats.org/officeDocument/2006/relationships/slide" Target="../slides/slide658.xml"/><Relationship Id="rId2" Type="http://schemas.openxmlformats.org/officeDocument/2006/relationships/notesMaster" Target="../notesMasters/notesMaster1.xml"/></Relationships>

</file>

<file path=ppt/notesSlides/_rels/notesSlide401.xml.rels><?xml version="1.0" encoding="UTF-8" standalone="yes"?><Relationships xmlns="http://schemas.openxmlformats.org/package/2006/relationships"><Relationship Id="rId1" Type="http://schemas.openxmlformats.org/officeDocument/2006/relationships/slide" Target="../slides/slide659.xml"/><Relationship Id="rId2" Type="http://schemas.openxmlformats.org/officeDocument/2006/relationships/notesMaster" Target="../notesMasters/notesMaster1.xml"/></Relationships>

</file>

<file path=ppt/notesSlides/_rels/notesSlide402.xml.rels><?xml version="1.0" encoding="UTF-8" standalone="yes"?><Relationships xmlns="http://schemas.openxmlformats.org/package/2006/relationships"><Relationship Id="rId1" Type="http://schemas.openxmlformats.org/officeDocument/2006/relationships/slide" Target="../slides/slide661.xml"/><Relationship Id="rId2" Type="http://schemas.openxmlformats.org/officeDocument/2006/relationships/notesMaster" Target="../notesMasters/notesMaster1.xml"/></Relationships>

</file>

<file path=ppt/notesSlides/_rels/notesSlide403.xml.rels><?xml version="1.0" encoding="UTF-8" standalone="yes"?><Relationships xmlns="http://schemas.openxmlformats.org/package/2006/relationships"><Relationship Id="rId1" Type="http://schemas.openxmlformats.org/officeDocument/2006/relationships/slide" Target="../slides/slide663.xml"/><Relationship Id="rId2" Type="http://schemas.openxmlformats.org/officeDocument/2006/relationships/notesMaster" Target="../notesMasters/notesMaster1.xml"/></Relationships>

</file>

<file path=ppt/notesSlides/_rels/notesSlide404.xml.rels><?xml version="1.0" encoding="UTF-8" standalone="yes"?><Relationships xmlns="http://schemas.openxmlformats.org/package/2006/relationships"><Relationship Id="rId1" Type="http://schemas.openxmlformats.org/officeDocument/2006/relationships/slide" Target="../slides/slide665.xml"/><Relationship Id="rId2" Type="http://schemas.openxmlformats.org/officeDocument/2006/relationships/notesMaster" Target="../notesMasters/notesMaster1.xml"/></Relationships>

</file>

<file path=ppt/notesSlides/_rels/notesSlide405.xml.rels><?xml version="1.0" encoding="UTF-8" standalone="yes"?><Relationships xmlns="http://schemas.openxmlformats.org/package/2006/relationships"><Relationship Id="rId1" Type="http://schemas.openxmlformats.org/officeDocument/2006/relationships/slide" Target="../slides/slide666.xml"/><Relationship Id="rId2" Type="http://schemas.openxmlformats.org/officeDocument/2006/relationships/notesMaster" Target="../notesMasters/notesMaster1.xml"/></Relationships>

</file>

<file path=ppt/notesSlides/_rels/notesSlide406.xml.rels><?xml version="1.0" encoding="UTF-8" standalone="yes"?><Relationships xmlns="http://schemas.openxmlformats.org/package/2006/relationships"><Relationship Id="rId1" Type="http://schemas.openxmlformats.org/officeDocument/2006/relationships/slide" Target="../slides/slide667.xml"/><Relationship Id="rId2" Type="http://schemas.openxmlformats.org/officeDocument/2006/relationships/notesMaster" Target="../notesMasters/notesMaster1.xml"/></Relationships>

</file>

<file path=ppt/notesSlides/_rels/notesSlide407.xml.rels><?xml version="1.0" encoding="UTF-8" standalone="yes"?><Relationships xmlns="http://schemas.openxmlformats.org/package/2006/relationships"><Relationship Id="rId1" Type="http://schemas.openxmlformats.org/officeDocument/2006/relationships/slide" Target="../slides/slide668.xml"/><Relationship Id="rId2" Type="http://schemas.openxmlformats.org/officeDocument/2006/relationships/notesMaster" Target="../notesMasters/notesMaster1.xml"/></Relationships>

</file>

<file path=ppt/notesSlides/_rels/notesSlide408.xml.rels><?xml version="1.0" encoding="UTF-8" standalone="yes"?><Relationships xmlns="http://schemas.openxmlformats.org/package/2006/relationships"><Relationship Id="rId1" Type="http://schemas.openxmlformats.org/officeDocument/2006/relationships/slide" Target="../slides/slide669.xml"/><Relationship Id="rId2" Type="http://schemas.openxmlformats.org/officeDocument/2006/relationships/notesMaster" Target="../notesMasters/notesMaster1.xml"/></Relationships>

</file>

<file path=ppt/notesSlides/_rels/notesSlide409.xml.rels><?xml version="1.0" encoding="UTF-8" standalone="yes"?><Relationships xmlns="http://schemas.openxmlformats.org/package/2006/relationships"><Relationship Id="rId1" Type="http://schemas.openxmlformats.org/officeDocument/2006/relationships/slide" Target="../slides/slide671.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410.xml.rels><?xml version="1.0" encoding="UTF-8" standalone="yes"?><Relationships xmlns="http://schemas.openxmlformats.org/package/2006/relationships"><Relationship Id="rId1" Type="http://schemas.openxmlformats.org/officeDocument/2006/relationships/slide" Target="../slides/slide672.xml"/><Relationship Id="rId2" Type="http://schemas.openxmlformats.org/officeDocument/2006/relationships/notesMaster" Target="../notesMasters/notesMaster1.xml"/><Relationship Id="rId3" Type="http://schemas.openxmlformats.org/officeDocument/2006/relationships/hyperlink" Target="http://bit.ly/1c1JrZ4" TargetMode="Externa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 Id="rId3" Type="http://schemas.openxmlformats.org/officeDocument/2006/relationships/hyperlink" Target="http://support.rightscale.com/06-FAQs/FAQ_0101_-_What_is_HAProxy_and_how_does_it_work%3F" TargetMode="Externa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 Id="rId3" Type="http://schemas.openxmlformats.org/officeDocument/2006/relationships/hyperlink" Target="http://en.wikipedia.org/wiki/Shuhari" TargetMode="Externa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 Id="rId3" Type="http://schemas.openxmlformats.org/officeDocument/2006/relationships/hyperlink" Target="http://docs.opscode.com/essentials_repository.html" TargetMode="Externa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86.xml.rels><?xml version="1.0" encoding="UTF-8" standalone="yes"?><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87.xml.rels><?xml version="1.0" encoding="UTF-8" standalone="yes"?><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88.xml.rels><?xml version="1.0" encoding="UTF-8" standalone="yes"?><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89.xml.rels><?xml version="1.0" encoding="UTF-8" standalone="yes"?><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0.xml.rels><?xml version="1.0" encoding="UTF-8" standalone="yes"?><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91.xml.rels><?xml version="1.0" encoding="UTF-8" standalone="yes"?><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92.xml.rels><?xml version="1.0" encoding="UTF-8" standalone="yes"?><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93.xml.rels><?xml version="1.0" encoding="UTF-8" standalone="yes"?><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94.xml.rels><?xml version="1.0" encoding="UTF-8" standalone="yes"?><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95.xml.rels><?xml version="1.0" encoding="UTF-8" standalone="yes"?><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96.xml.rels><?xml version="1.0" encoding="UTF-8" standalone="yes"?><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97.xml.rels><?xml version="1.0" encoding="UTF-8" standalone="yes"?><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98.xml.rels><?xml version="1.0" encoding="UTF-8" standalone="yes"?><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99.xml.rels><?xml version="1.0" encoding="UTF-8" standalone="yes"?><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2" name="Shape 1702"/>
          <p:cNvSpPr/>
          <p:nvPr>
            <p:ph type="sldImg"/>
          </p:nvPr>
        </p:nvSpPr>
        <p:spPr>
          <a:prstGeom prst="rect">
            <a:avLst/>
          </a:prstGeom>
        </p:spPr>
        <p:txBody>
          <a:bodyPr/>
          <a:lstStyle/>
          <a:p>
            <a:pPr lvl="0"/>
          </a:p>
        </p:txBody>
      </p:sp>
      <p:sp>
        <p:nvSpPr>
          <p:cNvPr id="1703" name="Shape 1703"/>
          <p:cNvSpPr/>
          <p:nvPr>
            <p:ph type="body" sz="quarter" idx="1"/>
          </p:nvPr>
        </p:nvSpPr>
        <p:spPr>
          <a:prstGeom prst="rect">
            <a:avLst/>
          </a:prstGeom>
        </p:spPr>
        <p:txBody>
          <a:bodyPr/>
          <a:lstStyle/>
          <a:p>
            <a:pPr lvl="0">
              <a:lnSpc>
                <a:spcPct val="100000"/>
              </a:lnSpc>
              <a:defRPr sz="1800"/>
            </a:pPr>
            <a:r>
              <a:rPr sz="1300">
                <a:latin typeface="Lucida Grande"/>
                <a:ea typeface="Lucida Grande"/>
                <a:cs typeface="Lucida Grande"/>
                <a:sym typeface="Lucida Grande"/>
              </a:rPr>
              <a:t>Instructor introduction</a:t>
            </a:r>
            <a:endParaRPr sz="1300">
              <a:latin typeface="Lucida Grande"/>
              <a:ea typeface="Lucida Grande"/>
              <a:cs typeface="Lucida Grande"/>
              <a:sym typeface="Lucida Grande"/>
            </a:endParaRPr>
          </a:p>
          <a:p>
            <a:pPr lvl="0">
              <a:lnSpc>
                <a:spcPct val="100000"/>
              </a:lnSpc>
              <a:defRPr sz="1800"/>
            </a:pPr>
            <a:endParaRPr sz="1300">
              <a:latin typeface="Lucida Grande"/>
              <a:ea typeface="Lucida Grande"/>
              <a:cs typeface="Lucida Grande"/>
              <a:sym typeface="Lucida Grande"/>
            </a:endParaRPr>
          </a:p>
          <a:p>
            <a:pPr lvl="0">
              <a:lnSpc>
                <a:spcPct val="100000"/>
              </a:lnSpc>
              <a:defRPr sz="1800"/>
            </a:pPr>
            <a:r>
              <a:rPr sz="1300">
                <a:latin typeface="Lucida Grande"/>
                <a:ea typeface="Lucida Grande"/>
                <a:cs typeface="Lucida Grande"/>
                <a:sym typeface="Lucida Grande"/>
              </a:rPr>
              <a:t>* Name, email</a:t>
            </a:r>
            <a:endParaRPr sz="1300">
              <a:latin typeface="Lucida Grande"/>
              <a:ea typeface="Lucida Grande"/>
              <a:cs typeface="Lucida Grande"/>
              <a:sym typeface="Lucida Grande"/>
            </a:endParaRPr>
          </a:p>
          <a:p>
            <a:pPr lvl="0">
              <a:lnSpc>
                <a:spcPct val="100000"/>
              </a:lnSpc>
              <a:defRPr sz="1800"/>
            </a:pPr>
            <a:r>
              <a:rPr sz="1300">
                <a:latin typeface="Lucida Grande"/>
                <a:ea typeface="Lucida Grande"/>
                <a:cs typeface="Lucida Grande"/>
                <a:sym typeface="Lucida Grande"/>
              </a:rPr>
              <a:t>* Previous job roles/background</a:t>
            </a:r>
            <a:endParaRPr sz="1300">
              <a:latin typeface="Lucida Grande"/>
              <a:ea typeface="Lucida Grande"/>
              <a:cs typeface="Lucida Grande"/>
              <a:sym typeface="Lucida Grande"/>
            </a:endParaRPr>
          </a:p>
          <a:p>
            <a:pPr lvl="0">
              <a:lnSpc>
                <a:spcPct val="100000"/>
              </a:lnSpc>
              <a:defRPr sz="1800"/>
            </a:pPr>
            <a:r>
              <a:rPr sz="1300">
                <a:latin typeface="Lucida Grande"/>
                <a:ea typeface="Lucida Grande"/>
                <a:cs typeface="Lucida Grande"/>
                <a:sym typeface="Lucida Grande"/>
              </a:rPr>
              <a:t>* Current job role</a:t>
            </a:r>
            <a:endParaRPr sz="1300">
              <a:latin typeface="Lucida Grande"/>
              <a:ea typeface="Lucida Grande"/>
              <a:cs typeface="Lucida Grande"/>
              <a:sym typeface="Lucida Grande"/>
            </a:endParaRPr>
          </a:p>
          <a:p>
            <a:pPr lvl="0">
              <a:lnSpc>
                <a:spcPct val="100000"/>
              </a:lnSpc>
              <a:defRPr sz="1800"/>
            </a:pPr>
            <a:r>
              <a:rPr sz="1300">
                <a:latin typeface="Lucida Grande"/>
                <a:ea typeface="Lucida Grande"/>
                <a:cs typeface="Lucida Grande"/>
                <a:sym typeface="Lucida Grande"/>
              </a:rPr>
              <a:t>* Experience with Chef</a:t>
            </a:r>
            <a:endParaRPr sz="1300">
              <a:latin typeface="Lucida Grande"/>
              <a:ea typeface="Lucida Grande"/>
              <a:cs typeface="Lucida Grande"/>
              <a:sym typeface="Lucida Grande"/>
            </a:endParaRPr>
          </a:p>
          <a:p>
            <a:pPr lvl="0">
              <a:lnSpc>
                <a:spcPct val="100000"/>
              </a:lnSpc>
              <a:defRPr sz="1800"/>
            </a:pPr>
            <a:endParaRPr sz="1300">
              <a:latin typeface="Lucida Grande"/>
              <a:ea typeface="Lucida Grande"/>
              <a:cs typeface="Lucida Grande"/>
              <a:sym typeface="Lucida Grande"/>
            </a:endParaRPr>
          </a:p>
          <a:p>
            <a:pPr lvl="0">
              <a:lnSpc>
                <a:spcPct val="100000"/>
              </a:lnSpc>
              <a:defRPr sz="1800"/>
            </a:pPr>
            <a:r>
              <a:rPr sz="1300">
                <a:latin typeface="Lucida Grande"/>
                <a:ea typeface="Lucida Grande"/>
                <a:cs typeface="Lucida Grande"/>
                <a:sym typeface="Lucida Grande"/>
              </a:rPr>
              <a:t>Hand out your business card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9" name="Shape 1799"/>
          <p:cNvSpPr/>
          <p:nvPr>
            <p:ph type="sldImg"/>
          </p:nvPr>
        </p:nvSpPr>
        <p:spPr>
          <a:prstGeom prst="rect">
            <a:avLst/>
          </a:prstGeom>
        </p:spPr>
        <p:txBody>
          <a:bodyPr/>
          <a:lstStyle/>
          <a:p>
            <a:pPr lvl="0"/>
          </a:p>
        </p:txBody>
      </p:sp>
      <p:sp>
        <p:nvSpPr>
          <p:cNvPr id="1800" name="Shape 1800"/>
          <p:cNvSpPr/>
          <p:nvPr>
            <p:ph type="body" sz="quarter" idx="1"/>
          </p:nvPr>
        </p:nvSpPr>
        <p:spPr>
          <a:prstGeom prst="rect">
            <a:avLst/>
          </a:prstGeom>
        </p:spPr>
        <p:txBody>
          <a:bodyPr/>
          <a:lstStyle/>
          <a:p>
            <a:pPr lvl="0" defTabSz="1408059">
              <a:lnSpc>
                <a:spcPct val="100000"/>
              </a:lnSpc>
              <a:defRPr sz="1800"/>
            </a:pPr>
            <a:r>
              <a:rPr>
                <a:latin typeface="Lucida Grande"/>
                <a:ea typeface="Lucida Grande"/>
                <a:cs typeface="Lucida Grande"/>
                <a:sym typeface="Lucida Grande"/>
              </a:rPr>
              <a:t>If the class has folks who already know some Chef, this will be a review. The course will go into detail on each topic - so if you have specific questions about a part of Chef, or a best practice, best to hold it until later. Talk relationships and high level.</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Takes ~45 minutes, and prepare them for this being the last lecture for a while.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3" name="Shape 3383"/>
          <p:cNvSpPr/>
          <p:nvPr>
            <p:ph type="sldImg"/>
          </p:nvPr>
        </p:nvSpPr>
        <p:spPr>
          <a:prstGeom prst="rect">
            <a:avLst/>
          </a:prstGeom>
        </p:spPr>
        <p:txBody>
          <a:bodyPr/>
          <a:lstStyle/>
          <a:p>
            <a:pPr lvl="0"/>
          </a:p>
        </p:txBody>
      </p:sp>
      <p:sp>
        <p:nvSpPr>
          <p:cNvPr id="3384" name="Shape 3384"/>
          <p:cNvSpPr/>
          <p:nvPr>
            <p:ph type="body" sz="quarter" idx="1"/>
          </p:nvPr>
        </p:nvSpPr>
        <p:spPr>
          <a:prstGeom prst="rect">
            <a:avLst/>
          </a:prstGeom>
        </p:spPr>
        <p:txBody>
          <a:bodyPr/>
          <a:lstStyle/>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Need to check the newly released webui is at 'manage.opscode.com'.</a:t>
            </a:r>
            <a:endParaRPr>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Update this when url changes to </a:t>
            </a:r>
            <a:r>
              <a:rPr u="sng">
                <a:solidFill>
                  <a:srgbClr val="0000FF"/>
                </a:solidFill>
                <a:uFill>
                  <a:solidFill>
                    <a:srgbClr val="0000FF"/>
                  </a:solidFill>
                </a:uFill>
                <a:hlinkClick r:id="rId3" invalidUrl="" action="" tgtFrame="" tooltip="" history="1" highlightClick="0" endSnd="0"/>
              </a:rPr>
              <a:t>http://manage.getchef</a:t>
            </a:r>
            <a:r>
              <a:rPr sz="1600">
                <a:latin typeface="Lucida Grande"/>
                <a:ea typeface="Lucida Grande"/>
                <a:cs typeface="Lucida Grande"/>
                <a:sym typeface="Lucida Grande"/>
                <a:hlinkClick r:id="rId4" invalidUrl="" action="" tgtFrame="" tooltip="" history="1" highlightClick="0" endSnd="0"/>
              </a:rPr>
              <a:t>.com</a:t>
            </a:r>
            <a:r>
              <a:rPr sz="1600">
                <a:latin typeface="Lucida Grande"/>
                <a:ea typeface="Lucida Grande"/>
                <a:cs typeface="Lucida Grande"/>
                <a:sym typeface="Lucida Grande"/>
                <a:hlinkClick r:id="rId4" invalidUrl="" action="" tgtFrame="" tooltip="" history="1" highlightClick="0" endSnd="0"/>
              </a:rPr>
              <a: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7" name="Shape 3397"/>
          <p:cNvSpPr/>
          <p:nvPr>
            <p:ph type="sldImg"/>
          </p:nvPr>
        </p:nvSpPr>
        <p:spPr>
          <a:prstGeom prst="rect">
            <a:avLst/>
          </a:prstGeom>
        </p:spPr>
        <p:txBody>
          <a:bodyPr/>
          <a:lstStyle/>
          <a:p>
            <a:pPr lvl="0"/>
          </a:p>
        </p:txBody>
      </p:sp>
      <p:sp>
        <p:nvSpPr>
          <p:cNvPr id="3398" name="Shape 3398"/>
          <p:cNvSpPr/>
          <p:nvPr>
            <p:ph type="body" sz="quarter" idx="1"/>
          </p:nvPr>
        </p:nvSpPr>
        <p:spPr>
          <a:prstGeom prst="rect">
            <a:avLst/>
          </a:prstGeom>
        </p:spPr>
        <p:txBody>
          <a:bodyPr/>
          <a:lstStyle>
            <a:lvl1pPr>
              <a:lnSpc>
                <a:spcPct val="100000"/>
              </a:lnSpc>
              <a:defRPr sz="1600"/>
            </a:lvl1pPr>
          </a:lstStyle>
          <a:p>
            <a:pPr lvl="0">
              <a:defRPr sz="1800"/>
            </a:pPr>
            <a:r>
              <a:rPr sz="1600"/>
              <a:t>Note: they can get the username from the list of current members of the org.</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2" name="Shape 3432"/>
          <p:cNvSpPr/>
          <p:nvPr>
            <p:ph type="sldImg"/>
          </p:nvPr>
        </p:nvSpPr>
        <p:spPr>
          <a:prstGeom prst="rect">
            <a:avLst/>
          </a:prstGeom>
        </p:spPr>
        <p:txBody>
          <a:bodyPr/>
          <a:lstStyle/>
          <a:p>
            <a:pPr lvl="0"/>
          </a:p>
        </p:txBody>
      </p:sp>
      <p:sp>
        <p:nvSpPr>
          <p:cNvPr id="3433" name="Shape 343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2" name="Shape 3442"/>
          <p:cNvSpPr/>
          <p:nvPr>
            <p:ph type="sldImg"/>
          </p:nvPr>
        </p:nvSpPr>
        <p:spPr>
          <a:prstGeom prst="rect">
            <a:avLst/>
          </a:prstGeom>
        </p:spPr>
        <p:txBody>
          <a:bodyPr/>
          <a:lstStyle/>
          <a:p>
            <a:pPr lvl="0"/>
          </a:p>
        </p:txBody>
      </p:sp>
      <p:sp>
        <p:nvSpPr>
          <p:cNvPr id="3443" name="Shape 344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Lets Knife know about WinRM protocol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note: if download is SUPER slow, use next (hidden slide to add --no-rdoc --no-ri  flags)</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 WINDOWS, TO CHECK WHICH GEM COMMAND IS BEING RESOLVED (if other ruby environs are present)</a:t>
            </a:r>
            <a:endParaRPr>
              <a:latin typeface="Calibri"/>
              <a:ea typeface="Calibri"/>
              <a:cs typeface="Calibri"/>
              <a:sym typeface="Calibri"/>
            </a:endParaRPr>
          </a:p>
          <a:p>
            <a:pPr lvl="0" marL="225777" indent="-225777" defTabSz="1408059">
              <a:lnSpc>
                <a:spcPct val="100000"/>
              </a:lnSpc>
              <a:buSzPct val="100000"/>
              <a:buFont typeface="Lucida Grande"/>
              <a:buChar char="-"/>
              <a:defRPr sz="1800"/>
            </a:pPr>
            <a:r>
              <a:rPr sz="1600">
                <a:latin typeface="Lucida Grande"/>
                <a:ea typeface="Lucida Grande"/>
                <a:cs typeface="Lucida Grande"/>
                <a:sym typeface="Lucida Grande"/>
              </a:rPr>
              <a:t>In CMD.exe – where gem</a:t>
            </a:r>
            <a:endParaRPr>
              <a:latin typeface="Calibri"/>
              <a:ea typeface="Calibri"/>
              <a:cs typeface="Calibri"/>
              <a:sym typeface="Calibri"/>
            </a:endParaRPr>
          </a:p>
          <a:p>
            <a:pPr lvl="0" marL="225777" indent="-225777" defTabSz="1408059">
              <a:lnSpc>
                <a:spcPct val="100000"/>
              </a:lnSpc>
              <a:buSzPct val="100000"/>
              <a:buFont typeface="Lucida Grande"/>
              <a:buChar char="-"/>
              <a:defRPr sz="1800"/>
            </a:pPr>
            <a:r>
              <a:rPr sz="1600">
                <a:latin typeface="Lucida Grande"/>
                <a:ea typeface="Lucida Grande"/>
                <a:cs typeface="Lucida Grande"/>
                <a:sym typeface="Lucida Grande"/>
              </a:rPr>
              <a:t>In PowerShell – get-command gem | fl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the wrong path is being discovered, either update the PATH environmental variable OR use the fully qualified path.</a:t>
            </a:r>
            <a:endParaRPr>
              <a:latin typeface="Calibri"/>
              <a:ea typeface="Calibri"/>
              <a:cs typeface="Calibri"/>
              <a:sym typeface="Calibri"/>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3" name="Shape 3453"/>
          <p:cNvSpPr/>
          <p:nvPr>
            <p:ph type="sldImg"/>
          </p:nvPr>
        </p:nvSpPr>
        <p:spPr>
          <a:prstGeom prst="rect">
            <a:avLst/>
          </a:prstGeom>
        </p:spPr>
        <p:txBody>
          <a:bodyPr/>
          <a:lstStyle/>
          <a:p>
            <a:pPr lvl="0"/>
          </a:p>
        </p:txBody>
      </p:sp>
      <p:sp>
        <p:nvSpPr>
          <p:cNvPr id="3454" name="Shape 345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Lets Knife know about WinRM protocol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 WINDOWS, TO CHECK WHICH GEM COMMAND IS BEING RESOLVED (if other ruby environs are present)</a:t>
            </a:r>
            <a:endParaRPr>
              <a:latin typeface="Calibri"/>
              <a:ea typeface="Calibri"/>
              <a:cs typeface="Calibri"/>
              <a:sym typeface="Calibri"/>
            </a:endParaRPr>
          </a:p>
          <a:p>
            <a:pPr lvl="0" marL="225777" indent="-225777" defTabSz="1408059">
              <a:lnSpc>
                <a:spcPct val="100000"/>
              </a:lnSpc>
              <a:buSzPct val="100000"/>
              <a:buFont typeface="Lucida Grande"/>
              <a:buChar char="-"/>
              <a:defRPr sz="1800"/>
            </a:pPr>
            <a:r>
              <a:rPr sz="1600">
                <a:latin typeface="Lucida Grande"/>
                <a:ea typeface="Lucida Grande"/>
                <a:cs typeface="Lucida Grande"/>
                <a:sym typeface="Lucida Grande"/>
              </a:rPr>
              <a:t>In CMD.exe – where gem</a:t>
            </a:r>
            <a:endParaRPr>
              <a:latin typeface="Calibri"/>
              <a:ea typeface="Calibri"/>
              <a:cs typeface="Calibri"/>
              <a:sym typeface="Calibri"/>
            </a:endParaRPr>
          </a:p>
          <a:p>
            <a:pPr lvl="0" marL="225777" indent="-225777" defTabSz="1408059">
              <a:lnSpc>
                <a:spcPct val="100000"/>
              </a:lnSpc>
              <a:buSzPct val="100000"/>
              <a:buFont typeface="Lucida Grande"/>
              <a:buChar char="-"/>
              <a:defRPr sz="1800"/>
            </a:pPr>
            <a:r>
              <a:rPr sz="1600">
                <a:latin typeface="Lucida Grande"/>
                <a:ea typeface="Lucida Grande"/>
                <a:cs typeface="Lucida Grande"/>
                <a:sym typeface="Lucida Grande"/>
              </a:rPr>
              <a:t>In PowerShell – get-command gem | fl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the wrong path is being discovered, either update the PATH environmental variable OR use the fully qualified path.</a:t>
            </a:r>
            <a:endParaRPr>
              <a:latin typeface="Calibri"/>
              <a:ea typeface="Calibri"/>
              <a:cs typeface="Calibri"/>
              <a:sym typeface="Calibr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8" name="Shape 3458"/>
          <p:cNvSpPr/>
          <p:nvPr>
            <p:ph type="sldImg"/>
          </p:nvPr>
        </p:nvSpPr>
        <p:spPr>
          <a:prstGeom prst="rect">
            <a:avLst/>
          </a:prstGeom>
        </p:spPr>
        <p:txBody>
          <a:bodyPr/>
          <a:lstStyle/>
          <a:p>
            <a:pPr lvl="0"/>
          </a:p>
        </p:txBody>
      </p:sp>
      <p:sp>
        <p:nvSpPr>
          <p:cNvPr id="3459" name="Shape 3459"/>
          <p:cNvSpPr/>
          <p:nvPr>
            <p:ph type="body" sz="quarter" idx="1"/>
          </p:nvPr>
        </p:nvSpPr>
        <p:spPr>
          <a:prstGeom prst="rect">
            <a:avLst/>
          </a:prstGeom>
        </p:spPr>
        <p:txBody>
          <a:bodyPr/>
          <a:lstStyle>
            <a:lvl1pPr defTabSz="1408059">
              <a:lnSpc>
                <a:spcPct val="100000"/>
              </a:lnSpc>
              <a:defRPr sz="1600">
                <a:latin typeface="Calibri"/>
                <a:ea typeface="Calibri"/>
                <a:cs typeface="Calibri"/>
                <a:sym typeface="Calibri"/>
              </a:defRPr>
            </a:lvl1pPr>
          </a:lstStyle>
          <a:p>
            <a:pPr lvl="0">
              <a:defRPr sz="1800"/>
            </a:pPr>
            <a:r>
              <a:rPr sz="1600"/>
              <a:t>network device support for some vendors - Arista, Juniper, Cisco</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3" name="Shape 3463"/>
          <p:cNvSpPr/>
          <p:nvPr>
            <p:ph type="sldImg"/>
          </p:nvPr>
        </p:nvSpPr>
        <p:spPr>
          <a:prstGeom prst="rect">
            <a:avLst/>
          </a:prstGeom>
        </p:spPr>
        <p:txBody>
          <a:bodyPr/>
          <a:lstStyle/>
          <a:p>
            <a:pPr lvl="0"/>
          </a:p>
        </p:txBody>
      </p:sp>
      <p:sp>
        <p:nvSpPr>
          <p:cNvPr id="3464" name="Shape 346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Just to show there aren</a:t>
            </a:r>
            <a:r>
              <a:rPr sz="1600">
                <a:latin typeface="Arial"/>
                <a:ea typeface="Arial"/>
                <a:cs typeface="Arial"/>
                <a:sym typeface="Arial"/>
              </a:rPr>
              <a:t>’</a:t>
            </a:r>
            <a:r>
              <a:rPr sz="1600">
                <a:latin typeface="Lucida Grande"/>
                <a:ea typeface="Lucida Grande"/>
                <a:cs typeface="Lucida Grande"/>
                <a:sym typeface="Lucida Grande"/>
              </a:rPr>
              <a:t>t any nodes yet</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8" name="Shape 3468"/>
          <p:cNvSpPr/>
          <p:nvPr>
            <p:ph type="sldImg"/>
          </p:nvPr>
        </p:nvSpPr>
        <p:spPr>
          <a:prstGeom prst="rect">
            <a:avLst/>
          </a:prstGeom>
        </p:spPr>
        <p:txBody>
          <a:bodyPr/>
          <a:lstStyle/>
          <a:p>
            <a:pPr lvl="0"/>
          </a:p>
        </p:txBody>
      </p:sp>
      <p:sp>
        <p:nvSpPr>
          <p:cNvPr id="3469" name="Shape 346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Use this if cloudshare or some other on-demand training lab / environment are unavailable.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Note: if there are terrible CloudShare issues, you can spin up AWS boxes using Generic 2008 or 2012 server with user_data.ps1. Generic Gist located here - you’ll have to modify username/password: </a:t>
            </a:r>
            <a:r>
              <a:rPr u="sng">
                <a:solidFill>
                  <a:srgbClr val="0000FF"/>
                </a:solidFill>
                <a:uFill>
                  <a:solidFill>
                    <a:srgbClr val="0000FF"/>
                  </a:solidFill>
                </a:uFill>
                <a:hlinkClick r:id="rId3" invalidUrl="" action="" tgtFrame="" tooltip="" history="1" highlightClick="0" endSnd="0"/>
              </a:rPr>
              <a:t>https://gist.github.com/vinyar/d85c145e9dc471358aa6</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6" name="Shape 3496"/>
          <p:cNvSpPr/>
          <p:nvPr>
            <p:ph type="sldImg"/>
          </p:nvPr>
        </p:nvSpPr>
        <p:spPr>
          <a:prstGeom prst="rect">
            <a:avLst/>
          </a:prstGeom>
        </p:spPr>
        <p:txBody>
          <a:bodyPr/>
          <a:lstStyle/>
          <a:p>
            <a:pPr lvl="0"/>
          </a:p>
        </p:txBody>
      </p:sp>
      <p:sp>
        <p:nvSpPr>
          <p:cNvPr id="3497" name="Shape 349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Copy the External Address.  This will be used to ssh into the server.</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4" name="Shape 3504"/>
          <p:cNvSpPr/>
          <p:nvPr>
            <p:ph type="sldImg"/>
          </p:nvPr>
        </p:nvSpPr>
        <p:spPr>
          <a:prstGeom prst="rect">
            <a:avLst/>
          </a:prstGeom>
        </p:spPr>
        <p:txBody>
          <a:bodyPr/>
          <a:lstStyle/>
          <a:p>
            <a:pPr lvl="0"/>
          </a:p>
        </p:txBody>
      </p:sp>
      <p:sp>
        <p:nvSpPr>
          <p:cNvPr id="3505" name="Shape 350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bootstrap process installs chef-client on a target node so it can communicate with a chef server.</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4" name="Shape 1804"/>
          <p:cNvSpPr/>
          <p:nvPr>
            <p:ph type="sldImg"/>
          </p:nvPr>
        </p:nvSpPr>
        <p:spPr>
          <a:prstGeom prst="rect">
            <a:avLst/>
          </a:prstGeom>
        </p:spPr>
        <p:txBody>
          <a:bodyPr/>
          <a:lstStyle/>
          <a:p>
            <a:pPr lvl="0"/>
          </a:p>
        </p:txBody>
      </p:sp>
      <p:sp>
        <p:nvSpPr>
          <p:cNvPr id="1805" name="Shape 1805"/>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As sysadmins, developers, service providers, we have a lot of complexity to manage.  This could be a small 4 node application, right up to an application with 1000's nodes</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3" name="Shape 3513"/>
          <p:cNvSpPr/>
          <p:nvPr>
            <p:ph type="sldImg"/>
          </p:nvPr>
        </p:nvSpPr>
        <p:spPr>
          <a:prstGeom prst="rect">
            <a:avLst/>
          </a:prstGeom>
        </p:spPr>
        <p:txBody>
          <a:bodyPr/>
          <a:lstStyle/>
          <a:p>
            <a:pPr lvl="0"/>
          </a:p>
        </p:txBody>
      </p:sp>
      <p:sp>
        <p:nvSpPr>
          <p:cNvPr id="3514" name="Shape 3514"/>
          <p:cNvSpPr/>
          <p:nvPr>
            <p:ph type="body" sz="quarter" idx="1"/>
          </p:nvPr>
        </p:nvSpPr>
        <p:spPr>
          <a:prstGeom prst="rect">
            <a:avLst/>
          </a:prstGeom>
        </p:spPr>
        <p:txBody>
          <a:bodyPr/>
          <a:lstStyle/>
          <a:p>
            <a:pPr lvl="0" defTabSz="1408059">
              <a:lnSpc>
                <a:spcPct val="100000"/>
              </a:lnSpc>
              <a:defRPr sz="1800"/>
            </a:pPr>
            <a:r>
              <a:rPr b="1" sz="1600">
                <a:latin typeface="Lucida Grande"/>
                <a:ea typeface="Lucida Grande"/>
                <a:cs typeface="Lucida Grande"/>
                <a:sym typeface="Lucida Grande"/>
              </a:rPr>
              <a:t>This command should be entered on a single line.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(using the EC2 fqdn sucks. Have your students name the node.)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IPADDRESS is your VM's IP.</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6" name="Shape 3556"/>
          <p:cNvSpPr/>
          <p:nvPr>
            <p:ph type="sldImg"/>
          </p:nvPr>
        </p:nvSpPr>
        <p:spPr>
          <a:prstGeom prst="rect">
            <a:avLst/>
          </a:prstGeom>
        </p:spPr>
        <p:txBody>
          <a:bodyPr/>
          <a:lstStyle/>
          <a:p>
            <a:pPr lvl="0"/>
          </a:p>
        </p:txBody>
      </p:sp>
      <p:sp>
        <p:nvSpPr>
          <p:cNvPr id="3557" name="Shape 355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What does this bootstrap command do?</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1. Connect to the VM via SSH, using the specified user (opscode) and password (opscode)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2. Renders the specified template (chef-full) with the chef_server_url, validation_client_name for the Chef Server and the contents of the validation_key from the knife.rb file.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3. We have the Opscode Hosted Chef server defined as the server url.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4. The template is executed as a script under sudo on the VM, the script: installs chef-full package, configures the system to connect to the server, and runs chef-client with the specified run list (-r '[..]').</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6" name="Shape 3686"/>
          <p:cNvSpPr/>
          <p:nvPr>
            <p:ph type="sldImg"/>
          </p:nvPr>
        </p:nvSpPr>
        <p:spPr>
          <a:prstGeom prst="rect">
            <a:avLst/>
          </a:prstGeom>
        </p:spPr>
        <p:txBody>
          <a:bodyPr/>
          <a:lstStyle/>
          <a:p>
            <a:pPr lvl="0"/>
          </a:p>
        </p:txBody>
      </p:sp>
      <p:sp>
        <p:nvSpPr>
          <p:cNvPr id="3687" name="Shape 368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 quick mention that we just used the omnibus installer which puts Chef and all of its dependencies on the workstation.  The tools are installed under /opt/chef (linux/mac) or C:\opscode (Windows).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mention that </a:t>
            </a:r>
            <a:r>
              <a:rPr sz="1600">
                <a:latin typeface="Arial"/>
                <a:ea typeface="Arial"/>
                <a:cs typeface="Arial"/>
                <a:sym typeface="Arial"/>
              </a:rPr>
              <a:t>‘</a:t>
            </a:r>
            <a:r>
              <a:rPr sz="1600">
                <a:latin typeface="Lucida Grande"/>
                <a:ea typeface="Lucida Grande"/>
                <a:cs typeface="Lucida Grande"/>
                <a:sym typeface="Lucida Grande"/>
              </a:rPr>
              <a:t>gem install chef</a:t>
            </a:r>
            <a:r>
              <a:rPr sz="1600">
                <a:latin typeface="Arial"/>
                <a:ea typeface="Arial"/>
                <a:cs typeface="Arial"/>
                <a:sym typeface="Arial"/>
              </a:rPr>
              <a:t>’</a:t>
            </a:r>
            <a:r>
              <a:rPr sz="1600">
                <a:latin typeface="Lucida Grande"/>
                <a:ea typeface="Lucida Grande"/>
                <a:cs typeface="Lucida Grande"/>
                <a:sym typeface="Lucida Grande"/>
              </a:rPr>
              <a:t> is also a valid installation method if students are already using rvm, rbevn, or chruby to manage their Ruby installations or if they</a:t>
            </a:r>
            <a:r>
              <a:rPr sz="1600">
                <a:latin typeface="Arial"/>
                <a:ea typeface="Arial"/>
                <a:cs typeface="Arial"/>
                <a:sym typeface="Arial"/>
              </a:rPr>
              <a:t>’</a:t>
            </a:r>
            <a:r>
              <a:rPr sz="1600">
                <a:latin typeface="Lucida Grande"/>
                <a:ea typeface="Lucida Grande"/>
                <a:cs typeface="Lucida Grande"/>
                <a:sym typeface="Lucida Grande"/>
              </a:rPr>
              <a:t>d prefer to use the system ruby (which should be at version 1.9 or better to use this method).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Opscode manages an open source project called "Omnibus".  Use omnibus to create OS-specific packages.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0" name="Shape 3700"/>
          <p:cNvSpPr/>
          <p:nvPr>
            <p:ph type="sldImg"/>
          </p:nvPr>
        </p:nvSpPr>
        <p:spPr>
          <a:prstGeom prst="rect">
            <a:avLst/>
          </a:prstGeom>
        </p:spPr>
        <p:txBody>
          <a:bodyPr/>
          <a:lstStyle/>
          <a:p>
            <a:pPr lvl="0"/>
          </a:p>
        </p:txBody>
      </p:sp>
      <p:sp>
        <p:nvSpPr>
          <p:cNvPr id="3701" name="Shape 370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We've just installed chef-client, knife, ohai and ruby along with any supporting ruby gems.  This is exactly the same as gets installed on a node during bootstrap.  Difference is the node does not use knife, while the workstation client does not use chef-client - but each could be configured to perform either role!</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Also, knife workstation has your ‘god’ .pem key, and node only has validator.pem and client.pem</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6" name="Shape 3726"/>
          <p:cNvSpPr/>
          <p:nvPr>
            <p:ph type="sldImg"/>
          </p:nvPr>
        </p:nvSpPr>
        <p:spPr>
          <a:prstGeom prst="rect">
            <a:avLst/>
          </a:prstGeom>
        </p:spPr>
        <p:txBody>
          <a:bodyPr/>
          <a:lstStyle/>
          <a:p>
            <a:pPr lvl="0"/>
          </a:p>
        </p:txBody>
      </p:sp>
      <p:sp>
        <p:nvSpPr>
          <p:cNvPr id="3727" name="Shape 3727"/>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n</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5" name="Shape 3735"/>
          <p:cNvSpPr/>
          <p:nvPr>
            <p:ph type="sldImg"/>
          </p:nvPr>
        </p:nvSpPr>
        <p:spPr>
          <a:prstGeom prst="rect">
            <a:avLst/>
          </a:prstGeom>
        </p:spPr>
        <p:txBody>
          <a:bodyPr/>
          <a:lstStyle/>
          <a:p>
            <a:pPr lvl="0"/>
          </a:p>
        </p:txBody>
      </p:sp>
      <p:sp>
        <p:nvSpPr>
          <p:cNvPr id="3736" name="Shape 3736"/>
          <p:cNvSpPr/>
          <p:nvPr>
            <p:ph type="body" sz="quarter" idx="1"/>
          </p:nvPr>
        </p:nvSpPr>
        <p:spPr>
          <a:prstGeom prst="rect">
            <a:avLst/>
          </a:prstGeom>
        </p:spPr>
        <p:txBody>
          <a:bodyPr/>
          <a:lstStyle/>
          <a:p>
            <a:pPr lvl="0">
              <a:lnSpc>
                <a:spcPct val="100000"/>
              </a:lnSpc>
              <a:defRPr sz="1800"/>
            </a:pPr>
            <a:r>
              <a:rPr sz="1600"/>
              <a:t>as of chef 11.16.4 this was set automatically. If change is needed use wordpad (NOT notepad).    From command line: </a:t>
            </a:r>
            <a:r>
              <a:rPr b="1" sz="1600"/>
              <a:t>start wordpad c:\chef\client.rb</a:t>
            </a:r>
            <a:r>
              <a:rPr sz="1600"/>
              <a:t>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7" name="Shape 3747"/>
          <p:cNvSpPr/>
          <p:nvPr>
            <p:ph type="sldImg"/>
          </p:nvPr>
        </p:nvSpPr>
        <p:spPr>
          <a:prstGeom prst="rect">
            <a:avLst/>
          </a:prstGeom>
        </p:spPr>
        <p:txBody>
          <a:bodyPr/>
          <a:lstStyle/>
          <a:p>
            <a:pPr lvl="0"/>
          </a:p>
        </p:txBody>
      </p:sp>
      <p:sp>
        <p:nvSpPr>
          <p:cNvPr id="3748" name="Shape 3748"/>
          <p:cNvSpPr/>
          <p:nvPr>
            <p:ph type="body" sz="quarter" idx="1"/>
          </p:nvPr>
        </p:nvSpPr>
        <p:spPr>
          <a:prstGeom prst="rect">
            <a:avLst/>
          </a:prstGeom>
        </p:spPr>
        <p:txBody>
          <a:bodyPr/>
          <a:lstStyle/>
          <a:p>
            <a:pPr lvl="0" defTabSz="1408059">
              <a:lnSpc>
                <a:spcPct val="100000"/>
              </a:lnSpc>
              <a:defRPr sz="1800"/>
            </a:pPr>
            <a:r>
              <a:rPr b="1" sz="1600">
                <a:latin typeface="Lucida Grande"/>
                <a:ea typeface="Lucida Grande"/>
                <a:cs typeface="Lucida Grande"/>
                <a:sym typeface="Lucida Grande"/>
              </a:rPr>
              <a:t>Don’t need to do this slide on Windows because knife-windows is so old, it sets log_level to :info automatically</a:t>
            </a:r>
            <a:endParaRPr b="1"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change the log_level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1" name="Shape 3761"/>
          <p:cNvSpPr/>
          <p:nvPr>
            <p:ph type="sldImg"/>
          </p:nvPr>
        </p:nvSpPr>
        <p:spPr>
          <a:prstGeom prst="rect">
            <a:avLst/>
          </a:prstGeom>
        </p:spPr>
        <p:txBody>
          <a:bodyPr/>
          <a:lstStyle/>
          <a:p>
            <a:pPr lvl="0"/>
          </a:p>
        </p:txBody>
      </p:sp>
      <p:sp>
        <p:nvSpPr>
          <p:cNvPr id="3762" name="Shape 376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Login to Enterprise Chef to view your nodes</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6" name="Shape 3776"/>
          <p:cNvSpPr/>
          <p:nvPr>
            <p:ph type="sldImg"/>
          </p:nvPr>
        </p:nvSpPr>
        <p:spPr>
          <a:prstGeom prst="rect">
            <a:avLst/>
          </a:prstGeom>
        </p:spPr>
        <p:txBody>
          <a:bodyPr/>
          <a:lstStyle/>
          <a:p>
            <a:pPr lvl="0"/>
          </a:p>
        </p:txBody>
      </p:sp>
      <p:sp>
        <p:nvSpPr>
          <p:cNvPr id="3777" name="Shape 377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We'll be looking at ohai in a later section...</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1" name="Shape 3781"/>
          <p:cNvSpPr/>
          <p:nvPr>
            <p:ph type="sldImg"/>
          </p:nvPr>
        </p:nvSpPr>
        <p:spPr>
          <a:prstGeom prst="rect">
            <a:avLst/>
          </a:prstGeom>
        </p:spPr>
        <p:txBody>
          <a:bodyPr/>
          <a:lstStyle/>
          <a:p>
            <a:pPr lvl="0"/>
          </a:p>
        </p:txBody>
      </p:sp>
      <p:sp>
        <p:nvSpPr>
          <p:cNvPr id="3782" name="Shape 378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4" name="Shape 1814"/>
          <p:cNvSpPr/>
          <p:nvPr>
            <p:ph type="sldImg"/>
          </p:nvPr>
        </p:nvSpPr>
        <p:spPr>
          <a:prstGeom prst="rect">
            <a:avLst/>
          </a:prstGeom>
        </p:spPr>
        <p:txBody>
          <a:bodyPr/>
          <a:lstStyle/>
          <a:p>
            <a:pPr lvl="0"/>
          </a:p>
        </p:txBody>
      </p:sp>
      <p:sp>
        <p:nvSpPr>
          <p:cNvPr id="1815" name="Shape 1815"/>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You finally got the app running by managing a bunch of those resources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6" name="Shape 3786"/>
          <p:cNvSpPr/>
          <p:nvPr>
            <p:ph type="sldImg"/>
          </p:nvPr>
        </p:nvSpPr>
        <p:spPr>
          <a:prstGeom prst="rect">
            <a:avLst/>
          </a:prstGeom>
        </p:spPr>
        <p:txBody>
          <a:bodyPr/>
          <a:lstStyle/>
          <a:p>
            <a:pPr lvl="0"/>
          </a:p>
        </p:txBody>
      </p:sp>
      <p:sp>
        <p:nvSpPr>
          <p:cNvPr id="3787" name="Shape 378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 /etc/chef</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chef-client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Installs the chef-client on a target system so that it can run as a chef-client and communicate with a server.</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4" name="Shape 3794"/>
          <p:cNvSpPr/>
          <p:nvPr>
            <p:ph type="sldImg"/>
          </p:nvPr>
        </p:nvSpPr>
        <p:spPr>
          <a:prstGeom prst="rect">
            <a:avLst/>
          </a:prstGeom>
        </p:spPr>
        <p:txBody>
          <a:bodyPr/>
          <a:lstStyle/>
          <a:p>
            <a:pPr lvl="0"/>
          </a:p>
        </p:txBody>
      </p:sp>
      <p:sp>
        <p:nvSpPr>
          <p:cNvPr id="3795" name="Shape 3795"/>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I always mention - before we start - to </a:t>
            </a:r>
            <a:r>
              <a:rPr b="1" sz="2000">
                <a:latin typeface="Lucida Grande"/>
                <a:ea typeface="Lucida Grande"/>
                <a:cs typeface="Lucida Grande"/>
                <a:sym typeface="Lucida Grande"/>
              </a:rPr>
              <a:t>not actually write your own Apache cookbook</a:t>
            </a:r>
            <a:r>
              <a:rPr sz="200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9" name="Shape 3799"/>
          <p:cNvSpPr/>
          <p:nvPr>
            <p:ph type="sldImg"/>
          </p:nvPr>
        </p:nvSpPr>
        <p:spPr>
          <a:prstGeom prst="rect">
            <a:avLst/>
          </a:prstGeom>
        </p:spPr>
        <p:txBody>
          <a:bodyPr/>
          <a:lstStyle/>
          <a:p>
            <a:pPr lvl="0"/>
          </a:p>
        </p:txBody>
      </p:sp>
      <p:sp>
        <p:nvSpPr>
          <p:cNvPr id="3800" name="Shape 380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Example: “apache”, “mysql”, “mongodb”, “tomcat”, “jboss” - all of these things are software style cookbooks, and they would contain all the different ways you work with each. (A “mysql client”, “mysql server”, “mysql slave”, etc.)</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Functional cookbooks might be something like “users”, “security”, etc.</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5" name="Shape 3825"/>
          <p:cNvSpPr/>
          <p:nvPr>
            <p:ph type="sldImg"/>
          </p:nvPr>
        </p:nvSpPr>
        <p:spPr>
          <a:prstGeom prst="rect">
            <a:avLst/>
          </a:prstGeom>
        </p:spPr>
        <p:txBody>
          <a:bodyPr/>
          <a:lstStyle/>
          <a:p>
            <a:pPr lvl="0"/>
          </a:p>
        </p:txBody>
      </p:sp>
      <p:sp>
        <p:nvSpPr>
          <p:cNvPr id="3826" name="Shape 3826"/>
          <p:cNvSpPr/>
          <p:nvPr>
            <p:ph type="body" sz="quarter" idx="1"/>
          </p:nvPr>
        </p:nvSpPr>
        <p:spPr>
          <a:prstGeom prst="rect">
            <a:avLst/>
          </a:prstGeom>
        </p:spPr>
        <p:txBody>
          <a:bodyPr/>
          <a:lstStyle/>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hlinkClick r:id="rId3" invalidUrl="" action="" tgtFrame="" tooltip="" history="1" highlightClick="0" endSnd="0"/>
              </a:rPr>
              <a:t>If they have their e</a:t>
            </a:r>
            <a:r>
              <a:rPr sz="1600">
                <a:latin typeface="Lucida Grande"/>
                <a:ea typeface="Lucida Grande"/>
                <a:cs typeface="Lucida Grande"/>
                <a:sym typeface="Lucida Grande"/>
              </a:rPr>
              <a:t>nvironment set up correctly, they should be able to do "subl ." to open sublime at their current location</a:t>
            </a:r>
            <a:endParaRPr sz="1600">
              <a:solidFill>
                <a:srgbClr val="FF0000"/>
              </a:solidFill>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Say something like "If you're using Sublime, then....", If they're not using it then gloss over it. In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You can access all files in the cookbook from the left menu</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i.e.:C:\Users\you\chef-repo (Win)/Users/you/chef-repo (Mac)/home/you/chef-repo (Linux)</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9" name="Shape 3839"/>
          <p:cNvSpPr/>
          <p:nvPr>
            <p:ph type="sldImg"/>
          </p:nvPr>
        </p:nvSpPr>
        <p:spPr>
          <a:prstGeom prst="rect">
            <a:avLst/>
          </a:prstGeom>
        </p:spPr>
        <p:txBody>
          <a:bodyPr/>
          <a:lstStyle/>
          <a:p>
            <a:pPr lvl="0"/>
          </a:p>
        </p:txBody>
      </p:sp>
      <p:sp>
        <p:nvSpPr>
          <p:cNvPr id="3840" name="Shape 3840"/>
          <p:cNvSpPr/>
          <p:nvPr>
            <p:ph type="body" sz="quarter" idx="1"/>
          </p:nvPr>
        </p:nvSpPr>
        <p:spPr>
          <a:prstGeom prst="rect">
            <a:avLst/>
          </a:prstGeom>
        </p:spPr>
        <p:txBody>
          <a:bodyPr/>
          <a:lstStyle/>
          <a:p>
            <a:pPr lvl="0" defTabSz="1408059">
              <a:lnSpc>
                <a:spcPct val="100000"/>
              </a:lnSpc>
              <a:defRPr sz="1800"/>
            </a:pPr>
            <a:r>
              <a:rPr sz="1100">
                <a:latin typeface="Lucida Grande"/>
                <a:ea typeface="Lucida Grande"/>
                <a:cs typeface="Lucida Grande"/>
                <a:sym typeface="Lucida Grande"/>
              </a:rPr>
              <a:t>Let's take a moment to discuss the structure of a Chef resource.</a:t>
            </a:r>
            <a:endParaRPr>
              <a:latin typeface="Calibri"/>
              <a:ea typeface="Calibri"/>
              <a:cs typeface="Calibri"/>
              <a:sym typeface="Calibri"/>
            </a:endParaRPr>
          </a:p>
          <a:p>
            <a:pPr lvl="0" defTabSz="1408059">
              <a:lnSpc>
                <a:spcPct val="100000"/>
              </a:lnSpc>
              <a:defRPr sz="1800"/>
            </a:pPr>
            <a:r>
              <a:rPr sz="1100">
                <a:latin typeface="Lucida Grande"/>
                <a:ea typeface="Lucida Grande"/>
                <a:cs typeface="Lucida Grande"/>
                <a:sym typeface="Lucida Grande"/>
              </a:rPr>
              <a:t>This is a Linux example, but it’s generic enough for Windows.  The only real difference would be that “package” would be “windows_package” in your students’ world.  </a:t>
            </a:r>
            <a:endParaRPr>
              <a:latin typeface="Calibri"/>
              <a:ea typeface="Calibri"/>
              <a:cs typeface="Calibri"/>
              <a:sym typeface="Calibri"/>
            </a:endParaRPr>
          </a:p>
          <a:p>
            <a:pPr lvl="0" defTabSz="1408059">
              <a:lnSpc>
                <a:spcPct val="100000"/>
              </a:lnSpc>
              <a:defRPr sz="1800"/>
            </a:pPr>
            <a:endParaRPr sz="1100">
              <a:latin typeface="Calibri"/>
              <a:ea typeface="Calibri"/>
              <a:cs typeface="Calibri"/>
              <a:sym typeface="Calibri"/>
            </a:endParaRPr>
          </a:p>
          <a:p>
            <a:pPr lvl="0" defTabSz="1408059">
              <a:lnSpc>
                <a:spcPct val="100000"/>
              </a:lnSpc>
              <a:defRPr sz="1800"/>
            </a:pPr>
            <a:r>
              <a:rPr sz="1100">
                <a:latin typeface="Lucida Grande"/>
                <a:ea typeface="Lucida Grande"/>
                <a:cs typeface="Lucida Grande"/>
                <a:sym typeface="Lucida Grande"/>
              </a:rPr>
              <a:t>Point out that resource parameters live between the “DO..END”.</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3" name="Shape 3853"/>
          <p:cNvSpPr/>
          <p:nvPr>
            <p:ph type="sldImg"/>
          </p:nvPr>
        </p:nvSpPr>
        <p:spPr>
          <a:prstGeom prst="rect">
            <a:avLst/>
          </a:prstGeom>
        </p:spPr>
        <p:txBody>
          <a:bodyPr/>
          <a:lstStyle/>
          <a:p>
            <a:pPr lvl="0"/>
          </a:p>
        </p:txBody>
      </p:sp>
      <p:sp>
        <p:nvSpPr>
          <p:cNvPr id="3854" name="Shape 3854"/>
          <p:cNvSpPr/>
          <p:nvPr>
            <p:ph type="body" sz="quarter" idx="1"/>
          </p:nvPr>
        </p:nvSpPr>
        <p:spPr>
          <a:prstGeom prst="rect">
            <a:avLst/>
          </a:prstGeom>
        </p:spPr>
        <p:txBody>
          <a:bodyPr/>
          <a:lstStyle/>
          <a:p>
            <a:pPr lvl="0">
              <a:defRPr sz="1800"/>
            </a:pPr>
            <a:r>
              <a:rPr sz="2400"/>
              <a:t>Lets take a moment and talk about resources…</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5" name="Shape 3915"/>
          <p:cNvSpPr/>
          <p:nvPr>
            <p:ph type="sldImg"/>
          </p:nvPr>
        </p:nvSpPr>
        <p:spPr>
          <a:prstGeom prst="rect">
            <a:avLst/>
          </a:prstGeom>
        </p:spPr>
        <p:txBody>
          <a:bodyPr/>
          <a:lstStyle/>
          <a:p>
            <a:pPr lvl="0"/>
          </a:p>
        </p:txBody>
      </p:sp>
      <p:sp>
        <p:nvSpPr>
          <p:cNvPr id="3916" name="Shape 3916"/>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Four concepts while they are typing:</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1: Strings in ruby are enclosed in single or double quotes. Most of the time in Chef, you will use Double quotes.</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3: Arrays are noted by square brackets.  This one has two items -- “:stop” and “:delete”.  The first item has a trailing comma, the last item does not.</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5" name="Shape 3955"/>
          <p:cNvSpPr/>
          <p:nvPr>
            <p:ph type="sldImg"/>
          </p:nvPr>
        </p:nvSpPr>
        <p:spPr>
          <a:prstGeom prst="rect">
            <a:avLst/>
          </a:prstGeom>
        </p:spPr>
        <p:txBody>
          <a:bodyPr/>
          <a:lstStyle/>
          <a:p>
            <a:pPr lvl="0"/>
          </a:p>
        </p:txBody>
      </p:sp>
      <p:sp>
        <p:nvSpPr>
          <p:cNvPr id="3956" name="Shape 3956"/>
          <p:cNvSpPr/>
          <p:nvPr>
            <p:ph type="body" sz="quarter" idx="1"/>
          </p:nvPr>
        </p:nvSpPr>
        <p:spPr>
          <a:prstGeom prst="rect">
            <a:avLst/>
          </a:prstGeom>
        </p:spPr>
        <p:txBody>
          <a:bodyPr/>
          <a:lstStyle>
            <a:lvl1pPr>
              <a:defRPr sz="1600"/>
            </a:lvl1pPr>
          </a:lstStyle>
          <a:p>
            <a:pPr lvl="0">
              <a:defRPr sz="1800"/>
            </a:pPr>
            <a:r>
              <a:rPr sz="1600"/>
              <a:t>Things with : in front of them (:run) are symbols in ruby - if anyone asks. </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2" name="Shape 3972"/>
          <p:cNvSpPr/>
          <p:nvPr>
            <p:ph type="sldImg"/>
          </p:nvPr>
        </p:nvSpPr>
        <p:spPr>
          <a:prstGeom prst="rect">
            <a:avLst/>
          </a:prstGeom>
        </p:spPr>
        <p:txBody>
          <a:bodyPr/>
          <a:lstStyle/>
          <a:p>
            <a:pPr lvl="0"/>
          </a:p>
        </p:txBody>
      </p:sp>
      <p:sp>
        <p:nvSpPr>
          <p:cNvPr id="3973" name="Shape 3973"/>
          <p:cNvSpPr/>
          <p:nvPr>
            <p:ph type="body" sz="quarter" idx="1"/>
          </p:nvPr>
        </p:nvSpPr>
        <p:spPr>
          <a:prstGeom prst="rect">
            <a:avLst/>
          </a:prstGeom>
        </p:spPr>
        <p:txBody>
          <a:bodyPr/>
          <a:lstStyle>
            <a:lvl1pPr defTabSz="1408059">
              <a:lnSpc>
                <a:spcPct val="100000"/>
              </a:lnSpc>
              <a:spcBef>
                <a:spcPts val="1200"/>
              </a:spcBef>
              <a:defRPr sz="2300">
                <a:latin typeface="Lucida Grande"/>
                <a:ea typeface="Lucida Grande"/>
                <a:cs typeface="Lucida Grande"/>
                <a:sym typeface="Lucida Grande"/>
              </a:defRPr>
            </a:lvl1pPr>
          </a:lstStyle>
          <a:p>
            <a:pPr lvl="0">
              <a:defRPr sz="1800"/>
            </a:pPr>
            <a:r>
              <a:rPr sz="2300"/>
              <a:t>You can have more than one action, and they are evaluated in order. So we first will make sure this service is running, and that it is enabled at boot</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2" name="Shape 4002"/>
          <p:cNvSpPr/>
          <p:nvPr>
            <p:ph type="sldImg"/>
          </p:nvPr>
        </p:nvSpPr>
        <p:spPr>
          <a:prstGeom prst="rect">
            <a:avLst/>
          </a:prstGeom>
        </p:spPr>
        <p:txBody>
          <a:bodyPr/>
          <a:lstStyle/>
          <a:p>
            <a:pPr lvl="0"/>
          </a:p>
        </p:txBody>
      </p:sp>
      <p:sp>
        <p:nvSpPr>
          <p:cNvPr id="4003" name="Shape 400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Declarative resources </a:t>
            </a:r>
            <a:r>
              <a:rPr b="1" sz="1600">
                <a:latin typeface="Lucida Grande"/>
                <a:ea typeface="Lucida Grande"/>
                <a:cs typeface="Lucida Grande"/>
                <a:sym typeface="Lucida Grande"/>
              </a:rPr>
              <a:t>inspect</a:t>
            </a:r>
            <a:r>
              <a:rPr sz="1600">
                <a:latin typeface="Lucida Grande"/>
                <a:ea typeface="Lucida Grande"/>
                <a:cs typeface="Lucida Grande"/>
                <a:sym typeface="Lucida Grande"/>
              </a:rPr>
              <a:t> the system state, and do whatever they need to do to make the system conform with the declared state.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2" name="Shape 1822"/>
          <p:cNvSpPr/>
          <p:nvPr>
            <p:ph type="sldImg"/>
          </p:nvPr>
        </p:nvSpPr>
        <p:spPr>
          <a:prstGeom prst="rect">
            <a:avLst/>
          </a:prstGeom>
        </p:spPr>
        <p:txBody>
          <a:bodyPr/>
          <a:lstStyle/>
          <a:p>
            <a:pPr lvl="0"/>
          </a:p>
        </p:txBody>
      </p:sp>
      <p:sp>
        <p:nvSpPr>
          <p:cNvPr id="1823" name="Shape 1823"/>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Apps are cool, but storing data is cooler</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4" name="Shape 4014"/>
          <p:cNvSpPr/>
          <p:nvPr>
            <p:ph type="sldImg"/>
          </p:nvPr>
        </p:nvSpPr>
        <p:spPr>
          <a:prstGeom prst="rect">
            <a:avLst/>
          </a:prstGeom>
        </p:spPr>
        <p:txBody>
          <a:bodyPr/>
          <a:lstStyle/>
          <a:p>
            <a:pPr lvl="0"/>
          </a:p>
        </p:txBody>
      </p:sp>
      <p:sp>
        <p:nvSpPr>
          <p:cNvPr id="4015" name="Shape 4015"/>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&lt;&lt;Review Comment: Can we have a Windows example for here?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write "package git", Chef knows which one of these commands to run.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'pacman' is a facet of Arch Linux, &amp; 'pkg_add' is from openBSD &amp; freeBSD</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6" name="Shape 4026"/>
          <p:cNvSpPr/>
          <p:nvPr>
            <p:ph type="sldImg"/>
          </p:nvPr>
        </p:nvSpPr>
        <p:spPr>
          <a:prstGeom prst="rect">
            <a:avLst/>
          </a:prstGeom>
        </p:spPr>
        <p:txBody>
          <a:bodyPr/>
          <a:lstStyle/>
          <a:p>
            <a:pPr lvl="0"/>
          </a:p>
        </p:txBody>
      </p:sp>
      <p:sp>
        <p:nvSpPr>
          <p:cNvPr id="4027" name="Shape 402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&lt;&lt;Review Comment: Can we have a Windows example for here?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took commands out of service resource provider</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3" name="Shape 4033"/>
          <p:cNvSpPr/>
          <p:nvPr>
            <p:ph type="sldImg"/>
          </p:nvPr>
        </p:nvSpPr>
        <p:spPr>
          <a:prstGeom prst="rect">
            <a:avLst/>
          </a:prstGeom>
        </p:spPr>
        <p:txBody>
          <a:bodyPr/>
          <a:lstStyle/>
          <a:p>
            <a:pPr lvl="0"/>
          </a:p>
        </p:txBody>
      </p:sp>
      <p:sp>
        <p:nvSpPr>
          <p:cNvPr id="4034" name="Shape 4034"/>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Should this</a:t>
            </a:r>
            <a:endParaRPr>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  package_name = "#{name}=#{version}"be this</a:t>
            </a:r>
            <a:endParaRPr>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  package_name = "#{name}-#{version}"</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Should we introduce a concept of "behind the scenes", where we cover this kind of really techy stuff, nil:NilClass etc</a:t>
            </a:r>
            <a:endParaRPr sz="1600">
              <a:solidFill>
                <a:srgbClr val="FF0000"/>
              </a:solidFill>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don't actually write this code in our recipes.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0" name="Shape 4040"/>
          <p:cNvSpPr/>
          <p:nvPr>
            <p:ph type="sldImg"/>
          </p:nvPr>
        </p:nvSpPr>
        <p:spPr>
          <a:prstGeom prst="rect">
            <a:avLst/>
          </a:prstGeom>
        </p:spPr>
        <p:txBody>
          <a:bodyPr/>
          <a:lstStyle/>
          <a:p>
            <a:pPr lvl="0"/>
          </a:p>
        </p:txBody>
      </p:sp>
      <p:sp>
        <p:nvSpPr>
          <p:cNvPr id="4041" name="Shape 4041"/>
          <p:cNvSpPr/>
          <p:nvPr>
            <p:ph type="body" sz="quarter" idx="1"/>
          </p:nvPr>
        </p:nvSpPr>
        <p:spPr>
          <a:prstGeom prst="rect">
            <a:avLst/>
          </a:prstGeom>
        </p:spPr>
        <p:txBody>
          <a:bodyPr/>
          <a:lstStyle/>
          <a:p>
            <a:pPr lvl="0" algn="r" defTabSz="558800">
              <a:lnSpc>
                <a:spcPct val="100000"/>
              </a:lnSpc>
              <a:defRPr sz="1800"/>
            </a:pPr>
            <a:r>
              <a:rPr sz="1200">
                <a:latin typeface="Lucida Grande"/>
                <a:ea typeface="Lucida Grande"/>
                <a:cs typeface="Lucida Grande"/>
                <a:sym typeface="Lucida Grande"/>
              </a:rPr>
              <a:t>ref0009</a:t>
            </a:r>
            <a:endParaRPr sz="1200">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&lt;&lt;Review Comment: Added for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https://trello.com/c/rmrSiVUD</a:t>
            </a:r>
            <a:endParaRPr sz="1600">
              <a:solidFill>
                <a:srgbClr val="FF2600"/>
              </a:solidFill>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&lt;&lt;WIP: Maybe include another provider also, e.g. 'yum'. Also need a verbal explanation of whats going on here in the instructor notes - is it too deep?</a:t>
            </a:r>
            <a:endParaRPr sz="1600">
              <a:solidFill>
                <a:srgbClr val="FF2600"/>
              </a:solidFill>
              <a:latin typeface="Lucida Grande"/>
              <a:ea typeface="Lucida Grande"/>
              <a:cs typeface="Lucida Grande"/>
              <a:sym typeface="Lucida Grande"/>
            </a:endParaRPr>
          </a:p>
          <a:p>
            <a:pPr lvl="0" defTabSz="558800">
              <a:lnSpc>
                <a:spcPct val="100000"/>
              </a:lnSpc>
              <a:defRPr sz="1800"/>
            </a:pPr>
            <a:endParaRPr sz="1600">
              <a:solidFill>
                <a:srgbClr val="FF2600"/>
              </a:solidFill>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This is an optional slide! </a:t>
            </a: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&lt;&lt;WIP: Should this</a:t>
            </a: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  package_name = "#{name}=#{version}"</a:t>
            </a: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be this</a:t>
            </a: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  package_name = "#{name}-#{version}"</a:t>
            </a: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&lt;&lt;WIP: Should we introduce a concept of "behind the scenes", where we cover this kind of really techy stuff, nil:NilClass etc</a:t>
            </a: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We don't actually write this code in our recipes.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2" name="Shape 4052"/>
          <p:cNvSpPr/>
          <p:nvPr>
            <p:ph type="sldImg"/>
          </p:nvPr>
        </p:nvSpPr>
        <p:spPr>
          <a:prstGeom prst="rect">
            <a:avLst/>
          </a:prstGeom>
        </p:spPr>
        <p:txBody>
          <a:bodyPr/>
          <a:lstStyle/>
          <a:p>
            <a:pPr lvl="0"/>
          </a:p>
        </p:txBody>
      </p:sp>
      <p:sp>
        <p:nvSpPr>
          <p:cNvPr id="4053" name="Shape 4053"/>
          <p:cNvSpPr/>
          <p:nvPr>
            <p:ph type="body" sz="quarter" idx="1"/>
          </p:nvPr>
        </p:nvSpPr>
        <p:spPr>
          <a:prstGeom prst="rect">
            <a:avLst/>
          </a:prstGeom>
        </p:spPr>
        <p:txBody>
          <a:bodyPr/>
          <a:lstStyle>
            <a:lvl1pPr defTabSz="1408059">
              <a:lnSpc>
                <a:spcPct val="100000"/>
              </a:lnSpc>
              <a:spcBef>
                <a:spcPts val="1200"/>
              </a:spcBef>
              <a:defRPr sz="1900">
                <a:latin typeface="Lucida Grande"/>
                <a:ea typeface="Lucida Grande"/>
                <a:cs typeface="Lucida Grande"/>
                <a:sym typeface="Lucida Grande"/>
              </a:defRPr>
            </a:lvl1pPr>
          </a:lstStyle>
          <a:p>
            <a:pPr lvl="0">
              <a:defRPr sz="1800"/>
            </a:pPr>
            <a:r>
              <a:rPr sz="1900"/>
              <a:t>We are leaving the action off intentionally, in case anyone asks.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9" name="Shape 4059"/>
          <p:cNvSpPr/>
          <p:nvPr>
            <p:ph type="sldImg"/>
          </p:nvPr>
        </p:nvSpPr>
        <p:spPr>
          <a:prstGeom prst="rect">
            <a:avLst/>
          </a:prstGeom>
        </p:spPr>
        <p:txBody>
          <a:bodyPr/>
          <a:lstStyle/>
          <a:p>
            <a:pPr lvl="0"/>
          </a:p>
        </p:txBody>
      </p:sp>
      <p:sp>
        <p:nvSpPr>
          <p:cNvPr id="4060" name="Shape 4060"/>
          <p:cNvSpPr/>
          <p:nvPr>
            <p:ph type="body" sz="quarter" idx="1"/>
          </p:nvPr>
        </p:nvSpPr>
        <p:spPr>
          <a:prstGeom prst="rect">
            <a:avLst/>
          </a:prstGeom>
        </p:spPr>
        <p:txBody>
          <a:bodyPr/>
          <a:lstStyle>
            <a:lvl1pPr defTabSz="1408059">
              <a:lnSpc>
                <a:spcPct val="100000"/>
              </a:lnSpc>
              <a:spcBef>
                <a:spcPts val="1200"/>
              </a:spcBef>
              <a:defRPr sz="2700">
                <a:latin typeface="Lucida Grande"/>
                <a:ea typeface="Lucida Grande"/>
                <a:cs typeface="Lucida Grande"/>
                <a:sym typeface="Lucida Grande"/>
              </a:defRPr>
            </a:lvl1pPr>
          </a:lstStyle>
          <a:p>
            <a:pPr lvl="0">
              <a:defRPr sz="1800"/>
            </a:pPr>
            <a:r>
              <a:rPr sz="2700"/>
              <a:t>Hammer home this stuff, because later in the deck, we are going to force them to write resources without the syntax on the right at all.</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9" name="Shape 4069"/>
          <p:cNvSpPr/>
          <p:nvPr>
            <p:ph type="sldImg"/>
          </p:nvPr>
        </p:nvSpPr>
        <p:spPr>
          <a:prstGeom prst="rect">
            <a:avLst/>
          </a:prstGeom>
        </p:spPr>
        <p:txBody>
          <a:bodyPr/>
          <a:lstStyle/>
          <a:p>
            <a:pPr lvl="0"/>
          </a:p>
        </p:txBody>
      </p:sp>
      <p:sp>
        <p:nvSpPr>
          <p:cNvPr id="4070" name="Shape 4070"/>
          <p:cNvSpPr/>
          <p:nvPr>
            <p:ph type="body" sz="quarter" idx="1"/>
          </p:nvPr>
        </p:nvSpPr>
        <p:spPr>
          <a:prstGeom prst="rect">
            <a:avLst/>
          </a:prstGeom>
        </p:spPr>
        <p:txBody>
          <a:bodyPr/>
          <a:lstStyle>
            <a:lvl1pPr defTabSz="1408059">
              <a:lnSpc>
                <a:spcPct val="100000"/>
              </a:lnSpc>
              <a:spcBef>
                <a:spcPts val="1200"/>
              </a:spcBef>
              <a:defRPr sz="2700">
                <a:latin typeface="Lucida Grande"/>
                <a:ea typeface="Lucida Grande"/>
                <a:cs typeface="Lucida Grande"/>
                <a:sym typeface="Lucida Grande"/>
              </a:defRPr>
            </a:lvl1pPr>
          </a:lstStyle>
          <a:p>
            <a:pPr lvl="0">
              <a:defRPr sz="1800"/>
            </a:pPr>
            <a:r>
              <a:rPr sz="2700"/>
              <a:t>Hammer home this stuff, because later in the deck, we are going to force them to write resources without the syntax on the right at all.</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0" name="Shape 4080"/>
          <p:cNvSpPr/>
          <p:nvPr>
            <p:ph type="sldImg"/>
          </p:nvPr>
        </p:nvSpPr>
        <p:spPr>
          <a:prstGeom prst="rect">
            <a:avLst/>
          </a:prstGeom>
        </p:spPr>
        <p:txBody>
          <a:bodyPr/>
          <a:lstStyle/>
          <a:p>
            <a:pPr lvl="0"/>
          </a:p>
        </p:txBody>
      </p:sp>
      <p:sp>
        <p:nvSpPr>
          <p:cNvPr id="4081" name="Shape 4081"/>
          <p:cNvSpPr/>
          <p:nvPr>
            <p:ph type="body" sz="quarter" idx="1"/>
          </p:nvPr>
        </p:nvSpPr>
        <p:spPr>
          <a:prstGeom prst="rect">
            <a:avLst/>
          </a:prstGeom>
        </p:spPr>
        <p:txBody>
          <a:bodyPr/>
          <a:lstStyle>
            <a:lvl1pPr defTabSz="1408059">
              <a:lnSpc>
                <a:spcPct val="100000"/>
              </a:lnSpc>
              <a:spcBef>
                <a:spcPts val="1200"/>
              </a:spcBef>
              <a:defRPr sz="2700">
                <a:latin typeface="Lucida Grande"/>
                <a:ea typeface="Lucida Grande"/>
                <a:cs typeface="Lucida Grande"/>
                <a:sym typeface="Lucida Grande"/>
              </a:defRPr>
            </a:lvl1pPr>
          </a:lstStyle>
          <a:p>
            <a:pPr lvl="0">
              <a:defRPr sz="1800"/>
            </a:pPr>
            <a:r>
              <a:rPr sz="2700"/>
              <a:t>Hammer home this stuff, because later in the deck, we are going to force them to write resources without the syntax on the right at all.</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0" name="Shape 4090"/>
          <p:cNvSpPr/>
          <p:nvPr>
            <p:ph type="sldImg"/>
          </p:nvPr>
        </p:nvSpPr>
        <p:spPr>
          <a:prstGeom prst="rect">
            <a:avLst/>
          </a:prstGeom>
        </p:spPr>
        <p:txBody>
          <a:bodyPr/>
          <a:lstStyle/>
          <a:p>
            <a:pPr lvl="0"/>
          </a:p>
        </p:txBody>
      </p:sp>
      <p:sp>
        <p:nvSpPr>
          <p:cNvPr id="4091" name="Shape 4091"/>
          <p:cNvSpPr/>
          <p:nvPr>
            <p:ph type="body" sz="quarter" idx="1"/>
          </p:nvPr>
        </p:nvSpPr>
        <p:spPr>
          <a:prstGeom prst="rect">
            <a:avLst/>
          </a:prstGeom>
        </p:spPr>
        <p:txBody>
          <a:bodyPr/>
          <a:lstStyle>
            <a:lvl1pPr defTabSz="1408059">
              <a:lnSpc>
                <a:spcPct val="100000"/>
              </a:lnSpc>
              <a:spcBef>
                <a:spcPts val="1200"/>
              </a:spcBef>
              <a:defRPr sz="1800">
                <a:latin typeface="Lucida Grande"/>
                <a:ea typeface="Lucida Grande"/>
                <a:cs typeface="Lucida Grande"/>
                <a:sym typeface="Lucida Grande"/>
              </a:defRPr>
            </a:lvl1pPr>
          </a:lstStyle>
          <a:p>
            <a:pPr lvl="0"/>
            <a:r>
              <a:t>Hammer home this stuff, because later in the deck, we are going to force them to write resources without the syntax on the right at all.</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8" name="Shape 4098"/>
          <p:cNvSpPr/>
          <p:nvPr>
            <p:ph type="sldImg"/>
          </p:nvPr>
        </p:nvSpPr>
        <p:spPr>
          <a:prstGeom prst="rect">
            <a:avLst/>
          </a:prstGeom>
        </p:spPr>
        <p:txBody>
          <a:bodyPr/>
          <a:lstStyle/>
          <a:p>
            <a:pPr lvl="0"/>
          </a:p>
        </p:txBody>
      </p:sp>
      <p:sp>
        <p:nvSpPr>
          <p:cNvPr id="4099" name="Shape 4099"/>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&lt;&lt;Review Comment:  It was decide for noobs they should always include the default action.  Could mention in class its default action can be omitted, but should’t say it’s a best practice for now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1" name="Shape 1831"/>
          <p:cNvSpPr/>
          <p:nvPr>
            <p:ph type="sldImg"/>
          </p:nvPr>
        </p:nvSpPr>
        <p:spPr>
          <a:prstGeom prst="rect">
            <a:avLst/>
          </a:prstGeom>
        </p:spPr>
        <p:txBody>
          <a:bodyPr/>
          <a:lstStyle/>
          <a:p>
            <a:pPr lvl="0"/>
          </a:p>
        </p:txBody>
      </p:sp>
      <p:sp>
        <p:nvSpPr>
          <p:cNvPr id="1832" name="Shape 1832"/>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Of course, we want to have redundant HA database servers</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4" name="Shape 4114"/>
          <p:cNvSpPr/>
          <p:nvPr>
            <p:ph type="sldImg"/>
          </p:nvPr>
        </p:nvSpPr>
        <p:spPr>
          <a:prstGeom prst="rect">
            <a:avLst/>
          </a:prstGeom>
        </p:spPr>
        <p:txBody>
          <a:bodyPr/>
          <a:lstStyle/>
          <a:p>
            <a:pPr lvl="0"/>
          </a:p>
        </p:txBody>
      </p:sp>
      <p:sp>
        <p:nvSpPr>
          <p:cNvPr id="4115" name="Shape 411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Order matters because the operating system was designed to be managed by hand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Think about adding a user, where the user ids are dynamically generated - if they aren</a:t>
            </a:r>
            <a:r>
              <a:rPr sz="1600">
                <a:latin typeface="Arial"/>
                <a:ea typeface="Arial"/>
                <a:cs typeface="Arial"/>
                <a:sym typeface="Arial"/>
              </a:rPr>
              <a:t>’</a:t>
            </a:r>
            <a:r>
              <a:rPr sz="1600">
                <a:latin typeface="Lucida Grande"/>
                <a:ea typeface="Lucida Grande"/>
                <a:cs typeface="Lucida Grande"/>
                <a:sym typeface="Lucida Grande"/>
              </a:rPr>
              <a:t>t added in the same order, you can</a:t>
            </a:r>
            <a:r>
              <a:rPr sz="1600">
                <a:latin typeface="Arial"/>
                <a:ea typeface="Arial"/>
                <a:cs typeface="Arial"/>
                <a:sym typeface="Arial"/>
              </a:rPr>
              <a:t>’</a:t>
            </a:r>
            <a:r>
              <a:rPr sz="1600">
                <a:latin typeface="Lucida Grande"/>
                <a:ea typeface="Lucida Grande"/>
                <a:cs typeface="Lucida Grande"/>
                <a:sym typeface="Lucida Grande"/>
              </a:rPr>
              <a:t>t guarantee that the system will be the same.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9" name="Shape 4119"/>
          <p:cNvSpPr/>
          <p:nvPr>
            <p:ph type="sldImg"/>
          </p:nvPr>
        </p:nvSpPr>
        <p:spPr>
          <a:prstGeom prst="rect">
            <a:avLst/>
          </a:prstGeom>
        </p:spPr>
        <p:txBody>
          <a:bodyPr/>
          <a:lstStyle/>
          <a:p>
            <a:pPr lvl="0"/>
          </a:p>
        </p:txBody>
      </p:sp>
      <p:sp>
        <p:nvSpPr>
          <p:cNvPr id="4120" name="Shape 4120"/>
          <p:cNvSpPr/>
          <p:nvPr>
            <p:ph type="body" sz="quarter" idx="1"/>
          </p:nvPr>
        </p:nvSpPr>
        <p:spPr>
          <a:prstGeom prst="rect">
            <a:avLst/>
          </a:prstGeom>
        </p:spPr>
        <p:txBody>
          <a:bodyPr/>
          <a:lstStyle/>
          <a:p>
            <a:pPr lvl="0" defTabSz="1408059">
              <a:lnSpc>
                <a:spcPct val="100000"/>
              </a:lnSpc>
              <a:spcBef>
                <a:spcPts val="1200"/>
              </a:spcBef>
              <a:defRPr sz="1800"/>
            </a:pPr>
            <a:r>
              <a:rPr sz="2400">
                <a:latin typeface="Lucida Grande"/>
                <a:ea typeface="Lucida Grande"/>
                <a:cs typeface="Lucida Grande"/>
                <a:sym typeface="Lucida Grande"/>
              </a:rPr>
              <a:t>Note: do/end, no squiggly brackets -- idiomatic leave off unnecessary bits</a:t>
            </a:r>
            <a:endParaRPr sz="900">
              <a:latin typeface="Calibri"/>
              <a:ea typeface="Calibri"/>
              <a:cs typeface="Calibri"/>
              <a:sym typeface="Calibri"/>
            </a:endParaRPr>
          </a:p>
          <a:p>
            <a:pPr lvl="0" defTabSz="1408059">
              <a:lnSpc>
                <a:spcPct val="100000"/>
              </a:lnSpc>
              <a:spcBef>
                <a:spcPts val="1200"/>
              </a:spcBef>
              <a:defRPr sz="1800"/>
            </a:pPr>
            <a:endParaRPr sz="1300">
              <a:latin typeface="Calibri"/>
              <a:ea typeface="Calibri"/>
              <a:cs typeface="Calibri"/>
              <a:sym typeface="Calibri"/>
            </a:endParaRPr>
          </a:p>
          <a:p>
            <a:pPr lvl="0" defTabSz="1408059">
              <a:lnSpc>
                <a:spcPct val="100000"/>
              </a:lnSpc>
              <a:spcBef>
                <a:spcPts val="1200"/>
              </a:spcBef>
              <a:defRPr sz="1800"/>
            </a:pPr>
            <a:r>
              <a:rPr sz="1400">
                <a:latin typeface="Calibri"/>
                <a:ea typeface="Calibri"/>
                <a:cs typeface="Calibri"/>
                <a:sym typeface="Calibri"/>
                <a:hlinkClick r:id="rId3" invalidUrl="" action="" tgtFrame="" tooltip="" history="1" highlightClick="0" endSnd="0"/>
              </a:rPr>
              <a:t>https://gist.github.com/vinyar/6705367</a:t>
            </a:r>
            <a:endParaRPr sz="1400">
              <a:latin typeface="Calibri"/>
              <a:ea typeface="Calibri"/>
              <a:cs typeface="Calibri"/>
              <a:sym typeface="Calibri"/>
            </a:endParaRPr>
          </a:p>
          <a:p>
            <a:pPr lvl="0" defTabSz="1408059">
              <a:lnSpc>
                <a:spcPct val="100000"/>
              </a:lnSpc>
              <a:spcBef>
                <a:spcPts val="1200"/>
              </a:spcBef>
              <a:defRPr sz="1800"/>
            </a:pPr>
            <a:r>
              <a:rPr sz="1300">
                <a:latin typeface="Lucida Grande"/>
                <a:ea typeface="Lucida Grande"/>
                <a:cs typeface="Lucida Grande"/>
                <a:sym typeface="Lucida Grande"/>
              </a:rPr>
              <a:t> for entire correct version</a:t>
            </a:r>
            <a:endParaRPr>
              <a:latin typeface="Calibri"/>
              <a:ea typeface="Calibri"/>
              <a:cs typeface="Calibri"/>
              <a:sym typeface="Calibri"/>
            </a:endParaRPr>
          </a:p>
          <a:p>
            <a:pPr lvl="0" defTabSz="1408059">
              <a:lnSpc>
                <a:spcPct val="100000"/>
              </a:lnSpc>
              <a:spcBef>
                <a:spcPts val="1200"/>
              </a:spcBef>
              <a:defRPr sz="1800"/>
            </a:pPr>
            <a:endParaRPr sz="1300">
              <a:latin typeface="Calibri"/>
              <a:ea typeface="Calibri"/>
              <a:cs typeface="Calibri"/>
              <a:sym typeface="Calibri"/>
            </a:endParaRPr>
          </a:p>
          <a:p>
            <a:pPr lvl="0" defTabSz="1408059">
              <a:lnSpc>
                <a:spcPct val="100000"/>
              </a:lnSpc>
              <a:spcBef>
                <a:spcPts val="1200"/>
              </a:spcBef>
              <a:defRPr sz="1800"/>
            </a:pPr>
            <a:r>
              <a:rPr sz="1300">
                <a:latin typeface="Lucida Grande"/>
                <a:ea typeface="Lucida Grande"/>
                <a:cs typeface="Lucida Grande"/>
                <a:sym typeface="Lucida Grande"/>
              </a:rPr>
              <a:t>NOTE: Ensure its this</a:t>
            </a:r>
            <a:endParaRPr>
              <a:latin typeface="Calibri"/>
              <a:ea typeface="Calibri"/>
              <a:cs typeface="Calibri"/>
              <a:sym typeface="Calibri"/>
            </a:endParaRPr>
          </a:p>
          <a:p>
            <a:pPr lvl="0" defTabSz="1408059">
              <a:lnSpc>
                <a:spcPct val="100000"/>
              </a:lnSpc>
              <a:spcBef>
                <a:spcPts val="1200"/>
              </a:spcBef>
              <a:defRPr sz="1800"/>
            </a:pPr>
            <a:r>
              <a:rPr sz="1400">
                <a:latin typeface="Courier"/>
                <a:ea typeface="Courier"/>
                <a:cs typeface="Courier"/>
                <a:sym typeface="Courier"/>
              </a:rPr>
              <a:t>cookbook_file </a:t>
            </a:r>
            <a:r>
              <a:rPr sz="1400">
                <a:solidFill>
                  <a:srgbClr val="BA2121"/>
                </a:solidFill>
                <a:latin typeface="Courier"/>
                <a:ea typeface="Courier"/>
                <a:cs typeface="Courier"/>
                <a:sym typeface="Courier"/>
              </a:rPr>
              <a:t>‘c:\inetpub\wwwroot\Default.htm’</a:t>
            </a:r>
            <a:r>
              <a:rPr sz="1400">
                <a:latin typeface="Courier"/>
                <a:ea typeface="Courier"/>
                <a:cs typeface="Courier"/>
                <a:sym typeface="Courier"/>
              </a:rPr>
              <a:t> </a:t>
            </a:r>
            <a:r>
              <a:rPr b="1" sz="1400">
                <a:solidFill>
                  <a:srgbClr val="008000"/>
                </a:solidFill>
                <a:latin typeface="Courier"/>
                <a:ea typeface="Courier"/>
                <a:cs typeface="Courier"/>
                <a:sym typeface="Courier"/>
              </a:rPr>
              <a:t>do</a:t>
            </a:r>
            <a:endParaRPr sz="1400">
              <a:latin typeface="Calibri"/>
              <a:ea typeface="Calibri"/>
              <a:cs typeface="Calibri"/>
              <a:sym typeface="Calibri"/>
            </a:endParaRPr>
          </a:p>
          <a:p>
            <a:pPr lvl="0" defTabSz="1408059">
              <a:lnSpc>
                <a:spcPct val="100000"/>
              </a:lnSpc>
              <a:spcBef>
                <a:spcPts val="1200"/>
              </a:spcBef>
              <a:defRPr sz="1800"/>
            </a:pPr>
            <a:r>
              <a:rPr sz="1300">
                <a:latin typeface="Lucida Grande"/>
                <a:ea typeface="Lucida Grande"/>
                <a:cs typeface="Lucida Grande"/>
                <a:sym typeface="Lucida Grande"/>
              </a:rPr>
              <a:t>And NOT this</a:t>
            </a:r>
            <a:endParaRPr>
              <a:latin typeface="Calibri"/>
              <a:ea typeface="Calibri"/>
              <a:cs typeface="Calibri"/>
              <a:sym typeface="Calibri"/>
            </a:endParaRPr>
          </a:p>
          <a:p>
            <a:pPr lvl="0" defTabSz="1408059">
              <a:lnSpc>
                <a:spcPct val="100000"/>
              </a:lnSpc>
              <a:spcBef>
                <a:spcPts val="1200"/>
              </a:spcBef>
              <a:defRPr sz="1800"/>
            </a:pPr>
            <a:r>
              <a:rPr sz="1400">
                <a:latin typeface="Courier"/>
                <a:ea typeface="Courier"/>
                <a:cs typeface="Courier"/>
                <a:sym typeface="Courier"/>
              </a:rPr>
              <a:t>cookbook_file </a:t>
            </a:r>
            <a:r>
              <a:rPr sz="1400">
                <a:solidFill>
                  <a:srgbClr val="BA2121"/>
                </a:solidFill>
                <a:latin typeface="Courier"/>
                <a:ea typeface="Courier"/>
                <a:cs typeface="Courier"/>
                <a:sym typeface="Courier"/>
              </a:rPr>
              <a:t>“c:\inetpub\wwwroot\Default.htm”</a:t>
            </a:r>
            <a:r>
              <a:rPr sz="1400">
                <a:latin typeface="Courier"/>
                <a:ea typeface="Courier"/>
                <a:cs typeface="Courier"/>
                <a:sym typeface="Courier"/>
              </a:rPr>
              <a:t> </a:t>
            </a:r>
            <a:r>
              <a:rPr b="1" sz="1400">
                <a:solidFill>
                  <a:srgbClr val="008000"/>
                </a:solidFill>
                <a:latin typeface="Courier"/>
                <a:ea typeface="Courier"/>
                <a:cs typeface="Courier"/>
                <a:sym typeface="Courier"/>
              </a:rPr>
              <a:t>do</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4" name="Shape 4124"/>
          <p:cNvSpPr/>
          <p:nvPr>
            <p:ph type="sldImg"/>
          </p:nvPr>
        </p:nvSpPr>
        <p:spPr>
          <a:prstGeom prst="rect">
            <a:avLst/>
          </a:prstGeom>
        </p:spPr>
        <p:txBody>
          <a:bodyPr/>
          <a:lstStyle/>
          <a:p>
            <a:pPr lvl="0"/>
          </a:p>
        </p:txBody>
      </p:sp>
      <p:sp>
        <p:nvSpPr>
          <p:cNvPr id="4125" name="Shape 412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Answer: omit the action on the package resource.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Don’t have them do it - just point it out. :)</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2" name="Shape 4132"/>
          <p:cNvSpPr/>
          <p:nvPr>
            <p:ph type="sldImg"/>
          </p:nvPr>
        </p:nvSpPr>
        <p:spPr>
          <a:prstGeom prst="rect">
            <a:avLst/>
          </a:prstGeom>
        </p:spPr>
        <p:txBody>
          <a:bodyPr/>
          <a:lstStyle/>
          <a:p>
            <a:pPr lvl="0"/>
          </a:p>
        </p:txBody>
      </p:sp>
      <p:sp>
        <p:nvSpPr>
          <p:cNvPr id="4133" name="Shape 4133"/>
          <p:cNvSpPr/>
          <p:nvPr>
            <p:ph type="body" sz="quarter" idx="1"/>
          </p:nvPr>
        </p:nvSpPr>
        <p:spPr>
          <a:prstGeom prst="rect">
            <a:avLst/>
          </a:prstGeom>
        </p:spPr>
        <p:txBody>
          <a:bodyPr/>
          <a:lstStyle/>
          <a:p>
            <a:pPr lvl="0" defTabSz="1408059">
              <a:lnSpc>
                <a:spcPct val="100000"/>
              </a:lnSpc>
              <a:defRPr sz="1800"/>
            </a:pPr>
            <a:r>
              <a:rPr b="1" sz="1600">
                <a:latin typeface="Lucida Grande"/>
                <a:ea typeface="Lucida Grande"/>
                <a:cs typeface="Lucida Grande"/>
                <a:sym typeface="Lucida Grande"/>
              </a:rPr>
              <a:t>powershell_script doesn’t need action :run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 Ruby, it is common to not type characters you don’t need.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 Chef, we carry that forward - since the rule is that we default to the most common positive action, we don’t type it if we don’t have to.</a:t>
            </a:r>
            <a:endParaRPr>
              <a:latin typeface="Calibri"/>
              <a:ea typeface="Calibri"/>
              <a:cs typeface="Calibri"/>
              <a:sym typeface="Calibri"/>
            </a:endParaRPr>
          </a:p>
          <a:p>
            <a:pPr lvl="0" defTabSz="1408059">
              <a:lnSpc>
                <a:spcPct val="100000"/>
              </a:lnSpc>
              <a:defRPr sz="1800"/>
            </a:pPr>
            <a:br>
              <a:rPr>
                <a:latin typeface="Calibri"/>
                <a:ea typeface="Calibri"/>
                <a:cs typeface="Calibri"/>
                <a:sym typeface="Calibri"/>
              </a:rPr>
            </a:br>
            <a:r>
              <a:rPr sz="1600">
                <a:latin typeface="Lucida Grande"/>
                <a:ea typeface="Lucida Grande"/>
                <a:cs typeface="Lucida Grande"/>
                <a:sym typeface="Lucida Grande"/>
              </a:rPr>
              <a:t>The rule of least surprise!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2" name="Shape 4142"/>
          <p:cNvSpPr/>
          <p:nvPr>
            <p:ph type="sldImg"/>
          </p:nvPr>
        </p:nvSpPr>
        <p:spPr>
          <a:prstGeom prst="rect">
            <a:avLst/>
          </a:prstGeom>
        </p:spPr>
        <p:txBody>
          <a:bodyPr/>
          <a:lstStyle/>
          <a:p>
            <a:pPr lvl="0"/>
          </a:p>
        </p:txBody>
      </p:sp>
      <p:sp>
        <p:nvSpPr>
          <p:cNvPr id="4143" name="Shape 4143"/>
          <p:cNvSpPr/>
          <p:nvPr>
            <p:ph type="body" sz="quarter" idx="1"/>
          </p:nvPr>
        </p:nvSpPr>
        <p:spPr>
          <a:prstGeom prst="rect">
            <a:avLst/>
          </a:prstGeom>
        </p:spPr>
        <p:txBody>
          <a:bodyPr/>
          <a:lstStyle>
            <a:lvl1pPr defTabSz="1408059">
              <a:lnSpc>
                <a:spcPct val="100000"/>
              </a:lnSpc>
              <a:spcBef>
                <a:spcPts val="1200"/>
              </a:spcBef>
              <a:defRPr sz="1700">
                <a:latin typeface="Lucida Grande"/>
                <a:ea typeface="Lucida Grande"/>
                <a:cs typeface="Lucida Grande"/>
                <a:sym typeface="Lucida Grande"/>
              </a:defRPr>
            </a:lvl1pPr>
          </a:lstStyle>
          <a:p>
            <a:pPr lvl="0">
              <a:defRPr sz="1800"/>
            </a:pPr>
            <a:r>
              <a:rPr sz="1700"/>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7" name="Shape 4147"/>
          <p:cNvSpPr/>
          <p:nvPr>
            <p:ph type="sldImg"/>
          </p:nvPr>
        </p:nvSpPr>
        <p:spPr>
          <a:prstGeom prst="rect">
            <a:avLst/>
          </a:prstGeom>
        </p:spPr>
        <p:txBody>
          <a:bodyPr/>
          <a:lstStyle/>
          <a:p>
            <a:pPr lvl="0"/>
          </a:p>
        </p:txBody>
      </p:sp>
      <p:sp>
        <p:nvSpPr>
          <p:cNvPr id="4148" name="Shape 4148"/>
          <p:cNvSpPr/>
          <p:nvPr>
            <p:ph type="body" sz="quarter" idx="1"/>
          </p:nvPr>
        </p:nvSpPr>
        <p:spPr>
          <a:prstGeom prst="rect">
            <a:avLst/>
          </a:prstGeom>
        </p:spPr>
        <p:txBody>
          <a:bodyPr/>
          <a:lstStyle/>
          <a:p>
            <a:pPr lvl="0">
              <a:defRPr sz="1800"/>
            </a:pPr>
            <a:r>
              <a:rPr sz="2400"/>
              <a:t>&lt;&lt; TODO: Find a recipe that actually uses this.</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5" name="Shape 4155"/>
          <p:cNvSpPr/>
          <p:nvPr>
            <p:ph type="sldImg"/>
          </p:nvPr>
        </p:nvSpPr>
        <p:spPr>
          <a:prstGeom prst="rect">
            <a:avLst/>
          </a:prstGeom>
        </p:spPr>
        <p:txBody>
          <a:bodyPr/>
          <a:lstStyle/>
          <a:p>
            <a:pPr lvl="0"/>
          </a:p>
        </p:txBody>
      </p:sp>
      <p:sp>
        <p:nvSpPr>
          <p:cNvPr id="4156" name="Shape 4156"/>
          <p:cNvSpPr/>
          <p:nvPr>
            <p:ph type="body" sz="quarter" idx="1"/>
          </p:nvPr>
        </p:nvSpPr>
        <p:spPr>
          <a:prstGeom prst="rect">
            <a:avLst/>
          </a:prstGeom>
        </p:spPr>
        <p:txBody>
          <a:bodyPr/>
          <a:lstStyle/>
          <a:p>
            <a:pPr lvl="0" defTabSz="1408059">
              <a:lnSpc>
                <a:spcPct val="100000"/>
              </a:lnSpc>
              <a:spcBef>
                <a:spcPts val="1200"/>
              </a:spcBef>
              <a:defRPr sz="1800"/>
            </a:pPr>
            <a:r>
              <a:rPr sz="2000">
                <a:latin typeface="Lucida Grande"/>
                <a:ea typeface="Lucida Grande"/>
                <a:cs typeface="Lucida Grande"/>
                <a:sym typeface="Lucida Grande"/>
              </a:rPr>
              <a:t>This checks for syntax errors, bundles the cookbook up, and uploads it to the chef server for distribution to the chef clients. </a:t>
            </a:r>
            <a:endParaRPr>
              <a:latin typeface="Calibri"/>
              <a:ea typeface="Calibri"/>
              <a:cs typeface="Calibri"/>
              <a:sym typeface="Calibri"/>
            </a:endParaRPr>
          </a:p>
          <a:p>
            <a:pPr lvl="0" defTabSz="1408059">
              <a:lnSpc>
                <a:spcPct val="100000"/>
              </a:lnSpc>
              <a:spcBef>
                <a:spcPts val="1200"/>
              </a:spcBef>
              <a:defRPr sz="1800"/>
            </a:pPr>
            <a:r>
              <a:rPr sz="2000">
                <a:latin typeface="Lucida Grande"/>
                <a:ea typeface="Lucida Grande"/>
                <a:cs typeface="Lucida Grande"/>
                <a:sym typeface="Lucida Grande"/>
              </a:rPr>
              <a:t>If they have syntax errors in the recipe, it will get caught here.</a:t>
            </a:r>
            <a:endParaRPr>
              <a:latin typeface="Calibri"/>
              <a:ea typeface="Calibri"/>
              <a:cs typeface="Calibri"/>
              <a:sym typeface="Calibri"/>
            </a:endParaRPr>
          </a:p>
          <a:p>
            <a:pPr lvl="0" defTabSz="1408059">
              <a:lnSpc>
                <a:spcPct val="100000"/>
              </a:lnSpc>
              <a:spcBef>
                <a:spcPts val="1200"/>
              </a:spcBef>
              <a:defRPr sz="1800"/>
            </a:pPr>
            <a:br>
              <a:rPr>
                <a:latin typeface="Calibri"/>
                <a:ea typeface="Calibri"/>
                <a:cs typeface="Calibri"/>
                <a:sym typeface="Calibri"/>
              </a:rPr>
            </a:br>
            <a:r>
              <a:rPr sz="2000">
                <a:latin typeface="Lucida Grande"/>
                <a:ea typeface="Lucida Grande"/>
                <a:cs typeface="Lucida Grande"/>
                <a:sym typeface="Lucida Grande"/>
              </a:rPr>
              <a:t>If you get a ‘ruby’ error on Windows, you need to make the Chef repo live in a path without spaces in it. (Seriously.)</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0" name="Shape 4160"/>
          <p:cNvSpPr/>
          <p:nvPr>
            <p:ph type="sldImg"/>
          </p:nvPr>
        </p:nvSpPr>
        <p:spPr>
          <a:prstGeom prst="rect">
            <a:avLst/>
          </a:prstGeom>
        </p:spPr>
        <p:txBody>
          <a:bodyPr/>
          <a:lstStyle/>
          <a:p>
            <a:pPr lvl="0"/>
          </a:p>
        </p:txBody>
      </p:sp>
      <p:sp>
        <p:nvSpPr>
          <p:cNvPr id="4161" name="Shape 4161"/>
          <p:cNvSpPr/>
          <p:nvPr>
            <p:ph type="body" sz="quarter" idx="1"/>
          </p:nvPr>
        </p:nvSpPr>
        <p:spPr>
          <a:prstGeom prst="rect">
            <a:avLst/>
          </a:prstGeom>
        </p:spPr>
        <p:txBody>
          <a:bodyPr/>
          <a:lstStyle/>
          <a:p>
            <a:pPr lvl="0">
              <a:defRPr sz="1800"/>
            </a:pPr>
            <a:r>
              <a:rPr sz="2400"/>
              <a:t>403</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5" name="Shape 4165"/>
          <p:cNvSpPr/>
          <p:nvPr>
            <p:ph type="sldImg"/>
          </p:nvPr>
        </p:nvSpPr>
        <p:spPr>
          <a:prstGeom prst="rect">
            <a:avLst/>
          </a:prstGeom>
        </p:spPr>
        <p:txBody>
          <a:bodyPr/>
          <a:lstStyle/>
          <a:p>
            <a:pPr lvl="0"/>
          </a:p>
        </p:txBody>
      </p:sp>
      <p:sp>
        <p:nvSpPr>
          <p:cNvPr id="4166" name="Shape 416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talk about Roles sometime in day two, for now , just get the reference out</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4" name="Shape 4174"/>
          <p:cNvSpPr/>
          <p:nvPr>
            <p:ph type="sldImg"/>
          </p:nvPr>
        </p:nvSpPr>
        <p:spPr>
          <a:prstGeom prst="rect">
            <a:avLst/>
          </a:prstGeom>
        </p:spPr>
        <p:txBody>
          <a:bodyPr/>
          <a:lstStyle/>
          <a:p>
            <a:pPr lvl="0"/>
          </a:p>
        </p:txBody>
      </p:sp>
      <p:sp>
        <p:nvSpPr>
          <p:cNvPr id="4175" name="Shape 4175"/>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rPr>
              <a:t>This is a Microsoft bug - we are working with them, but the process is VERY slow</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bug here: </a:t>
            </a:r>
            <a:r>
              <a:rPr u="sng">
                <a:solidFill>
                  <a:srgbClr val="0000FF"/>
                </a:solidFill>
                <a:uFill>
                  <a:solidFill>
                    <a:srgbClr val="0000FF"/>
                  </a:solidFill>
                </a:uFill>
                <a:latin typeface="Calibri"/>
                <a:ea typeface="Calibri"/>
                <a:cs typeface="Calibri"/>
                <a:sym typeface="Calibri"/>
                <a:hlinkClick r:id="rId3" invalidUrl="" action="" tgtFrame="" tooltip="" history="1" highlightClick="0" endSnd="0"/>
              </a:rPr>
              <a:t>https://tickets.opscode.com/browse/CHEF-2486</a:t>
            </a:r>
            <a:r>
              <a:rPr>
                <a:latin typeface="Calibri"/>
                <a:ea typeface="Calibri"/>
                <a:cs typeface="Calibri"/>
                <a:sym typeface="Calibri"/>
              </a:rPr>
              <a:t> </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The workaround is to either </a:t>
            </a:r>
            <a:endParaRPr>
              <a:latin typeface="Calibri"/>
              <a:ea typeface="Calibri"/>
              <a:cs typeface="Calibri"/>
              <a:sym typeface="Calibri"/>
            </a:endParaRPr>
          </a:p>
          <a:p>
            <a:pPr lvl="0" defTabSz="1408059">
              <a:lnSpc>
                <a:spcPct val="100000"/>
              </a:lnSpc>
              <a:defRPr sz="1800"/>
            </a:pPr>
            <a:r>
              <a:rPr b="1">
                <a:latin typeface="Calibri"/>
                <a:ea typeface="Calibri"/>
                <a:cs typeface="Calibri"/>
                <a:sym typeface="Calibri"/>
              </a:rPr>
              <a:t>a:</a:t>
            </a:r>
            <a:r>
              <a:rPr>
                <a:latin typeface="Calibri"/>
                <a:ea typeface="Calibri"/>
                <a:cs typeface="Calibri"/>
                <a:sym typeface="Calibri"/>
              </a:rPr>
              <a:t> escape ‘ with ` (tac in upper left on keyboard) -&gt; `’recipe[iis_demo]`’ </a:t>
            </a:r>
            <a:endParaRPr>
              <a:latin typeface="Calibri"/>
              <a:ea typeface="Calibri"/>
              <a:cs typeface="Calibri"/>
              <a:sym typeface="Calibri"/>
            </a:endParaRPr>
          </a:p>
          <a:p>
            <a:pPr lvl="0" defTabSz="1408059">
              <a:lnSpc>
                <a:spcPct val="100000"/>
              </a:lnSpc>
              <a:defRPr sz="1800"/>
            </a:pPr>
            <a:r>
              <a:rPr b="1">
                <a:latin typeface="Calibri"/>
                <a:ea typeface="Calibri"/>
                <a:cs typeface="Calibri"/>
                <a:sym typeface="Calibri"/>
              </a:rPr>
              <a:t>b:</a:t>
            </a:r>
            <a:r>
              <a:rPr>
                <a:latin typeface="Calibri"/>
                <a:ea typeface="Calibri"/>
                <a:cs typeface="Calibri"/>
                <a:sym typeface="Calibri"/>
              </a:rPr>
              <a:t> use cmd and single quotes -&gt; ’recipe[iis_demo]’</a:t>
            </a:r>
            <a:endParaRPr>
              <a:latin typeface="Calibri"/>
              <a:ea typeface="Calibri"/>
              <a:cs typeface="Calibri"/>
              <a:sym typeface="Calibri"/>
            </a:endParaRPr>
          </a:p>
          <a:p>
            <a:pPr lvl="0" defTabSz="1408059">
              <a:lnSpc>
                <a:spcPct val="100000"/>
              </a:lnSpc>
              <a:defRPr sz="1800"/>
            </a:pPr>
            <a:r>
              <a:rPr b="1">
                <a:latin typeface="Calibri"/>
                <a:ea typeface="Calibri"/>
                <a:cs typeface="Calibri"/>
                <a:sym typeface="Calibri"/>
              </a:rPr>
              <a:t>c:</a:t>
            </a:r>
            <a:r>
              <a:rPr>
                <a:latin typeface="Calibri"/>
                <a:ea typeface="Calibri"/>
                <a:cs typeface="Calibri"/>
                <a:sym typeface="Calibri"/>
              </a:rPr>
              <a:t> ‘role[base],'     - add a comma inside single quotes.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1" name="Shape 1841"/>
          <p:cNvSpPr/>
          <p:nvPr>
            <p:ph type="sldImg"/>
          </p:nvPr>
        </p:nvSpPr>
        <p:spPr>
          <a:prstGeom prst="rect">
            <a:avLst/>
          </a:prstGeom>
        </p:spPr>
        <p:txBody>
          <a:bodyPr/>
          <a:lstStyle/>
          <a:p>
            <a:pPr lvl="0"/>
          </a:p>
        </p:txBody>
      </p:sp>
      <p:sp>
        <p:nvSpPr>
          <p:cNvPr id="1842" name="Shape 1842"/>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We need more app servers, redundancy right?</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4" name="Shape 4184"/>
          <p:cNvSpPr/>
          <p:nvPr>
            <p:ph type="sldImg"/>
          </p:nvPr>
        </p:nvSpPr>
        <p:spPr>
          <a:prstGeom prst="rect">
            <a:avLst/>
          </a:prstGeom>
        </p:spPr>
        <p:txBody>
          <a:bodyPr/>
          <a:lstStyle/>
          <a:p>
            <a:pPr lvl="0"/>
          </a:p>
        </p:txBody>
      </p:sp>
      <p:sp>
        <p:nvSpPr>
          <p:cNvPr id="4185" name="Shape 4185"/>
          <p:cNvSpPr/>
          <p:nvPr>
            <p:ph type="body" sz="quarter" idx="1"/>
          </p:nvPr>
        </p:nvSpPr>
        <p:spPr>
          <a:prstGeom prst="rect">
            <a:avLst/>
          </a:prstGeom>
        </p:spPr>
        <p:txBody>
          <a:bodyPr/>
          <a:lstStyle/>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Typical errors:</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 The file is not in the ‘default’ subdirectory</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 The name of the package or service is wrong</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CLI IIS manager</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c:\Windows\System32\inetsrv\appcmd.exe stop site site.name:/”Test Web Site”</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c:\Windows\System32\inetsrv\appcmd.exe start site site.name:/”Test Web Site”</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0" name="Shape 4190"/>
          <p:cNvSpPr/>
          <p:nvPr>
            <p:ph type="sldImg"/>
          </p:nvPr>
        </p:nvSpPr>
        <p:spPr>
          <a:prstGeom prst="rect">
            <a:avLst/>
          </a:prstGeom>
        </p:spPr>
        <p:txBody>
          <a:bodyPr/>
          <a:lstStyle/>
          <a:p>
            <a:pPr lvl="0"/>
          </a:p>
        </p:txBody>
      </p:sp>
      <p:sp>
        <p:nvSpPr>
          <p:cNvPr id="4191" name="Shape 4191"/>
          <p:cNvSpPr/>
          <p:nvPr>
            <p:ph type="body" sz="quarter" idx="1"/>
          </p:nvPr>
        </p:nvSpPr>
        <p:spPr>
          <a:prstGeom prst="rect">
            <a:avLst/>
          </a:prstGeom>
        </p:spPr>
        <p:txBody>
          <a:bodyPr/>
          <a:lstStyle/>
          <a:p>
            <a:pPr lvl="0" defTabSz="1408059">
              <a:lnSpc>
                <a:spcPct val="100000"/>
              </a:lnSpc>
              <a:spcBef>
                <a:spcPts val="1200"/>
              </a:spcBef>
              <a:defRPr sz="1800"/>
            </a:pPr>
            <a:r>
              <a:rPr sz="1700">
                <a:latin typeface="Lucida Grande"/>
                <a:ea typeface="Lucida Grande"/>
                <a:cs typeface="Lucida Grande"/>
                <a:sym typeface="Lucida Grande"/>
              </a:rPr>
              <a:t>If it’s not working at all - check the firewall rules. You can disable them.</a:t>
            </a:r>
            <a:br>
              <a:rPr sz="1700">
                <a:latin typeface="Lucida Grande"/>
                <a:ea typeface="Lucida Grande"/>
                <a:cs typeface="Lucida Grande"/>
                <a:sym typeface="Lucida Grande"/>
              </a:rPr>
            </a:br>
            <a:r>
              <a:rPr sz="1700">
                <a:latin typeface="Lucida Grande"/>
                <a:ea typeface="Lucida Grande"/>
                <a:cs typeface="Lucida Grande"/>
                <a:sym typeface="Lucida Grande"/>
              </a:rPr>
              <a:t>If you can’t reach your test node from your workstation, use ‘curl </a:t>
            </a:r>
            <a:r>
              <a:rPr sz="1700">
                <a:latin typeface="Lucida Grande"/>
                <a:ea typeface="Lucida Grande"/>
                <a:cs typeface="Lucida Grande"/>
                <a:sym typeface="Lucida Grande"/>
                <a:hlinkClick r:id="rId3" invalidUrl="" action="" tgtFrame="" tooltip="" history="1" highlightClick="0" endSnd="0"/>
              </a:rPr>
              <a:t>http://localhost</a:t>
            </a:r>
            <a:r>
              <a:rPr sz="1700">
                <a:latin typeface="Lucida Grande"/>
                <a:ea typeface="Lucida Grande"/>
                <a:cs typeface="Lucida Grande"/>
                <a:sym typeface="Lucida Grande"/>
              </a:rPr>
              <a:t>’ from the command line on the test node.</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5" name="Shape 4195"/>
          <p:cNvSpPr/>
          <p:nvPr>
            <p:ph type="sldImg"/>
          </p:nvPr>
        </p:nvSpPr>
        <p:spPr>
          <a:prstGeom prst="rect">
            <a:avLst/>
          </a:prstGeom>
        </p:spPr>
        <p:txBody>
          <a:bodyPr/>
          <a:lstStyle/>
          <a:p>
            <a:pPr lvl="0"/>
          </a:p>
        </p:txBody>
      </p:sp>
      <p:sp>
        <p:nvSpPr>
          <p:cNvPr id="4196" name="Shape 4196"/>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Note that they have just used packages, services, and templates: three resources which are the trinity of config mgmt!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6" name="Shape 4206"/>
          <p:cNvSpPr/>
          <p:nvPr>
            <p:ph type="sldImg"/>
          </p:nvPr>
        </p:nvSpPr>
        <p:spPr>
          <a:prstGeom prst="rect">
            <a:avLst/>
          </a:prstGeom>
        </p:spPr>
        <p:txBody>
          <a:bodyPr/>
          <a:lstStyle/>
          <a:p>
            <a:pPr lvl="0"/>
          </a:p>
        </p:txBody>
      </p:sp>
      <p:sp>
        <p:nvSpPr>
          <p:cNvPr id="4207" name="Shape 4207"/>
          <p:cNvSpPr/>
          <p:nvPr>
            <p:ph type="body" sz="quarter" idx="1"/>
          </p:nvPr>
        </p:nvSpPr>
        <p:spPr>
          <a:prstGeom prst="rect">
            <a:avLst/>
          </a:prstGeom>
        </p:spPr>
        <p:txBody>
          <a:bodyPr/>
          <a:lstStyle/>
          <a:p>
            <a:pPr lvl="0">
              <a:lnSpc>
                <a:spcPct val="100000"/>
              </a:lnSpc>
              <a:spcBef>
                <a:spcPts val="1200"/>
              </a:spcBef>
              <a:defRPr sz="1800"/>
            </a:pPr>
            <a:r>
              <a:rPr sz="1600">
                <a:latin typeface="Lucida Grande"/>
                <a:ea typeface="Lucida Grande"/>
                <a:cs typeface="Lucida Grande"/>
                <a:sym typeface="Lucida Grande"/>
              </a:rPr>
              <a:t>We tell you the nodes run list, as set on the object itself</a:t>
            </a:r>
            <a:br>
              <a:rPr sz="1600">
                <a:latin typeface="Lucida Grande"/>
                <a:ea typeface="Lucida Grande"/>
                <a:cs typeface="Lucida Grande"/>
                <a:sym typeface="Lucida Grande"/>
              </a:rPr>
            </a:br>
            <a:r>
              <a:rPr sz="1600">
                <a:latin typeface="Lucida Grande"/>
                <a:ea typeface="Lucida Grande"/>
                <a:cs typeface="Lucida Grande"/>
                <a:sym typeface="Lucida Grande"/>
              </a:rPr>
              <a:t>We tell you what the nodes run list *expands* to, which comes in to play when roles are nested</a:t>
            </a:r>
            <a:endParaRPr sz="100">
              <a:latin typeface="Times Roman"/>
              <a:ea typeface="Times Roman"/>
              <a:cs typeface="Times Roman"/>
              <a:sym typeface="Times Roman"/>
            </a:endParaRPr>
          </a:p>
          <a:p>
            <a:pPr lvl="0">
              <a:lnSpc>
                <a:spcPct val="100000"/>
              </a:lnSpc>
              <a:spcBef>
                <a:spcPts val="1200"/>
              </a:spcBef>
              <a:defRPr sz="1800"/>
            </a:pPr>
            <a:r>
              <a:rPr sz="1600">
                <a:latin typeface="Lucida Grande"/>
                <a:ea typeface="Lucida Grande"/>
                <a:cs typeface="Lucida Grande"/>
                <a:sym typeface="Lucida Grande"/>
              </a:rPr>
              <a:t>We cover expansion in much more depth later.</a:t>
            </a:r>
            <a:endParaRPr sz="100">
              <a:latin typeface="Times Roman"/>
              <a:ea typeface="Times Roman"/>
              <a:cs typeface="Times Roman"/>
              <a:sym typeface="Times Roman"/>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4" name="Shape 4214"/>
          <p:cNvSpPr/>
          <p:nvPr>
            <p:ph type="sldImg"/>
          </p:nvPr>
        </p:nvSpPr>
        <p:spPr>
          <a:prstGeom prst="rect">
            <a:avLst/>
          </a:prstGeom>
        </p:spPr>
        <p:txBody>
          <a:bodyPr/>
          <a:lstStyle/>
          <a:p>
            <a:pPr lvl="0"/>
          </a:p>
        </p:txBody>
      </p:sp>
      <p:sp>
        <p:nvSpPr>
          <p:cNvPr id="4215" name="Shape 4215"/>
          <p:cNvSpPr/>
          <p:nvPr>
            <p:ph type="body" sz="quarter" idx="1"/>
          </p:nvPr>
        </p:nvSpPr>
        <p:spPr>
          <a:prstGeom prst="rect">
            <a:avLst/>
          </a:prstGeom>
        </p:spPr>
        <p:txBody>
          <a:bodyPr/>
          <a:lstStyle>
            <a:lvl1pPr defTabSz="1408059">
              <a:lnSpc>
                <a:spcPct val="100000"/>
              </a:lnSpc>
              <a:spcBef>
                <a:spcPts val="1200"/>
              </a:spcBef>
              <a:defRPr sz="2000">
                <a:latin typeface="Lucida Grande"/>
                <a:ea typeface="Lucida Grande"/>
                <a:cs typeface="Lucida Grande"/>
                <a:sym typeface="Lucida Grande"/>
              </a:defRPr>
            </a:lvl1pPr>
          </a:lstStyle>
          <a:p>
            <a:pPr lvl="0">
              <a:defRPr sz="1800"/>
            </a:pPr>
            <a:r>
              <a:rPr sz="2000"/>
              <a:t>Talk about the Processing lines - this means we are evaluating this resource for the “install” action. You will see these lines for every resource.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2" name="Shape 4222"/>
          <p:cNvSpPr/>
          <p:nvPr>
            <p:ph type="sldImg"/>
          </p:nvPr>
        </p:nvSpPr>
        <p:spPr>
          <a:prstGeom prst="rect">
            <a:avLst/>
          </a:prstGeom>
        </p:spPr>
        <p:txBody>
          <a:bodyPr/>
          <a:lstStyle/>
          <a:p>
            <a:pPr lvl="0"/>
          </a:p>
        </p:txBody>
      </p:sp>
      <p:sp>
        <p:nvSpPr>
          <p:cNvPr id="4223" name="Shape 4223"/>
          <p:cNvSpPr/>
          <p:nvPr>
            <p:ph type="body" sz="quarter" idx="1"/>
          </p:nvPr>
        </p:nvSpPr>
        <p:spPr>
          <a:prstGeom prst="rect">
            <a:avLst/>
          </a:prstGeom>
        </p:spPr>
        <p:txBody>
          <a:bodyPr/>
          <a:lstStyle>
            <a:lvl1pPr defTabSz="1408059">
              <a:lnSpc>
                <a:spcPct val="100000"/>
              </a:lnSpc>
              <a:spcBef>
                <a:spcPts val="1200"/>
              </a:spcBef>
              <a:defRPr sz="2000">
                <a:latin typeface="Lucida Grande"/>
                <a:ea typeface="Lucida Grande"/>
                <a:cs typeface="Lucida Grande"/>
                <a:sym typeface="Lucida Grande"/>
              </a:defRPr>
            </a:lvl1pPr>
          </a:lstStyle>
          <a:p>
            <a:pPr lvl="0">
              <a:defRPr sz="1800"/>
            </a:pPr>
            <a:r>
              <a:rPr sz="2000"/>
              <a:t>Talk about the Processing lines - this means we are evaluating this resource for the “install” action. You will see these lines for every resource.</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0" name="Shape 4230"/>
          <p:cNvSpPr/>
          <p:nvPr>
            <p:ph type="sldImg"/>
          </p:nvPr>
        </p:nvSpPr>
        <p:spPr>
          <a:prstGeom prst="rect">
            <a:avLst/>
          </a:prstGeom>
        </p:spPr>
        <p:txBody>
          <a:bodyPr/>
          <a:lstStyle/>
          <a:p>
            <a:pPr lvl="0"/>
          </a:p>
        </p:txBody>
      </p:sp>
      <p:sp>
        <p:nvSpPr>
          <p:cNvPr id="4231" name="Shape 4231"/>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Make note that we back up files we change</a:t>
            </a:r>
            <a:br>
              <a:rPr sz="1600">
                <a:latin typeface="Lucida Grande"/>
                <a:ea typeface="Lucida Grande"/>
                <a:cs typeface="Lucida Grande"/>
                <a:sym typeface="Lucida Grande"/>
              </a:rPr>
            </a:br>
            <a:r>
              <a:rPr sz="1600">
                <a:latin typeface="Lucida Grande"/>
                <a:ea typeface="Lucida Grande"/>
                <a:cs typeface="Lucida Grande"/>
                <a:sym typeface="Lucida Grande"/>
              </a:rPr>
              <a:t>If a student asks about what happens if they have local changes, have them modify index.html, and run it again - and we put it back</a:t>
            </a:r>
            <a:endParaRPr sz="100">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If nobody asks, bring it up, and have someone do it. Once you manage something with Chef, it is managed - period.</a:t>
            </a:r>
            <a:endParaRPr sz="100">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8" name="Shape 4238"/>
          <p:cNvSpPr/>
          <p:nvPr>
            <p:ph type="sldImg"/>
          </p:nvPr>
        </p:nvSpPr>
        <p:spPr>
          <a:prstGeom prst="rect">
            <a:avLst/>
          </a:prstGeom>
        </p:spPr>
        <p:txBody>
          <a:bodyPr/>
          <a:lstStyle/>
          <a:p>
            <a:pPr lvl="0"/>
          </a:p>
        </p:txBody>
      </p:sp>
      <p:sp>
        <p:nvSpPr>
          <p:cNvPr id="4239" name="Shape 4239"/>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We don’t really get to reports and exception handlers - the gist is, you use them to send statistics about the run to all sorts of places - email, splunk, etc.</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3" name="Shape 4243"/>
          <p:cNvSpPr/>
          <p:nvPr>
            <p:ph type="sldImg"/>
          </p:nvPr>
        </p:nvSpPr>
        <p:spPr>
          <a:prstGeom prst="rect">
            <a:avLst/>
          </a:prstGeom>
        </p:spPr>
        <p:txBody>
          <a:bodyPr/>
          <a:lstStyle/>
          <a:p>
            <a:pPr lvl="0"/>
          </a:p>
        </p:txBody>
      </p:sp>
      <p:sp>
        <p:nvSpPr>
          <p:cNvPr id="4244" name="Shape 424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Idempotence, in math, means an operation can be applied multiple times without changing the result. 1 x 1 = 1 is an idempotent operation of multiplication.</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b="1" sz="1600">
                <a:latin typeface="Lucida Grande"/>
                <a:ea typeface="Lucida Grande"/>
                <a:cs typeface="Lucida Grande"/>
                <a:sym typeface="Lucida Grande"/>
              </a:rPr>
              <a:t>Good example is: </a:t>
            </a:r>
            <a:endParaRPr b="1"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echo ‘bla’ &gt; file1.txt - is idempotent</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b="1" sz="1600">
                <a:latin typeface="Lucida Grande"/>
                <a:ea typeface="Lucida Grande"/>
                <a:cs typeface="Lucida Grande"/>
                <a:sym typeface="Lucida Grande"/>
              </a:rPr>
              <a:t>convergent:</a:t>
            </a:r>
            <a:r>
              <a:rPr sz="1600">
                <a:latin typeface="Lucida Grande"/>
                <a:ea typeface="Lucida Grande"/>
                <a:cs typeface="Lucida Grande"/>
                <a:sym typeface="Lucida Grande"/>
              </a:rPr>
              <a:t> if context of file1.txt is ‘bla’ do nothing, </a:t>
            </a: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else echo ‘bla’ &gt; file1.txt</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Now imagine if you have to install a package on 50’000 servers. Forcing package to always install will do the job. However -“is package already installed” is way cheaper at scale.</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8" name="Shape 4248"/>
          <p:cNvSpPr/>
          <p:nvPr>
            <p:ph type="sldImg"/>
          </p:nvPr>
        </p:nvSpPr>
        <p:spPr>
          <a:prstGeom prst="rect">
            <a:avLst/>
          </a:prstGeom>
        </p:spPr>
        <p:txBody>
          <a:bodyPr/>
          <a:lstStyle/>
          <a:p>
            <a:pPr lvl="0"/>
          </a:p>
        </p:txBody>
      </p:sp>
      <p:sp>
        <p:nvSpPr>
          <p:cNvPr id="4249" name="Shape 4249"/>
          <p:cNvSpPr/>
          <p:nvPr>
            <p:ph type="body" sz="quarter" idx="1"/>
          </p:nvPr>
        </p:nvSpPr>
        <p:spPr>
          <a:prstGeom prst="rect">
            <a:avLst/>
          </a:prstGeom>
        </p:spPr>
        <p:txBody>
          <a:bodyPr/>
          <a:lstStyle/>
          <a:p>
            <a:pPr lvl="0" defTabSz="1408059">
              <a:lnSpc>
                <a:spcPct val="100000"/>
              </a:lnSpc>
              <a:defRPr sz="1800"/>
            </a:pPr>
            <a:r>
              <a:t>(slide for ‘math nerds’) - notes</a:t>
            </a:r>
          </a:p>
          <a:p>
            <a:pPr lvl="0" defTabSz="1408059">
              <a:lnSpc>
                <a:spcPct val="100000"/>
              </a:lnSpc>
              <a:defRPr sz="1800"/>
            </a:pPr>
            <a:r>
              <a:rPr sz="1600">
                <a:solidFill>
                  <a:srgbClr val="FF0000"/>
                </a:solidFill>
                <a:latin typeface="Lucida Grande"/>
                <a:ea typeface="Lucida Grande"/>
                <a:cs typeface="Lucida Grande"/>
                <a:sym typeface="Lucida Grande"/>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Idempotence, in math, means an operation can be applied multiple times without changing the result. 1 x 1 = 1 is an idempotent operation of multiplication.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F(F(x))=F(x) </a:t>
            </a:r>
            <a:r>
              <a:rPr sz="1600">
                <a:latin typeface="바탕"/>
                <a:ea typeface="바탕"/>
                <a:cs typeface="바탕"/>
                <a:sym typeface="바탕"/>
              </a:rPr>
              <a:t>∀</a:t>
            </a:r>
            <a:r>
              <a:rPr sz="1600">
                <a:latin typeface="Lucida Grande"/>
                <a:ea typeface="Lucida Grande"/>
                <a:cs typeface="Lucida Grande"/>
                <a:sym typeface="Lucida Grande"/>
              </a:rPr>
              <a:t>x is read as "the F of the F of x equals the F of x for all x" - Mathematicians will understand, and they'll 'get' chef!</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is a "desired state configuration" system and that if the current state == desired state, it won't do anything.</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Relevant bits from the Hipchat discussion on this slide - </a:t>
            </a:r>
            <a:endParaRPr>
              <a:latin typeface="Calibri"/>
              <a:ea typeface="Calibri"/>
              <a:cs typeface="Calibri"/>
              <a:sym typeface="Calibri"/>
            </a:endParaRPr>
          </a:p>
          <a:p>
            <a:pPr lvl="0" defTabSz="1408059">
              <a:lnSpc>
                <a:spcPct val="100000"/>
              </a:lnSpc>
              <a:defRPr sz="1800"/>
            </a:pPr>
            <a:r>
              <a:rPr b="1">
                <a:latin typeface="Calibri"/>
                <a:ea typeface="Calibri"/>
                <a:cs typeface="Calibri"/>
                <a:sym typeface="Calibri"/>
              </a:rPr>
              <a:t>Adam Jacobs</a:t>
            </a:r>
            <a:r>
              <a:rPr>
                <a:latin typeface="Calibri"/>
                <a:ea typeface="Calibri"/>
                <a:cs typeface="Calibri"/>
                <a:sym typeface="Calibri"/>
              </a:rPr>
              <a:t> - Function idempotemce says that if the function gets the same inputs, it provides the same outputs. That works</a:t>
            </a:r>
            <a:endParaRPr>
              <a:latin typeface="Calibri"/>
              <a:ea typeface="Calibri"/>
              <a:cs typeface="Calibri"/>
              <a:sym typeface="Calibri"/>
            </a:endParaRPr>
          </a:p>
          <a:p>
            <a:pPr lvl="0" defTabSz="1408059">
              <a:lnSpc>
                <a:spcPct val="100000"/>
              </a:lnSpc>
              <a:defRPr sz="1800"/>
            </a:pPr>
            <a:r>
              <a:rPr b="1">
                <a:latin typeface="Calibri"/>
                <a:ea typeface="Calibri"/>
                <a:cs typeface="Calibri"/>
                <a:sym typeface="Calibri"/>
              </a:rPr>
              <a:t>Sean OMeara:</a:t>
            </a:r>
            <a:r>
              <a:rPr>
                <a:latin typeface="Calibri"/>
                <a:ea typeface="Calibri"/>
                <a:cs typeface="Calibri"/>
                <a:sym typeface="Calibri"/>
              </a:rPr>
              <a:t> ^ the word idempotent means one thing and one thing exactly.</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Sean OMeara: convergent is the test-and-repair bit... which is (usually) idempotent</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“Convergence goes beyond idempotence. Doing something once only is not enough. It has to end in the correct state.”– Mark Burgess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4" name="Shape 1854"/>
          <p:cNvSpPr/>
          <p:nvPr>
            <p:ph type="sldImg"/>
          </p:nvPr>
        </p:nvSpPr>
        <p:spPr>
          <a:prstGeom prst="rect">
            <a:avLst/>
          </a:prstGeom>
        </p:spPr>
        <p:txBody>
          <a:bodyPr/>
          <a:lstStyle/>
          <a:p>
            <a:pPr lvl="0"/>
          </a:p>
        </p:txBody>
      </p:sp>
      <p:sp>
        <p:nvSpPr>
          <p:cNvPr id="1855" name="Shape 1855"/>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We need a load balancer in front of all these app servers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9" name="Shape 4259"/>
          <p:cNvSpPr/>
          <p:nvPr>
            <p:ph type="sldImg"/>
          </p:nvPr>
        </p:nvSpPr>
        <p:spPr>
          <a:prstGeom prst="rect">
            <a:avLst/>
          </a:prstGeom>
        </p:spPr>
        <p:txBody>
          <a:bodyPr/>
          <a:lstStyle/>
          <a:p>
            <a:pPr lvl="0"/>
          </a:p>
        </p:txBody>
      </p:sp>
      <p:sp>
        <p:nvSpPr>
          <p:cNvPr id="4260" name="Shape 4260"/>
          <p:cNvSpPr/>
          <p:nvPr>
            <p:ph type="body" sz="quarter" idx="1"/>
          </p:nvPr>
        </p:nvSpPr>
        <p:spPr>
          <a:prstGeom prst="rect">
            <a:avLst/>
          </a:prstGeom>
        </p:spPr>
        <p:txBody>
          <a:bodyPr/>
          <a:lstStyle>
            <a:lvl1pPr defTabSz="1408059">
              <a:lnSpc>
                <a:spcPct val="100000"/>
              </a:lnSpc>
              <a:spcBef>
                <a:spcPts val="1200"/>
              </a:spcBef>
              <a:defRPr sz="2200">
                <a:latin typeface="Lucida Grande"/>
                <a:ea typeface="Lucida Grande"/>
                <a:cs typeface="Lucida Grande"/>
                <a:sym typeface="Lucida Grande"/>
              </a:defRPr>
            </a:lvl1pPr>
          </a:lstStyle>
          <a:p>
            <a:pPr lvl="0">
              <a:defRPr sz="1800"/>
            </a:pPr>
            <a:r>
              <a:rPr sz="2200"/>
              <a:t>Note that it didn’t do anything - idempotency at its best.</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1" name="Shape 4271"/>
          <p:cNvSpPr/>
          <p:nvPr>
            <p:ph type="sldImg"/>
          </p:nvPr>
        </p:nvSpPr>
        <p:spPr>
          <a:prstGeom prst="rect">
            <a:avLst/>
          </a:prstGeom>
        </p:spPr>
        <p:txBody>
          <a:bodyPr/>
          <a:lstStyle/>
          <a:p>
            <a:pPr lvl="0"/>
          </a:p>
        </p:txBody>
      </p:sp>
      <p:sp>
        <p:nvSpPr>
          <p:cNvPr id="4272" name="Shape 4272"/>
          <p:cNvSpPr/>
          <p:nvPr>
            <p:ph type="body" sz="quarter" idx="1"/>
          </p:nvPr>
        </p:nvSpPr>
        <p:spPr>
          <a:prstGeom prst="rect">
            <a:avLst/>
          </a:prstGeom>
        </p:spPr>
        <p:txBody>
          <a:bodyPr/>
          <a:lstStyle/>
          <a:p>
            <a:pPr lvl="0" algn="r" defTabSz="558800">
              <a:lnSpc>
                <a:spcPct val="100000"/>
              </a:lnSpc>
              <a:defRPr sz="1800"/>
            </a:pPr>
            <a:r>
              <a:rPr sz="1200">
                <a:latin typeface="Lucida Grande"/>
                <a:ea typeface="Lucida Grande"/>
                <a:cs typeface="Lucida Grande"/>
                <a:sym typeface="Lucida Grande"/>
              </a:rPr>
              <a:t>ref0013</a:t>
            </a:r>
            <a:endParaRPr sz="1200">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&lt;&lt;WIP: Review comment from BETA review folks: Too much repetition</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9" name="Shape 4279"/>
          <p:cNvSpPr/>
          <p:nvPr>
            <p:ph type="sldImg"/>
          </p:nvPr>
        </p:nvSpPr>
        <p:spPr>
          <a:prstGeom prst="rect">
            <a:avLst/>
          </a:prstGeom>
        </p:spPr>
        <p:txBody>
          <a:bodyPr/>
          <a:lstStyle/>
          <a:p>
            <a:pPr lvl="0"/>
          </a:p>
        </p:txBody>
      </p:sp>
      <p:sp>
        <p:nvSpPr>
          <p:cNvPr id="4280" name="Shape 4280"/>
          <p:cNvSpPr/>
          <p:nvPr>
            <p:ph type="body" sz="quarter" idx="1"/>
          </p:nvPr>
        </p:nvSpPr>
        <p:spPr>
          <a:prstGeom prst="rect">
            <a:avLst/>
          </a:prstGeom>
        </p:spPr>
        <p:txBody>
          <a:bodyPr/>
          <a:lstStyle/>
          <a:p>
            <a:pPr lvl="0" algn="r" defTabSz="558800">
              <a:lnSpc>
                <a:spcPct val="100000"/>
              </a:lnSpc>
              <a:defRPr sz="1800"/>
            </a:pPr>
            <a:r>
              <a:rPr sz="1200">
                <a:latin typeface="Lucida Grande"/>
                <a:ea typeface="Lucida Grande"/>
                <a:cs typeface="Lucida Grande"/>
                <a:sym typeface="Lucida Grande"/>
              </a:rPr>
              <a:t>ref0014</a:t>
            </a:r>
            <a:endParaRPr sz="1200">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&lt;&lt;WIP: Review comment from BETA review folks: Too much repetition</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0" name="Shape 4440"/>
          <p:cNvSpPr/>
          <p:nvPr>
            <p:ph type="sldImg"/>
          </p:nvPr>
        </p:nvSpPr>
        <p:spPr>
          <a:prstGeom prst="rect">
            <a:avLst/>
          </a:prstGeom>
        </p:spPr>
        <p:txBody>
          <a:bodyPr/>
          <a:lstStyle/>
          <a:p>
            <a:pPr lvl="0"/>
          </a:p>
        </p:txBody>
      </p:sp>
      <p:sp>
        <p:nvSpPr>
          <p:cNvPr id="4441" name="Shape 4441"/>
          <p:cNvSpPr/>
          <p:nvPr>
            <p:ph type="body" sz="quarter" idx="1"/>
          </p:nvPr>
        </p:nvSpPr>
        <p:spPr>
          <a:prstGeom prst="rect">
            <a:avLst/>
          </a:prstGeom>
        </p:spPr>
        <p:txBody>
          <a:bodyPr/>
          <a:lstStyle/>
          <a:p>
            <a:pPr lvl="0">
              <a:defRPr sz="1800"/>
            </a:pPr>
            <a:r>
              <a:rPr sz="2400"/>
              <a:t>skipped in favor of broken up slides.</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5" name="Shape 4445"/>
          <p:cNvSpPr/>
          <p:nvPr>
            <p:ph type="sldImg"/>
          </p:nvPr>
        </p:nvSpPr>
        <p:spPr>
          <a:prstGeom prst="rect">
            <a:avLst/>
          </a:prstGeom>
        </p:spPr>
        <p:txBody>
          <a:bodyPr/>
          <a:lstStyle/>
          <a:p>
            <a:pPr lvl="0"/>
          </a:p>
        </p:txBody>
      </p:sp>
      <p:sp>
        <p:nvSpPr>
          <p:cNvPr id="4446" name="Shape 4446"/>
          <p:cNvSpPr/>
          <p:nvPr>
            <p:ph type="body" sz="quarter" idx="1"/>
          </p:nvPr>
        </p:nvSpPr>
        <p:spPr>
          <a:prstGeom prst="rect">
            <a:avLst/>
          </a:prstGeom>
        </p:spPr>
        <p:txBody>
          <a:bodyPr/>
          <a:lstStyle/>
          <a:p>
            <a:pPr lvl="0" defTabSz="1408059">
              <a:lnSpc>
                <a:spcPct val="100000"/>
              </a:lnSpc>
              <a:defRPr sz="1800"/>
            </a:pPr>
            <a:r>
              <a:t>skipped in favor of broken up slides.</a:t>
            </a:r>
          </a:p>
          <a:p>
            <a:pPr lvl="0" defTabSz="1408059">
              <a:lnSpc>
                <a:spcPct val="100000"/>
              </a:lnSpc>
              <a:defRPr sz="1800"/>
            </a:pPr>
            <a:r>
              <a:rPr sz="1600">
                <a:latin typeface="Lucida Grande"/>
                <a:ea typeface="Lucida Grande"/>
                <a:cs typeface="Lucida Grande"/>
                <a:sym typeface="Lucida Grande"/>
              </a:rPr>
              <a:t>You can "cat" these if you want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validation.pem is the private key for the validation client, also called the organization key. The validation.pem file can be deleted.</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0" name="Shape 4500"/>
          <p:cNvSpPr/>
          <p:nvPr>
            <p:ph type="sldImg"/>
          </p:nvPr>
        </p:nvSpPr>
        <p:spPr>
          <a:prstGeom prst="rect">
            <a:avLst/>
          </a:prstGeom>
        </p:spPr>
        <p:txBody>
          <a:bodyPr/>
          <a:lstStyle/>
          <a:p>
            <a:pPr lvl="0"/>
          </a:p>
        </p:txBody>
      </p:sp>
      <p:sp>
        <p:nvSpPr>
          <p:cNvPr id="4501" name="Shape 4501"/>
          <p:cNvSpPr/>
          <p:nvPr>
            <p:ph type="body" sz="quarter" idx="1"/>
          </p:nvPr>
        </p:nvSpPr>
        <p:spPr>
          <a:prstGeom prst="rect">
            <a:avLst/>
          </a:prstGeom>
        </p:spPr>
        <p:txBody>
          <a:bodyPr/>
          <a:lstStyle/>
          <a:p>
            <a:pPr lvl="0" defTabSz="1408059">
              <a:lnSpc>
                <a:spcPct val="100000"/>
              </a:lnSpc>
              <a:defRPr sz="1800"/>
            </a:pPr>
            <a:r>
              <a:t>skipped in favor of broken up slides.</a:t>
            </a:r>
          </a:p>
          <a:p>
            <a:pPr lvl="0" defTabSz="1408059">
              <a:lnSpc>
                <a:spcPct val="100000"/>
              </a:lnSpc>
              <a:defRPr sz="1800"/>
            </a:pPr>
            <a:r>
              <a:rPr sz="1600">
                <a:latin typeface="Lucida Grande"/>
                <a:ea typeface="Lucida Grande"/>
                <a:cs typeface="Lucida Grande"/>
                <a:sym typeface="Lucida Grande"/>
              </a:rPr>
              <a:t>Take a minute to talk about how chef does authentication: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digitally sign each request with a private key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verify that signature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protect against replay attacks as well</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7" name="Shape 4507"/>
          <p:cNvSpPr/>
          <p:nvPr>
            <p:ph type="sldImg"/>
          </p:nvPr>
        </p:nvSpPr>
        <p:spPr>
          <a:prstGeom prst="rect">
            <a:avLst/>
          </a:prstGeom>
        </p:spPr>
        <p:txBody>
          <a:bodyPr/>
          <a:lstStyle/>
          <a:p>
            <a:pPr lvl="0"/>
          </a:p>
        </p:txBody>
      </p:sp>
      <p:sp>
        <p:nvSpPr>
          <p:cNvPr id="4508" name="Shape 4508"/>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6" name="Shape 4526"/>
          <p:cNvSpPr/>
          <p:nvPr>
            <p:ph type="sldImg"/>
          </p:nvPr>
        </p:nvSpPr>
        <p:spPr>
          <a:prstGeom prst="rect">
            <a:avLst/>
          </a:prstGeom>
        </p:spPr>
        <p:txBody>
          <a:bodyPr/>
          <a:lstStyle/>
          <a:p>
            <a:pPr lvl="0"/>
          </a:p>
        </p:txBody>
      </p:sp>
      <p:sp>
        <p:nvSpPr>
          <p:cNvPr id="4527" name="Shape 452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5" name="Shape 4545"/>
          <p:cNvSpPr/>
          <p:nvPr>
            <p:ph type="sldImg"/>
          </p:nvPr>
        </p:nvSpPr>
        <p:spPr>
          <a:prstGeom prst="rect">
            <a:avLst/>
          </a:prstGeom>
        </p:spPr>
        <p:txBody>
          <a:bodyPr/>
          <a:lstStyle/>
          <a:p>
            <a:pPr lvl="0"/>
          </a:p>
        </p:txBody>
      </p:sp>
      <p:sp>
        <p:nvSpPr>
          <p:cNvPr id="4546" name="Shape 4546"/>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0" name="Shape 4570"/>
          <p:cNvSpPr/>
          <p:nvPr>
            <p:ph type="sldImg"/>
          </p:nvPr>
        </p:nvSpPr>
        <p:spPr>
          <a:prstGeom prst="rect">
            <a:avLst/>
          </a:prstGeom>
        </p:spPr>
        <p:txBody>
          <a:bodyPr/>
          <a:lstStyle/>
          <a:p>
            <a:pPr lvl="0"/>
          </a:p>
        </p:txBody>
      </p:sp>
      <p:sp>
        <p:nvSpPr>
          <p:cNvPr id="4571" name="Shape 4571"/>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0" name="Shape 1870"/>
          <p:cNvSpPr/>
          <p:nvPr>
            <p:ph type="sldImg"/>
          </p:nvPr>
        </p:nvSpPr>
        <p:spPr>
          <a:prstGeom prst="rect">
            <a:avLst/>
          </a:prstGeom>
        </p:spPr>
        <p:txBody>
          <a:bodyPr/>
          <a:lstStyle/>
          <a:p>
            <a:pPr lvl="0"/>
          </a:p>
        </p:txBody>
      </p:sp>
      <p:sp>
        <p:nvSpPr>
          <p:cNvPr id="1871" name="Shape 1871"/>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Scaling out the app layer, redundant LB</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8" name="Shape 4598"/>
          <p:cNvSpPr/>
          <p:nvPr>
            <p:ph type="sldImg"/>
          </p:nvPr>
        </p:nvSpPr>
        <p:spPr>
          <a:prstGeom prst="rect">
            <a:avLst/>
          </a:prstGeom>
        </p:spPr>
        <p:txBody>
          <a:bodyPr/>
          <a:lstStyle/>
          <a:p>
            <a:pPr lvl="0"/>
          </a:p>
        </p:txBody>
      </p:sp>
      <p:sp>
        <p:nvSpPr>
          <p:cNvPr id="4599" name="Shape 4599"/>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9" name="Shape 4629"/>
          <p:cNvSpPr/>
          <p:nvPr>
            <p:ph type="sldImg"/>
          </p:nvPr>
        </p:nvSpPr>
        <p:spPr>
          <a:prstGeom prst="rect">
            <a:avLst/>
          </a:prstGeom>
        </p:spPr>
        <p:txBody>
          <a:bodyPr/>
          <a:lstStyle/>
          <a:p>
            <a:pPr lvl="0"/>
          </a:p>
        </p:txBody>
      </p:sp>
      <p:sp>
        <p:nvSpPr>
          <p:cNvPr id="4630" name="Shape 4630"/>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6" name="Shape 4666"/>
          <p:cNvSpPr/>
          <p:nvPr>
            <p:ph type="sldImg"/>
          </p:nvPr>
        </p:nvSpPr>
        <p:spPr>
          <a:prstGeom prst="rect">
            <a:avLst/>
          </a:prstGeom>
        </p:spPr>
        <p:txBody>
          <a:bodyPr/>
          <a:lstStyle/>
          <a:p>
            <a:pPr lvl="0"/>
          </a:p>
        </p:txBody>
      </p:sp>
      <p:sp>
        <p:nvSpPr>
          <p:cNvPr id="4667" name="Shape 466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2" name="Shape 4712"/>
          <p:cNvSpPr/>
          <p:nvPr>
            <p:ph type="sldImg"/>
          </p:nvPr>
        </p:nvSpPr>
        <p:spPr>
          <a:prstGeom prst="rect">
            <a:avLst/>
          </a:prstGeom>
        </p:spPr>
        <p:txBody>
          <a:bodyPr/>
          <a:lstStyle/>
          <a:p>
            <a:pPr lvl="0"/>
          </a:p>
        </p:txBody>
      </p:sp>
      <p:sp>
        <p:nvSpPr>
          <p:cNvPr id="4713" name="Shape 471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2" name="Shape 4762"/>
          <p:cNvSpPr/>
          <p:nvPr>
            <p:ph type="sldImg"/>
          </p:nvPr>
        </p:nvSpPr>
        <p:spPr>
          <a:prstGeom prst="rect">
            <a:avLst/>
          </a:prstGeom>
        </p:spPr>
        <p:txBody>
          <a:bodyPr/>
          <a:lstStyle/>
          <a:p>
            <a:pPr lvl="0"/>
          </a:p>
        </p:txBody>
      </p:sp>
      <p:sp>
        <p:nvSpPr>
          <p:cNvPr id="4763" name="Shape 476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6" name="Shape 4816"/>
          <p:cNvSpPr/>
          <p:nvPr>
            <p:ph type="sldImg"/>
          </p:nvPr>
        </p:nvSpPr>
        <p:spPr>
          <a:prstGeom prst="rect">
            <a:avLst/>
          </a:prstGeom>
        </p:spPr>
        <p:txBody>
          <a:bodyPr/>
          <a:lstStyle/>
          <a:p>
            <a:pPr lvl="0"/>
          </a:p>
        </p:txBody>
      </p:sp>
      <p:sp>
        <p:nvSpPr>
          <p:cNvPr id="4817" name="Shape 481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6" name="Shape 4876"/>
          <p:cNvSpPr/>
          <p:nvPr>
            <p:ph type="sldImg"/>
          </p:nvPr>
        </p:nvSpPr>
        <p:spPr>
          <a:prstGeom prst="rect">
            <a:avLst/>
          </a:prstGeom>
        </p:spPr>
        <p:txBody>
          <a:bodyPr/>
          <a:lstStyle/>
          <a:p>
            <a:pPr lvl="0"/>
          </a:p>
        </p:txBody>
      </p:sp>
      <p:sp>
        <p:nvSpPr>
          <p:cNvPr id="4877" name="Shape 487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2" name="Shape 4882"/>
          <p:cNvSpPr/>
          <p:nvPr>
            <p:ph type="sldImg"/>
          </p:nvPr>
        </p:nvSpPr>
        <p:spPr>
          <a:prstGeom prst="rect">
            <a:avLst/>
          </a:prstGeom>
        </p:spPr>
        <p:txBody>
          <a:bodyPr/>
          <a:lstStyle/>
          <a:p>
            <a:pPr lvl="0"/>
          </a:p>
        </p:txBody>
      </p:sp>
      <p:sp>
        <p:nvSpPr>
          <p:cNvPr id="4883" name="Shape 488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You can "cat" these if you want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The validation.pem is the private key for the validation client, also called the organization key. The validation.pem file can be deleted.</a:t>
            </a:r>
            <a:endParaRPr sz="1600">
              <a:latin typeface="Lucida Grande"/>
              <a:ea typeface="Lucida Grande"/>
              <a:cs typeface="Lucida Grande"/>
              <a:sym typeface="Lucida Grande"/>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7" name="Shape 4937"/>
          <p:cNvSpPr/>
          <p:nvPr>
            <p:ph type="sldImg"/>
          </p:nvPr>
        </p:nvSpPr>
        <p:spPr>
          <a:prstGeom prst="rect">
            <a:avLst/>
          </a:prstGeom>
        </p:spPr>
        <p:txBody>
          <a:bodyPr/>
          <a:lstStyle/>
          <a:p>
            <a:pPr lvl="0"/>
          </a:p>
        </p:txBody>
      </p:sp>
      <p:sp>
        <p:nvSpPr>
          <p:cNvPr id="4938" name="Shape 4938"/>
          <p:cNvSpPr/>
          <p:nvPr>
            <p:ph type="body" sz="quarter" idx="1"/>
          </p:nvPr>
        </p:nvSpPr>
        <p:spPr>
          <a:prstGeom prst="rect">
            <a:avLst/>
          </a:prstGeom>
        </p:spPr>
        <p:txBody>
          <a:bodyPr/>
          <a:lstStyle/>
          <a:p>
            <a:pPr lvl="0" defTabSz="1408059">
              <a:lnSpc>
                <a:spcPct val="100000"/>
              </a:lnSpc>
              <a:defRPr sz="1800"/>
            </a:pPr>
            <a:r>
              <a:t>skipped in favor of broken up slides.</a:t>
            </a:r>
          </a:p>
          <a:p>
            <a:pPr lvl="0" defTabSz="1408059">
              <a:lnSpc>
                <a:spcPct val="100000"/>
              </a:lnSpc>
              <a:defRPr sz="1800"/>
            </a:pPr>
            <a:r>
              <a:rPr sz="1600">
                <a:latin typeface="Lucida Grande"/>
                <a:ea typeface="Lucida Grande"/>
                <a:cs typeface="Lucida Grande"/>
                <a:sym typeface="Lucida Grande"/>
              </a:rPr>
              <a:t>Take a minute to talk about how chef does authentication: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digitally sign each request with a private key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verify that signature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We protect against replay attacks as well</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6" name="Shape 4946"/>
          <p:cNvSpPr/>
          <p:nvPr>
            <p:ph type="sldImg"/>
          </p:nvPr>
        </p:nvSpPr>
        <p:spPr>
          <a:prstGeom prst="rect">
            <a:avLst/>
          </a:prstGeom>
        </p:spPr>
        <p:txBody>
          <a:bodyPr/>
          <a:lstStyle/>
          <a:p>
            <a:pPr lvl="0"/>
          </a:p>
        </p:txBody>
      </p:sp>
      <p:sp>
        <p:nvSpPr>
          <p:cNvPr id="4947" name="Shape 494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9" name="Shape 1889"/>
          <p:cNvSpPr/>
          <p:nvPr>
            <p:ph type="sldImg"/>
          </p:nvPr>
        </p:nvSpPr>
        <p:spPr>
          <a:prstGeom prst="rect">
            <a:avLst/>
          </a:prstGeom>
        </p:spPr>
        <p:txBody>
          <a:bodyPr/>
          <a:lstStyle/>
          <a:p>
            <a:pPr lvl="0"/>
          </a:p>
        </p:txBody>
      </p:sp>
      <p:sp>
        <p:nvSpPr>
          <p:cNvPr id="1890" name="Shape 1890"/>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Posted on slashdot, hacker news or techcrunch! We must construct additional pylons</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62" name="Shape 4962"/>
          <p:cNvSpPr/>
          <p:nvPr>
            <p:ph type="sldImg"/>
          </p:nvPr>
        </p:nvSpPr>
        <p:spPr>
          <a:prstGeom prst="rect">
            <a:avLst/>
          </a:prstGeom>
        </p:spPr>
        <p:txBody>
          <a:bodyPr/>
          <a:lstStyle/>
          <a:p>
            <a:pPr lvl="0"/>
          </a:p>
        </p:txBody>
      </p:sp>
      <p:sp>
        <p:nvSpPr>
          <p:cNvPr id="4963" name="Shape 496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8" name="Shape 4988"/>
          <p:cNvSpPr/>
          <p:nvPr>
            <p:ph type="sldImg"/>
          </p:nvPr>
        </p:nvSpPr>
        <p:spPr>
          <a:prstGeom prst="rect">
            <a:avLst/>
          </a:prstGeom>
        </p:spPr>
        <p:txBody>
          <a:bodyPr/>
          <a:lstStyle/>
          <a:p>
            <a:pPr lvl="0"/>
          </a:p>
        </p:txBody>
      </p:sp>
      <p:sp>
        <p:nvSpPr>
          <p:cNvPr id="4989" name="Shape 4989"/>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1" name="Shape 5021"/>
          <p:cNvSpPr/>
          <p:nvPr>
            <p:ph type="sldImg"/>
          </p:nvPr>
        </p:nvSpPr>
        <p:spPr>
          <a:prstGeom prst="rect">
            <a:avLst/>
          </a:prstGeom>
        </p:spPr>
        <p:txBody>
          <a:bodyPr/>
          <a:lstStyle/>
          <a:p>
            <a:pPr lvl="0"/>
          </a:p>
        </p:txBody>
      </p:sp>
      <p:sp>
        <p:nvSpPr>
          <p:cNvPr id="5022" name="Shape 5022"/>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2" name="Shape 5062"/>
          <p:cNvSpPr/>
          <p:nvPr>
            <p:ph type="sldImg"/>
          </p:nvPr>
        </p:nvSpPr>
        <p:spPr>
          <a:prstGeom prst="rect">
            <a:avLst/>
          </a:prstGeom>
        </p:spPr>
        <p:txBody>
          <a:bodyPr/>
          <a:lstStyle/>
          <a:p>
            <a:pPr lvl="0"/>
          </a:p>
        </p:txBody>
      </p:sp>
      <p:sp>
        <p:nvSpPr>
          <p:cNvPr id="5063" name="Shape 506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9" name="Shape 5109"/>
          <p:cNvSpPr/>
          <p:nvPr>
            <p:ph type="sldImg"/>
          </p:nvPr>
        </p:nvSpPr>
        <p:spPr>
          <a:prstGeom prst="rect">
            <a:avLst/>
          </a:prstGeom>
        </p:spPr>
        <p:txBody>
          <a:bodyPr/>
          <a:lstStyle/>
          <a:p>
            <a:pPr lvl="0"/>
          </a:p>
        </p:txBody>
      </p:sp>
      <p:sp>
        <p:nvSpPr>
          <p:cNvPr id="5110" name="Shape 5110"/>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8" name="Shape 5158"/>
          <p:cNvSpPr/>
          <p:nvPr>
            <p:ph type="sldImg"/>
          </p:nvPr>
        </p:nvSpPr>
        <p:spPr>
          <a:prstGeom prst="rect">
            <a:avLst/>
          </a:prstGeom>
        </p:spPr>
        <p:txBody>
          <a:bodyPr/>
          <a:lstStyle/>
          <a:p>
            <a:pPr lvl="0"/>
          </a:p>
        </p:txBody>
      </p:sp>
      <p:sp>
        <p:nvSpPr>
          <p:cNvPr id="5159" name="Shape 5159"/>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talk about how chef does authentication: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digitally sign each request with a private key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verify that signature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We protect against replay attacks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Lets take a detailed look at the authentication cycle. When Chef client starts, it first looks for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1. If the client.pem exists, chef will use it to sign requests with the chef server API.</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If the client.pem does not exist, chef looks for /etc/chef/validation.pem, the validation_key.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If the validation key does not exist, then chef exits, or if the key does not match for the validation API client, chef reports a 401 and exits.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If the validation key exists, and it matches for the validation API client, chef requests a new API client for this node_name and writes this to /etc/chef/client.pem</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Chef will use the newly created client to sign requests with the chef server API for all further requests.</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0" name="Shape 5180"/>
          <p:cNvSpPr/>
          <p:nvPr>
            <p:ph type="sldImg"/>
          </p:nvPr>
        </p:nvSpPr>
        <p:spPr>
          <a:prstGeom prst="rect">
            <a:avLst/>
          </a:prstGeom>
        </p:spPr>
        <p:txBody>
          <a:bodyPr/>
          <a:lstStyle/>
          <a:p>
            <a:pPr lvl="0"/>
          </a:p>
        </p:txBody>
      </p:sp>
      <p:sp>
        <p:nvSpPr>
          <p:cNvPr id="5181" name="Shape 518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I.e. we end up with an array of resources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Instructor Note: This is a building slide - to illustrate the resource collection that was build in the previous section!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Important to note that this resource collection shown here is quite simple, and will become more complicated later in the course as we iterate in a recipe, and include notifications (especially immediate notifications)</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9" name="Shape 5279"/>
          <p:cNvSpPr/>
          <p:nvPr>
            <p:ph type="sldImg"/>
          </p:nvPr>
        </p:nvSpPr>
        <p:spPr>
          <a:prstGeom prst="rect">
            <a:avLst/>
          </a:prstGeom>
        </p:spPr>
        <p:txBody>
          <a:bodyPr/>
          <a:lstStyle/>
          <a:p>
            <a:pPr lvl="0"/>
          </a:p>
        </p:txBody>
      </p:sp>
      <p:sp>
        <p:nvSpPr>
          <p:cNvPr id="5280" name="Shape 5280"/>
          <p:cNvSpPr/>
          <p:nvPr>
            <p:ph type="body" sz="quarter" idx="1"/>
          </p:nvPr>
        </p:nvSpPr>
        <p:spPr>
          <a:prstGeom prst="rect">
            <a:avLst/>
          </a:prstGeom>
        </p:spPr>
        <p:txBody>
          <a:bodyPr/>
          <a:lstStyle/>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Instructor Note: This is a building slide - to illustrate the resource collection that was build in the previous section!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Instructor Note: This is a building slide!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Question: What would happen if Apache was installed on the node, but was not running? </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9" name="Shape 5289"/>
          <p:cNvSpPr/>
          <p:nvPr>
            <p:ph type="sldImg"/>
          </p:nvPr>
        </p:nvSpPr>
        <p:spPr>
          <a:prstGeom prst="rect">
            <a:avLst/>
          </a:prstGeom>
        </p:spPr>
        <p:txBody>
          <a:bodyPr/>
          <a:lstStyle/>
          <a:p>
            <a:pPr lvl="0"/>
          </a:p>
        </p:txBody>
      </p:sp>
      <p:sp>
        <p:nvSpPr>
          <p:cNvPr id="5290" name="Shape 5290"/>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4" name="Shape 5304"/>
          <p:cNvSpPr/>
          <p:nvPr>
            <p:ph type="sldImg"/>
          </p:nvPr>
        </p:nvSpPr>
        <p:spPr>
          <a:prstGeom prst="rect">
            <a:avLst/>
          </a:prstGeom>
        </p:spPr>
        <p:txBody>
          <a:bodyPr/>
          <a:lstStyle/>
          <a:p>
            <a:pPr lvl="0"/>
          </a:p>
        </p:txBody>
      </p:sp>
      <p:sp>
        <p:nvSpPr>
          <p:cNvPr id="5305" name="Shape 5305"/>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All attributes are passed to the resource collection along with the resource</a:t>
            </a:r>
            <a:endParaRPr sz="1600">
              <a:latin typeface="Lucida Grande"/>
              <a:ea typeface="Lucida Grande"/>
              <a:cs typeface="Lucida Grande"/>
              <a:sym typeface="Lucida Grande"/>
            </a:endParaRPr>
          </a:p>
          <a:p>
            <a:pPr lvl="0">
              <a:lnSpc>
                <a:spcPct val="100000"/>
              </a:lnSpc>
              <a:defRPr sz="1800"/>
            </a:pPr>
            <a:endParaRPr sz="1600">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NOTE: The next 3 slides are building slides and advance automatically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7" name="Shape 1927"/>
          <p:cNvSpPr/>
          <p:nvPr>
            <p:ph type="sldImg"/>
          </p:nvPr>
        </p:nvSpPr>
        <p:spPr>
          <a:prstGeom prst="rect">
            <a:avLst/>
          </a:prstGeom>
        </p:spPr>
        <p:txBody>
          <a:bodyPr/>
          <a:lstStyle/>
          <a:p>
            <a:pPr lvl="0"/>
          </a:p>
        </p:txBody>
      </p:sp>
      <p:sp>
        <p:nvSpPr>
          <p:cNvPr id="1928" name="Shape 1928"/>
          <p:cNvSpPr/>
          <p:nvPr>
            <p:ph type="body" sz="quarter" idx="1"/>
          </p:nvPr>
        </p:nvSpPr>
        <p:spPr>
          <a:prstGeom prst="rect">
            <a:avLst/>
          </a:prstGeom>
        </p:spPr>
        <p:txBody>
          <a:bodyPr/>
          <a:lstStyle/>
          <a:p>
            <a:pPr lvl="0" defTabSz="1408059">
              <a:lnSpc>
                <a:spcPct val="100000"/>
              </a:lnSpc>
              <a:defRPr sz="1800"/>
            </a:pPr>
            <a:r>
              <a:rPr sz="1600">
                <a:latin typeface="+mn-lt"/>
                <a:ea typeface="+mn-ea"/>
                <a:cs typeface="+mn-cs"/>
                <a:sym typeface="Helvetica"/>
              </a:rPr>
              <a:t>an Infrastructure has a Topology. Maybe you don</a:t>
            </a:r>
            <a:r>
              <a:rPr sz="1600">
                <a:latin typeface="Arial"/>
                <a:ea typeface="Arial"/>
                <a:cs typeface="Arial"/>
                <a:sym typeface="Arial"/>
              </a:rPr>
              <a:t>’</a:t>
            </a:r>
            <a:r>
              <a:rPr sz="1600">
                <a:latin typeface="+mn-lt"/>
                <a:ea typeface="+mn-ea"/>
                <a:cs typeface="+mn-cs"/>
                <a:sym typeface="Helvetica"/>
              </a:rPr>
              <a:t>t want to do it that way.</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2" name="Shape 5322"/>
          <p:cNvSpPr/>
          <p:nvPr>
            <p:ph type="sldImg"/>
          </p:nvPr>
        </p:nvSpPr>
        <p:spPr>
          <a:prstGeom prst="rect">
            <a:avLst/>
          </a:prstGeom>
        </p:spPr>
        <p:txBody>
          <a:bodyPr/>
          <a:lstStyle/>
          <a:p>
            <a:pPr lvl="0"/>
          </a:p>
        </p:txBody>
      </p:sp>
      <p:sp>
        <p:nvSpPr>
          <p:cNvPr id="5323" name="Shape 5323"/>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All attributes are passed to the resource collection along with the resource</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1" name="Shape 5341"/>
          <p:cNvSpPr/>
          <p:nvPr>
            <p:ph type="sldImg"/>
          </p:nvPr>
        </p:nvSpPr>
        <p:spPr>
          <a:prstGeom prst="rect">
            <a:avLst/>
          </a:prstGeom>
        </p:spPr>
        <p:txBody>
          <a:bodyPr/>
          <a:lstStyle/>
          <a:p>
            <a:pPr lvl="0"/>
          </a:p>
        </p:txBody>
      </p:sp>
      <p:sp>
        <p:nvSpPr>
          <p:cNvPr id="5342" name="Shape 5342"/>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All attributes are passed to the resource collection along with the resource</a:t>
            </a:r>
            <a:endParaRPr sz="1600">
              <a:latin typeface="Lucida Grande"/>
              <a:ea typeface="Lucida Grande"/>
              <a:cs typeface="Lucida Grande"/>
              <a:sym typeface="Lucida Grande"/>
            </a:endParaRPr>
          </a:p>
          <a:p>
            <a:pPr lvl="0">
              <a:lnSpc>
                <a:spcPct val="100000"/>
              </a:lnSpc>
              <a:defRPr sz="1800"/>
            </a:pPr>
            <a:endParaRPr sz="1600">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Note: cookbook_file truncated to fit the slide</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8" name="Shape 5358"/>
          <p:cNvSpPr/>
          <p:nvPr>
            <p:ph type="sldImg"/>
          </p:nvPr>
        </p:nvSpPr>
        <p:spPr>
          <a:prstGeom prst="rect">
            <a:avLst/>
          </a:prstGeom>
        </p:spPr>
        <p:txBody>
          <a:bodyPr/>
          <a:lstStyle/>
          <a:p>
            <a:pPr lvl="0"/>
          </a:p>
        </p:txBody>
      </p:sp>
      <p:sp>
        <p:nvSpPr>
          <p:cNvPr id="5359" name="Shape 5359"/>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0" name="Shape 5370"/>
          <p:cNvSpPr/>
          <p:nvPr>
            <p:ph type="sldImg"/>
          </p:nvPr>
        </p:nvSpPr>
        <p:spPr>
          <a:prstGeom prst="rect">
            <a:avLst/>
          </a:prstGeom>
        </p:spPr>
        <p:txBody>
          <a:bodyPr/>
          <a:lstStyle/>
          <a:p>
            <a:pPr lvl="0"/>
          </a:p>
        </p:txBody>
      </p:sp>
      <p:sp>
        <p:nvSpPr>
          <p:cNvPr id="5371" name="Shape 5371"/>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&lt;&lt;Review Comment: This is taken from the bottles example, but a bit more real</a:t>
            </a:r>
            <a:endParaRPr sz="1600">
              <a:solidFill>
                <a:srgbClr val="FF2600"/>
              </a:solidFill>
              <a:latin typeface="Lucida Grande"/>
              <a:ea typeface="Lucida Grande"/>
              <a:cs typeface="Lucida Grande"/>
              <a:sym typeface="Lucida Grande"/>
            </a:endParaRPr>
          </a:p>
          <a:p>
            <a:pPr lvl="0" defTabSz="55880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spcBef>
                <a:spcPts val="1200"/>
              </a:spcBef>
              <a:defRPr sz="1800"/>
            </a:pPr>
            <a:r>
              <a:rPr sz="1600">
                <a:latin typeface="Lucida Grande"/>
                <a:ea typeface="Lucida Grande"/>
                <a:cs typeface="Lucida Grande"/>
                <a:sym typeface="Lucida Grande"/>
              </a:rPr>
              <a:t>Point out:</a:t>
            </a:r>
            <a:endParaRPr sz="1600">
              <a:latin typeface="Lucida Grande"/>
              <a:ea typeface="Lucida Grande"/>
              <a:cs typeface="Lucida Grande"/>
              <a:sym typeface="Lucida Grande"/>
            </a:endParaRPr>
          </a:p>
          <a:p>
            <a:pPr lvl="0">
              <a:lnSpc>
                <a:spcPct val="100000"/>
              </a:lnSpc>
              <a:spcBef>
                <a:spcPts val="1200"/>
              </a:spcBef>
              <a:defRPr sz="1800"/>
            </a:pPr>
            <a:r>
              <a:rPr sz="1600">
                <a:latin typeface="Lucida Grande"/>
                <a:ea typeface="Lucida Grande"/>
                <a:cs typeface="Lucida Grande"/>
                <a:sym typeface="Lucida Grande"/>
              </a:rPr>
              <a:t>- that Chef has a compile phase and an execute phase</a:t>
            </a:r>
            <a:br>
              <a:rPr sz="1600">
                <a:latin typeface="Lucida Grande"/>
                <a:ea typeface="Lucida Grande"/>
                <a:cs typeface="Lucida Grande"/>
                <a:sym typeface="Lucida Grande"/>
              </a:rPr>
            </a:br>
            <a:r>
              <a:rPr sz="1600">
                <a:latin typeface="Lucida Grande"/>
                <a:ea typeface="Lucida Grande"/>
                <a:cs typeface="Lucida Grande"/>
                <a:sym typeface="Lucida Grande"/>
              </a:rPr>
              <a:t>- during the compile phase, it compiles resources into a “resource collection” and then executes them. You can use arbitrary Ruby (as seen here) to create the resources in the resource collection</a:t>
            </a:r>
            <a:endParaRPr sz="1600">
              <a:latin typeface="Lucida Grande"/>
              <a:ea typeface="Lucida Grande"/>
              <a:cs typeface="Lucida Grande"/>
              <a:sym typeface="Lucida Grande"/>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4" name="Shape 5384"/>
          <p:cNvSpPr/>
          <p:nvPr>
            <p:ph type="sldImg"/>
          </p:nvPr>
        </p:nvSpPr>
        <p:spPr>
          <a:prstGeom prst="rect">
            <a:avLst/>
          </a:prstGeom>
        </p:spPr>
        <p:txBody>
          <a:bodyPr/>
          <a:lstStyle/>
          <a:p>
            <a:pPr lvl="0"/>
          </a:p>
        </p:txBody>
      </p:sp>
      <p:sp>
        <p:nvSpPr>
          <p:cNvPr id="5385" name="Shape 5385"/>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endParaRPr sz="1600">
              <a:solidFill>
                <a:srgbClr val="FF2600"/>
              </a:solidFill>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&lt;&lt;WIP; Do we keep this slide? Some push back on this slide in review comments</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9" name="Shape 5389"/>
          <p:cNvSpPr/>
          <p:nvPr>
            <p:ph type="sldImg"/>
          </p:nvPr>
        </p:nvSpPr>
        <p:spPr>
          <a:prstGeom prst="rect">
            <a:avLst/>
          </a:prstGeom>
        </p:spPr>
        <p:txBody>
          <a:bodyPr/>
          <a:lstStyle/>
          <a:p>
            <a:pPr lvl="0"/>
          </a:p>
        </p:txBody>
      </p:sp>
      <p:sp>
        <p:nvSpPr>
          <p:cNvPr id="5390" name="Shape 539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Chef API requests are time sensitive. Check your NTP drift.</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0" name="Shape 5400"/>
          <p:cNvSpPr/>
          <p:nvPr>
            <p:ph type="sldImg"/>
          </p:nvPr>
        </p:nvSpPr>
        <p:spPr>
          <a:prstGeom prst="rect">
            <a:avLst/>
          </a:prstGeom>
        </p:spPr>
        <p:txBody>
          <a:bodyPr/>
          <a:lstStyle/>
          <a:p>
            <a:pPr lvl="0"/>
          </a:p>
        </p:txBody>
      </p:sp>
      <p:sp>
        <p:nvSpPr>
          <p:cNvPr id="5401" name="Shape 540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 node object is the global context in which recipes, attribute files, etc are operating in</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1" name="Shape 5431"/>
          <p:cNvSpPr/>
          <p:nvPr>
            <p:ph type="sldImg"/>
          </p:nvPr>
        </p:nvSpPr>
        <p:spPr>
          <a:prstGeom prst="rect">
            <a:avLst/>
          </a:prstGeom>
        </p:spPr>
        <p:txBody>
          <a:bodyPr/>
          <a:lstStyle/>
          <a:p>
            <a:pPr lvl="0"/>
          </a:p>
        </p:txBody>
      </p:sp>
      <p:sp>
        <p:nvSpPr>
          <p:cNvPr id="5432" name="Shape 543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Reinforce that the node has both an object for itself as well as the API client.</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6" name="Shape 5436"/>
          <p:cNvSpPr/>
          <p:nvPr>
            <p:ph type="sldImg"/>
          </p:nvPr>
        </p:nvSpPr>
        <p:spPr>
          <a:prstGeom prst="rect">
            <a:avLst/>
          </a:prstGeom>
        </p:spPr>
        <p:txBody>
          <a:bodyPr/>
          <a:lstStyle/>
          <a:p>
            <a:pPr lvl="0"/>
          </a:p>
        </p:txBody>
      </p:sp>
      <p:sp>
        <p:nvSpPr>
          <p:cNvPr id="5437" name="Shape 543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6" name="Shape 5446"/>
          <p:cNvSpPr/>
          <p:nvPr>
            <p:ph type="sldImg"/>
          </p:nvPr>
        </p:nvSpPr>
        <p:spPr>
          <a:prstGeom prst="rect">
            <a:avLst/>
          </a:prstGeom>
        </p:spPr>
        <p:txBody>
          <a:bodyPr/>
          <a:lstStyle/>
          <a:p>
            <a:pPr lvl="0"/>
          </a:p>
        </p:txBody>
      </p:sp>
      <p:sp>
        <p:nvSpPr>
          <p:cNvPr id="5447" name="Shape 5447"/>
          <p:cNvSpPr/>
          <p:nvPr>
            <p:ph type="body" sz="quarter" idx="1"/>
          </p:nvPr>
        </p:nvSpPr>
        <p:spPr>
          <a:prstGeom prst="rect">
            <a:avLst/>
          </a:prstGeom>
        </p:spPr>
        <p:txBody>
          <a:bodyPr/>
          <a:lstStyle>
            <a:lvl1pPr defTabSz="1408059">
              <a:lnSpc>
                <a:spcPct val="100000"/>
              </a:lnSpc>
              <a:defRPr sz="1800">
                <a:solidFill>
                  <a:srgbClr val="FF0000"/>
                </a:solidFill>
                <a:latin typeface="Calibri"/>
                <a:ea typeface="Calibri"/>
                <a:cs typeface="Calibri"/>
                <a:sym typeface="Calibri"/>
              </a:defRPr>
            </a:lvl1pPr>
          </a:lstStyle>
          <a:p>
            <a:pPr lvl="0">
              <a:defRPr>
                <a:solidFill>
                  <a:srgbClr val="000000"/>
                </a:solidFill>
              </a:defRPr>
            </a:pPr>
            <a:r>
              <a:rPr>
                <a:solidFill>
                  <a:srgbClr val="FF0000"/>
                </a:solidFill>
              </a:rPr>
              <a:t>The FQDN is made up of the 'Computer name' (i.e. right-clicking the My Computer and choosing Properties) and the domain if added to a domain. In our case we don't have a domain configured.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3" name="Shape 1743"/>
          <p:cNvSpPr/>
          <p:nvPr>
            <p:ph type="sldImg"/>
          </p:nvPr>
        </p:nvSpPr>
        <p:spPr>
          <a:prstGeom prst="rect">
            <a:avLst/>
          </a:prstGeom>
        </p:spPr>
        <p:txBody>
          <a:bodyPr/>
          <a:lstStyle/>
          <a:p>
            <a:pPr lvl="0"/>
          </a:p>
        </p:txBody>
      </p:sp>
      <p:sp>
        <p:nvSpPr>
          <p:cNvPr id="1744" name="Shape 174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Student introduction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Name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Current job role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Previous job roles/background</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Experience with Chef</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Favorite Text Editor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7" name="Shape 1957"/>
          <p:cNvSpPr/>
          <p:nvPr>
            <p:ph type="sldImg"/>
          </p:nvPr>
        </p:nvSpPr>
        <p:spPr>
          <a:prstGeom prst="rect">
            <a:avLst/>
          </a:prstGeom>
        </p:spPr>
        <p:txBody>
          <a:bodyPr/>
          <a:lstStyle/>
          <a:p>
            <a:pPr lvl="0"/>
          </a:p>
        </p:txBody>
      </p:sp>
      <p:sp>
        <p:nvSpPr>
          <p:cNvPr id="1958" name="Shape 1958"/>
          <p:cNvSpPr/>
          <p:nvPr>
            <p:ph type="body" sz="quarter" idx="1"/>
          </p:nvPr>
        </p:nvSpPr>
        <p:spPr>
          <a:prstGeom prst="rect">
            <a:avLst/>
          </a:prstGeom>
        </p:spPr>
        <p:txBody>
          <a:bodyPr/>
          <a:lstStyle/>
          <a:p>
            <a:pPr lvl="0" defTabSz="1408059">
              <a:lnSpc>
                <a:spcPct val="100000"/>
              </a:lnSpc>
              <a:defRPr sz="1800"/>
            </a:pPr>
            <a:r>
              <a:rPr sz="1600">
                <a:latin typeface="+mn-lt"/>
                <a:ea typeface="+mn-ea"/>
                <a:cs typeface="+mn-cs"/>
                <a:sym typeface="Helvetica"/>
              </a:rPr>
              <a:t>How should I know. It</a:t>
            </a:r>
            <a:r>
              <a:rPr sz="1600">
                <a:latin typeface="Arial"/>
                <a:ea typeface="Arial"/>
                <a:cs typeface="Arial"/>
                <a:sym typeface="Arial"/>
              </a:rPr>
              <a:t>’</a:t>
            </a:r>
            <a:r>
              <a:rPr sz="1600">
                <a:latin typeface="+mn-lt"/>
                <a:ea typeface="+mn-ea"/>
                <a:cs typeface="+mn-cs"/>
                <a:sym typeface="Helvetica"/>
              </a:rPr>
              <a:t>s your application.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Your application is unique, and so is your infrastructure.</a:t>
            </a:r>
            <a:endParaRPr>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They evolve symbiotically.</a:t>
            </a:r>
            <a:endParaRPr>
              <a:latin typeface="Calibri"/>
              <a:ea typeface="Calibri"/>
              <a:cs typeface="Calibri"/>
              <a:sym typeface="Calibri"/>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0" name="Shape 5470"/>
          <p:cNvSpPr/>
          <p:nvPr>
            <p:ph type="sldImg"/>
          </p:nvPr>
        </p:nvSpPr>
        <p:spPr>
          <a:prstGeom prst="rect">
            <a:avLst/>
          </a:prstGeom>
        </p:spPr>
        <p:txBody>
          <a:bodyPr/>
          <a:lstStyle/>
          <a:p>
            <a:pPr lvl="0"/>
          </a:p>
        </p:txBody>
      </p:sp>
      <p:sp>
        <p:nvSpPr>
          <p:cNvPr id="5471" name="Shape 547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Hammer home that ohai collects a ton of data</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They can also run it on their workstations just to see how it differs.</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Note - if someone asks what is OH - tell them it means Out-Host - then suggest they type </a:t>
            </a:r>
            <a:r>
              <a:rPr b="1" sz="1600">
                <a:latin typeface="Lucida Grande"/>
                <a:ea typeface="Lucida Grande"/>
                <a:cs typeface="Lucida Grande"/>
                <a:sym typeface="Lucida Grande"/>
              </a:rPr>
              <a:t>‘alias oh’</a:t>
            </a: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0" name="Shape 5480"/>
          <p:cNvSpPr/>
          <p:nvPr>
            <p:ph type="sldImg"/>
          </p:nvPr>
        </p:nvSpPr>
        <p:spPr>
          <a:prstGeom prst="rect">
            <a:avLst/>
          </a:prstGeom>
        </p:spPr>
        <p:txBody>
          <a:bodyPr/>
          <a:lstStyle/>
          <a:p>
            <a:pPr lvl="0"/>
          </a:p>
        </p:txBody>
      </p:sp>
      <p:sp>
        <p:nvSpPr>
          <p:cNvPr id="5481" name="Shape 5481"/>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knife node show target1 –l | oh –Paging WILL hang knife… I should file a bug</a:t>
            </a: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0" name="Shape 5490"/>
          <p:cNvSpPr/>
          <p:nvPr>
            <p:ph type="sldImg"/>
          </p:nvPr>
        </p:nvSpPr>
        <p:spPr>
          <a:prstGeom prst="rect">
            <a:avLst/>
          </a:prstGeom>
        </p:spPr>
        <p:txBody>
          <a:bodyPr/>
          <a:lstStyle/>
          <a:p>
            <a:pPr lvl="0"/>
          </a:p>
        </p:txBody>
      </p:sp>
      <p:sp>
        <p:nvSpPr>
          <p:cNvPr id="5491" name="Shape 549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Also yaml formatter too with -Fy if people want to try that.</a:t>
            </a: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4" name="Shape 5514"/>
          <p:cNvSpPr/>
          <p:nvPr>
            <p:ph type="sldImg"/>
          </p:nvPr>
        </p:nvSpPr>
        <p:spPr>
          <a:prstGeom prst="rect">
            <a:avLst/>
          </a:prstGeom>
        </p:spPr>
        <p:txBody>
          <a:bodyPr/>
          <a:lstStyle/>
          <a:p>
            <a:pPr lvl="0"/>
          </a:p>
        </p:txBody>
      </p:sp>
      <p:sp>
        <p:nvSpPr>
          <p:cNvPr id="5515" name="Shape 551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hlinkClick r:id="rId3" invalidUrl="" action="" tgtFrame="" tooltip="" history="1" highlightClick="0" endSnd="0"/>
              </a:defRPr>
            </a:lvl1pPr>
          </a:lstStyle>
          <a:p>
            <a:pPr lvl="0">
              <a:defRPr sz="1800"/>
            </a:pPr>
            <a:r>
              <a:rPr sz="1600">
                <a:hlinkClick r:id="rId3" invalidUrl="" action="" tgtFrame="" tooltip="" history="1" highlightClick="0" endSnd="0"/>
              </a:rPr>
              <a:t>http://docs.opscode.com/chef_overview_attributes.html</a:t>
            </a: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9" name="Shape 5519"/>
          <p:cNvSpPr/>
          <p:nvPr>
            <p:ph type="sldImg"/>
          </p:nvPr>
        </p:nvSpPr>
        <p:spPr>
          <a:prstGeom prst="rect">
            <a:avLst/>
          </a:prstGeom>
        </p:spPr>
        <p:txBody>
          <a:bodyPr/>
          <a:lstStyle/>
          <a:p>
            <a:pPr lvl="0"/>
          </a:p>
        </p:txBody>
      </p:sp>
      <p:sp>
        <p:nvSpPr>
          <p:cNvPr id="5520" name="Shape 552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Attributes are data points that can be static (from ohai) or variable (set in attributes file, environments, roles, and recipes)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Question: Is the node object stored in chef in JSON format, or stored in a backend DB in some format and just displayed in JSON?</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4" name="Shape 5524"/>
          <p:cNvSpPr/>
          <p:nvPr>
            <p:ph type="sldImg"/>
          </p:nvPr>
        </p:nvSpPr>
        <p:spPr>
          <a:prstGeom prst="rect">
            <a:avLst/>
          </a:prstGeom>
        </p:spPr>
        <p:txBody>
          <a:bodyPr/>
          <a:lstStyle/>
          <a:p>
            <a:pPr lvl="0"/>
          </a:p>
        </p:txBody>
      </p:sp>
      <p:sp>
        <p:nvSpPr>
          <p:cNvPr id="5525" name="Shape 5525"/>
          <p:cNvSpPr/>
          <p:nvPr>
            <p:ph type="body" sz="quarter" idx="1"/>
          </p:nvPr>
        </p:nvSpPr>
        <p:spPr>
          <a:prstGeom prst="rect">
            <a:avLst/>
          </a:prstGeom>
        </p:spPr>
        <p:txBody>
          <a:bodyPr/>
          <a:lstStyle/>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hlinkClick r:id="rId3" invalidUrl="" action="" tgtFrame="" tooltip="" history="1" highlightClick="0" endSnd="0"/>
              </a:rPr>
              <a:t>This is b</a:t>
            </a:r>
            <a:r>
              <a:rPr sz="1600">
                <a:latin typeface="Lucida Grande"/>
                <a:ea typeface="Lucida Grande"/>
                <a:cs typeface="Lucida Grande"/>
                <a:sym typeface="Lucida Grande"/>
              </a:rPr>
              <a:t>it of a fudge as there are 15 level of precedence, but we dont want to go into that right now!</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7" name="Shape 5547"/>
          <p:cNvSpPr/>
          <p:nvPr>
            <p:ph type="sldImg"/>
          </p:nvPr>
        </p:nvSpPr>
        <p:spPr>
          <a:prstGeom prst="rect">
            <a:avLst/>
          </a:prstGeom>
        </p:spPr>
        <p:txBody>
          <a:bodyPr/>
          <a:lstStyle/>
          <a:p>
            <a:pPr lvl="0"/>
          </a:p>
        </p:txBody>
      </p:sp>
      <p:sp>
        <p:nvSpPr>
          <p:cNvPr id="5548" name="Shape 554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'default' filename can be replaced with 'platform' (e.g.  'centos'), or 'platform_version' (e.g. '6.3')</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the attribute can be an array or a hash</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I think these can also be in JSON format, yeah? If so, so we want to call that out?</a:t>
            </a:r>
            <a:endParaRPr>
              <a:latin typeface="Calibri"/>
              <a:ea typeface="Calibri"/>
              <a:cs typeface="Calibri"/>
              <a:sym typeface="Calibri"/>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3" name="Shape 5563"/>
          <p:cNvSpPr/>
          <p:nvPr>
            <p:ph type="sldImg"/>
          </p:nvPr>
        </p:nvSpPr>
        <p:spPr>
          <a:prstGeom prst="rect">
            <a:avLst/>
          </a:prstGeom>
        </p:spPr>
        <p:txBody>
          <a:bodyPr/>
          <a:lstStyle/>
          <a:p>
            <a:pPr lvl="0"/>
          </a:p>
        </p:txBody>
      </p:sp>
      <p:sp>
        <p:nvSpPr>
          <p:cNvPr id="5564" name="Shape 5564"/>
          <p:cNvSpPr/>
          <p:nvPr>
            <p:ph type="body" sz="quarter" idx="1"/>
          </p:nvPr>
        </p:nvSpPr>
        <p:spPr>
          <a:prstGeom prst="rect">
            <a:avLst/>
          </a:prstGeom>
        </p:spPr>
        <p:txBody>
          <a:bodyPr/>
          <a:lstStyle/>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&lt;&lt;WIP: I think these can also be in JSON format, yeah? If so, so we want to call that out?</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0" name="Shape 5590"/>
          <p:cNvSpPr/>
          <p:nvPr>
            <p:ph type="sldImg"/>
          </p:nvPr>
        </p:nvSpPr>
        <p:spPr>
          <a:prstGeom prst="rect">
            <a:avLst/>
          </a:prstGeom>
        </p:spPr>
        <p:txBody>
          <a:bodyPr/>
          <a:lstStyle/>
          <a:p>
            <a:pPr lvl="0"/>
          </a:p>
        </p:txBody>
      </p:sp>
      <p:sp>
        <p:nvSpPr>
          <p:cNvPr id="5591" name="Shape 5591"/>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Reflect on the fact that, yeah, we</a:t>
            </a:r>
            <a:r>
              <a:rPr sz="1600">
                <a:latin typeface="Arial"/>
                <a:ea typeface="Arial"/>
                <a:cs typeface="Arial"/>
                <a:sym typeface="Arial"/>
              </a:rPr>
              <a:t>’</a:t>
            </a:r>
            <a:r>
              <a:rPr sz="1600">
                <a:latin typeface="Lucida Grande"/>
                <a:ea typeface="Lucida Grande"/>
                <a:cs typeface="Lucida Grande"/>
                <a:sym typeface="Lucida Grande"/>
              </a:rPr>
              <a:t>re not a class about HTML - but we are doing things the hard way, and part of that is getting used to putting files in the right places in cookbooks, and typing them in. If they</a:t>
            </a:r>
            <a:r>
              <a:rPr sz="1600">
                <a:latin typeface="Arial"/>
                <a:ea typeface="Arial"/>
                <a:cs typeface="Arial"/>
                <a:sym typeface="Arial"/>
              </a:rPr>
              <a:t>’</a:t>
            </a:r>
            <a:r>
              <a:rPr sz="1600">
                <a:latin typeface="Lucida Grande"/>
                <a:ea typeface="Lucida Grande"/>
                <a:cs typeface="Lucida Grande"/>
                <a:sym typeface="Lucida Grande"/>
              </a:rPr>
              <a:t>ve never written HTML before, congratulate them on their first web site. :)</a:t>
            </a: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2" name="Shape 5602"/>
          <p:cNvSpPr/>
          <p:nvPr>
            <p:ph type="sldImg"/>
          </p:nvPr>
        </p:nvSpPr>
        <p:spPr>
          <a:prstGeom prst="rect">
            <a:avLst/>
          </a:prstGeom>
        </p:spPr>
        <p:txBody>
          <a:bodyPr/>
          <a:lstStyle/>
          <a:p>
            <a:pPr lvl="0"/>
          </a:p>
        </p:txBody>
      </p:sp>
      <p:sp>
        <p:nvSpPr>
          <p:cNvPr id="5603" name="Shape 5603"/>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node[:apache][:indexfile] interpolates to the value of the attribute, which is set in two places - 'index1.html' in attributes file and 'index2.html' in recipe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3" name="Shape 1993"/>
          <p:cNvSpPr/>
          <p:nvPr>
            <p:ph type="sldImg"/>
          </p:nvPr>
        </p:nvSpPr>
        <p:spPr>
          <a:prstGeom prst="rect">
            <a:avLst/>
          </a:prstGeom>
        </p:spPr>
        <p:txBody>
          <a:bodyPr/>
          <a:lstStyle/>
          <a:p>
            <a:pPr lvl="0"/>
          </a:p>
        </p:txBody>
      </p:sp>
      <p:sp>
        <p:nvSpPr>
          <p:cNvPr id="1994" name="Shape 1994"/>
          <p:cNvSpPr/>
          <p:nvPr>
            <p:ph type="body" sz="quarter" idx="1"/>
          </p:nvPr>
        </p:nvSpPr>
        <p:spPr>
          <a:prstGeom prst="rect">
            <a:avLst/>
          </a:prstGeom>
        </p:spPr>
        <p:txBody>
          <a:bodyPr/>
          <a:lstStyle/>
          <a:p>
            <a:pPr lvl="0" defTabSz="1408059">
              <a:lnSpc>
                <a:spcPct val="100000"/>
              </a:lnSpc>
              <a:defRPr sz="1800"/>
            </a:pPr>
            <a:r>
              <a:rPr sz="1600">
                <a:latin typeface="+mn-lt"/>
                <a:ea typeface="+mn-ea"/>
                <a:cs typeface="+mn-cs"/>
                <a:sym typeface="Helvetica"/>
              </a:rPr>
              <a:t>This complexity comes in the form of:</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Resolving technical debt</a:t>
            </a:r>
            <a:endParaRPr>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Business requirements</a:t>
            </a:r>
            <a:endParaRPr>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Shiny object syndrome</a:t>
            </a:r>
            <a:endParaRPr>
              <a:latin typeface="Calibri"/>
              <a:ea typeface="Calibri"/>
              <a:cs typeface="Calibri"/>
              <a:sym typeface="Calibri"/>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0" name="Shape 5610"/>
          <p:cNvSpPr/>
          <p:nvPr>
            <p:ph type="sldImg"/>
          </p:nvPr>
        </p:nvSpPr>
        <p:spPr>
          <a:prstGeom prst="rect">
            <a:avLst/>
          </a:prstGeom>
        </p:spPr>
        <p:txBody>
          <a:bodyPr/>
          <a:lstStyle/>
          <a:p>
            <a:pPr lvl="0"/>
          </a:p>
        </p:txBody>
      </p:sp>
      <p:sp>
        <p:nvSpPr>
          <p:cNvPr id="5611" name="Shape 5611"/>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This checks for syntax errors, bundles the cookbook up, and uploads it to the chef server for distribution to the chef clients. </a:t>
            </a:r>
            <a:endParaRPr>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If they have syntax errors in the recipe, it will get caught here.</a:t>
            </a:r>
            <a:endParaRPr>
              <a:latin typeface="Calibri"/>
              <a:ea typeface="Calibri"/>
              <a:cs typeface="Calibri"/>
              <a:sym typeface="Calibri"/>
            </a:endParaRPr>
          </a:p>
          <a:p>
            <a:pPr lvl="0" defTabSz="1408059">
              <a:lnSpc>
                <a:spcPct val="100000"/>
              </a:lnSpc>
              <a:spcBef>
                <a:spcPts val="1200"/>
              </a:spcBef>
              <a:defRPr sz="1800"/>
            </a:pPr>
            <a:br>
              <a:rPr>
                <a:latin typeface="Calibri"/>
                <a:ea typeface="Calibri"/>
                <a:cs typeface="Calibri"/>
                <a:sym typeface="Calibri"/>
              </a:rPr>
            </a:br>
            <a:r>
              <a:rPr sz="1600">
                <a:latin typeface="Lucida Grande"/>
                <a:ea typeface="Lucida Grande"/>
                <a:cs typeface="Lucida Grande"/>
                <a:sym typeface="Lucida Grande"/>
              </a:rPr>
              <a:t>If you get a </a:t>
            </a:r>
            <a:r>
              <a:rPr sz="1600">
                <a:latin typeface="Arial"/>
                <a:ea typeface="Arial"/>
                <a:cs typeface="Arial"/>
                <a:sym typeface="Arial"/>
              </a:rPr>
              <a:t>‘</a:t>
            </a:r>
            <a:r>
              <a:rPr sz="1600">
                <a:latin typeface="Lucida Grande"/>
                <a:ea typeface="Lucida Grande"/>
                <a:cs typeface="Lucida Grande"/>
                <a:sym typeface="Lucida Grande"/>
              </a:rPr>
              <a:t>ruby</a:t>
            </a:r>
            <a:r>
              <a:rPr sz="1600">
                <a:latin typeface="Arial"/>
                <a:ea typeface="Arial"/>
                <a:cs typeface="Arial"/>
                <a:sym typeface="Arial"/>
              </a:rPr>
              <a:t>’</a:t>
            </a:r>
            <a:r>
              <a:rPr sz="1600">
                <a:latin typeface="Lucida Grande"/>
                <a:ea typeface="Lucida Grande"/>
                <a:cs typeface="Lucida Grande"/>
                <a:sym typeface="Lucida Grande"/>
              </a:rPr>
              <a:t> error on Windows, you need to make the Chef repo live in a path without spaces in it. (Seriously.)</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8" name="Shape 5618"/>
          <p:cNvSpPr/>
          <p:nvPr>
            <p:ph type="sldImg"/>
          </p:nvPr>
        </p:nvSpPr>
        <p:spPr>
          <a:prstGeom prst="rect">
            <a:avLst/>
          </a:prstGeom>
        </p:spPr>
        <p:txBody>
          <a:bodyPr/>
          <a:lstStyle/>
          <a:p>
            <a:pPr lvl="0"/>
          </a:p>
        </p:txBody>
      </p:sp>
      <p:sp>
        <p:nvSpPr>
          <p:cNvPr id="5619" name="Shape 5619"/>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Which index.html was used - index1.html or index2.html?</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4" name="Shape 5624"/>
          <p:cNvSpPr/>
          <p:nvPr>
            <p:ph type="sldImg"/>
          </p:nvPr>
        </p:nvSpPr>
        <p:spPr>
          <a:prstGeom prst="rect">
            <a:avLst/>
          </a:prstGeom>
        </p:spPr>
        <p:txBody>
          <a:bodyPr/>
          <a:lstStyle/>
          <a:p>
            <a:pPr lvl="0"/>
          </a:p>
        </p:txBody>
      </p:sp>
      <p:sp>
        <p:nvSpPr>
          <p:cNvPr id="5625" name="Shape 5625"/>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You should see the new index.html from the attributes file.</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37" name="Shape 5637"/>
          <p:cNvSpPr/>
          <p:nvPr>
            <p:ph type="sldImg"/>
          </p:nvPr>
        </p:nvSpPr>
        <p:spPr>
          <a:prstGeom prst="rect">
            <a:avLst/>
          </a:prstGeom>
        </p:spPr>
        <p:txBody>
          <a:bodyPr/>
          <a:lstStyle/>
          <a:p>
            <a:pPr lvl="0"/>
          </a:p>
        </p:txBody>
      </p:sp>
      <p:sp>
        <p:nvSpPr>
          <p:cNvPr id="5638" name="Shape 5638"/>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node["apache"]["indexfile"] is the value of the attribute, which is set in two places - 'index1.html' in attributes file and 'index2.html' in recipe </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3" name="Shape 5653"/>
          <p:cNvSpPr/>
          <p:nvPr>
            <p:ph type="sldImg"/>
          </p:nvPr>
        </p:nvSpPr>
        <p:spPr>
          <a:prstGeom prst="rect">
            <a:avLst/>
          </a:prstGeom>
        </p:spPr>
        <p:txBody>
          <a:bodyPr/>
          <a:lstStyle/>
          <a:p>
            <a:pPr lvl="0"/>
          </a:p>
        </p:txBody>
      </p:sp>
      <p:sp>
        <p:nvSpPr>
          <p:cNvPr id="5654" name="Shape 5654"/>
          <p:cNvSpPr/>
          <p:nvPr>
            <p:ph type="body" sz="quarter" idx="1"/>
          </p:nvPr>
        </p:nvSpPr>
        <p:spPr>
          <a:prstGeom prst="rect">
            <a:avLst/>
          </a:prstGeom>
        </p:spPr>
        <p:txBody>
          <a:bodyPr/>
          <a:lstStyle/>
          <a:p>
            <a:pPr lvl="0" defTabSz="1408059">
              <a:lnSpc>
                <a:spcPct val="100000"/>
              </a:lnSpc>
              <a:spcBef>
                <a:spcPts val="1200"/>
              </a:spcBef>
              <a:defRPr sz="1800"/>
            </a:pPr>
            <a:r>
              <a:rPr>
                <a:latin typeface="Lucida Grande"/>
                <a:ea typeface="Lucida Grande"/>
                <a:cs typeface="Lucida Grande"/>
                <a:sym typeface="Lucida Grande"/>
              </a:rPr>
              <a:t>This checks for syntax errors, bundles the cookbook up, and uploads it to the chef server for distribution to the chef clients. </a:t>
            </a:r>
            <a:endParaRPr>
              <a:latin typeface="Calibri"/>
              <a:ea typeface="Calibri"/>
              <a:cs typeface="Calibri"/>
              <a:sym typeface="Calibri"/>
            </a:endParaRPr>
          </a:p>
          <a:p>
            <a:pPr lvl="0" defTabSz="1408059">
              <a:lnSpc>
                <a:spcPct val="100000"/>
              </a:lnSpc>
              <a:spcBef>
                <a:spcPts val="1200"/>
              </a:spcBef>
              <a:defRPr sz="1800"/>
            </a:pPr>
            <a:r>
              <a:rPr>
                <a:latin typeface="Lucida Grande"/>
                <a:ea typeface="Lucida Grande"/>
                <a:cs typeface="Lucida Grande"/>
                <a:sym typeface="Lucida Grande"/>
              </a:rPr>
              <a:t>If they have syntax errors in the recipe, it will get caught here.</a:t>
            </a:r>
            <a:endParaRPr>
              <a:latin typeface="Calibri"/>
              <a:ea typeface="Calibri"/>
              <a:cs typeface="Calibri"/>
              <a:sym typeface="Calibri"/>
            </a:endParaRPr>
          </a:p>
          <a:p>
            <a:pPr lvl="0" defTabSz="1408059">
              <a:lnSpc>
                <a:spcPct val="100000"/>
              </a:lnSpc>
              <a:spcBef>
                <a:spcPts val="1200"/>
              </a:spcBef>
              <a:defRPr sz="1800"/>
            </a:pPr>
            <a:br>
              <a:rPr>
                <a:latin typeface="Calibri"/>
                <a:ea typeface="Calibri"/>
                <a:cs typeface="Calibri"/>
                <a:sym typeface="Calibri"/>
              </a:rPr>
            </a:br>
            <a:r>
              <a:rPr>
                <a:latin typeface="Lucida Grande"/>
                <a:ea typeface="Lucida Grande"/>
                <a:cs typeface="Lucida Grande"/>
                <a:sym typeface="Lucida Grande"/>
              </a:rPr>
              <a:t>If you get a </a:t>
            </a:r>
            <a:r>
              <a:rPr>
                <a:latin typeface="Arial"/>
                <a:ea typeface="Arial"/>
                <a:cs typeface="Arial"/>
                <a:sym typeface="Arial"/>
              </a:rPr>
              <a:t>‘</a:t>
            </a:r>
            <a:r>
              <a:rPr>
                <a:latin typeface="Lucida Grande"/>
                <a:ea typeface="Lucida Grande"/>
                <a:cs typeface="Lucida Grande"/>
                <a:sym typeface="Lucida Grande"/>
              </a:rPr>
              <a:t>ruby</a:t>
            </a:r>
            <a:r>
              <a:rPr>
                <a:latin typeface="Arial"/>
                <a:ea typeface="Arial"/>
                <a:cs typeface="Arial"/>
                <a:sym typeface="Arial"/>
              </a:rPr>
              <a:t>’</a:t>
            </a:r>
            <a:r>
              <a:rPr>
                <a:latin typeface="Lucida Grande"/>
                <a:ea typeface="Lucida Grande"/>
                <a:cs typeface="Lucida Grande"/>
                <a:sym typeface="Lucida Grande"/>
              </a:rPr>
              <a:t> error on Windows, you need to make the Chef repo live in a path without spaces in it. (Seriously.)</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2" name="Shape 5662"/>
          <p:cNvSpPr/>
          <p:nvPr>
            <p:ph type="sldImg"/>
          </p:nvPr>
        </p:nvSpPr>
        <p:spPr>
          <a:prstGeom prst="rect">
            <a:avLst/>
          </a:prstGeom>
        </p:spPr>
        <p:txBody>
          <a:bodyPr/>
          <a:lstStyle/>
          <a:p>
            <a:pPr lvl="0"/>
          </a:p>
        </p:txBody>
      </p:sp>
      <p:sp>
        <p:nvSpPr>
          <p:cNvPr id="5663" name="Shape 5663"/>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Which index.html was used - index1.html or index2.html?</a:t>
            </a:r>
            <a:endParaRPr sz="1600">
              <a:latin typeface="Calibri"/>
              <a:ea typeface="Calibri"/>
              <a:cs typeface="Calibri"/>
              <a:sym typeface="Calibri"/>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8" name="Shape 5668"/>
          <p:cNvSpPr/>
          <p:nvPr>
            <p:ph type="sldImg"/>
          </p:nvPr>
        </p:nvSpPr>
        <p:spPr>
          <a:prstGeom prst="rect">
            <a:avLst/>
          </a:prstGeom>
        </p:spPr>
        <p:txBody>
          <a:bodyPr/>
          <a:lstStyle/>
          <a:p>
            <a:pPr lvl="0"/>
          </a:p>
        </p:txBody>
      </p:sp>
      <p:sp>
        <p:nvSpPr>
          <p:cNvPr id="5669" name="Shape 5669"/>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The attribute and the file 'index1.html' is still in place - but specifying it in the recipe takes precedence!</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9" name="Shape 5679"/>
          <p:cNvSpPr/>
          <p:nvPr>
            <p:ph type="sldImg"/>
          </p:nvPr>
        </p:nvSpPr>
        <p:spPr>
          <a:prstGeom prst="rect">
            <a:avLst/>
          </a:prstGeom>
        </p:spPr>
        <p:txBody>
          <a:bodyPr/>
          <a:lstStyle/>
          <a:p>
            <a:pPr lvl="0"/>
          </a:p>
        </p:txBody>
      </p:sp>
      <p:sp>
        <p:nvSpPr>
          <p:cNvPr id="5680" name="Shape 5680"/>
          <p:cNvSpPr/>
          <p:nvPr>
            <p:ph type="body" sz="quarter" idx="1"/>
          </p:nvPr>
        </p:nvSpPr>
        <p:spPr>
          <a:prstGeom prst="rect">
            <a:avLst/>
          </a:prstGeom>
        </p:spPr>
        <p:txBody>
          <a:bodyPr/>
          <a:lstStyle>
            <a:lvl1pPr defTabSz="1408059">
              <a:lnSpc>
                <a:spcPct val="100000"/>
              </a:lnSpc>
              <a:defRPr sz="1600">
                <a:solidFill>
                  <a:srgbClr val="FF0000"/>
                </a:solidFill>
                <a:latin typeface="Lucida Grande"/>
                <a:ea typeface="Lucida Grande"/>
                <a:cs typeface="Lucida Grande"/>
                <a:sym typeface="Lucida Grande"/>
              </a:defRPr>
            </a:lvl1pPr>
          </a:lstStyle>
          <a:p>
            <a:pPr lvl="0">
              <a:defRPr sz="1800">
                <a:solidFill>
                  <a:srgbClr val="000000"/>
                </a:solidFill>
              </a:defRPr>
            </a:pPr>
            <a:r>
              <a:rPr sz="1600">
                <a:solidFill>
                  <a:srgbClr val="FF0000"/>
                </a:solidFill>
              </a:rPr>
              <a:t>&lt;&lt;WIP: Out as we dont want to discuss overrides, but just hidden for now to remind me to come up with another example.....</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0" name="Shape 5690"/>
          <p:cNvSpPr/>
          <p:nvPr>
            <p:ph type="sldImg"/>
          </p:nvPr>
        </p:nvSpPr>
        <p:spPr>
          <a:prstGeom prst="rect">
            <a:avLst/>
          </a:prstGeom>
        </p:spPr>
        <p:txBody>
          <a:bodyPr/>
          <a:lstStyle/>
          <a:p>
            <a:pPr lvl="0"/>
          </a:p>
        </p:txBody>
      </p:sp>
      <p:sp>
        <p:nvSpPr>
          <p:cNvPr id="5691" name="Shape 5691"/>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Which index.html was used - index1.html or index2.html?</a:t>
            </a:r>
            <a:endParaRPr>
              <a:latin typeface="Calibri"/>
              <a:ea typeface="Calibri"/>
              <a:cs typeface="Calibri"/>
              <a:sym typeface="Calibri"/>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6" name="Shape 5696"/>
          <p:cNvSpPr/>
          <p:nvPr>
            <p:ph type="sldImg"/>
          </p:nvPr>
        </p:nvSpPr>
        <p:spPr>
          <a:prstGeom prst="rect">
            <a:avLst/>
          </a:prstGeom>
        </p:spPr>
        <p:txBody>
          <a:bodyPr/>
          <a:lstStyle/>
          <a:p>
            <a:pPr lvl="0"/>
          </a:p>
        </p:txBody>
      </p:sp>
      <p:sp>
        <p:nvSpPr>
          <p:cNvPr id="5697" name="Shape 5697"/>
          <p:cNvSpPr/>
          <p:nvPr>
            <p:ph type="body" sz="quarter" idx="1"/>
          </p:nvPr>
        </p:nvSpPr>
        <p:spPr>
          <a:prstGeom prst="rect">
            <a:avLst/>
          </a:prstGeom>
        </p:spPr>
        <p:txBody>
          <a:bodyPr/>
          <a:lstStyle/>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Ruby format (with '=&gt;') shown.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5" name="Shape 2025"/>
          <p:cNvSpPr/>
          <p:nvPr>
            <p:ph type="sldImg"/>
          </p:nvPr>
        </p:nvSpPr>
        <p:spPr>
          <a:prstGeom prst="rect">
            <a:avLst/>
          </a:prstGeom>
        </p:spPr>
        <p:txBody>
          <a:bodyPr/>
          <a:lstStyle/>
          <a:p>
            <a:pPr lvl="0"/>
          </a:p>
        </p:txBody>
      </p:sp>
      <p:sp>
        <p:nvSpPr>
          <p:cNvPr id="2026" name="Shape 202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It</a:t>
            </a:r>
            <a:r>
              <a:rPr sz="1600">
                <a:latin typeface="Arial"/>
                <a:ea typeface="Arial"/>
                <a:cs typeface="Arial"/>
                <a:sym typeface="Arial"/>
              </a:rPr>
              <a:t>’</a:t>
            </a:r>
            <a:r>
              <a:rPr sz="1600">
                <a:latin typeface="Lucida Grande"/>
                <a:ea typeface="Lucida Grande"/>
                <a:cs typeface="Lucida Grande"/>
                <a:sym typeface="Lucida Grande"/>
              </a:rPr>
              <a:t>s not just about growing your infrastructure.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Your infrastructure will also need to change over time.</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5" name="Shape 5705"/>
          <p:cNvSpPr/>
          <p:nvPr>
            <p:ph type="sldImg"/>
          </p:nvPr>
        </p:nvSpPr>
        <p:spPr>
          <a:prstGeom prst="rect">
            <a:avLst/>
          </a:prstGeom>
        </p:spPr>
        <p:txBody>
          <a:bodyPr/>
          <a:lstStyle/>
          <a:p>
            <a:pPr lvl="0"/>
          </a:p>
        </p:txBody>
      </p:sp>
      <p:sp>
        <p:nvSpPr>
          <p:cNvPr id="5706" name="Shape 570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And of course, automatic attributes go to 11 (spinal tap joke, folks)!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away =&gt; use defaults all the time.  You will know you’re in the situation you need overrides when you’re in it.</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6" name="Shape 5716"/>
          <p:cNvSpPr/>
          <p:nvPr>
            <p:ph type="sldImg"/>
          </p:nvPr>
        </p:nvSpPr>
        <p:spPr>
          <a:prstGeom prst="rect">
            <a:avLst/>
          </a:prstGeom>
        </p:spPr>
        <p:txBody>
          <a:bodyPr/>
          <a:lstStyle/>
          <a:p>
            <a:pPr lvl="0"/>
          </a:p>
        </p:txBody>
      </p:sp>
      <p:sp>
        <p:nvSpPr>
          <p:cNvPr id="5717" name="Shape 5717"/>
          <p:cNvSpPr/>
          <p:nvPr>
            <p:ph type="body" sz="quarter" idx="1"/>
          </p:nvPr>
        </p:nvSpPr>
        <p:spPr>
          <a:prstGeom prst="rect">
            <a:avLst/>
          </a:prstGeom>
        </p:spPr>
        <p:txBody>
          <a:bodyPr/>
          <a:lstStyle/>
          <a:p>
            <a:pPr lvl="0" defTabSz="1408059">
              <a:lnSpc>
                <a:spcPct val="100000"/>
              </a:lnSpc>
              <a:spcBef>
                <a:spcPts val="1200"/>
              </a:spcBef>
              <a:defRPr sz="1800"/>
            </a:pPr>
            <a:endParaRPr sz="1600">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Now revert your changes to "cookbooks/apache/recipes/default.rb" before continuing to ensure subsequent labs run successfully</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7" name="Shape 5727"/>
          <p:cNvSpPr/>
          <p:nvPr>
            <p:ph type="sldImg"/>
          </p:nvPr>
        </p:nvSpPr>
        <p:spPr>
          <a:prstGeom prst="rect">
            <a:avLst/>
          </a:prstGeom>
        </p:spPr>
        <p:txBody>
          <a:bodyPr/>
          <a:lstStyle/>
          <a:p>
            <a:pPr lvl="0"/>
          </a:p>
        </p:txBody>
      </p:sp>
      <p:sp>
        <p:nvSpPr>
          <p:cNvPr id="5728" name="Shape 5728"/>
          <p:cNvSpPr/>
          <p:nvPr>
            <p:ph type="body" sz="quarter" idx="1"/>
          </p:nvPr>
        </p:nvSpPr>
        <p:spPr>
          <a:prstGeom prst="rect">
            <a:avLst/>
          </a:prstGeom>
        </p:spPr>
        <p:txBody>
          <a:bodyPr/>
          <a:lstStyle/>
          <a:p>
            <a:pPr lvl="0" defTabSz="1408059">
              <a:lnSpc>
                <a:spcPct val="100000"/>
              </a:lnSpc>
              <a:defRPr sz="1800"/>
            </a:pPr>
            <a:r>
              <a:rPr>
                <a:latin typeface="Lucida Grande"/>
                <a:ea typeface="Lucida Grande"/>
                <a:cs typeface="Lucida Grande"/>
                <a:sym typeface="Lucida Grande"/>
              </a:rPr>
              <a:t>The slide formerly known as “MOTD” :)</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The example in this lab simply writes to a HOSTS file</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6" name="Shape 5746"/>
          <p:cNvSpPr/>
          <p:nvPr>
            <p:ph type="sldImg"/>
          </p:nvPr>
        </p:nvSpPr>
        <p:spPr>
          <a:prstGeom prst="rect">
            <a:avLst/>
          </a:prstGeom>
        </p:spPr>
        <p:txBody>
          <a:bodyPr/>
          <a:lstStyle/>
          <a:p>
            <a:pPr lvl="0"/>
          </a:p>
        </p:txBody>
      </p:sp>
      <p:sp>
        <p:nvSpPr>
          <p:cNvPr id="5747" name="Shape 5747"/>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7" name="Shape 5757"/>
          <p:cNvSpPr/>
          <p:nvPr>
            <p:ph type="sldImg"/>
          </p:nvPr>
        </p:nvSpPr>
        <p:spPr>
          <a:prstGeom prst="rect">
            <a:avLst/>
          </a:prstGeom>
        </p:spPr>
        <p:txBody>
          <a:bodyPr/>
          <a:lstStyle/>
          <a:p>
            <a:pPr lvl="0"/>
          </a:p>
        </p:txBody>
      </p:sp>
      <p:sp>
        <p:nvSpPr>
          <p:cNvPr id="5758" name="Shape 575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introduce new syntax here - the first is our node attribute syntax, which lets you create: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A top level attribute named ‘datacenter’</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Whose value is a hash</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With a key named ‘location’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Whose value is the ruby literal ‘china’</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there are ruby people in the room, make note of the fact that we just auto-vivified a hash (we didn’t have to create the interstitial hash for ‘in_scope’ - chef did that for us.)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Talk about truth/false. The bareword ‘false’ means false, as does ‘nil’. True is any other value, including the literal bareword ‘true’. Unlike some langauges, in ruby, 0 is </a:t>
            </a:r>
            <a:r>
              <a:rPr b="1" sz="1600">
                <a:latin typeface="Lucida Grande"/>
                <a:ea typeface="Lucida Grande"/>
                <a:cs typeface="Lucida Grande"/>
                <a:sym typeface="Lucida Grande"/>
              </a:rPr>
              <a:t>not</a:t>
            </a:r>
            <a:r>
              <a:rPr sz="1600">
                <a:latin typeface="Lucida Grande"/>
                <a:ea typeface="Lucida Grande"/>
                <a:cs typeface="Lucida Grande"/>
                <a:sym typeface="Lucida Grande"/>
              </a:rPr>
              <a:t> false.</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4" name="Shape 5764"/>
          <p:cNvSpPr/>
          <p:nvPr>
            <p:ph type="sldImg"/>
          </p:nvPr>
        </p:nvSpPr>
        <p:spPr>
          <a:prstGeom prst="rect">
            <a:avLst/>
          </a:prstGeom>
        </p:spPr>
        <p:txBody>
          <a:bodyPr/>
          <a:lstStyle/>
          <a:p>
            <a:pPr lvl="0"/>
          </a:p>
        </p:txBody>
      </p:sp>
      <p:sp>
        <p:nvSpPr>
          <p:cNvPr id="5765" name="Shape 576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explain the fullness of precedence throughout the deck. We also hit hard on the fact that you should, in almost all cases, be using default attributes. The only exception is environments, where we encourage you to use overrides, for reasons that will become clear in the environments section.</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9" name="Shape 5769"/>
          <p:cNvSpPr/>
          <p:nvPr>
            <p:ph type="sldImg"/>
          </p:nvPr>
        </p:nvSpPr>
        <p:spPr>
          <a:prstGeom prst="rect">
            <a:avLst/>
          </a:prstGeom>
        </p:spPr>
        <p:txBody>
          <a:bodyPr/>
          <a:lstStyle/>
          <a:p>
            <a:pPr lvl="0"/>
          </a:p>
        </p:txBody>
      </p:sp>
      <p:sp>
        <p:nvSpPr>
          <p:cNvPr id="5770" name="Shape 577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actually will describe, in depth, why this is - but we’ll use object lessons throughout the class to do it. Have folks sit tight.</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4" name="Shape 5774"/>
          <p:cNvSpPr/>
          <p:nvPr>
            <p:ph type="sldImg"/>
          </p:nvPr>
        </p:nvSpPr>
        <p:spPr>
          <a:prstGeom prst="rect">
            <a:avLst/>
          </a:prstGeom>
        </p:spPr>
        <p:txBody>
          <a:bodyPr/>
          <a:lstStyle/>
          <a:p>
            <a:pPr lvl="0"/>
          </a:p>
        </p:txBody>
      </p:sp>
      <p:sp>
        <p:nvSpPr>
          <p:cNvPr id="5775" name="Shape 577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is important.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4" name="Shape 5784"/>
          <p:cNvSpPr/>
          <p:nvPr>
            <p:ph type="sldImg"/>
          </p:nvPr>
        </p:nvSpPr>
        <p:spPr>
          <a:prstGeom prst="rect">
            <a:avLst/>
          </a:prstGeom>
        </p:spPr>
        <p:txBody>
          <a:bodyPr/>
          <a:lstStyle/>
          <a:p>
            <a:pPr lvl="0"/>
          </a:p>
        </p:txBody>
      </p:sp>
      <p:sp>
        <p:nvSpPr>
          <p:cNvPr id="5785" name="Shape 578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Reiterate what happens here: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Syntax check</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Upload to Chef Server</a:t>
            </a: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7" name="Shape 5807"/>
          <p:cNvSpPr/>
          <p:nvPr>
            <p:ph type="sldImg"/>
          </p:nvPr>
        </p:nvSpPr>
        <p:spPr>
          <a:prstGeom prst="rect">
            <a:avLst/>
          </a:prstGeom>
        </p:spPr>
        <p:txBody>
          <a:bodyPr/>
          <a:lstStyle/>
          <a:p>
            <a:pPr lvl="0"/>
          </a:p>
        </p:txBody>
      </p:sp>
      <p:sp>
        <p:nvSpPr>
          <p:cNvPr id="5808" name="Shape 580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Talk about the hard way again!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Point out that within Chef you have full access to Windows Environment variables</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are going to WAIT for the big reveal.  Students will walk out of here confident that they can make their own recipes.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4" name="Shape 2064"/>
          <p:cNvSpPr/>
          <p:nvPr>
            <p:ph type="sldImg"/>
          </p:nvPr>
        </p:nvSpPr>
        <p:spPr>
          <a:prstGeom prst="rect">
            <a:avLst/>
          </a:prstGeom>
        </p:spPr>
        <p:txBody>
          <a:bodyPr/>
          <a:lstStyle/>
          <a:p>
            <a:pPr lvl="0"/>
          </a:p>
        </p:txBody>
      </p:sp>
      <p:sp>
        <p:nvSpPr>
          <p:cNvPr id="2065" name="Shape 206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Add a central log host</a:t>
            </a: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7" name="Shape 5817"/>
          <p:cNvSpPr/>
          <p:nvPr>
            <p:ph type="sldImg"/>
          </p:nvPr>
        </p:nvSpPr>
        <p:spPr>
          <a:prstGeom prst="rect">
            <a:avLst/>
          </a:prstGeom>
        </p:spPr>
        <p:txBody>
          <a:bodyPr/>
          <a:lstStyle/>
          <a:p>
            <a:pPr lvl="0"/>
          </a:p>
        </p:txBody>
      </p:sp>
      <p:sp>
        <p:nvSpPr>
          <p:cNvPr id="5818" name="Shape 581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big reveal! Watch for how many got it right.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Congrats, you just learned some Ruby!</a:t>
            </a: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6" name="Shape 5826"/>
          <p:cNvSpPr/>
          <p:nvPr>
            <p:ph type="sldImg"/>
          </p:nvPr>
        </p:nvSpPr>
        <p:spPr>
          <a:prstGeom prst="rect">
            <a:avLst/>
          </a:prstGeom>
        </p:spPr>
        <p:txBody>
          <a:bodyPr/>
          <a:lstStyle/>
          <a:p>
            <a:pPr lvl="0"/>
          </a:p>
        </p:txBody>
      </p:sp>
      <p:sp>
        <p:nvSpPr>
          <p:cNvPr id="5827" name="Shape 582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is the “source” file we referenced in our template resource.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It is the same templating language used in Ruby on Rails, and should be familiar to users of PHP, Perl’s Mason, etc.</a:t>
            </a: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9" name="Shape 5839"/>
          <p:cNvSpPr/>
          <p:nvPr>
            <p:ph type="sldImg"/>
          </p:nvPr>
        </p:nvSpPr>
        <p:spPr>
          <a:prstGeom prst="rect">
            <a:avLst/>
          </a:prstGeom>
        </p:spPr>
        <p:txBody>
          <a:bodyPr/>
          <a:lstStyle/>
          <a:p>
            <a:pPr lvl="0"/>
          </a:p>
        </p:txBody>
      </p:sp>
      <p:sp>
        <p:nvSpPr>
          <p:cNvPr id="5840" name="Shape 584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introduce new syntax here - node attributes, de-referenced with a square bracket.</a:t>
            </a: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2" name="Shape 5852"/>
          <p:cNvSpPr/>
          <p:nvPr>
            <p:ph type="sldImg"/>
          </p:nvPr>
        </p:nvSpPr>
        <p:spPr>
          <a:prstGeom prst="rect">
            <a:avLst/>
          </a:prstGeom>
        </p:spPr>
        <p:txBody>
          <a:bodyPr/>
          <a:lstStyle/>
          <a:p>
            <a:pPr lvl="0"/>
          </a:p>
        </p:txBody>
      </p:sp>
      <p:sp>
        <p:nvSpPr>
          <p:cNvPr id="5853" name="Shape 585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introduce the “case” conditional here. We will include the next line if ‘</a:t>
            </a:r>
            <a:r>
              <a:rPr sz="1600">
                <a:latin typeface="Courier"/>
                <a:ea typeface="Courier"/>
                <a:cs typeface="Courier"/>
                <a:sym typeface="Courier"/>
              </a:rPr>
              <a:t>node[</a:t>
            </a:r>
            <a:r>
              <a:rPr sz="1600">
                <a:solidFill>
                  <a:srgbClr val="BC2424"/>
                </a:solidFill>
                <a:latin typeface="Courier"/>
                <a:ea typeface="Courier"/>
                <a:cs typeface="Courier"/>
                <a:sym typeface="Courier"/>
              </a:rPr>
              <a:t>"datacenter</a:t>
            </a:r>
            <a:r>
              <a:rPr sz="1600">
                <a:latin typeface="Courier"/>
                <a:ea typeface="Courier"/>
                <a:cs typeface="Courier"/>
                <a:sym typeface="Courier"/>
              </a:rPr>
              <a:t>"][</a:t>
            </a:r>
            <a:r>
              <a:rPr sz="1600">
                <a:solidFill>
                  <a:srgbClr val="BC2424"/>
                </a:solidFill>
                <a:latin typeface="Courier"/>
                <a:ea typeface="Courier"/>
                <a:cs typeface="Courier"/>
                <a:sym typeface="Courier"/>
              </a:rPr>
              <a:t>"location</a:t>
            </a:r>
            <a:r>
              <a:rPr sz="1600">
                <a:latin typeface="Courier"/>
                <a:ea typeface="Courier"/>
                <a:cs typeface="Courier"/>
                <a:sym typeface="Courier"/>
              </a:rPr>
              <a:t>"]</a:t>
            </a:r>
            <a:r>
              <a:rPr sz="1600">
                <a:latin typeface="Lucida Grande"/>
                <a:ea typeface="Lucida Grande"/>
                <a:cs typeface="Lucida Grande"/>
                <a:sym typeface="Lucida Grande"/>
              </a:rPr>
              <a:t>’ is China. Ask the class whether we are going to include it or not.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Remind them that as they get more datacenters up, they can include additional ‘when’ statements</a:t>
            </a: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7" name="Shape 5857"/>
          <p:cNvSpPr/>
          <p:nvPr>
            <p:ph type="sldImg"/>
          </p:nvPr>
        </p:nvSpPr>
        <p:spPr>
          <a:prstGeom prst="rect">
            <a:avLst/>
          </a:prstGeom>
        </p:spPr>
        <p:txBody>
          <a:bodyPr/>
          <a:lstStyle/>
          <a:p>
            <a:pPr lvl="0"/>
          </a:p>
        </p:txBody>
      </p:sp>
      <p:sp>
        <p:nvSpPr>
          <p:cNvPr id="5858" name="Shape 585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Once again: the holy trinity - package, service, template</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2" name="Shape 5862"/>
          <p:cNvSpPr/>
          <p:nvPr>
            <p:ph type="sldImg"/>
          </p:nvPr>
        </p:nvSpPr>
        <p:spPr>
          <a:prstGeom prst="rect">
            <a:avLst/>
          </a:prstGeom>
        </p:spPr>
        <p:txBody>
          <a:bodyPr/>
          <a:lstStyle/>
          <a:p>
            <a:pPr lvl="0"/>
          </a:p>
        </p:txBody>
      </p:sp>
      <p:sp>
        <p:nvSpPr>
          <p:cNvPr id="5863" name="Shape 586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repeat this a lot in this deck. Drive it home.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2" name="Shape 5872"/>
          <p:cNvSpPr/>
          <p:nvPr>
            <p:ph type="sldImg"/>
          </p:nvPr>
        </p:nvSpPr>
        <p:spPr>
          <a:prstGeom prst="rect">
            <a:avLst/>
          </a:prstGeom>
        </p:spPr>
        <p:txBody>
          <a:bodyPr/>
          <a:lstStyle/>
          <a:p>
            <a:pPr lvl="0"/>
          </a:p>
        </p:txBody>
      </p:sp>
      <p:sp>
        <p:nvSpPr>
          <p:cNvPr id="5873" name="Shape 587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Testing for syntax</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Uploading files to the Chef Server</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0" name="Shape 5880"/>
          <p:cNvSpPr/>
          <p:nvPr>
            <p:ph type="sldImg"/>
          </p:nvPr>
        </p:nvSpPr>
        <p:spPr>
          <a:prstGeom prst="rect">
            <a:avLst/>
          </a:prstGeom>
        </p:spPr>
        <p:txBody>
          <a:bodyPr/>
          <a:lstStyle/>
          <a:p>
            <a:pPr lvl="0"/>
          </a:p>
        </p:txBody>
      </p:sp>
      <p:sp>
        <p:nvSpPr>
          <p:cNvPr id="5881" name="Shape 588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JSON syntax rules for this class: use double quotes around strings, no trailing commas.  Stick to that and you will survive Chef Bootcamp!  No trailing commas in JSON! Most common syntax error.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are </a:t>
            </a:r>
            <a:r>
              <a:rPr b="1" sz="1600">
                <a:latin typeface="Lucida Grande"/>
                <a:ea typeface="Lucida Grande"/>
                <a:cs typeface="Lucida Grande"/>
                <a:sym typeface="Lucida Grande"/>
              </a:rPr>
              <a:t>leaving out the datacenter cookbook on purpose</a:t>
            </a:r>
            <a:r>
              <a:rPr sz="1600">
                <a:latin typeface="Lucida Grande"/>
                <a:ea typeface="Lucida Grande"/>
                <a:cs typeface="Lucida Grande"/>
                <a:sym typeface="Lucida Grande"/>
              </a:rPr>
              <a:t>, as we are going to cause a failure due to the missing attribute, and fix with cookbook dependencies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7" name="Shape 5887"/>
          <p:cNvSpPr/>
          <p:nvPr>
            <p:ph type="sldImg"/>
          </p:nvPr>
        </p:nvSpPr>
        <p:spPr>
          <a:prstGeom prst="rect">
            <a:avLst/>
          </a:prstGeom>
        </p:spPr>
        <p:txBody>
          <a:bodyPr/>
          <a:lstStyle/>
          <a:p>
            <a:pPr lvl="0"/>
          </a:p>
        </p:txBody>
      </p:sp>
      <p:sp>
        <p:nvSpPr>
          <p:cNvPr id="5888" name="Shape 588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What went wrong! </a:t>
            </a: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8" name="Shape 5898"/>
          <p:cNvSpPr/>
          <p:nvPr>
            <p:ph type="sldImg"/>
          </p:nvPr>
        </p:nvSpPr>
        <p:spPr>
          <a:prstGeom prst="rect">
            <a:avLst/>
          </a:prstGeom>
        </p:spPr>
        <p:txBody>
          <a:bodyPr/>
          <a:lstStyle/>
          <a:p>
            <a:pPr lvl="0"/>
          </a:p>
        </p:txBody>
      </p:sp>
      <p:sp>
        <p:nvSpPr>
          <p:cNvPr id="5899" name="Shape 589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What went wrong!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3" name="Shape 2103"/>
          <p:cNvSpPr/>
          <p:nvPr>
            <p:ph type="sldImg"/>
          </p:nvPr>
        </p:nvSpPr>
        <p:spPr>
          <a:prstGeom prst="rect">
            <a:avLst/>
          </a:prstGeom>
        </p:spPr>
        <p:txBody>
          <a:bodyPr/>
          <a:lstStyle/>
          <a:p>
            <a:pPr lvl="0"/>
          </a:p>
        </p:txBody>
      </p:sp>
      <p:sp>
        <p:nvSpPr>
          <p:cNvPr id="2104" name="Shape 210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Now you need to change syslog.conf on all nodes in your infrastructure to log all kernel messages to the central log host</a:t>
            </a: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6" name="Shape 5906"/>
          <p:cNvSpPr/>
          <p:nvPr>
            <p:ph type="sldImg"/>
          </p:nvPr>
        </p:nvSpPr>
        <p:spPr>
          <a:prstGeom prst="rect">
            <a:avLst/>
          </a:prstGeom>
        </p:spPr>
        <p:txBody>
          <a:bodyPr/>
          <a:lstStyle/>
          <a:p>
            <a:pPr lvl="0"/>
          </a:p>
        </p:txBody>
      </p:sp>
      <p:sp>
        <p:nvSpPr>
          <p:cNvPr id="5907" name="Shape 5907"/>
          <p:cNvSpPr/>
          <p:nvPr>
            <p:ph type="body" sz="quarter" idx="1"/>
          </p:nvPr>
        </p:nvSpPr>
        <p:spPr>
          <a:prstGeom prst="rect">
            <a:avLst/>
          </a:prstGeom>
        </p:spPr>
        <p:txBody>
          <a:bodyPr/>
          <a:lstStyle/>
          <a:p>
            <a:pPr lvl="0" defTabSz="1408059">
              <a:lnSpc>
                <a:spcPct val="100000"/>
              </a:lnSpc>
              <a:defRPr sz="1800"/>
            </a:pPr>
            <a:r>
              <a:rPr sz="1600">
                <a:solidFill>
                  <a:srgbClr val="222320"/>
                </a:solidFill>
                <a:latin typeface="Lucida Console"/>
                <a:ea typeface="Lucida Console"/>
                <a:cs typeface="Lucida Console"/>
                <a:sym typeface="Lucida Console"/>
              </a:rPr>
              <a:t>undefined method `[]' for nil:NilClass</a:t>
            </a:r>
            <a:endParaRPr sz="1600">
              <a:solidFill>
                <a:srgbClr val="222320"/>
              </a:solidFill>
              <a:latin typeface="Lucida Console"/>
              <a:ea typeface="Lucida Console"/>
              <a:cs typeface="Lucida Console"/>
              <a:sym typeface="Lucida Console"/>
            </a:endParaRPr>
          </a:p>
          <a:p>
            <a:pPr lvl="0" defTabSz="1408059">
              <a:lnSpc>
                <a:spcPct val="100000"/>
              </a:lnSpc>
              <a:defRPr sz="1800"/>
            </a:pPr>
            <a:endParaRPr sz="1600">
              <a:solidFill>
                <a:srgbClr val="222320"/>
              </a:solidFill>
              <a:latin typeface="Lucida Console"/>
              <a:ea typeface="Lucida Console"/>
              <a:cs typeface="Lucida Console"/>
              <a:sym typeface="Lucida Console"/>
            </a:endParaRPr>
          </a:p>
          <a:p>
            <a:pPr lvl="0" defTabSz="1408059">
              <a:lnSpc>
                <a:spcPct val="100000"/>
              </a:lnSpc>
              <a:defRPr sz="1800"/>
            </a:pPr>
            <a:r>
              <a:rPr sz="1600">
                <a:solidFill>
                  <a:srgbClr val="222320"/>
                </a:solidFill>
                <a:latin typeface="Lucida Console"/>
                <a:ea typeface="Lucida Console"/>
                <a:cs typeface="Lucida Console"/>
                <a:sym typeface="Lucida Console"/>
              </a:rPr>
              <a:t>Ruby is object oriented and functional, and everything you do has a return code. So</a:t>
            </a:r>
            <a:endParaRPr>
              <a:latin typeface="Calibri"/>
              <a:ea typeface="Calibri"/>
              <a:cs typeface="Calibri"/>
              <a:sym typeface="Calibri"/>
            </a:endParaRPr>
          </a:p>
          <a:p>
            <a:pPr lvl="0" defTabSz="1408059">
              <a:lnSpc>
                <a:spcPct val="100000"/>
              </a:lnSpc>
              <a:defRPr sz="1800"/>
            </a:pPr>
            <a:r>
              <a:rPr sz="1600">
                <a:solidFill>
                  <a:srgbClr val="222320"/>
                </a:solidFill>
                <a:latin typeface="Lucida Console"/>
                <a:ea typeface="Lucida Console"/>
                <a:cs typeface="Lucida Console"/>
                <a:sym typeface="Lucida Console"/>
              </a:rPr>
              <a:t>we do:</a:t>
            </a:r>
            <a:endParaRPr>
              <a:latin typeface="Calibri"/>
              <a:ea typeface="Calibri"/>
              <a:cs typeface="Calibri"/>
              <a:sym typeface="Calibri"/>
            </a:endParaRPr>
          </a:p>
          <a:p>
            <a:pPr lvl="0" defTabSz="1408059">
              <a:lnSpc>
                <a:spcPct val="100000"/>
              </a:lnSpc>
              <a:defRPr sz="1800"/>
            </a:pPr>
            <a:endParaRPr sz="1600">
              <a:solidFill>
                <a:srgbClr val="222320"/>
              </a:solidFill>
              <a:latin typeface="Lucida Console"/>
              <a:ea typeface="Lucida Console"/>
              <a:cs typeface="Lucida Console"/>
              <a:sym typeface="Lucida Console"/>
            </a:endParaRPr>
          </a:p>
          <a:p>
            <a:pPr lvl="0" defTabSz="1408059">
              <a:lnSpc>
                <a:spcPct val="100000"/>
              </a:lnSpc>
              <a:defRPr sz="1800"/>
            </a:pPr>
            <a:r>
              <a:rPr sz="1600">
                <a:solidFill>
                  <a:srgbClr val="222320"/>
                </a:solidFill>
                <a:latin typeface="Lucida Console"/>
                <a:ea typeface="Lucida Console"/>
                <a:cs typeface="Lucida Console"/>
                <a:sym typeface="Lucida Console"/>
              </a:rPr>
              <a:t>* node (this is the node object)</a:t>
            </a:r>
            <a:endParaRPr>
              <a:latin typeface="Calibri"/>
              <a:ea typeface="Calibri"/>
              <a:cs typeface="Calibri"/>
              <a:sym typeface="Calibri"/>
            </a:endParaRPr>
          </a:p>
          <a:p>
            <a:pPr lvl="0" defTabSz="1408059">
              <a:lnSpc>
                <a:spcPct val="100000"/>
              </a:lnSpc>
              <a:defRPr sz="1800"/>
            </a:pPr>
            <a:r>
              <a:rPr sz="1600">
                <a:solidFill>
                  <a:srgbClr val="222320"/>
                </a:solidFill>
                <a:latin typeface="Lucida Console"/>
                <a:ea typeface="Lucida Console"/>
                <a:cs typeface="Lucida Console"/>
                <a:sym typeface="Lucida Console"/>
              </a:rPr>
              <a:t>* ["datacenter"] (this is the method [], with an argument ‘datacenter’)</a:t>
            </a:r>
            <a:endParaRPr>
              <a:latin typeface="Calibri"/>
              <a:ea typeface="Calibri"/>
              <a:cs typeface="Calibri"/>
              <a:sym typeface="Calibri"/>
            </a:endParaRPr>
          </a:p>
          <a:p>
            <a:pPr lvl="0" defTabSz="1408059">
              <a:lnSpc>
                <a:spcPct val="100000"/>
              </a:lnSpc>
              <a:defRPr sz="1800"/>
            </a:pPr>
            <a:r>
              <a:rPr sz="1600">
                <a:solidFill>
                  <a:srgbClr val="222320"/>
                </a:solidFill>
                <a:latin typeface="Lucida Console"/>
                <a:ea typeface="Lucida Console"/>
                <a:cs typeface="Lucida Console"/>
                <a:sym typeface="Lucida Console"/>
              </a:rPr>
              <a:t>** this returns ‘nil’, because there is no ‘location’ attribute on the node, because we haven’t evaluated the datacenter cookbook</a:t>
            </a:r>
            <a:endParaRPr>
              <a:latin typeface="Calibri"/>
              <a:ea typeface="Calibri"/>
              <a:cs typeface="Calibri"/>
              <a:sym typeface="Calibri"/>
            </a:endParaRPr>
          </a:p>
          <a:p>
            <a:pPr lvl="0" defTabSz="1408059">
              <a:lnSpc>
                <a:spcPct val="100000"/>
              </a:lnSpc>
              <a:defRPr sz="1800"/>
            </a:pPr>
            <a:r>
              <a:rPr sz="1600">
                <a:solidFill>
                  <a:srgbClr val="222320"/>
                </a:solidFill>
                <a:latin typeface="Lucida Console"/>
                <a:ea typeface="Lucida Console"/>
                <a:cs typeface="Lucida Console"/>
                <a:sym typeface="Lucida Console"/>
              </a:rPr>
              <a:t>* ["in_scope"] gets called on ‘nil’, because that was the last return code</a:t>
            </a:r>
            <a:endParaRPr>
              <a:latin typeface="Calibri"/>
              <a:ea typeface="Calibri"/>
              <a:cs typeface="Calibri"/>
              <a:sym typeface="Calibri"/>
            </a:endParaRPr>
          </a:p>
          <a:p>
            <a:pPr lvl="0" defTabSz="1408059">
              <a:lnSpc>
                <a:spcPct val="100000"/>
              </a:lnSpc>
              <a:defRPr sz="1800"/>
            </a:pPr>
            <a:endParaRPr sz="1600">
              <a:solidFill>
                <a:srgbClr val="222320"/>
              </a:solidFill>
              <a:latin typeface="Lucida Console"/>
              <a:ea typeface="Lucida Console"/>
              <a:cs typeface="Lucida Console"/>
              <a:sym typeface="Lucida Console"/>
            </a:endParaRPr>
          </a:p>
          <a:p>
            <a:pPr lvl="0" defTabSz="1408059">
              <a:lnSpc>
                <a:spcPct val="100000"/>
              </a:lnSpc>
              <a:defRPr sz="1800"/>
            </a:pPr>
            <a:r>
              <a:rPr sz="1600">
                <a:solidFill>
                  <a:srgbClr val="222320"/>
                </a:solidFill>
                <a:latin typeface="Lucida Console"/>
                <a:ea typeface="Lucida Console"/>
                <a:cs typeface="Lucida Console"/>
                <a:sym typeface="Lucida Console"/>
              </a:rPr>
              <a:t>Hence - ‘undefined method [] for nil:NilClass’. When you see this, it most often means you tried to look up a Node attribute that does not exist.</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7" name="Shape 5917"/>
          <p:cNvSpPr/>
          <p:nvPr>
            <p:ph type="sldImg"/>
          </p:nvPr>
        </p:nvSpPr>
        <p:spPr>
          <a:prstGeom prst="rect">
            <a:avLst/>
          </a:prstGeom>
        </p:spPr>
        <p:txBody>
          <a:bodyPr/>
          <a:lstStyle/>
          <a:p>
            <a:pPr lvl="0"/>
          </a:p>
        </p:txBody>
      </p:sp>
      <p:sp>
        <p:nvSpPr>
          <p:cNvPr id="5918" name="Shape 591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Wait for reveal</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1" name="Shape 5931"/>
          <p:cNvSpPr/>
          <p:nvPr>
            <p:ph type="sldImg"/>
          </p:nvPr>
        </p:nvSpPr>
        <p:spPr>
          <a:prstGeom prst="rect">
            <a:avLst/>
          </a:prstGeom>
        </p:spPr>
        <p:txBody>
          <a:bodyPr/>
          <a:lstStyle/>
          <a:p>
            <a:pPr lvl="0"/>
          </a:p>
        </p:txBody>
      </p:sp>
      <p:sp>
        <p:nvSpPr>
          <p:cNvPr id="5932" name="Shape 5932"/>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- 1/3!</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you can find the methods available to an object by calling the .methods method. So "foo".methods would return an array of all the methods that string supports (including the .class method).  You could demo this in an IRB session.</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u="sng">
                <a:latin typeface="Lucida Grande"/>
                <a:ea typeface="Lucida Grande"/>
                <a:cs typeface="Lucida Grande"/>
                <a:sym typeface="Lucida Grande"/>
              </a:rPr>
              <a:t>http://lukaszwrobel.</a:t>
            </a:r>
            <a:r>
              <a:rPr sz="1600">
                <a:latin typeface="Lucida Grande"/>
                <a:ea typeface="Lucida Grande"/>
                <a:cs typeface="Lucida Grande"/>
                <a:sym typeface="Lucida Grande"/>
                <a:hlinkClick r:id="rId3" invalidUrl="" action="" tgtFrame="" tooltip="" history="1" highlightClick="0" endSnd="0"/>
              </a:rPr>
              <a:t>pl</a:t>
            </a:r>
            <a:r>
              <a:rPr sz="1600">
                <a:latin typeface="Lucida Grande"/>
                <a:ea typeface="Lucida Grande"/>
                <a:cs typeface="Lucida Grande"/>
                <a:sym typeface="Lucida Grande"/>
                <a:hlinkClick r:id="rId3" invalidUrl="" action="" tgtFrame="" tooltip="" history="1" highlightClick="0" endSnd="0"/>
              </a:rPr>
              <a:t>/blog/ruby-is-nil</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hash is a list of key-value pairs.  Hashes can contain other hashes as the value, so they allow you to construct arbitrarily complex data structures to model your infrastructure. Example: node["mysql"]["server"]["tunables"]["log_slow_queries"] = true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"undefined" in Ruby is "nil" (in same way Perl calls it "undef")</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From Julian</a:t>
            </a:r>
            <a:endParaRPr>
              <a:latin typeface="Calibri"/>
              <a:ea typeface="Calibri"/>
              <a:cs typeface="Calibri"/>
              <a:sym typeface="Calibri"/>
            </a:endParaRPr>
          </a:p>
          <a:p>
            <a:pPr lvl="0" defTabSz="1408059">
              <a:lnSpc>
                <a:spcPct val="100000"/>
              </a:lnSpc>
              <a:defRPr sz="1800"/>
            </a:pPr>
            <a:r>
              <a:rPr>
                <a:latin typeface="Consolas"/>
                <a:ea typeface="Consolas"/>
                <a:cs typeface="Consolas"/>
                <a:sym typeface="Consolas"/>
              </a:rPr>
              <a:t>1. A hash is a list of key-value pairs </a:t>
            </a:r>
            <a:endParaRPr>
              <a:latin typeface="Calibri"/>
              <a:ea typeface="Calibri"/>
              <a:cs typeface="Calibri"/>
              <a:sym typeface="Calibri"/>
            </a:endParaRPr>
          </a:p>
          <a:p>
            <a:pPr lvl="0" defTabSz="1408059">
              <a:lnSpc>
                <a:spcPct val="100000"/>
              </a:lnSpc>
              <a:defRPr sz="1800"/>
            </a:pPr>
            <a:endParaRPr>
              <a:latin typeface="Consolas"/>
              <a:ea typeface="Consolas"/>
              <a:cs typeface="Consolas"/>
              <a:sym typeface="Consolas"/>
            </a:endParaRPr>
          </a:p>
          <a:p>
            <a:pPr lvl="0" defTabSz="1408059">
              <a:lnSpc>
                <a:spcPct val="100000"/>
              </a:lnSpc>
              <a:defRPr sz="1800"/>
            </a:pPr>
            <a:r>
              <a:rPr>
                <a:latin typeface="Consolas"/>
                <a:ea typeface="Consolas"/>
                <a:cs typeface="Consolas"/>
                <a:sym typeface="Consolas"/>
              </a:rPr>
              <a:t>2. A hashe can contain other hashes as the value, so they allow you to construct arbitrarily complex data structures to model your infrastructure. Example: node["mysql"]["server"]["tunables"]["log_slow_queries"] = true </a:t>
            </a:r>
            <a:endParaRPr>
              <a:latin typeface="Calibri"/>
              <a:ea typeface="Calibri"/>
              <a:cs typeface="Calibri"/>
              <a:sym typeface="Calibri"/>
            </a:endParaRPr>
          </a:p>
          <a:p>
            <a:pPr lvl="0" defTabSz="1408059">
              <a:lnSpc>
                <a:spcPct val="100000"/>
              </a:lnSpc>
              <a:defRPr sz="1800"/>
            </a:pPr>
            <a:endParaRPr>
              <a:latin typeface="Consolas"/>
              <a:ea typeface="Consolas"/>
              <a:cs typeface="Consolas"/>
              <a:sym typeface="Consolas"/>
            </a:endParaRPr>
          </a:p>
          <a:p>
            <a:pPr lvl="0" defTabSz="1408059">
              <a:lnSpc>
                <a:spcPct val="100000"/>
              </a:lnSpc>
              <a:defRPr sz="1800"/>
            </a:pPr>
            <a:r>
              <a:rPr>
                <a:latin typeface="Consolas"/>
                <a:ea typeface="Consolas"/>
                <a:cs typeface="Consolas"/>
                <a:sym typeface="Consolas"/>
              </a:rPr>
              <a:t>3. "undefined" in Ruby is "nil", in same way Perl has "undef". </a:t>
            </a:r>
            <a:endParaRPr>
              <a:latin typeface="Calibri"/>
              <a:ea typeface="Calibri"/>
              <a:cs typeface="Calibri"/>
              <a:sym typeface="Calibri"/>
            </a:endParaRPr>
          </a:p>
          <a:p>
            <a:pPr lvl="0" defTabSz="1408059">
              <a:lnSpc>
                <a:spcPct val="100000"/>
              </a:lnSpc>
              <a:defRPr sz="1800"/>
            </a:pPr>
            <a:endParaRPr>
              <a:latin typeface="Consolas"/>
              <a:ea typeface="Consolas"/>
              <a:cs typeface="Consolas"/>
              <a:sym typeface="Consolas"/>
            </a:endParaRPr>
          </a:p>
          <a:p>
            <a:pPr lvl="0" defTabSz="1408059">
              <a:lnSpc>
                <a:spcPct val="100000"/>
              </a:lnSpc>
              <a:defRPr sz="1800"/>
            </a:pPr>
            <a:r>
              <a:rPr>
                <a:latin typeface="Consolas"/>
                <a:ea typeface="Consolas"/>
                <a:cs typeface="Consolas"/>
                <a:sym typeface="Consolas"/>
              </a:rPr>
              <a:t>4. Everything in Ruby is object-oriented, so "nil" is actually an object too (of type NilClass) </a:t>
            </a:r>
            <a:endParaRPr>
              <a:latin typeface="Calibri"/>
              <a:ea typeface="Calibri"/>
              <a:cs typeface="Calibri"/>
              <a:sym typeface="Calibri"/>
            </a:endParaRPr>
          </a:p>
          <a:p>
            <a:pPr lvl="0" defTabSz="1408059">
              <a:lnSpc>
                <a:spcPct val="100000"/>
              </a:lnSpc>
              <a:defRPr sz="1800"/>
            </a:pPr>
            <a:endParaRPr>
              <a:latin typeface="Consolas"/>
              <a:ea typeface="Consolas"/>
              <a:cs typeface="Consolas"/>
              <a:sym typeface="Consolas"/>
            </a:endParaRPr>
          </a:p>
          <a:p>
            <a:pPr lvl="0" defTabSz="1408059">
              <a:lnSpc>
                <a:spcPct val="100000"/>
              </a:lnSpc>
              <a:defRPr sz="1800"/>
            </a:pPr>
            <a:r>
              <a:rPr>
                <a:latin typeface="Consolas"/>
                <a:ea typeface="Consolas"/>
                <a:cs typeface="Consolas"/>
                <a:sym typeface="Consolas"/>
              </a:rPr>
              <a:t>5. If some component of the leading hash (e.g. "node["mysql"]) isn't defined, then it will evaluate to nil. Then when you try to access the inner hash ("server"), you're calling the [] operation on nil, which obviously won't work.</a:t>
            </a:r>
            <a:r>
              <a:rPr>
                <a:latin typeface="Cambria"/>
                <a:ea typeface="Cambria"/>
                <a:cs typeface="Cambria"/>
                <a:sym typeface="Cambria"/>
              </a:rPr>
              <a:t> </a:t>
            </a:r>
            <a:endParaRPr>
              <a:latin typeface="Calibri"/>
              <a:ea typeface="Calibri"/>
              <a:cs typeface="Calibri"/>
              <a:sym typeface="Calibri"/>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9" name="Shape 5939"/>
          <p:cNvSpPr/>
          <p:nvPr>
            <p:ph type="sldImg"/>
          </p:nvPr>
        </p:nvSpPr>
        <p:spPr>
          <a:prstGeom prst="rect">
            <a:avLst/>
          </a:prstGeom>
        </p:spPr>
        <p:txBody>
          <a:bodyPr/>
          <a:lstStyle/>
          <a:p>
            <a:pPr lvl="0"/>
          </a:p>
        </p:txBody>
      </p:sp>
      <p:sp>
        <p:nvSpPr>
          <p:cNvPr id="5940" name="Shape 5940"/>
          <p:cNvSpPr/>
          <p:nvPr>
            <p:ph type="body" sz="quarter" idx="1"/>
          </p:nvPr>
        </p:nvSpPr>
        <p:spPr>
          <a:prstGeom prst="rect">
            <a:avLst/>
          </a:prstGeom>
        </p:spPr>
        <p:txBody>
          <a:bodyPr/>
          <a:lstStyle>
            <a:lvl1pPr defTabSz="1408059">
              <a:lnSpc>
                <a:spcPct val="100000"/>
              </a:lnSpc>
              <a:defRPr sz="1600">
                <a:solidFill>
                  <a:srgbClr val="FF0000"/>
                </a:solidFill>
                <a:latin typeface="Lucida Grande"/>
                <a:ea typeface="Lucida Grande"/>
                <a:cs typeface="Lucida Grande"/>
                <a:sym typeface="Lucida Grande"/>
              </a:defRPr>
            </a:lvl1pPr>
          </a:lstStyle>
          <a:p>
            <a:pPr lvl="0">
              <a:defRPr sz="1800">
                <a:solidFill>
                  <a:srgbClr val="000000"/>
                </a:solidFill>
              </a:defRPr>
            </a:pPr>
            <a:r>
              <a:rPr sz="1600">
                <a:solidFill>
                  <a:srgbClr val="FF0000"/>
                </a:solidFill>
              </a:rPr>
              <a:t>This is an optional slide - 2/3!</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0" name="Shape 5950"/>
          <p:cNvSpPr/>
          <p:nvPr>
            <p:ph type="sldImg"/>
          </p:nvPr>
        </p:nvSpPr>
        <p:spPr>
          <a:prstGeom prst="rect">
            <a:avLst/>
          </a:prstGeom>
        </p:spPr>
        <p:txBody>
          <a:bodyPr/>
          <a:lstStyle/>
          <a:p>
            <a:pPr lvl="0"/>
          </a:p>
        </p:txBody>
      </p:sp>
      <p:sp>
        <p:nvSpPr>
          <p:cNvPr id="5951" name="Shape 5951"/>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- 3/3!</a:t>
            </a:r>
            <a:endParaRPr>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 &lt;&lt;WIP Update this for Windows labs</a:t>
            </a:r>
            <a:endParaRPr sz="1600">
              <a:solidFill>
                <a:srgbClr val="FF0000"/>
              </a:solidFill>
              <a:latin typeface="Calibri"/>
              <a:ea typeface="Calibri"/>
              <a:cs typeface="Calibri"/>
              <a:sym typeface="Calibri"/>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1" name="Shape 5961"/>
          <p:cNvSpPr/>
          <p:nvPr>
            <p:ph type="sldImg"/>
          </p:nvPr>
        </p:nvSpPr>
        <p:spPr>
          <a:prstGeom prst="rect">
            <a:avLst/>
          </a:prstGeom>
        </p:spPr>
        <p:txBody>
          <a:bodyPr/>
          <a:lstStyle/>
          <a:p>
            <a:pPr lvl="0"/>
          </a:p>
        </p:txBody>
      </p:sp>
      <p:sp>
        <p:nvSpPr>
          <p:cNvPr id="5962" name="Shape 5962"/>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- 3/3!</a:t>
            </a:r>
            <a:endParaRPr>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 &lt;&lt;WIP Update this for Windows labs</a:t>
            </a:r>
            <a:endParaRPr sz="1600">
              <a:solidFill>
                <a:srgbClr val="FF0000"/>
              </a:solidFill>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222320"/>
                </a:solidFill>
                <a:latin typeface="Lucida Console"/>
                <a:ea typeface="Lucida Console"/>
                <a:cs typeface="Lucida Console"/>
                <a:sym typeface="Lucida Console"/>
              </a:rPr>
              <a:t>We haven</a:t>
            </a:r>
            <a:r>
              <a:rPr sz="1600">
                <a:solidFill>
                  <a:srgbClr val="222320"/>
                </a:solidFill>
                <a:latin typeface="Arial"/>
                <a:ea typeface="Arial"/>
                <a:cs typeface="Arial"/>
                <a:sym typeface="Arial"/>
              </a:rPr>
              <a:t>’</a:t>
            </a:r>
            <a:r>
              <a:rPr sz="1600">
                <a:solidFill>
                  <a:srgbClr val="222320"/>
                </a:solidFill>
                <a:latin typeface="Lucida Console"/>
                <a:ea typeface="Lucida Console"/>
                <a:cs typeface="Lucida Console"/>
                <a:sym typeface="Lucida Console"/>
              </a:rPr>
              <a:t>t evaluated the pci cookbook yet, so no 'pci' attribute</a:t>
            </a: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6" name="Shape 5976"/>
          <p:cNvSpPr/>
          <p:nvPr>
            <p:ph type="sldImg"/>
          </p:nvPr>
        </p:nvSpPr>
        <p:spPr>
          <a:prstGeom prst="rect">
            <a:avLst/>
          </a:prstGeom>
        </p:spPr>
        <p:txBody>
          <a:bodyPr/>
          <a:lstStyle/>
          <a:p>
            <a:pPr lvl="0"/>
          </a:p>
        </p:txBody>
      </p:sp>
      <p:sp>
        <p:nvSpPr>
          <p:cNvPr id="5977" name="Shape 5977"/>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rPr>
              <a:t>The cookbook metadata file contains information about the cookbook</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Some of it is mainly decorative - maintainer data, description, licensing</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0" name="Shape 6040"/>
          <p:cNvSpPr/>
          <p:nvPr>
            <p:ph type="sldImg"/>
          </p:nvPr>
        </p:nvSpPr>
        <p:spPr>
          <a:prstGeom prst="rect">
            <a:avLst/>
          </a:prstGeom>
        </p:spPr>
        <p:txBody>
          <a:bodyPr/>
          <a:lstStyle/>
          <a:p>
            <a:pPr lvl="0"/>
          </a:p>
        </p:txBody>
      </p:sp>
      <p:sp>
        <p:nvSpPr>
          <p:cNvPr id="6041" name="Shape 604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Think about what just happened - if you needed a report about being in/out of scope, you can generate it trivially with Chef’s search features.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 this example, a simple primitive has been turned into a powerful reporting tool.</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66" name="Shape 6066"/>
          <p:cNvSpPr/>
          <p:nvPr>
            <p:ph type="sldImg"/>
          </p:nvPr>
        </p:nvSpPr>
        <p:spPr>
          <a:prstGeom prst="rect">
            <a:avLst/>
          </a:prstGeom>
        </p:spPr>
        <p:txBody>
          <a:bodyPr/>
          <a:lstStyle/>
          <a:p>
            <a:pPr lvl="0"/>
          </a:p>
        </p:txBody>
      </p:sp>
      <p:sp>
        <p:nvSpPr>
          <p:cNvPr id="6067" name="Shape 606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Notice we downloaded the datacenter cookbook, and we rendered etc\hosts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7" name="Shape 6087"/>
          <p:cNvSpPr/>
          <p:nvPr>
            <p:ph type="sldImg"/>
          </p:nvPr>
        </p:nvSpPr>
        <p:spPr>
          <a:prstGeom prst="rect">
            <a:avLst/>
          </a:prstGeom>
        </p:spPr>
        <p:txBody>
          <a:bodyPr/>
          <a:lstStyle/>
          <a:p>
            <a:pPr lvl="0"/>
          </a:p>
        </p:txBody>
      </p:sp>
      <p:sp>
        <p:nvSpPr>
          <p:cNvPr id="6088" name="Shape 608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4" name="Shape 2114"/>
          <p:cNvSpPr/>
          <p:nvPr>
            <p:ph type="sldImg"/>
          </p:nvPr>
        </p:nvSpPr>
        <p:spPr>
          <a:prstGeom prst="rect">
            <a:avLst/>
          </a:prstGeom>
        </p:spPr>
        <p:txBody>
          <a:bodyPr/>
          <a:lstStyle/>
          <a:p>
            <a:pPr lvl="0"/>
          </a:p>
        </p:txBody>
      </p:sp>
      <p:sp>
        <p:nvSpPr>
          <p:cNvPr id="2115" name="Shape 2115"/>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 Repeatability</a:t>
            </a:r>
            <a:endParaRPr>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 Documentation</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5" name="Shape 6095"/>
          <p:cNvSpPr/>
          <p:nvPr>
            <p:ph type="sldImg"/>
          </p:nvPr>
        </p:nvSpPr>
        <p:spPr>
          <a:prstGeom prst="rect">
            <a:avLst/>
          </a:prstGeom>
        </p:spPr>
        <p:txBody>
          <a:bodyPr/>
          <a:lstStyle/>
          <a:p>
            <a:pPr lvl="0"/>
          </a:p>
        </p:txBody>
      </p:sp>
      <p:sp>
        <p:nvSpPr>
          <p:cNvPr id="6096" name="Shape 609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section has a significant jump in complexity from the last two. Make sure you take a break before you start it, and get a cup of coffee.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AKA “I really hate that cookbook I wrote six months ago”</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3" name="Shape 6103"/>
          <p:cNvSpPr/>
          <p:nvPr>
            <p:ph type="sldImg"/>
          </p:nvPr>
        </p:nvSpPr>
        <p:spPr>
          <a:prstGeom prst="rect">
            <a:avLst/>
          </a:prstGeom>
        </p:spPr>
        <p:txBody>
          <a:bodyPr/>
          <a:lstStyle/>
          <a:p>
            <a:pPr lvl="0"/>
          </a:p>
        </p:txBody>
      </p:sp>
      <p:sp>
        <p:nvSpPr>
          <p:cNvPr id="6104" name="Shape 610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Warn students not to skip ahead to saving their cookbook in this module.  They don’t always have to follow along exactly.  But here, if they save early, they will see inconsistencies in later modules.  Hold off on uploading your cookbook until we get there together.</a:t>
            </a: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5" name="Shape 6115"/>
          <p:cNvSpPr/>
          <p:nvPr>
            <p:ph type="sldImg"/>
          </p:nvPr>
        </p:nvSpPr>
        <p:spPr>
          <a:prstGeom prst="rect">
            <a:avLst/>
          </a:prstGeom>
        </p:spPr>
        <p:txBody>
          <a:bodyPr/>
          <a:lstStyle/>
          <a:p>
            <a:pPr lvl="0"/>
          </a:p>
        </p:txBody>
      </p:sp>
      <p:sp>
        <p:nvSpPr>
          <p:cNvPr id="6116" name="Shape 611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Major refactoring, so we should bump the cookbook version # first.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want students to do this first, so they don’t wreck their known-good-state 0.1.0 cookbook by uploading in the middle.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6" name="Shape 6126"/>
          <p:cNvSpPr/>
          <p:nvPr>
            <p:ph type="sldImg"/>
          </p:nvPr>
        </p:nvSpPr>
        <p:spPr>
          <a:prstGeom prst="rect">
            <a:avLst/>
          </a:prstGeom>
        </p:spPr>
        <p:txBody>
          <a:bodyPr/>
          <a:lstStyle/>
          <a:p>
            <a:pPr lvl="0"/>
          </a:p>
        </p:txBody>
      </p:sp>
      <p:sp>
        <p:nvSpPr>
          <p:cNvPr id="6127" name="Shape 612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&lt;&lt;Review comment:  tcp/82 is closed on cloudshare's firewall, so changed this from 81 &amp; 82 to 80 &amp; 81 </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marketing department loves clowns and bears.  If we build pages with clowns and bears, the revenue will come.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Two schools of thought: start with data model and write cookbook or vice versa (model data to cookbook).  This is preference.  Here we start with data model.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“iis_demo”?  Doesn’t *need* to be for this example.  Common best practice.  Nest attributes into what they belong to.  Since Chef will automagically create any intermediate-level hashtables automagically if they don’t exist, this is extremely useful.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6" name="Shape 6136"/>
          <p:cNvSpPr/>
          <p:nvPr>
            <p:ph type="sldImg"/>
          </p:nvPr>
        </p:nvSpPr>
        <p:spPr>
          <a:prstGeom prst="rect">
            <a:avLst/>
          </a:prstGeom>
        </p:spPr>
        <p:txBody>
          <a:bodyPr/>
          <a:lstStyle/>
          <a:p>
            <a:pPr lvl="0"/>
          </a:p>
        </p:txBody>
      </p:sp>
      <p:sp>
        <p:nvSpPr>
          <p:cNvPr id="6137" name="Shape 613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&lt;&lt;WIP Need to list tasks on the slide to be inline w/ linux course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lot is about to change here - its worth warning folks that we’re going to do a significant refactor.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There are a few things we can pick on.  Notably, our hardcoded paths.  But first things first...</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1" name="Shape 6141"/>
          <p:cNvSpPr/>
          <p:nvPr>
            <p:ph type="sldImg"/>
          </p:nvPr>
        </p:nvSpPr>
        <p:spPr>
          <a:prstGeom prst="rect">
            <a:avLst/>
          </a:prstGeom>
        </p:spPr>
        <p:txBody>
          <a:bodyPr/>
          <a:lstStyle/>
          <a:p>
            <a:pPr lvl="0"/>
          </a:p>
        </p:txBody>
      </p:sp>
      <p:sp>
        <p:nvSpPr>
          <p:cNvPr id="6142" name="Shape 6142"/>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If you have to color outside the lines, it's up to you to make stuff work.</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In this case, </a:t>
            </a:r>
            <a:r>
              <a:rPr sz="2000">
                <a:latin typeface="Calibri"/>
                <a:ea typeface="Calibri"/>
                <a:cs typeface="Calibri"/>
                <a:sym typeface="Calibri"/>
              </a:rPr>
              <a:t>add-windowsfeature Web has built-in idempotentcy</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9" name="Shape 6149"/>
          <p:cNvSpPr/>
          <p:nvPr>
            <p:ph type="sldImg"/>
          </p:nvPr>
        </p:nvSpPr>
        <p:spPr>
          <a:prstGeom prst="rect">
            <a:avLst/>
          </a:prstGeom>
        </p:spPr>
        <p:txBody>
          <a:bodyPr/>
          <a:lstStyle/>
          <a:p>
            <a:pPr lvl="0"/>
          </a:p>
        </p:txBody>
      </p:sp>
      <p:sp>
        <p:nvSpPr>
          <p:cNvPr id="6150" name="Shape 615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only_if and not_if are part of Chef, not part of Ruby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don’t use “If” and “Unless” because they are reserved for the language that is hosting the DSL</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2" name="Shape 6162"/>
          <p:cNvSpPr/>
          <p:nvPr>
            <p:ph type="sldImg"/>
          </p:nvPr>
        </p:nvSpPr>
        <p:spPr>
          <a:prstGeom prst="rect">
            <a:avLst/>
          </a:prstGeom>
        </p:spPr>
        <p:txBody>
          <a:bodyPr/>
          <a:lstStyle/>
          <a:p>
            <a:pPr lvl="0"/>
          </a:p>
        </p:txBody>
      </p:sp>
      <p:sp>
        <p:nvSpPr>
          <p:cNvPr id="6163" name="Shape 6163"/>
          <p:cNvSpPr/>
          <p:nvPr>
            <p:ph type="body" sz="quarter" idx="1"/>
          </p:nvPr>
        </p:nvSpPr>
        <p:spPr>
          <a:prstGeom prst="rect">
            <a:avLst/>
          </a:prstGeom>
        </p:spPr>
        <p:txBody>
          <a:bodyPr/>
          <a:lstStyle/>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Resource collection is created during the compile  phase.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Pure Ruby code is executed in the 'compile' phase - Chef DSL is executed in the 'execute' phase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Times Roman"/>
                <a:ea typeface="Times Roman"/>
                <a:cs typeface="Times Roman"/>
                <a:sym typeface="Times Roman"/>
              </a:rPr>
              <a:t>The first one means the resource will only be invoked if the condition exists, whereas the second means the resource will only get added to the resource collection if the condition exists.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impact of the code executing during the compile phase is that it could potentially prevent the resource from getting added to the resource collection. </a:t>
            </a: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7" name="Shape 6167"/>
          <p:cNvSpPr/>
          <p:nvPr>
            <p:ph type="sldImg"/>
          </p:nvPr>
        </p:nvSpPr>
        <p:spPr>
          <a:prstGeom prst="rect">
            <a:avLst/>
          </a:prstGeom>
        </p:spPr>
        <p:txBody>
          <a:bodyPr/>
          <a:lstStyle/>
          <a:p>
            <a:pPr lvl="0"/>
          </a:p>
        </p:txBody>
      </p:sp>
      <p:sp>
        <p:nvSpPr>
          <p:cNvPr id="6168" name="Shape 6168"/>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How the heck are you supposed to know the valid parameters for these?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4" name="Shape 6184"/>
          <p:cNvSpPr/>
          <p:nvPr>
            <p:ph type="sldImg"/>
          </p:nvPr>
        </p:nvSpPr>
        <p:spPr>
          <a:prstGeom prst="rect">
            <a:avLst/>
          </a:prstGeom>
        </p:spPr>
        <p:txBody>
          <a:bodyPr/>
          <a:lstStyle/>
          <a:p>
            <a:pPr lvl="0"/>
          </a:p>
        </p:txBody>
      </p:sp>
      <p:sp>
        <p:nvSpPr>
          <p:cNvPr id="6185" name="Shape 6185"/>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Let them know that this is how professionals work - they have their editor open, a command line, and the docs open all the time.</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The rest of the deck tells them to look up more information in the Docs, and at this stage I start answering questions with "where can you look that up?"</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1" name="Shape 2121"/>
          <p:cNvSpPr/>
          <p:nvPr>
            <p:ph type="sldImg"/>
          </p:nvPr>
        </p:nvSpPr>
        <p:spPr>
          <a:prstGeom prst="rect">
            <a:avLst/>
          </a:prstGeom>
        </p:spPr>
        <p:txBody>
          <a:bodyPr/>
          <a:lstStyle/>
          <a:p>
            <a:pPr lvl="0"/>
          </a:p>
        </p:txBody>
      </p:sp>
      <p:sp>
        <p:nvSpPr>
          <p:cNvPr id="2122" name="Shape 2122"/>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 Repeatability</a:t>
            </a:r>
            <a:endParaRPr>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 Documentation</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1" name="Shape 6201"/>
          <p:cNvSpPr/>
          <p:nvPr>
            <p:ph type="sldImg"/>
          </p:nvPr>
        </p:nvSpPr>
        <p:spPr>
          <a:prstGeom prst="rect">
            <a:avLst/>
          </a:prstGeom>
        </p:spPr>
        <p:txBody>
          <a:bodyPr/>
          <a:lstStyle/>
          <a:p>
            <a:pPr lvl="0"/>
          </a:p>
        </p:txBody>
      </p:sp>
      <p:sp>
        <p:nvSpPr>
          <p:cNvPr id="6202" name="Shape 6202"/>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Don’t forget the * after “Default Web Site”</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This is a known bug in windows, without this * get-website will return all websites instead of just the one you want.</a:t>
            </a: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0" name="Shape 6210"/>
          <p:cNvSpPr/>
          <p:nvPr>
            <p:ph type="sldImg"/>
          </p:nvPr>
        </p:nvSpPr>
        <p:spPr>
          <a:prstGeom prst="rect">
            <a:avLst/>
          </a:prstGeom>
        </p:spPr>
        <p:txBody>
          <a:bodyPr/>
          <a:lstStyle/>
          <a:p>
            <a:pPr lvl="0"/>
          </a:p>
        </p:txBody>
      </p:sp>
      <p:sp>
        <p:nvSpPr>
          <p:cNvPr id="6211" name="Shape 6211"/>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There is an outstanding bug to have not_if run within the context of parent resource. As of now not_if starts as a CMD</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3" name="Shape 6223"/>
          <p:cNvSpPr/>
          <p:nvPr>
            <p:ph type="sldImg"/>
          </p:nvPr>
        </p:nvSpPr>
        <p:spPr>
          <a:prstGeom prst="rect">
            <a:avLst/>
          </a:prstGeom>
        </p:spPr>
        <p:txBody>
          <a:bodyPr/>
          <a:lstStyle/>
          <a:p>
            <a:pPr lvl="0"/>
          </a:p>
        </p:txBody>
      </p:sp>
      <p:sp>
        <p:nvSpPr>
          <p:cNvPr id="6224" name="Shape 622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will explain the new syntax in the next few slides</a:t>
            </a: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4" name="Shape 6234"/>
          <p:cNvSpPr/>
          <p:nvPr>
            <p:ph type="sldImg"/>
          </p:nvPr>
        </p:nvSpPr>
        <p:spPr>
          <a:prstGeom prst="rect">
            <a:avLst/>
          </a:prstGeom>
        </p:spPr>
        <p:txBody>
          <a:bodyPr/>
          <a:lstStyle/>
          <a:p>
            <a:pPr lvl="0"/>
          </a:p>
        </p:txBody>
      </p:sp>
      <p:sp>
        <p:nvSpPr>
          <p:cNvPr id="6235" name="Shape 6235"/>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endParaRPr>
              <a:latin typeface="Calibri"/>
              <a:ea typeface="Calibri"/>
              <a:cs typeface="Calibri"/>
              <a:sym typeface="Calibri"/>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1" name="Shape 6241"/>
          <p:cNvSpPr/>
          <p:nvPr>
            <p:ph type="sldImg"/>
          </p:nvPr>
        </p:nvSpPr>
        <p:spPr>
          <a:prstGeom prst="rect">
            <a:avLst/>
          </a:prstGeom>
        </p:spPr>
        <p:txBody>
          <a:bodyPr/>
          <a:lstStyle/>
          <a:p>
            <a:pPr lvl="0"/>
          </a:p>
        </p:txBody>
      </p:sp>
      <p:sp>
        <p:nvSpPr>
          <p:cNvPr id="6242" name="Shape 624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Call out </a:t>
            </a:r>
            <a:r>
              <a:rPr sz="1600">
                <a:latin typeface="Consolas"/>
                <a:ea typeface="Consolas"/>
                <a:cs typeface="Consolas"/>
                <a:sym typeface="Consolas"/>
              </a:rPr>
              <a:t> that site_dir is already a string so we don’t have to interpolate it.</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More syntax. Variables within blocks use the “=” for assignment, and are locally scoped.</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in a string</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Scoping: var exists on this block and only this block.  Globals have $ for global.  In java, php, perl:  $ just means variable. In ruby, it means global var. (vs. local _ , instance @, or class @@)</a:t>
            </a: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8" name="Shape 6248"/>
          <p:cNvSpPr/>
          <p:nvPr>
            <p:ph type="sldImg"/>
          </p:nvPr>
        </p:nvSpPr>
        <p:spPr>
          <a:prstGeom prst="rect">
            <a:avLst/>
          </a:prstGeom>
        </p:spPr>
        <p:txBody>
          <a:bodyPr/>
          <a:lstStyle/>
          <a:p>
            <a:pPr lvl="0"/>
          </a:p>
        </p:txBody>
      </p:sp>
      <p:sp>
        <p:nvSpPr>
          <p:cNvPr id="6249" name="Shape 6249"/>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More syntax. Variables within blocks use the “=” for assignment, and are locally scoped.</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 in a string</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Scoping: var exists on this block and only this block.  Globals have $ for global.  In java, php, perl:  $ just means variable. In ruby, it means global var. (vs. local _ , instance @, or class @@)</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6" name="Shape 6266"/>
          <p:cNvSpPr/>
          <p:nvPr>
            <p:ph type="sldImg"/>
          </p:nvPr>
        </p:nvSpPr>
        <p:spPr>
          <a:prstGeom prst="rect">
            <a:avLst/>
          </a:prstGeom>
        </p:spPr>
        <p:txBody>
          <a:bodyPr/>
          <a:lstStyle/>
          <a:p>
            <a:pPr lvl="0"/>
          </a:p>
        </p:txBody>
      </p:sp>
      <p:sp>
        <p:nvSpPr>
          <p:cNvPr id="6267" name="Shape 626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- 1/3!</a:t>
            </a:r>
            <a:endParaRPr>
              <a:latin typeface="Calibri"/>
              <a:ea typeface="Calibri"/>
              <a:cs typeface="Calibri"/>
              <a:sym typeface="Calibri"/>
            </a:endParaRPr>
          </a:p>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solidFill>
                  <a:srgbClr val="FF0000"/>
                </a:solidFill>
                <a:latin typeface="Lucida Grande"/>
                <a:ea typeface="Lucida Grande"/>
                <a:cs typeface="Lucida Grande"/>
                <a:sym typeface="Lucida Grande"/>
              </a:rPr>
              <a:t>Note this is a building slide for student participation - the answers reveal one at a time on click</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Wait for the big reveal!</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This is a building slide. Ask the class for answer to each one, and reveal one at a time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Answer:-</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Case1 - /srv/apache/foobar</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Case2 - /document_root  </a:t>
            </a: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Case3 - /srv/apache/foobar</a:t>
            </a: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4" name="Shape 6274"/>
          <p:cNvSpPr/>
          <p:nvPr>
            <p:ph type="sldImg"/>
          </p:nvPr>
        </p:nvSpPr>
        <p:spPr>
          <a:prstGeom prst="rect">
            <a:avLst/>
          </a:prstGeom>
        </p:spPr>
        <p:txBody>
          <a:bodyPr/>
          <a:lstStyle/>
          <a:p>
            <a:pPr lvl="0"/>
          </a:p>
        </p:txBody>
      </p:sp>
      <p:sp>
        <p:nvSpPr>
          <p:cNvPr id="6275" name="Shape 6275"/>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1st Pass - we create an iis_site resource for the “clowns” site</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2nd Pass - we create an iis_site resource for the “bears” site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We encounter 3 new pieces of syntax here: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1) do..end being used as a block (and sub-block). depending on the crowd, explain anonymous functions and lambdas, or just explain that it means “execute this code and return the result”.</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iis_site "string" plus whole block.  Checks valid syntax.  But code block gets called later when we are ready to call the function.  It gets read in very early.  But not_if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nonruby syntax to defer.</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2) File - this is a class name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3) File.exists? is a class method, which returns true/false based on whether the symlink exists. In idiomatic Ruby, methods that end with a ? return true or false.</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3" name="Shape 6283"/>
          <p:cNvSpPr/>
          <p:nvPr>
            <p:ph type="sldImg"/>
          </p:nvPr>
        </p:nvSpPr>
        <p:spPr>
          <a:prstGeom prst="rect">
            <a:avLst/>
          </a:prstGeom>
        </p:spPr>
        <p:txBody>
          <a:bodyPr/>
          <a:lstStyle/>
          <a:p>
            <a:pPr lvl="0"/>
          </a:p>
        </p:txBody>
      </p:sp>
      <p:sp>
        <p:nvSpPr>
          <p:cNvPr id="6284" name="Shape 6284"/>
          <p:cNvSpPr/>
          <p:nvPr>
            <p:ph type="body" sz="quarter" idx="1"/>
          </p:nvPr>
        </p:nvSpPr>
        <p:spPr>
          <a:prstGeom prst="rect">
            <a:avLst/>
          </a:prstGeom>
        </p:spPr>
        <p:txBody>
          <a:bodyPr/>
          <a:lstStyle/>
          <a:p>
            <a:pPr lvl="0" defTabSz="1408059">
              <a:lnSpc>
                <a:spcPct val="100000"/>
              </a:lnSpc>
              <a:defRPr sz="1800"/>
            </a:pPr>
            <a:r>
              <a:rPr sz="1600"/>
              <a:t>Note: You you see “Index out of bound” error - chances are student manually deleted Default Website. Simply recreate the default website and the error will go away</a:t>
            </a:r>
            <a:r>
              <a:rPr sz="1600">
                <a:solidFill>
                  <a:srgbClr val="BA2121"/>
                </a:solidFill>
                <a:latin typeface="Inconsolata"/>
                <a:ea typeface="Inconsolata"/>
                <a:cs typeface="Inconsolata"/>
                <a:sym typeface="Inconsolata"/>
              </a:rPr>
              <a:t>.</a:t>
            </a:r>
            <a:endParaRPr sz="1600">
              <a:solidFill>
                <a:srgbClr val="BA2121"/>
              </a:solidFill>
              <a:latin typeface="Inconsolata"/>
              <a:ea typeface="Inconsolata"/>
              <a:cs typeface="Inconsolata"/>
              <a:sym typeface="Inconsolata"/>
            </a:endParaRPr>
          </a:p>
          <a:p>
            <a:pPr lvl="0" defTabSz="1408059">
              <a:lnSpc>
                <a:spcPct val="100000"/>
              </a:lnSpc>
              <a:defRPr sz="1800"/>
            </a:pPr>
            <a:endParaRPr b="1" sz="1600">
              <a:solidFill>
                <a:srgbClr val="BA2121"/>
              </a:solidFill>
              <a:latin typeface="Inconsolata"/>
              <a:ea typeface="Inconsolata"/>
              <a:cs typeface="Inconsolata"/>
              <a:sym typeface="Inconsolata"/>
            </a:endParaRPr>
          </a:p>
          <a:p>
            <a:pPr lvl="0" defTabSz="1408059">
              <a:lnSpc>
                <a:spcPct val="100000"/>
              </a:lnSpc>
              <a:defRPr sz="1800"/>
            </a:pPr>
            <a:r>
              <a:rPr b="1" sz="1600">
                <a:solidFill>
                  <a:srgbClr val="BA2121"/>
                </a:solidFill>
                <a:latin typeface="Inconsolata"/>
                <a:ea typeface="Inconsolata"/>
                <a:cs typeface="Inconsolata"/>
                <a:sym typeface="Inconsolata"/>
              </a:rPr>
              <a:t>* Import-Module webadministration</a:t>
            </a:r>
            <a:r>
              <a:rPr sz="1600">
                <a:latin typeface="Lucida Grande"/>
                <a:ea typeface="Lucida Grande"/>
                <a:cs typeface="Lucida Grande"/>
                <a:sym typeface="Lucida Grande"/>
              </a:rPr>
              <a:t>   -  need to load this because IIS: provider is not loaded by default. Quirks of windows.</a:t>
            </a:r>
            <a:endParaRPr sz="1600">
              <a:latin typeface="Calibri"/>
              <a:ea typeface="Calibri"/>
              <a:cs typeface="Calibri"/>
              <a:sym typeface="Calibri"/>
            </a:endParaRPr>
          </a:p>
          <a:p>
            <a:pPr lvl="0" defTabSz="1408059">
              <a:lnSpc>
                <a:spcPct val="100000"/>
              </a:lnSpc>
              <a:defRPr sz="1800"/>
            </a:pPr>
            <a:r>
              <a:rPr b="1" sz="1600">
                <a:solidFill>
                  <a:srgbClr val="BA2121"/>
                </a:solidFill>
                <a:latin typeface="Inconsolata"/>
                <a:ea typeface="Inconsolata"/>
                <a:cs typeface="Inconsolata"/>
                <a:sym typeface="Inconsolata"/>
              </a:rPr>
              <a:t>* if(-not(test-path….   - same as   !   in ruby. Can be supplemented with a !,  –not makes it slightly easier for the noobies.</a:t>
            </a:r>
            <a:endParaRPr sz="1600">
              <a:latin typeface="Calibri"/>
              <a:ea typeface="Calibri"/>
              <a:cs typeface="Calibri"/>
              <a:sym typeface="Calibri"/>
            </a:endParaRPr>
          </a:p>
          <a:p>
            <a:pPr lvl="0" defTabSz="1408059">
              <a:lnSpc>
                <a:spcPct val="100000"/>
              </a:lnSpc>
              <a:defRPr sz="1800"/>
            </a:pPr>
            <a:endParaRPr b="1" sz="1600">
              <a:solidFill>
                <a:srgbClr val="BA2121"/>
              </a:solidFill>
              <a:latin typeface="Inconsolata"/>
              <a:ea typeface="Inconsolata"/>
              <a:cs typeface="Inconsolata"/>
              <a:sym typeface="Inconsolata"/>
            </a:endParaRPr>
          </a:p>
          <a:p>
            <a:pPr lvl="0" defTabSz="1408059">
              <a:lnSpc>
                <a:spcPct val="100000"/>
              </a:lnSpc>
              <a:defRPr sz="1800"/>
            </a:pPr>
            <a:r>
              <a:rPr b="1" sz="1600">
                <a:solidFill>
                  <a:srgbClr val="BA2121"/>
                </a:solidFill>
                <a:latin typeface="Inconsolata"/>
                <a:ea typeface="Inconsolata"/>
                <a:cs typeface="Inconsolata"/>
                <a:sym typeface="Inconsolata"/>
              </a:rPr>
              <a:t>New-Website takes all the same parameters as IIS_Site except that you have to explicitly specify Application Pool.</a:t>
            </a:r>
            <a:endParaRPr sz="1600">
              <a:latin typeface="Calibri"/>
              <a:ea typeface="Calibri"/>
              <a:cs typeface="Calibri"/>
              <a:sym typeface="Calibri"/>
            </a:endParaRPr>
          </a:p>
          <a:p>
            <a:pPr lvl="0" defTabSz="1408059">
              <a:lnSpc>
                <a:spcPct val="100000"/>
              </a:lnSpc>
              <a:defRPr sz="1800"/>
            </a:pPr>
            <a:endParaRPr b="1" sz="1600">
              <a:solidFill>
                <a:srgbClr val="BA2121"/>
              </a:solidFill>
              <a:latin typeface="Inconsolata"/>
              <a:ea typeface="Inconsolata"/>
              <a:cs typeface="Inconsolata"/>
              <a:sym typeface="Inconsolata"/>
            </a:endParaRPr>
          </a:p>
          <a:p>
            <a:pPr lvl="0" defTabSz="1408059">
              <a:lnSpc>
                <a:spcPct val="100000"/>
              </a:lnSpc>
              <a:defRPr sz="1800"/>
            </a:pPr>
            <a:r>
              <a:rPr b="1" sz="1600">
                <a:solidFill>
                  <a:srgbClr val="BA2121"/>
                </a:solidFill>
                <a:latin typeface="Inconsolata"/>
                <a:ea typeface="Inconsolata"/>
                <a:cs typeface="Inconsolata"/>
                <a:sym typeface="Inconsolata"/>
              </a:rPr>
              <a:t>&lt;&lt;-EOH stuff is known as a Here Document - </a:t>
            </a:r>
            <a:r>
              <a:rPr sz="1600">
                <a:latin typeface="Lucida Grande"/>
                <a:ea typeface="Lucida Grande"/>
                <a:cs typeface="Lucida Grande"/>
                <a:sym typeface="Lucida Grande"/>
                <a:hlinkClick r:id="rId3" invalidUrl="" action="" tgtFrame="" tooltip="" history="1" highlightClick="0" endSnd="0"/>
              </a:rPr>
              <a:t>https://en.wikipedia.org/wiki/Here_document</a:t>
            </a:r>
            <a:r>
              <a:rPr sz="1600">
                <a:latin typeface="Arial"/>
                <a:ea typeface="Arial"/>
                <a:cs typeface="Arial"/>
                <a:sym typeface="Arial"/>
              </a:rPr>
              <a:t> </a:t>
            </a:r>
            <a:r>
              <a:rPr b="1" sz="1600">
                <a:solidFill>
                  <a:srgbClr val="BA2121"/>
                </a:solidFill>
                <a:latin typeface="Inconsolata"/>
                <a:ea typeface="Inconsolata"/>
                <a:cs typeface="Inconsolata"/>
                <a:sym typeface="Inconsolata"/>
              </a:rPr>
              <a:t> in case people ask.</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8" name="Shape 6288"/>
          <p:cNvSpPr/>
          <p:nvPr>
            <p:ph type="sldImg"/>
          </p:nvPr>
        </p:nvSpPr>
        <p:spPr>
          <a:prstGeom prst="rect">
            <a:avLst/>
          </a:prstGeom>
        </p:spPr>
        <p:txBody>
          <a:bodyPr/>
          <a:lstStyle/>
          <a:p>
            <a:pPr lvl="0"/>
          </a:p>
        </p:txBody>
      </p:sp>
      <p:sp>
        <p:nvSpPr>
          <p:cNvPr id="6289" name="Shape 6289"/>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We will show how to use these variables when we write the template in a few slides</a:t>
            </a:r>
            <a:endParaRPr>
              <a:latin typeface="Calibri"/>
              <a:ea typeface="Calibri"/>
              <a:cs typeface="Calibri"/>
              <a:sym typeface="Calibri"/>
            </a:endParaRPr>
          </a:p>
          <a:p>
            <a:pPr lvl="0" defTabSz="1408059">
              <a:lnSpc>
                <a:spcPct val="100000"/>
              </a:lnSpc>
              <a:defRPr sz="1800"/>
            </a:pPr>
            <a:endParaRPr b="1"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8" name="Shape 2128"/>
          <p:cNvSpPr/>
          <p:nvPr>
            <p:ph type="sldImg"/>
          </p:nvPr>
        </p:nvSpPr>
        <p:spPr>
          <a:prstGeom prst="rect">
            <a:avLst/>
          </a:prstGeom>
        </p:spPr>
        <p:txBody>
          <a:bodyPr/>
          <a:lstStyle/>
          <a:p>
            <a:pPr lvl="0"/>
          </a:p>
        </p:txBody>
      </p:sp>
      <p:sp>
        <p:nvSpPr>
          <p:cNvPr id="2129" name="Shape 2129"/>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 Repeatability</a:t>
            </a:r>
            <a:endParaRPr>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 Documentation</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6" name="Shape 6296"/>
          <p:cNvSpPr/>
          <p:nvPr>
            <p:ph type="sldImg"/>
          </p:nvPr>
        </p:nvSpPr>
        <p:spPr>
          <a:prstGeom prst="rect">
            <a:avLst/>
          </a:prstGeom>
        </p:spPr>
        <p:txBody>
          <a:bodyPr/>
          <a:lstStyle/>
          <a:p>
            <a:pPr lvl="0"/>
          </a:p>
        </p:txBody>
      </p:sp>
      <p:sp>
        <p:nvSpPr>
          <p:cNvPr id="6297" name="Shape 629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Direct the students to read more about notifications on the wiki (notifies resource)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Important to talk about the fact that we batch notifications up, and run them at the end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3" name="Shape 6303"/>
          <p:cNvSpPr/>
          <p:nvPr>
            <p:ph type="sldImg"/>
          </p:nvPr>
        </p:nvSpPr>
        <p:spPr>
          <a:prstGeom prst="rect">
            <a:avLst/>
          </a:prstGeom>
        </p:spPr>
        <p:txBody>
          <a:bodyPr/>
          <a:lstStyle/>
          <a:p>
            <a:pPr lvl="0"/>
          </a:p>
        </p:txBody>
      </p:sp>
      <p:sp>
        <p:nvSpPr>
          <p:cNvPr id="6304" name="Shape 6304"/>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New resource parameter for templates, in the “variables” parameter. Explained in future slides.</a:t>
            </a: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2" name="Shape 6312"/>
          <p:cNvSpPr/>
          <p:nvPr>
            <p:ph type="sldImg"/>
          </p:nvPr>
        </p:nvSpPr>
        <p:spPr>
          <a:prstGeom prst="rect">
            <a:avLst/>
          </a:prstGeom>
        </p:spPr>
        <p:txBody>
          <a:bodyPr/>
          <a:lstStyle/>
          <a:p>
            <a:pPr lvl="0"/>
          </a:p>
        </p:txBody>
      </p:sp>
      <p:sp>
        <p:nvSpPr>
          <p:cNvPr id="6313" name="Shape 6313"/>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I don’t think this slide is needed…</a:t>
            </a: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8" name="Shape 6318"/>
          <p:cNvSpPr/>
          <p:nvPr>
            <p:ph type="sldImg"/>
          </p:nvPr>
        </p:nvSpPr>
        <p:spPr>
          <a:prstGeom prst="rect">
            <a:avLst/>
          </a:prstGeom>
        </p:spPr>
        <p:txBody>
          <a:bodyPr/>
          <a:lstStyle/>
          <a:p>
            <a:pPr lvl="0"/>
          </a:p>
        </p:txBody>
      </p:sp>
      <p:sp>
        <p:nvSpPr>
          <p:cNvPr id="6319" name="Shape 6319"/>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rPr>
              <a:t>Gotta do something about making this slide pretty</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Full URL: </a:t>
            </a:r>
            <a:r>
              <a:rPr u="sng">
                <a:solidFill>
                  <a:srgbClr val="0000FF"/>
                </a:solidFill>
                <a:uFill>
                  <a:solidFill>
                    <a:srgbClr val="0000FF"/>
                  </a:solidFill>
                </a:uFill>
                <a:latin typeface="Calibri"/>
                <a:ea typeface="Calibri"/>
                <a:cs typeface="Calibri"/>
                <a:sym typeface="Calibri"/>
                <a:hlinkClick r:id="rId3" invalidUrl="" action="" tgtFrame="" tooltip="" history="1" highlightClick="0" endSnd="0"/>
              </a:rPr>
              <a:t>https://gist.github.com/smurawski/ae9187fb8a5fcedc5ee2</a:t>
            </a:r>
            <a:endParaRPr>
              <a:latin typeface="Calibri"/>
              <a:ea typeface="Calibri"/>
              <a:cs typeface="Calibri"/>
              <a:sym typeface="Calibri"/>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6" name="Shape 6326"/>
          <p:cNvSpPr/>
          <p:nvPr>
            <p:ph type="sldImg"/>
          </p:nvPr>
        </p:nvSpPr>
        <p:spPr>
          <a:prstGeom prst="rect">
            <a:avLst/>
          </a:prstGeom>
        </p:spPr>
        <p:txBody>
          <a:bodyPr/>
          <a:lstStyle/>
          <a:p>
            <a:pPr lvl="0"/>
          </a:p>
        </p:txBody>
      </p:sp>
      <p:sp>
        <p:nvSpPr>
          <p:cNvPr id="6327" name="Shape 6327"/>
          <p:cNvSpPr/>
          <p:nvPr>
            <p:ph type="body" sz="quarter" idx="1"/>
          </p:nvPr>
        </p:nvSpPr>
        <p:spPr>
          <a:prstGeom prst="rect">
            <a:avLst/>
          </a:prstGeom>
        </p:spPr>
        <p:txBody>
          <a:bodyPr/>
          <a:lstStyle/>
          <a:p>
            <a:pPr lvl="0" defTabSz="1408059">
              <a:lnSpc>
                <a:spcPct val="100000"/>
              </a:lnSpc>
              <a:defRPr sz="1800"/>
            </a:pPr>
            <a:r>
              <a:rPr>
                <a:latin typeface="Lucida Grande"/>
                <a:ea typeface="Lucida Grande"/>
                <a:cs typeface="Lucida Grande"/>
                <a:sym typeface="Lucida Grande"/>
              </a:rPr>
              <a:t>&lt;&lt;Review comment:  'Company' attribute is no longer set (was a facet of 'knife node edit'), so removed the line </a:t>
            </a:r>
            <a:r>
              <a:rPr>
                <a:solidFill>
                  <a:srgbClr val="000080"/>
                </a:solidFill>
                <a:latin typeface="Consolas"/>
                <a:ea typeface="Consolas"/>
                <a:cs typeface="Consolas"/>
                <a:sym typeface="Consolas"/>
              </a:rPr>
              <a:t> &lt;h1&gt;</a:t>
            </a:r>
            <a:r>
              <a:rPr>
                <a:latin typeface="Consolas"/>
                <a:ea typeface="Consolas"/>
                <a:cs typeface="Consolas"/>
                <a:sym typeface="Consolas"/>
              </a:rPr>
              <a:t>Welcome to </a:t>
            </a:r>
            <a:r>
              <a:rPr b="1">
                <a:solidFill>
                  <a:srgbClr val="999999"/>
                </a:solidFill>
                <a:latin typeface="Consolas"/>
                <a:ea typeface="Consolas"/>
                <a:cs typeface="Consolas"/>
                <a:sym typeface="Consolas"/>
              </a:rPr>
              <a:t>&lt;%=</a:t>
            </a:r>
            <a:r>
              <a:rPr>
                <a:latin typeface="Consolas"/>
                <a:ea typeface="Consolas"/>
                <a:cs typeface="Consolas"/>
                <a:sym typeface="Consolas"/>
              </a:rPr>
              <a:t> </a:t>
            </a:r>
            <a:r>
              <a:rPr>
                <a:solidFill>
                  <a:srgbClr val="333333"/>
                </a:solidFill>
                <a:latin typeface="Consolas"/>
                <a:ea typeface="Consolas"/>
                <a:cs typeface="Consolas"/>
                <a:sym typeface="Consolas"/>
              </a:rPr>
              <a:t>node</a:t>
            </a:r>
            <a:r>
              <a:rPr b="1">
                <a:latin typeface="Consolas"/>
                <a:ea typeface="Consolas"/>
                <a:cs typeface="Consolas"/>
                <a:sym typeface="Consolas"/>
              </a:rPr>
              <a:t>["</a:t>
            </a:r>
            <a:r>
              <a:rPr>
                <a:solidFill>
                  <a:srgbClr val="DD1144"/>
                </a:solidFill>
                <a:latin typeface="Consolas"/>
                <a:ea typeface="Consolas"/>
                <a:cs typeface="Consolas"/>
                <a:sym typeface="Consolas"/>
              </a:rPr>
              <a:t>company"]</a:t>
            </a:r>
            <a:r>
              <a:rPr>
                <a:latin typeface="Consolas"/>
                <a:ea typeface="Consolas"/>
                <a:cs typeface="Consolas"/>
                <a:sym typeface="Consolas"/>
              </a:rPr>
              <a:t> </a:t>
            </a:r>
            <a:r>
              <a:rPr b="1">
                <a:solidFill>
                  <a:srgbClr val="999999"/>
                </a:solidFill>
                <a:latin typeface="Consolas"/>
                <a:ea typeface="Consolas"/>
                <a:cs typeface="Consolas"/>
                <a:sym typeface="Consolas"/>
              </a:rPr>
              <a:t>%&gt;</a:t>
            </a:r>
            <a:r>
              <a:rPr>
                <a:solidFill>
                  <a:srgbClr val="000080"/>
                </a:solidFill>
                <a:latin typeface="Consolas"/>
                <a:ea typeface="Consolas"/>
                <a:cs typeface="Consolas"/>
                <a:sym typeface="Consolas"/>
              </a:rPr>
              <a:t>&lt;/h1&gt;</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New syntax here:</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Re-affirm the ERB syntax, of -%&gt; on the end and &lt;%= on the front</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Gist: </a:t>
            </a:r>
            <a:r>
              <a:rPr>
                <a:latin typeface="Arial"/>
                <a:ea typeface="Arial"/>
                <a:cs typeface="Arial"/>
                <a:sym typeface="Arial"/>
                <a:hlinkClick r:id="rId3" invalidUrl="" action="" tgtFrame="" tooltip="" history="1" highlightClick="0" endSnd="0"/>
              </a:rPr>
              <a:t>https://gist.github.com/2866421</a:t>
            </a:r>
            <a:r>
              <a:rPr>
                <a:solidFill>
                  <a:srgbClr val="222321"/>
                </a:solidFill>
                <a:latin typeface="Arial"/>
                <a:ea typeface="Arial"/>
                <a:cs typeface="Arial"/>
                <a:sym typeface="Arial"/>
              </a:rPr>
              <a:t> </a:t>
            </a:r>
            <a:endParaRPr>
              <a:latin typeface="Calibri"/>
              <a:ea typeface="Calibri"/>
              <a:cs typeface="Calibri"/>
              <a:sym typeface="Calibri"/>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5" name="Shape 6345"/>
          <p:cNvSpPr/>
          <p:nvPr>
            <p:ph type="sldImg"/>
          </p:nvPr>
        </p:nvSpPr>
        <p:spPr>
          <a:prstGeom prst="rect">
            <a:avLst/>
          </a:prstGeom>
        </p:spPr>
        <p:txBody>
          <a:bodyPr/>
          <a:lstStyle/>
          <a:p>
            <a:pPr lvl="0"/>
          </a:p>
        </p:txBody>
      </p:sp>
      <p:sp>
        <p:nvSpPr>
          <p:cNvPr id="6346" name="Shape 634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ran a resource with a notification, which...</a:t>
            </a: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3" name="Shape 6353"/>
          <p:cNvSpPr/>
          <p:nvPr>
            <p:ph type="sldImg"/>
          </p:nvPr>
        </p:nvSpPr>
        <p:spPr>
          <a:prstGeom prst="rect">
            <a:avLst/>
          </a:prstGeom>
        </p:spPr>
        <p:txBody>
          <a:bodyPr/>
          <a:lstStyle/>
          <a:p>
            <a:pPr lvl="0"/>
          </a:p>
        </p:txBody>
      </p:sp>
      <p:sp>
        <p:nvSpPr>
          <p:cNvPr id="6354" name="Shape 635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Again, if they have trouble getting to them with a web browser, do it from within the VM</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u="sng">
                <a:latin typeface="Lucida Grande"/>
                <a:ea typeface="Lucida Grande"/>
                <a:cs typeface="Lucida Grande"/>
                <a:sym typeface="Lucida Grande"/>
              </a:rPr>
              <a:t>http://localhost:80</a:t>
            </a:r>
            <a:endParaRPr sz="1600">
              <a:latin typeface="Calibri"/>
              <a:ea typeface="Calibri"/>
              <a:cs typeface="Calibri"/>
              <a:sym typeface="Calibri"/>
            </a:endParaRPr>
          </a:p>
          <a:p>
            <a:pPr lvl="0" defTabSz="1408059">
              <a:lnSpc>
                <a:spcPct val="100000"/>
              </a:lnSpc>
              <a:defRPr sz="1800"/>
            </a:pPr>
            <a:r>
              <a:rPr sz="1600" u="sng">
                <a:latin typeface="Lucida Grande"/>
                <a:ea typeface="Lucida Grande"/>
                <a:cs typeface="Lucida Grande"/>
                <a:sym typeface="Lucida Grande"/>
              </a:rPr>
              <a:t>http://localhost:81</a:t>
            </a:r>
            <a:endParaRPr>
              <a:latin typeface="Calibri"/>
              <a:ea typeface="Calibri"/>
              <a:cs typeface="Calibri"/>
              <a:sym typeface="Calibri"/>
            </a:endParaRPr>
          </a:p>
          <a:p>
            <a:pPr lvl="0" defTabSz="1408059">
              <a:lnSpc>
                <a:spcPct val="100000"/>
              </a:lnSpc>
              <a:defRPr sz="1800"/>
            </a:pPr>
            <a:endParaRPr sz="1600" u="sng">
              <a:latin typeface="Calibri"/>
              <a:ea typeface="Calibri"/>
              <a:cs typeface="Calibri"/>
              <a:sym typeface="Calibri"/>
            </a:endParaRPr>
          </a:p>
          <a:p>
            <a:pPr lvl="0" defTabSz="1408059">
              <a:lnSpc>
                <a:spcPct val="100000"/>
              </a:lnSpc>
              <a:defRPr sz="1800"/>
            </a:pPr>
            <a:r>
              <a:rPr sz="1600" u="sng">
                <a:latin typeface="Lucida Grande"/>
                <a:ea typeface="Lucida Grande"/>
                <a:cs typeface="Lucida Grande"/>
                <a:sym typeface="Lucida Grande"/>
              </a:rPr>
              <a:t>I </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8" name="Shape 6358"/>
          <p:cNvSpPr/>
          <p:nvPr>
            <p:ph type="sldImg"/>
          </p:nvPr>
        </p:nvSpPr>
        <p:spPr>
          <a:prstGeom prst="rect">
            <a:avLst/>
          </a:prstGeom>
        </p:spPr>
        <p:txBody>
          <a:bodyPr/>
          <a:lstStyle/>
          <a:p>
            <a:pPr lvl="0"/>
          </a:p>
        </p:txBody>
      </p:sp>
      <p:sp>
        <p:nvSpPr>
          <p:cNvPr id="6359" name="Shape 635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This is a re-iteration from earlier, but it’s one of the most important things to understand about Chef.</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6" name="Shape 6366"/>
          <p:cNvSpPr/>
          <p:nvPr>
            <p:ph type="sldImg"/>
          </p:nvPr>
        </p:nvSpPr>
        <p:spPr>
          <a:prstGeom prst="rect">
            <a:avLst/>
          </a:prstGeom>
        </p:spPr>
        <p:txBody>
          <a:bodyPr/>
          <a:lstStyle/>
          <a:p>
            <a:pPr lvl="0"/>
          </a:p>
        </p:txBody>
      </p:sp>
      <p:sp>
        <p:nvSpPr>
          <p:cNvPr id="6367" name="Shape 6367"/>
          <p:cNvSpPr/>
          <p:nvPr>
            <p:ph type="body" sz="quarter" idx="1"/>
          </p:nvPr>
        </p:nvSpPr>
        <p:spPr>
          <a:prstGeom prst="rect">
            <a:avLst/>
          </a:prstGeom>
        </p:spPr>
        <p:txBody>
          <a:bodyPr/>
          <a:lstStyle>
            <a:lvl1pPr defTabSz="1408059">
              <a:lnSpc>
                <a:spcPct val="100000"/>
              </a:lnSpc>
              <a:defRPr sz="1600">
                <a:solidFill>
                  <a:srgbClr val="FF0000"/>
                </a:solidFill>
                <a:latin typeface="Lucida Grande"/>
                <a:ea typeface="Lucida Grande"/>
                <a:cs typeface="Lucida Grande"/>
                <a:sym typeface="Lucida Grande"/>
              </a:defRPr>
            </a:lvl1pPr>
          </a:lstStyle>
          <a:p>
            <a:pPr lvl="0">
              <a:defRPr sz="1800">
                <a:solidFill>
                  <a:srgbClr val="000000"/>
                </a:solidFill>
              </a:defRPr>
            </a:pPr>
            <a:r>
              <a:rPr sz="1600">
                <a:solidFill>
                  <a:srgbClr val="FF0000"/>
                </a:solidFill>
              </a:rPr>
              <a:t>This lesson is entirely optional, and depends if you've time or running behind.</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1" name="Shape 6371"/>
          <p:cNvSpPr/>
          <p:nvPr>
            <p:ph type="sldImg"/>
          </p:nvPr>
        </p:nvSpPr>
        <p:spPr>
          <a:prstGeom prst="rect">
            <a:avLst/>
          </a:prstGeom>
        </p:spPr>
        <p:txBody>
          <a:bodyPr/>
          <a:lstStyle/>
          <a:p>
            <a:pPr lvl="0"/>
          </a:p>
        </p:txBody>
      </p:sp>
      <p:sp>
        <p:nvSpPr>
          <p:cNvPr id="6372" name="Shape 637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hlinkClick r:id="rId3" invalidUrl="" action="" tgtFrame="" tooltip="" history="1" highlightClick="0" endSnd="0"/>
              </a:defRPr>
            </a:lvl1pPr>
          </a:lstStyle>
          <a:p>
            <a:pPr lvl="0">
              <a:defRPr sz="1800"/>
            </a:pPr>
            <a:r>
              <a:rPr sz="1600">
                <a:hlinkClick r:id="rId3" invalidUrl="" action="" tgtFrame="" tooltip="" history="1" highlightClick="0" endSnd="0"/>
              </a:rPr>
              <a:t>http://docs.opscode.com/essentials_search.html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5" name="Shape 2135"/>
          <p:cNvSpPr/>
          <p:nvPr>
            <p:ph type="sldImg"/>
          </p:nvPr>
        </p:nvSpPr>
        <p:spPr>
          <a:prstGeom prst="rect">
            <a:avLst/>
          </a:prstGeom>
        </p:spPr>
        <p:txBody>
          <a:bodyPr/>
          <a:lstStyle/>
          <a:p>
            <a:pPr lvl="0"/>
          </a:p>
        </p:txBody>
      </p:sp>
      <p:sp>
        <p:nvSpPr>
          <p:cNvPr id="2136" name="Shape 2136"/>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 Repeatability</a:t>
            </a:r>
            <a:endParaRPr>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 Documentation</a:t>
            </a: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7" name="Shape 6377"/>
          <p:cNvSpPr/>
          <p:nvPr>
            <p:ph type="sldImg"/>
          </p:nvPr>
        </p:nvSpPr>
        <p:spPr>
          <a:prstGeom prst="rect">
            <a:avLst/>
          </a:prstGeom>
        </p:spPr>
        <p:txBody>
          <a:bodyPr/>
          <a:lstStyle/>
          <a:p>
            <a:pPr lvl="0"/>
          </a:p>
        </p:txBody>
      </p:sp>
      <p:sp>
        <p:nvSpPr>
          <p:cNvPr id="6378" name="Shape 637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More in data bags later...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hlinkClick r:id="rId3" invalidUrl="" action="" tgtFrame="" tooltip="" history="1" highlightClick="0" endSnd="0"/>
              </a:rPr>
              <a:t>http://wiki.apache.org/solr/SolrQuerySyntax</a:t>
            </a: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5" name="Shape 6385"/>
          <p:cNvSpPr/>
          <p:nvPr>
            <p:ph type="sldImg"/>
          </p:nvPr>
        </p:nvSpPr>
        <p:spPr>
          <a:prstGeom prst="rect">
            <a:avLst/>
          </a:prstGeom>
        </p:spPr>
        <p:txBody>
          <a:bodyPr/>
          <a:lstStyle/>
          <a:p>
            <a:pPr lvl="0"/>
          </a:p>
        </p:txBody>
      </p:sp>
      <p:sp>
        <p:nvSpPr>
          <p:cNvPr id="6386" name="Shape 638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Search for all nodes</a:t>
            </a: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3" name="Shape 6393"/>
          <p:cNvSpPr/>
          <p:nvPr>
            <p:ph type="sldImg"/>
          </p:nvPr>
        </p:nvSpPr>
        <p:spPr>
          <a:prstGeom prst="rect">
            <a:avLst/>
          </a:prstGeom>
        </p:spPr>
        <p:txBody>
          <a:bodyPr/>
          <a:lstStyle/>
          <a:p>
            <a:pPr lvl="0"/>
          </a:p>
        </p:txBody>
      </p:sp>
      <p:sp>
        <p:nvSpPr>
          <p:cNvPr id="6394" name="Shape 639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platfor* could match "platform" or "platform_family"</a:t>
            </a: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4" name="Shape 6404"/>
          <p:cNvSpPr/>
          <p:nvPr>
            <p:ph type="sldImg"/>
          </p:nvPr>
        </p:nvSpPr>
        <p:spPr>
          <a:prstGeom prst="rect">
            <a:avLst/>
          </a:prstGeom>
        </p:spPr>
        <p:txBody>
          <a:bodyPr/>
          <a:lstStyle/>
          <a:p>
            <a:pPr lvl="0"/>
          </a:p>
        </p:txBody>
      </p:sp>
      <p:sp>
        <p:nvSpPr>
          <p:cNvPr id="6405" name="Shape 6405"/>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It's all about eventual consistency -- individual Chef runs are immediately convergent, but your infrastructure as a whole is eventually consistent</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Also, node attributes changed during a Chef run aren’t posted to the server until the entire Chef run is successful</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8" name="Shape 6418"/>
          <p:cNvSpPr/>
          <p:nvPr>
            <p:ph type="sldImg"/>
          </p:nvPr>
        </p:nvSpPr>
        <p:spPr>
          <a:prstGeom prst="rect">
            <a:avLst/>
          </a:prstGeom>
        </p:spPr>
        <p:txBody>
          <a:bodyPr/>
          <a:lstStyle/>
          <a:p>
            <a:pPr lvl="0"/>
          </a:p>
        </p:txBody>
      </p:sp>
      <p:sp>
        <p:nvSpPr>
          <p:cNvPr id="6419" name="Shape 641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So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search node 'ipaddress:10.1.1.*''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means: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"find all nodes that contain the attribute 'ipaddress:10.1.1.*', and return those nodes"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It </a:t>
            </a:r>
            <a:r>
              <a:rPr b="1" sz="1600">
                <a:latin typeface="Lucida Grande"/>
                <a:ea typeface="Lucida Grande"/>
                <a:cs typeface="Lucida Grande"/>
                <a:sym typeface="Lucida Grande"/>
              </a:rPr>
              <a:t>DOES NOT</a:t>
            </a:r>
            <a:r>
              <a:rPr sz="1600">
                <a:latin typeface="Lucida Grande"/>
                <a:ea typeface="Lucida Grande"/>
                <a:cs typeface="Lucida Grande"/>
                <a:sym typeface="Lucida Grande"/>
              </a:rPr>
              <a:t> mean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"find 'ipaddress:10.1.1.*' across all nodes and return those attribute values"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I.e. It returns </a:t>
            </a:r>
            <a:r>
              <a:rPr b="1" sz="1600">
                <a:latin typeface="Lucida Grande"/>
                <a:ea typeface="Lucida Grande"/>
                <a:cs typeface="Lucida Grande"/>
                <a:sym typeface="Lucida Grande"/>
              </a:rPr>
              <a:t>nodes</a:t>
            </a:r>
            <a:r>
              <a:rPr sz="1600">
                <a:latin typeface="Lucida Grande"/>
                <a:ea typeface="Lucida Grande"/>
                <a:cs typeface="Lucida Grande"/>
                <a:sym typeface="Lucida Grande"/>
              </a:rPr>
              <a:t> 'node1', 'node2' etc, and not a list of </a:t>
            </a:r>
            <a:r>
              <a:rPr b="1" sz="1600">
                <a:latin typeface="Lucida Grande"/>
                <a:ea typeface="Lucida Grande"/>
                <a:cs typeface="Lucida Grande"/>
                <a:sym typeface="Lucida Grande"/>
              </a:rPr>
              <a:t>attributes</a:t>
            </a:r>
            <a:r>
              <a:rPr sz="1600">
                <a:latin typeface="Lucida Grande"/>
                <a:ea typeface="Lucida Grande"/>
                <a:cs typeface="Lucida Grande"/>
                <a:sym typeface="Lucida Grande"/>
              </a:rPr>
              <a:t> 'ipaddress:10.1.1.1', 'ipaddress:10.1.1.2' etc </a:t>
            </a: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6" name="Shape 6426"/>
          <p:cNvSpPr/>
          <p:nvPr>
            <p:ph type="sldImg"/>
          </p:nvPr>
        </p:nvSpPr>
        <p:spPr>
          <a:prstGeom prst="rect">
            <a:avLst/>
          </a:prstGeom>
        </p:spPr>
        <p:txBody>
          <a:bodyPr/>
          <a:lstStyle/>
          <a:p>
            <a:pPr lvl="0"/>
          </a:p>
        </p:txBody>
      </p:sp>
      <p:sp>
        <p:nvSpPr>
          <p:cNvPr id="6427" name="Shape 6427"/>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Here we are searching for nodes.  Output is shortened by default - to see all attributes for the node use the '-l' switch </a:t>
            </a:r>
            <a:endParaRPr>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Note student IP may be be different - use the result on previous slide</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4" name="Shape 6434"/>
          <p:cNvSpPr/>
          <p:nvPr>
            <p:ph type="sldImg"/>
          </p:nvPr>
        </p:nvSpPr>
        <p:spPr>
          <a:prstGeom prst="rect">
            <a:avLst/>
          </a:prstGeom>
        </p:spPr>
        <p:txBody>
          <a:bodyPr/>
          <a:lstStyle/>
          <a:p>
            <a:pPr lvl="0"/>
          </a:p>
        </p:txBody>
      </p:sp>
      <p:sp>
        <p:nvSpPr>
          <p:cNvPr id="6435" name="Shape 6435"/>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Here we are trying to find the IP Address for our nodes, i.e. the value of the 'ipaddress' attribute</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2" name="Shape 6442"/>
          <p:cNvSpPr/>
          <p:nvPr>
            <p:ph type="sldImg"/>
          </p:nvPr>
        </p:nvSpPr>
        <p:spPr>
          <a:prstGeom prst="rect">
            <a:avLst/>
          </a:prstGeom>
        </p:spPr>
        <p:txBody>
          <a:bodyPr/>
          <a:lstStyle/>
          <a:p>
            <a:pPr lvl="0"/>
          </a:p>
        </p:txBody>
      </p:sp>
      <p:sp>
        <p:nvSpPr>
          <p:cNvPr id="6443" name="Shape 6443"/>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Here we are searching for a node.  Output is shortened by default - to see all attributes for the node use the '-l' switch </a:t>
            </a:r>
            <a:endParaRPr>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Note student IP may be be different - use the result on previous slide</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0" name="Shape 6450"/>
          <p:cNvSpPr/>
          <p:nvPr>
            <p:ph type="sldImg"/>
          </p:nvPr>
        </p:nvSpPr>
        <p:spPr>
          <a:prstGeom prst="rect">
            <a:avLst/>
          </a:prstGeom>
        </p:spPr>
        <p:txBody>
          <a:bodyPr/>
          <a:lstStyle/>
          <a:p>
            <a:pPr lvl="0"/>
          </a:p>
        </p:txBody>
      </p:sp>
      <p:sp>
        <p:nvSpPr>
          <p:cNvPr id="6451" name="Shape 6451"/>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Make sure 'AND' is in upper case</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8" name="Shape 6458"/>
          <p:cNvSpPr/>
          <p:nvPr>
            <p:ph type="sldImg"/>
          </p:nvPr>
        </p:nvSpPr>
        <p:spPr>
          <a:prstGeom prst="rect">
            <a:avLst/>
          </a:prstGeom>
        </p:spPr>
        <p:txBody>
          <a:bodyPr/>
          <a:lstStyle/>
          <a:p>
            <a:pPr lvl="0"/>
          </a:p>
        </p:txBody>
      </p:sp>
      <p:sp>
        <p:nvSpPr>
          <p:cNvPr id="6459" name="Shape 6459"/>
          <p:cNvSpPr/>
          <p:nvPr>
            <p:ph type="body" sz="quarter" idx="1"/>
          </p:nvPr>
        </p:nvSpPr>
        <p:spPr>
          <a:prstGeom prst="rect">
            <a:avLst/>
          </a:prstGeom>
        </p:spPr>
        <p:txBody>
          <a:bodyPr/>
          <a:lstStyle/>
          <a:p>
            <a:pPr lvl="0" defTabSz="1408059">
              <a:lnSpc>
                <a:spcPct val="100000"/>
              </a:lnSpc>
              <a:defRPr sz="1800"/>
            </a:pPr>
            <a:endParaRPr sz="1600">
              <a:solidFill>
                <a:srgbClr val="FF0000"/>
              </a:solidFill>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For more details see </a:t>
            </a:r>
            <a:r>
              <a:rPr sz="1600">
                <a:latin typeface="Lucida Grande"/>
                <a:ea typeface="Lucida Grande"/>
                <a:cs typeface="Lucida Grande"/>
                <a:sym typeface="Lucida Grande"/>
                <a:hlinkClick r:id="rId3" invalidUrl="" action="" tgtFrame="" tooltip="" history="1" highlightClick="0" endSnd="0"/>
              </a:rPr>
              <a:t>http://docs.opscode.com/knife_search.html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6" name="Shape 2146"/>
          <p:cNvSpPr/>
          <p:nvPr>
            <p:ph type="sldImg"/>
          </p:nvPr>
        </p:nvSpPr>
        <p:spPr>
          <a:prstGeom prst="rect">
            <a:avLst/>
          </a:prstGeom>
        </p:spPr>
        <p:txBody>
          <a:bodyPr/>
          <a:lstStyle/>
          <a:p>
            <a:pPr lvl="0"/>
          </a:p>
        </p:txBody>
      </p:sp>
      <p:sp>
        <p:nvSpPr>
          <p:cNvPr id="2147" name="Shape 2147"/>
          <p:cNvSpPr/>
          <p:nvPr>
            <p:ph type="body" sz="quarter" idx="1"/>
          </p:nvPr>
        </p:nvSpPr>
        <p:spPr>
          <a:prstGeom prst="rect">
            <a:avLst/>
          </a:prstGeom>
        </p:spPr>
        <p:txBody>
          <a:bodyPr/>
          <a:lstStyle>
            <a:lvl1pPr defTabSz="1408059">
              <a:lnSpc>
                <a:spcPct val="100000"/>
              </a:lnSpc>
              <a:defRPr sz="1600">
                <a:latin typeface="+mn-lt"/>
                <a:ea typeface="+mn-ea"/>
                <a:cs typeface="+mn-cs"/>
                <a:sym typeface="Helvetica"/>
              </a:defRPr>
            </a:lvl1pPr>
          </a:lstStyle>
          <a:p>
            <a:pPr lvl="0">
              <a:defRPr sz="1800"/>
            </a:pPr>
            <a:r>
              <a:rPr sz="1600"/>
              <a:t>Chef gives us number of tools to help us manage this complexity</a:t>
            </a: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5" name="Shape 6485"/>
          <p:cNvSpPr/>
          <p:nvPr>
            <p:ph type="sldImg"/>
          </p:nvPr>
        </p:nvSpPr>
        <p:spPr>
          <a:prstGeom prst="rect">
            <a:avLst/>
          </a:prstGeom>
        </p:spPr>
        <p:txBody>
          <a:bodyPr/>
          <a:lstStyle/>
          <a:p>
            <a:pPr lvl="0"/>
          </a:p>
        </p:txBody>
      </p:sp>
      <p:sp>
        <p:nvSpPr>
          <p:cNvPr id="6486" name="Shape 6486"/>
          <p:cNvSpPr/>
          <p:nvPr>
            <p:ph type="body" sz="quarter" idx="1"/>
          </p:nvPr>
        </p:nvSpPr>
        <p:spPr>
          <a:prstGeom prst="rect">
            <a:avLst/>
          </a:prstGeom>
        </p:spPr>
        <p:txBody>
          <a:bodyPr/>
          <a:lstStyle/>
          <a:p>
            <a:pPr lvl="0">
              <a:lnSpc>
                <a:spcPct val="100000"/>
              </a:lnSpc>
              <a:defRPr sz="1800"/>
            </a:pPr>
            <a:r>
              <a:rPr sz="1600">
                <a:latin typeface="Lucida Grande"/>
                <a:ea typeface="Lucida Grande"/>
                <a:cs typeface="Lucida Grande"/>
                <a:sym typeface="Lucida Grande"/>
              </a:rPr>
              <a:t>Repeating slide - review</a:t>
            </a:r>
            <a:endParaRPr sz="1600">
              <a:latin typeface="Lucida Grande"/>
              <a:ea typeface="Lucida Grande"/>
              <a:cs typeface="Lucida Grande"/>
              <a:sym typeface="Lucida Grande"/>
            </a:endParaRPr>
          </a:p>
          <a:p>
            <a:pPr lvl="0">
              <a:lnSpc>
                <a:spcPct val="100000"/>
              </a:lnSpc>
              <a:defRPr sz="1800"/>
            </a:pPr>
            <a:endParaRPr sz="1600">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Sometimes, you might have to manage a complex application that may have different functions (server vs. client) or an extensive plugin system (httpd server modules). It is often helpful to break apart the logic used to manage these different aspects from the default recipe into additional recipes that can be added as necessary.</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5" name="Shape 6495"/>
          <p:cNvSpPr/>
          <p:nvPr>
            <p:ph type="sldImg"/>
          </p:nvPr>
        </p:nvSpPr>
        <p:spPr>
          <a:prstGeom prst="rect">
            <a:avLst/>
          </a:prstGeom>
        </p:spPr>
        <p:txBody>
          <a:bodyPr/>
          <a:lstStyle/>
          <a:p>
            <a:pPr lvl="0"/>
          </a:p>
        </p:txBody>
      </p:sp>
      <p:sp>
        <p:nvSpPr>
          <p:cNvPr id="6496" name="Shape 649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knife node show [node] (to see without edit)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-Fj to see it in JSON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Make sure everyone has done this.  Only about to get worse since we</a:t>
            </a:r>
            <a:r>
              <a:rPr sz="1600">
                <a:latin typeface="Arial"/>
                <a:ea typeface="Arial"/>
                <a:cs typeface="Arial"/>
                <a:sym typeface="Arial"/>
              </a:rPr>
              <a:t>’</a:t>
            </a:r>
            <a:r>
              <a:rPr sz="1600">
                <a:latin typeface="Lucida Grande"/>
                <a:ea typeface="Lucida Grande"/>
                <a:cs typeface="Lucida Grande"/>
                <a:sym typeface="Lucida Grande"/>
              </a:rPr>
              <a:t>re going to converge.</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6" name="Shape 6506"/>
          <p:cNvSpPr/>
          <p:nvPr>
            <p:ph type="sldImg"/>
          </p:nvPr>
        </p:nvSpPr>
        <p:spPr>
          <a:prstGeom prst="rect">
            <a:avLst/>
          </a:prstGeom>
        </p:spPr>
        <p:txBody>
          <a:bodyPr/>
          <a:lstStyle/>
          <a:p>
            <a:pPr lvl="0"/>
          </a:p>
        </p:txBody>
      </p:sp>
      <p:sp>
        <p:nvSpPr>
          <p:cNvPr id="6507" name="Shape 650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Now run chef-client on the node</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6" name="Shape 6516"/>
          <p:cNvSpPr/>
          <p:nvPr>
            <p:ph type="sldImg"/>
          </p:nvPr>
        </p:nvSpPr>
        <p:spPr>
          <a:prstGeom prst="rect">
            <a:avLst/>
          </a:prstGeom>
        </p:spPr>
        <p:txBody>
          <a:bodyPr/>
          <a:lstStyle/>
          <a:p>
            <a:pPr lvl="0"/>
          </a:p>
        </p:txBody>
      </p:sp>
      <p:sp>
        <p:nvSpPr>
          <p:cNvPr id="6517" name="Shape 6517"/>
          <p:cNvSpPr/>
          <p:nvPr>
            <p:ph type="body" sz="quarter" idx="1"/>
          </p:nvPr>
        </p:nvSpPr>
        <p:spPr>
          <a:prstGeom prst="rect">
            <a:avLst/>
          </a:prstGeom>
        </p:spPr>
        <p:txBody>
          <a:bodyPr/>
          <a:lstStyle/>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Just remove the recipe from the run_list again to tidy up after the lab.</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6" name="Shape 6536"/>
          <p:cNvSpPr/>
          <p:nvPr>
            <p:ph type="sldImg"/>
          </p:nvPr>
        </p:nvSpPr>
        <p:spPr>
          <a:prstGeom prst="rect">
            <a:avLst/>
          </a:prstGeom>
        </p:spPr>
        <p:txBody>
          <a:bodyPr/>
          <a:lstStyle/>
          <a:p>
            <a:pPr lvl="0"/>
          </a:p>
        </p:txBody>
      </p:sp>
      <p:sp>
        <p:nvSpPr>
          <p:cNvPr id="6537" name="Shape 6537"/>
          <p:cNvSpPr/>
          <p:nvPr>
            <p:ph type="body" sz="quarter" idx="1"/>
          </p:nvPr>
        </p:nvSpPr>
        <p:spPr>
          <a:prstGeom prst="rect">
            <a:avLst/>
          </a:prstGeom>
        </p:spPr>
        <p:txBody>
          <a:bodyPr/>
          <a:lstStyle>
            <a:lvl1pPr defTabSz="1408059">
              <a:lnSpc>
                <a:spcPct val="100000"/>
              </a:lnSpc>
              <a:defRPr sz="1800">
                <a:latin typeface="Lucida Grande"/>
                <a:ea typeface="Lucida Grande"/>
                <a:cs typeface="Lucida Grande"/>
                <a:sym typeface="Lucida Grande"/>
              </a:defRPr>
            </a:lvl1pPr>
          </a:lstStyle>
          <a:p>
            <a:pPr lvl="0"/>
            <a:r>
              <a:t>These “containers” take JSON. Anything you can do in JSON you can do in a databag.</a:t>
            </a:r>
            <a:endParaRPr b="1">
              <a:latin typeface="Calibri"/>
              <a:ea typeface="Calibri"/>
              <a:cs typeface="Calibri"/>
              <a:sym typeface="Calibri"/>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5" name="Shape 6565"/>
          <p:cNvSpPr/>
          <p:nvPr>
            <p:ph type="sldImg"/>
          </p:nvPr>
        </p:nvSpPr>
        <p:spPr>
          <a:prstGeom prst="rect">
            <a:avLst/>
          </a:prstGeom>
        </p:spPr>
        <p:txBody>
          <a:bodyPr/>
          <a:lstStyle/>
          <a:p>
            <a:pPr lvl="0"/>
          </a:p>
        </p:txBody>
      </p:sp>
      <p:sp>
        <p:nvSpPr>
          <p:cNvPr id="6566" name="Shape 6566"/>
          <p:cNvSpPr/>
          <p:nvPr>
            <p:ph type="body" sz="quarter" idx="1"/>
          </p:nvPr>
        </p:nvSpPr>
        <p:spPr>
          <a:prstGeom prst="rect">
            <a:avLst/>
          </a:prstGeom>
        </p:spPr>
        <p:txBody>
          <a:bodyPr/>
          <a:lstStyle/>
          <a:p>
            <a:pPr lvl="0" defTabSz="1408059">
              <a:lnSpc>
                <a:spcPct val="100000"/>
              </a:lnSpc>
              <a:spcBef>
                <a:spcPts val="1200"/>
              </a:spcBef>
              <a:defRPr sz="1800"/>
            </a:pPr>
            <a:r>
              <a:rPr sz="2000">
                <a:latin typeface="Lucida Grande"/>
                <a:ea typeface="Lucida Grande"/>
                <a:cs typeface="Lucida Grande"/>
                <a:sym typeface="Lucida Grande"/>
              </a:rPr>
              <a:t>New syntax - integers in JSON have no quotes, and will wind up as integers in Ruby. If you quoted integers they'd be strings. </a:t>
            </a:r>
            <a:endParaRPr>
              <a:latin typeface="Calibri"/>
              <a:ea typeface="Calibri"/>
              <a:cs typeface="Calibri"/>
              <a:sym typeface="Calibri"/>
            </a:endParaRPr>
          </a:p>
          <a:p>
            <a:pPr lvl="0" defTabSz="1408059">
              <a:lnSpc>
                <a:spcPct val="100000"/>
              </a:lnSpc>
              <a:spcBef>
                <a:spcPts val="1200"/>
              </a:spcBef>
              <a:defRPr sz="1800"/>
            </a:pPr>
            <a:r>
              <a:rPr sz="2000">
                <a:latin typeface="Lucida Grande"/>
                <a:ea typeface="Lucida Grande"/>
                <a:cs typeface="Lucida Grande"/>
                <a:sym typeface="Lucida Grande"/>
              </a:rPr>
              <a:t>Bobo is a Clown, that I have been using as my test user for identity management systems for years.</a:t>
            </a:r>
            <a:endParaRPr sz="500">
              <a:latin typeface="Calibri"/>
              <a:ea typeface="Calibri"/>
              <a:cs typeface="Calibri"/>
              <a:sym typeface="Calibri"/>
            </a:endParaRPr>
          </a:p>
          <a:p>
            <a:pPr lvl="0" defTabSz="1408059">
              <a:lnSpc>
                <a:spcPct val="100000"/>
              </a:lnSpc>
              <a:spcBef>
                <a:spcPts val="1200"/>
              </a:spcBef>
              <a:defRPr sz="1800"/>
            </a:pPr>
            <a:endParaRPr sz="900">
              <a:latin typeface="Calibri"/>
              <a:ea typeface="Calibri"/>
              <a:cs typeface="Calibri"/>
              <a:sym typeface="Calibri"/>
            </a:endParaRPr>
          </a:p>
          <a:p>
            <a:pPr lvl="0" defTabSz="1408059">
              <a:lnSpc>
                <a:spcPct val="100000"/>
              </a:lnSpc>
              <a:spcBef>
                <a:spcPts val="1200"/>
              </a:spcBef>
              <a:defRPr sz="1800"/>
            </a:pPr>
            <a:r>
              <a:rPr sz="900">
                <a:latin typeface="Calibri"/>
                <a:ea typeface="Calibri"/>
                <a:cs typeface="Calibri"/>
                <a:sym typeface="Calibri"/>
                <a:hlinkClick r:id="rId3" invalidUrl="" action="" tgtFrame="" tooltip="" history="1" highlightClick="0" endSnd="0"/>
              </a:rPr>
              <a:t>https://gist.github.com/vinyar/6616139</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3" name="Shape 6583"/>
          <p:cNvSpPr/>
          <p:nvPr>
            <p:ph type="sldImg"/>
          </p:nvPr>
        </p:nvSpPr>
        <p:spPr>
          <a:prstGeom prst="rect">
            <a:avLst/>
          </a:prstGeom>
        </p:spPr>
        <p:txBody>
          <a:bodyPr/>
          <a:lstStyle/>
          <a:p>
            <a:pPr lvl="0"/>
          </a:p>
        </p:txBody>
      </p:sp>
      <p:sp>
        <p:nvSpPr>
          <p:cNvPr id="6584" name="Shape 658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Frank Belson is the sergeant of the police precinct in the Spenser novels by Robert B. Parker (later: Spenser for Hire TV series)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hlinkClick r:id="rId3" invalidUrl="" action="" tgtFrame="" tooltip="" history="1" highlightClick="0" endSnd="0"/>
              </a:rPr>
              <a:t>https://gist.github.com/vinyar/6616289 </a:t>
            </a: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9" name="Shape 6599"/>
          <p:cNvSpPr/>
          <p:nvPr>
            <p:ph type="sldImg"/>
          </p:nvPr>
        </p:nvSpPr>
        <p:spPr>
          <a:prstGeom prst="rect">
            <a:avLst/>
          </a:prstGeom>
        </p:spPr>
        <p:txBody>
          <a:bodyPr/>
          <a:lstStyle/>
          <a:p>
            <a:pPr lvl="0"/>
          </a:p>
        </p:txBody>
      </p:sp>
      <p:sp>
        <p:nvSpPr>
          <p:cNvPr id="6600" name="Shape 6600"/>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Whats important here is that more than just the nodes get indexed for search - it is everything in Chef!</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7" name="Shape 6607"/>
          <p:cNvSpPr/>
          <p:nvPr>
            <p:ph type="sldImg"/>
          </p:nvPr>
        </p:nvSpPr>
        <p:spPr>
          <a:prstGeom prst="rect">
            <a:avLst/>
          </a:prstGeom>
        </p:spPr>
        <p:txBody>
          <a:bodyPr/>
          <a:lstStyle/>
          <a:p>
            <a:pPr lvl="0"/>
          </a:p>
        </p:txBody>
      </p:sp>
      <p:sp>
        <p:nvSpPr>
          <p:cNvPr id="6608" name="Shape 6608"/>
          <p:cNvSpPr/>
          <p:nvPr>
            <p:ph type="body" sz="quarter" idx="1"/>
          </p:nvPr>
        </p:nvSpPr>
        <p:spPr>
          <a:prstGeom prst="rect">
            <a:avLst/>
          </a:prstGeom>
        </p:spPr>
        <p:txBody>
          <a:bodyPr/>
          <a:lstStyle/>
          <a:p>
            <a:pPr lvl="0" defTabSz="1408059">
              <a:lnSpc>
                <a:spcPct val="100000"/>
              </a:lnSpc>
              <a:spcBef>
                <a:spcPts val="1200"/>
              </a:spcBef>
              <a:defRPr sz="1800"/>
            </a:pPr>
            <a:r>
              <a:rPr sz="1700">
                <a:latin typeface="Lucida Grande"/>
                <a:ea typeface="Lucida Grande"/>
                <a:cs typeface="Lucida Grande"/>
                <a:sym typeface="Lucida Grande"/>
              </a:rPr>
              <a:t>Encourage students to try searches: knife help search</a:t>
            </a:r>
            <a:br>
              <a:rPr sz="1700">
                <a:latin typeface="Lucida Grande"/>
                <a:ea typeface="Lucida Grande"/>
                <a:cs typeface="Lucida Grande"/>
                <a:sym typeface="Lucida Grande"/>
              </a:rPr>
            </a:br>
            <a:r>
              <a:rPr sz="1700">
                <a:latin typeface="Lucida Grande"/>
                <a:ea typeface="Lucida Grande"/>
                <a:cs typeface="Lucida Grande"/>
                <a:sym typeface="Lucida Grande"/>
              </a:rPr>
              <a:t>You can use boolean values e.g. knife search INDEX 'field:value OR field:value'</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5" name="Shape 6625"/>
          <p:cNvSpPr/>
          <p:nvPr>
            <p:ph type="sldImg"/>
          </p:nvPr>
        </p:nvSpPr>
        <p:spPr>
          <a:prstGeom prst="rect">
            <a:avLst/>
          </a:prstGeom>
        </p:spPr>
        <p:txBody>
          <a:bodyPr/>
          <a:lstStyle/>
          <a:p>
            <a:pPr lvl="0"/>
          </a:p>
        </p:txBody>
      </p:sp>
      <p:sp>
        <p:nvSpPr>
          <p:cNvPr id="6626" name="Shape 6626"/>
          <p:cNvSpPr/>
          <p:nvPr>
            <p:ph type="body" sz="quarter" idx="1"/>
          </p:nvPr>
        </p:nvSpPr>
        <p:spPr>
          <a:prstGeom prst="rect">
            <a:avLst/>
          </a:prstGeom>
        </p:spPr>
        <p:txBody>
          <a:bodyPr/>
          <a:lstStyle/>
          <a:p>
            <a:pPr lvl="0" defTabSz="1408059">
              <a:lnSpc>
                <a:spcPct val="100000"/>
              </a:lnSpc>
              <a:defRPr sz="1800"/>
            </a:pPr>
            <a:r>
              <a:rPr sz="2000">
                <a:latin typeface="Lucida Grande"/>
                <a:ea typeface="Lucida Grande"/>
                <a:cs typeface="Lucida Grande"/>
                <a:sym typeface="Lucida Grande"/>
              </a:rPr>
              <a:t>JSON syntax again.  Arrays in JSON have brackets. </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Quotes around strings.</a:t>
            </a:r>
            <a:endParaRPr>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No trailing commas.</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Calibri"/>
                <a:ea typeface="Calibri"/>
                <a:cs typeface="Calibri"/>
                <a:sym typeface="Calibri"/>
                <a:hlinkClick r:id="rId3" invalidUrl="" action="" tgtFrame="" tooltip="" history="1" highlightClick="0" endSnd="0"/>
              </a:rPr>
              <a:t>https://gist.github.com/vinyar/6616444</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3" name="Shape 1753"/>
          <p:cNvSpPr/>
          <p:nvPr>
            <p:ph type="sldImg"/>
          </p:nvPr>
        </p:nvSpPr>
        <p:spPr>
          <a:prstGeom prst="rect">
            <a:avLst/>
          </a:prstGeom>
        </p:spPr>
        <p:txBody>
          <a:bodyPr/>
          <a:lstStyle/>
          <a:p>
            <a:pPr lvl="0"/>
          </a:p>
        </p:txBody>
      </p:sp>
      <p:sp>
        <p:nvSpPr>
          <p:cNvPr id="1754" name="Shape 175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Hammer home that the students know how to run their infrastructure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YOU are the best person capable of automating your environment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training is about understanding the framework Chef can provide to solving those problems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a:t>
            </a:r>
            <a:r>
              <a:rPr b="1" sz="1600">
                <a:latin typeface="Lucida Grande"/>
                <a:ea typeface="Lucida Grande"/>
                <a:cs typeface="Lucida Grande"/>
                <a:sym typeface="Lucida Grande"/>
              </a:rPr>
              <a:t>STUDENT KNOWLEDGE </a:t>
            </a:r>
            <a:r>
              <a:rPr sz="1600">
                <a:latin typeface="Lucida Grande"/>
                <a:ea typeface="Lucida Grande"/>
                <a:cs typeface="Lucida Grande"/>
                <a:sym typeface="Lucida Grande"/>
              </a:rPr>
              <a:t>+ </a:t>
            </a:r>
            <a:r>
              <a:rPr b="1" sz="1600">
                <a:latin typeface="Lucida Grande"/>
                <a:ea typeface="Lucida Grande"/>
                <a:cs typeface="Lucida Grande"/>
                <a:sym typeface="Lucida Grande"/>
              </a:rPr>
              <a:t>CHEF TRAINING</a:t>
            </a:r>
            <a:r>
              <a:rPr sz="1600">
                <a:latin typeface="Lucida Grande"/>
                <a:ea typeface="Lucida Grande"/>
                <a:cs typeface="Lucida Grande"/>
                <a:sym typeface="Lucida Grande"/>
              </a:rPr>
              <a:t> = </a:t>
            </a:r>
            <a:r>
              <a:rPr b="1" sz="1600">
                <a:latin typeface="Lucida Grande"/>
                <a:ea typeface="Lucida Grande"/>
                <a:cs typeface="Lucida Grande"/>
                <a:sym typeface="Lucida Grande"/>
              </a:rPr>
              <a:t>VICTORY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6" name="Shape 2226"/>
          <p:cNvSpPr/>
          <p:nvPr>
            <p:ph type="sldImg"/>
          </p:nvPr>
        </p:nvSpPr>
        <p:spPr>
          <a:prstGeom prst="rect">
            <a:avLst/>
          </a:prstGeom>
        </p:spPr>
        <p:txBody>
          <a:bodyPr/>
          <a:lstStyle/>
          <a:p>
            <a:pPr lvl="0"/>
          </a:p>
        </p:txBody>
      </p:sp>
      <p:sp>
        <p:nvSpPr>
          <p:cNvPr id="2227" name="Shape 222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Organizations are independent tenants in Enterprise Chef</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7" name="Shape 6667"/>
          <p:cNvSpPr/>
          <p:nvPr>
            <p:ph type="sldImg"/>
          </p:nvPr>
        </p:nvSpPr>
        <p:spPr>
          <a:prstGeom prst="rect">
            <a:avLst/>
          </a:prstGeom>
        </p:spPr>
        <p:txBody>
          <a:bodyPr/>
          <a:lstStyle/>
          <a:p>
            <a:pPr lvl="0"/>
          </a:p>
        </p:txBody>
      </p:sp>
      <p:sp>
        <p:nvSpPr>
          <p:cNvPr id="6668" name="Shape 666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 search syntax is new here, but we’ve been doing lots of searching throughout. Relate that the objects bound to user_data during each iteration are the same as what we got in the search results.</a:t>
            </a: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78" name="Shape 6678"/>
          <p:cNvSpPr/>
          <p:nvPr>
            <p:ph type="sldImg"/>
          </p:nvPr>
        </p:nvSpPr>
        <p:spPr>
          <a:prstGeom prst="rect">
            <a:avLst/>
          </a:prstGeom>
        </p:spPr>
        <p:txBody>
          <a:bodyPr/>
          <a:lstStyle/>
          <a:p>
            <a:pPr lvl="0"/>
          </a:p>
        </p:txBody>
      </p:sp>
      <p:sp>
        <p:nvSpPr>
          <p:cNvPr id="6679" name="Shape 667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we have not created the users::groups recipe yet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“include_recipe” happens in order.  When we get to that line, we check to see if this recipe has already been executed.  If it has not been run yet, we run it now.</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3" name="Shape 6683"/>
          <p:cNvSpPr/>
          <p:nvPr>
            <p:ph type="sldImg"/>
          </p:nvPr>
        </p:nvSpPr>
        <p:spPr>
          <a:prstGeom prst="rect">
            <a:avLst/>
          </a:prstGeom>
        </p:spPr>
        <p:txBody>
          <a:bodyPr/>
          <a:lstStyle/>
          <a:p>
            <a:pPr lvl="0"/>
          </a:p>
        </p:txBody>
      </p:sp>
      <p:sp>
        <p:nvSpPr>
          <p:cNvPr id="6684" name="Shape 668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endParaRPr>
              <a:latin typeface="Calibri"/>
              <a:ea typeface="Calibri"/>
              <a:cs typeface="Calibri"/>
              <a:sym typeface="Calibri"/>
            </a:endParaRPr>
          </a:p>
          <a:p>
            <a:pPr lvl="0" defTabSz="1408059">
              <a:lnSpc>
                <a:spcPct val="100000"/>
              </a:lnSpc>
              <a:defRPr sz="1800"/>
            </a:pPr>
            <a:endParaRPr sz="9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endParaRPr>
              <a:latin typeface="Calibri"/>
              <a:ea typeface="Calibri"/>
              <a:cs typeface="Calibri"/>
              <a:sym typeface="Calibri"/>
            </a:endParaRPr>
          </a:p>
          <a:p>
            <a:pPr lvl="0" defTabSz="1408059">
              <a:lnSpc>
                <a:spcPct val="100000"/>
              </a:lnSpc>
              <a:defRPr sz="1800"/>
            </a:pPr>
            <a:endParaRPr sz="2000">
              <a:latin typeface="Calibri"/>
              <a:ea typeface="Calibri"/>
              <a:cs typeface="Calibri"/>
              <a:sym typeface="Calibri"/>
            </a:endParaRPr>
          </a:p>
          <a:p>
            <a:pPr lvl="0" defTabSz="1408059">
              <a:lnSpc>
                <a:spcPct val="100000"/>
              </a:lnSpc>
              <a:defRPr sz="1800"/>
            </a:pPr>
            <a:r>
              <a:rPr sz="200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08" name="Shape 6708"/>
          <p:cNvSpPr/>
          <p:nvPr>
            <p:ph type="sldImg"/>
          </p:nvPr>
        </p:nvSpPr>
        <p:spPr>
          <a:prstGeom prst="rect">
            <a:avLst/>
          </a:prstGeom>
        </p:spPr>
        <p:txBody>
          <a:bodyPr/>
          <a:lstStyle/>
          <a:p>
            <a:pPr lvl="0"/>
          </a:p>
        </p:txBody>
      </p:sp>
      <p:sp>
        <p:nvSpPr>
          <p:cNvPr id="6709" name="Shape 670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knife node show [node] (to see without edit)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-Fj to see it in JSON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Make sure everyone has done this.  Only about to get worse since we</a:t>
            </a:r>
            <a:r>
              <a:rPr sz="1600">
                <a:latin typeface="Arial"/>
                <a:ea typeface="Arial"/>
                <a:cs typeface="Arial"/>
                <a:sym typeface="Arial"/>
              </a:rPr>
              <a:t>’</a:t>
            </a:r>
            <a:r>
              <a:rPr sz="1600">
                <a:latin typeface="Lucida Grande"/>
                <a:ea typeface="Lucida Grande"/>
                <a:cs typeface="Lucida Grande"/>
                <a:sym typeface="Lucida Grande"/>
              </a:rPr>
              <a:t>re going to converge.</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9" name="Shape 6719"/>
          <p:cNvSpPr/>
          <p:nvPr>
            <p:ph type="sldImg"/>
          </p:nvPr>
        </p:nvSpPr>
        <p:spPr>
          <a:prstGeom prst="rect">
            <a:avLst/>
          </a:prstGeom>
        </p:spPr>
        <p:txBody>
          <a:bodyPr/>
          <a:lstStyle/>
          <a:p>
            <a:pPr lvl="0"/>
          </a:p>
        </p:txBody>
      </p:sp>
      <p:sp>
        <p:nvSpPr>
          <p:cNvPr id="6720" name="Shape 6720"/>
          <p:cNvSpPr/>
          <p:nvPr>
            <p:ph type="body" sz="quarter" idx="1"/>
          </p:nvPr>
        </p:nvSpPr>
        <p:spPr>
          <a:prstGeom prst="rect">
            <a:avLst/>
          </a:prstGeom>
        </p:spPr>
        <p:txBody>
          <a:bodyPr/>
          <a:lstStyle/>
          <a:p>
            <a:pPr lvl="0" defTabSz="1408059">
              <a:lnSpc>
                <a:spcPct val="100000"/>
              </a:lnSpc>
              <a:spcBef>
                <a:spcPts val="1200"/>
              </a:spcBef>
              <a:defRPr sz="1800"/>
            </a:pPr>
            <a:r>
              <a:rPr sz="1900">
                <a:latin typeface="Lucida Grande"/>
                <a:ea typeface="Lucida Grande"/>
                <a:cs typeface="Lucida Grande"/>
                <a:sym typeface="Lucida Grande"/>
              </a:rPr>
              <a:t>If you get errors, a common cause is that arguments to adduser are not valid - fat-fingered shells, for example.</a:t>
            </a:r>
            <a:endParaRPr sz="400">
              <a:latin typeface="Calibri"/>
              <a:ea typeface="Calibri"/>
              <a:cs typeface="Calibri"/>
              <a:sym typeface="Calibri"/>
            </a:endParaRPr>
          </a:p>
          <a:p>
            <a:pPr lvl="0" defTabSz="1408059">
              <a:lnSpc>
                <a:spcPct val="100000"/>
              </a:lnSpc>
              <a:spcBef>
                <a:spcPts val="1200"/>
              </a:spcBef>
              <a:defRPr sz="1800"/>
            </a:pPr>
            <a:r>
              <a:rPr sz="190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3" name="Shape 6733"/>
          <p:cNvSpPr/>
          <p:nvPr>
            <p:ph type="sldImg"/>
          </p:nvPr>
        </p:nvSpPr>
        <p:spPr>
          <a:prstGeom prst="rect">
            <a:avLst/>
          </a:prstGeom>
        </p:spPr>
        <p:txBody>
          <a:bodyPr/>
          <a:lstStyle/>
          <a:p>
            <a:pPr lvl="0"/>
          </a:p>
        </p:txBody>
      </p:sp>
      <p:sp>
        <p:nvSpPr>
          <p:cNvPr id="6734" name="Shape 673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did </a:t>
            </a:r>
            <a:r>
              <a:rPr b="1" sz="1600">
                <a:latin typeface="Lucida Grande"/>
                <a:ea typeface="Lucida Grande"/>
                <a:cs typeface="Lucida Grande"/>
                <a:sym typeface="Lucida Grande"/>
              </a:rPr>
              <a:t>not</a:t>
            </a:r>
            <a:r>
              <a:rPr sz="1600">
                <a:latin typeface="Lucida Grande"/>
                <a:ea typeface="Lucida Grande"/>
                <a:cs typeface="Lucida Grande"/>
                <a:sym typeface="Lucida Grande"/>
              </a:rPr>
              <a:t> create home directories for these users, because it’s not the default adduser behavior.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docs can show you how to get it done (manage_home)</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8" name="Shape 6738"/>
          <p:cNvSpPr/>
          <p:nvPr>
            <p:ph type="sldImg"/>
          </p:nvPr>
        </p:nvSpPr>
        <p:spPr>
          <a:prstGeom prst="rect">
            <a:avLst/>
          </a:prstGeom>
        </p:spPr>
        <p:txBody>
          <a:bodyPr/>
          <a:lstStyle/>
          <a:p>
            <a:pPr lvl="0"/>
          </a:p>
        </p:txBody>
      </p:sp>
      <p:sp>
        <p:nvSpPr>
          <p:cNvPr id="6739" name="Shape 6739"/>
          <p:cNvSpPr/>
          <p:nvPr>
            <p:ph type="body" sz="quarter" idx="1"/>
          </p:nvPr>
        </p:nvSpPr>
        <p:spPr>
          <a:prstGeom prst="rect">
            <a:avLst/>
          </a:prstGeom>
        </p:spPr>
        <p:txBody>
          <a:bodyPr/>
          <a:lstStyle>
            <a:lvl1pPr defTabSz="1408059">
              <a:lnSpc>
                <a:spcPct val="100000"/>
              </a:lnSpc>
              <a:defRPr sz="2000">
                <a:latin typeface="Lucida Grande"/>
                <a:ea typeface="Lucida Grande"/>
                <a:cs typeface="Lucida Grande"/>
                <a:sym typeface="Lucida Grande"/>
              </a:defRPr>
            </a:lvl1pPr>
          </a:lstStyle>
          <a:p>
            <a:pPr lvl="0">
              <a:defRPr sz="1800"/>
            </a:pPr>
            <a:r>
              <a:rPr sz="2000"/>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8" name="Shape 6758"/>
          <p:cNvSpPr/>
          <p:nvPr>
            <p:ph type="sldImg"/>
          </p:nvPr>
        </p:nvSpPr>
        <p:spPr>
          <a:prstGeom prst="rect">
            <a:avLst/>
          </a:prstGeom>
        </p:spPr>
        <p:txBody>
          <a:bodyPr/>
          <a:lstStyle/>
          <a:p>
            <a:pPr lvl="0"/>
          </a:p>
        </p:txBody>
      </p:sp>
      <p:sp>
        <p:nvSpPr>
          <p:cNvPr id="6759" name="Shape 675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Source control history can act as a documentation trail.  Helpful if you need to unentangle your infrastructure.</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2" name="Shape 6812"/>
          <p:cNvSpPr/>
          <p:nvPr>
            <p:ph type="sldImg"/>
          </p:nvPr>
        </p:nvSpPr>
        <p:spPr>
          <a:prstGeom prst="rect">
            <a:avLst/>
          </a:prstGeom>
        </p:spPr>
        <p:txBody>
          <a:bodyPr/>
          <a:lstStyle/>
          <a:p>
            <a:pPr lvl="0"/>
          </a:p>
        </p:txBody>
      </p:sp>
      <p:sp>
        <p:nvSpPr>
          <p:cNvPr id="6813" name="Shape 6813"/>
          <p:cNvSpPr/>
          <p:nvPr>
            <p:ph type="body" sz="quarter" idx="1"/>
          </p:nvPr>
        </p:nvSpPr>
        <p:spPr>
          <a:prstGeom prst="rect">
            <a:avLst/>
          </a:prstGeom>
        </p:spPr>
        <p:txBody>
          <a:bodyPr/>
          <a:lstStyle/>
          <a:p>
            <a:pPr lvl="0" defTabSz="1408059">
              <a:lnSpc>
                <a:spcPct val="100000"/>
              </a:lnSpc>
              <a:defRPr sz="1800"/>
            </a:pPr>
            <a:r>
              <a:t>note: knife command on the next </a:t>
            </a:r>
            <a:r>
              <a:rPr b="1"/>
              <a:t>(hidden)</a:t>
            </a:r>
            <a:r>
              <a:t> slide</a:t>
            </a:r>
          </a:p>
          <a:p>
            <a:pPr lvl="0" defTabSz="1408059">
              <a:lnSpc>
                <a:spcPct val="100000"/>
              </a:lnSpc>
              <a:defRPr sz="1800"/>
            </a:pPr>
          </a:p>
          <a:p>
            <a:pPr lvl="0" defTabSz="1408059">
              <a:lnSpc>
                <a:spcPct val="100000"/>
              </a:lnSpc>
              <a:defRPr sz="1800"/>
            </a:pPr>
            <a:r>
              <a:rPr sz="1600">
                <a:latin typeface="Lucida Grande"/>
                <a:ea typeface="Lucida Grande"/>
                <a:cs typeface="Lucida Grande"/>
                <a:sym typeface="Lucida Grande"/>
              </a:rPr>
              <a:t>This is a hard one to do without the key above, but it’s worth it. Make them try and figure it out from the docs’s “search” page and the hint that it is “solr syntax”.</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Talk about the escaping of square brackets when searching on a run list - this applies to nodes too!</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could also search for port:82, and see what roles set a key named port to the value 82</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search role “port:82”</a:t>
            </a: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9" name="Shape 6819"/>
          <p:cNvSpPr/>
          <p:nvPr>
            <p:ph type="sldImg"/>
          </p:nvPr>
        </p:nvSpPr>
        <p:spPr>
          <a:prstGeom prst="rect">
            <a:avLst/>
          </a:prstGeom>
        </p:spPr>
        <p:txBody>
          <a:bodyPr/>
          <a:lstStyle/>
          <a:p>
            <a:pPr lvl="0"/>
          </a:p>
        </p:txBody>
      </p:sp>
      <p:sp>
        <p:nvSpPr>
          <p:cNvPr id="6820" name="Shape 6820"/>
          <p:cNvSpPr/>
          <p:nvPr>
            <p:ph type="body" sz="quarter" idx="1"/>
          </p:nvPr>
        </p:nvSpPr>
        <p:spPr>
          <a:prstGeom prst="rect">
            <a:avLst/>
          </a:prstGeom>
        </p:spPr>
        <p:txBody>
          <a:bodyPr/>
          <a:lstStyle/>
          <a:p>
            <a:pPr lvl="0" algn="r" defTabSz="558800">
              <a:lnSpc>
                <a:spcPct val="100000"/>
              </a:lnSpc>
              <a:defRPr sz="1800"/>
            </a:pPr>
            <a:r>
              <a:rPr sz="1200">
                <a:latin typeface="Lucida Grande"/>
                <a:ea typeface="Lucida Grande"/>
                <a:cs typeface="Lucida Grande"/>
                <a:sym typeface="Lucida Grande"/>
              </a:rPr>
              <a:t>ref0035</a:t>
            </a:r>
            <a:endParaRPr sz="12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There are some problems with these commands in Windows environment, so using the UI (next slide) instead - Trello issue here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http://goo.gl/bh8NSb</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0" name="Shape 2250"/>
          <p:cNvSpPr/>
          <p:nvPr>
            <p:ph type="sldImg"/>
          </p:nvPr>
        </p:nvSpPr>
        <p:spPr>
          <a:prstGeom prst="rect">
            <a:avLst/>
          </a:prstGeom>
        </p:spPr>
        <p:txBody>
          <a:bodyPr/>
          <a:lstStyle/>
          <a:p>
            <a:pPr lvl="0"/>
          </a:p>
        </p:txBody>
      </p:sp>
      <p:sp>
        <p:nvSpPr>
          <p:cNvPr id="2251" name="Shape 225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Environments are used to manage stages in your application</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4" name="Shape 6834"/>
          <p:cNvSpPr/>
          <p:nvPr>
            <p:ph type="sldImg"/>
          </p:nvPr>
        </p:nvSpPr>
        <p:spPr>
          <a:prstGeom prst="rect">
            <a:avLst/>
          </a:prstGeom>
        </p:spPr>
        <p:txBody>
          <a:bodyPr/>
          <a:lstStyle/>
          <a:p>
            <a:pPr lvl="0"/>
          </a:p>
        </p:txBody>
      </p:sp>
      <p:sp>
        <p:nvSpPr>
          <p:cNvPr id="6835" name="Shape 683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Talk about run list expansion - we looked at the role, grabbed it’s runlist, and stuck it in place.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are coming back to run list expansion when we finish the base role</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5" name="Shape 6845"/>
          <p:cNvSpPr/>
          <p:nvPr>
            <p:ph type="sldImg"/>
          </p:nvPr>
        </p:nvSpPr>
        <p:spPr>
          <a:prstGeom prst="rect">
            <a:avLst/>
          </a:prstGeom>
        </p:spPr>
        <p:txBody>
          <a:bodyPr/>
          <a:lstStyle/>
          <a:p>
            <a:pPr lvl="0"/>
          </a:p>
        </p:txBody>
      </p:sp>
      <p:sp>
        <p:nvSpPr>
          <p:cNvPr id="6846" name="Shape 684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added the admin site to the existing set</a:t>
            </a: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57" name="Shape 6857"/>
          <p:cNvSpPr/>
          <p:nvPr>
            <p:ph type="sldImg"/>
          </p:nvPr>
        </p:nvSpPr>
        <p:spPr>
          <a:prstGeom prst="rect">
            <a:avLst/>
          </a:prstGeom>
        </p:spPr>
        <p:txBody>
          <a:bodyPr/>
          <a:lstStyle/>
          <a:p>
            <a:pPr lvl="0"/>
          </a:p>
        </p:txBody>
      </p:sp>
      <p:sp>
        <p:nvSpPr>
          <p:cNvPr id="6858" name="Shape 685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And the results are merged together.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7" name="Shape 6867"/>
          <p:cNvSpPr/>
          <p:nvPr>
            <p:ph type="sldImg"/>
          </p:nvPr>
        </p:nvSpPr>
        <p:spPr>
          <a:prstGeom prst="rect">
            <a:avLst/>
          </a:prstGeom>
        </p:spPr>
        <p:txBody>
          <a:bodyPr/>
          <a:lstStyle/>
          <a:p>
            <a:pPr lvl="0"/>
          </a:p>
        </p:txBody>
      </p:sp>
      <p:sp>
        <p:nvSpPr>
          <p:cNvPr id="6868" name="Shape 686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is the first time we use the “dot” notation with -a in knife - talk about using it to show deeply nested attributes easily.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It is also in contrast to how you </a:t>
            </a:r>
            <a:r>
              <a:rPr b="1" sz="1600">
                <a:latin typeface="Lucida Grande"/>
                <a:ea typeface="Lucida Grande"/>
                <a:cs typeface="Lucida Grande"/>
                <a:sym typeface="Lucida Grande"/>
              </a:rPr>
              <a:t>search</a:t>
            </a:r>
            <a:r>
              <a:rPr sz="1600">
                <a:latin typeface="Lucida Grande"/>
                <a:ea typeface="Lucida Grande"/>
                <a:cs typeface="Lucida Grande"/>
                <a:sym typeface="Lucida Grande"/>
              </a:rPr>
              <a:t> for that field, which is to join on an “_”. The inconsistency is lame, but it is because “.” is a stopword in the search query parser, and the index itself. So we used _ in the search, and when I did knife’s attribute lookup, I switched it to a “.” without thinking about it. Sad but true.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5" name="Shape 6905"/>
          <p:cNvSpPr/>
          <p:nvPr>
            <p:ph type="sldImg"/>
          </p:nvPr>
        </p:nvSpPr>
        <p:spPr>
          <a:prstGeom prst="rect">
            <a:avLst/>
          </a:prstGeom>
        </p:spPr>
        <p:txBody>
          <a:bodyPr/>
          <a:lstStyle/>
          <a:p>
            <a:pPr lvl="0"/>
          </a:p>
        </p:txBody>
      </p:sp>
      <p:sp>
        <p:nvSpPr>
          <p:cNvPr id="6906" name="Shape 690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And of course, automatic attributes go to 11 (spinal tap joke, folks)!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away =&gt; use defaults all the time.  You will know you’re in the situation you need overrides when you’re in it.</a:t>
            </a: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0" name="Shape 6910"/>
          <p:cNvSpPr/>
          <p:nvPr>
            <p:ph type="sldImg"/>
          </p:nvPr>
        </p:nvSpPr>
        <p:spPr>
          <a:prstGeom prst="rect">
            <a:avLst/>
          </a:prstGeom>
        </p:spPr>
        <p:txBody>
          <a:bodyPr/>
          <a:lstStyle/>
          <a:p>
            <a:pPr lvl="0"/>
          </a:p>
        </p:txBody>
      </p:sp>
      <p:sp>
        <p:nvSpPr>
          <p:cNvPr id="6911" name="Shape 691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Drive home that people should use defaults!</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5" name="Shape 6915"/>
          <p:cNvSpPr/>
          <p:nvPr>
            <p:ph type="sldImg"/>
          </p:nvPr>
        </p:nvSpPr>
        <p:spPr>
          <a:prstGeom prst="rect">
            <a:avLst/>
          </a:prstGeom>
        </p:spPr>
        <p:txBody>
          <a:bodyPr/>
          <a:lstStyle/>
          <a:p>
            <a:pPr lvl="0"/>
          </a:p>
        </p:txBody>
      </p:sp>
      <p:sp>
        <p:nvSpPr>
          <p:cNvPr id="6916" name="Shape 691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Almost every org has this</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5" name="Shape 6925"/>
          <p:cNvSpPr/>
          <p:nvPr>
            <p:ph type="sldImg"/>
          </p:nvPr>
        </p:nvSpPr>
        <p:spPr>
          <a:prstGeom prst="rect">
            <a:avLst/>
          </a:prstGeom>
        </p:spPr>
        <p:txBody>
          <a:bodyPr/>
          <a:lstStyle/>
          <a:p>
            <a:pPr lvl="0"/>
          </a:p>
        </p:txBody>
      </p:sp>
      <p:sp>
        <p:nvSpPr>
          <p:cNvPr id="6926" name="Shape 692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Note to students:  Don’t run ahead of this step and remove these out of your node definition.  We will make use of those attributes again shortly.</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5" name="Shape 6945"/>
          <p:cNvSpPr/>
          <p:nvPr>
            <p:ph type="sldImg"/>
          </p:nvPr>
        </p:nvSpPr>
        <p:spPr>
          <a:prstGeom prst="rect">
            <a:avLst/>
          </a:prstGeom>
        </p:spPr>
        <p:txBody>
          <a:bodyPr/>
          <a:lstStyle/>
          <a:p>
            <a:pPr lvl="0"/>
          </a:p>
        </p:txBody>
      </p:sp>
      <p:sp>
        <p:nvSpPr>
          <p:cNvPr id="6946" name="Shape 694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Again, make sure they </a:t>
            </a:r>
            <a:r>
              <a:rPr b="1" sz="1600">
                <a:latin typeface="Lucida Grande"/>
                <a:ea typeface="Lucida Grande"/>
                <a:cs typeface="Lucida Grande"/>
                <a:sym typeface="Lucida Grande"/>
              </a:rPr>
              <a:t>do not edit the node</a:t>
            </a:r>
            <a:r>
              <a:rPr sz="1600">
                <a:latin typeface="Lucida Grande"/>
                <a:ea typeface="Lucida Grande"/>
                <a:cs typeface="Lucida Grande"/>
                <a:sym typeface="Lucida Grande"/>
              </a:rPr>
              <a:t> and remove the motd and users recipes from the node object -we need that for our next object lesson</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3" name="Shape 6963"/>
          <p:cNvSpPr/>
          <p:nvPr>
            <p:ph type="sldImg"/>
          </p:nvPr>
        </p:nvSpPr>
        <p:spPr>
          <a:prstGeom prst="rect">
            <a:avLst/>
          </a:prstGeom>
        </p:spPr>
        <p:txBody>
          <a:bodyPr/>
          <a:lstStyle/>
          <a:p>
            <a:pPr lvl="0"/>
          </a:p>
        </p:txBody>
      </p:sp>
      <p:sp>
        <p:nvSpPr>
          <p:cNvPr id="6964" name="Shape 696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Talk about run-list expansion - even though motd and users are explicitly after role[webserver] in the list, due to our nested role in the webserver, we are going to execute them first, because they expanded from the role[webserver].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you can drive home that chef only executes recipes the first time through, so it is fine to just be as explicit as you want.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5" name="Shape 2255"/>
          <p:cNvSpPr/>
          <p:nvPr>
            <p:ph type="sldImg"/>
          </p:nvPr>
        </p:nvSpPr>
        <p:spPr>
          <a:prstGeom prst="rect">
            <a:avLst/>
          </a:prstGeom>
        </p:spPr>
        <p:txBody>
          <a:bodyPr/>
          <a:lstStyle/>
          <a:p>
            <a:pPr lvl="0"/>
          </a:p>
        </p:txBody>
      </p:sp>
      <p:sp>
        <p:nvSpPr>
          <p:cNvPr id="2256" name="Shape 2256"/>
          <p:cNvSpPr/>
          <p:nvPr>
            <p:ph type="body" sz="quarter" idx="1"/>
          </p:nvPr>
        </p:nvSpPr>
        <p:spPr>
          <a:prstGeom prst="rect">
            <a:avLst/>
          </a:prstGeom>
        </p:spPr>
        <p:txBody>
          <a:bodyPr/>
          <a:lstStyle>
            <a:lvl1pPr>
              <a:lnSpc>
                <a:spcPct val="100000"/>
              </a:lnSpc>
              <a:defRPr sz="1800"/>
            </a:lvl1pPr>
          </a:lstStyle>
          <a:p>
            <a:pPr lvl="0"/>
            <a:r>
              <a:t>An environment is a container within an organization that can mimic structural hierarchy via custom attributes and cookbook restraints </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8" name="Shape 6968"/>
          <p:cNvSpPr/>
          <p:nvPr>
            <p:ph type="sldImg"/>
          </p:nvPr>
        </p:nvSpPr>
        <p:spPr>
          <a:prstGeom prst="rect">
            <a:avLst/>
          </a:prstGeom>
        </p:spPr>
        <p:txBody>
          <a:bodyPr/>
          <a:lstStyle/>
          <a:p>
            <a:pPr lvl="0"/>
          </a:p>
        </p:txBody>
      </p:sp>
      <p:sp>
        <p:nvSpPr>
          <p:cNvPr id="6969" name="Shape 696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REPEAT THESE POINTS OFTEN -- drive this home</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3" name="Shape 6973"/>
          <p:cNvSpPr/>
          <p:nvPr>
            <p:ph type="sldImg"/>
          </p:nvPr>
        </p:nvSpPr>
        <p:spPr>
          <a:prstGeom prst="rect">
            <a:avLst/>
          </a:prstGeom>
        </p:spPr>
        <p:txBody>
          <a:bodyPr/>
          <a:lstStyle/>
          <a:p>
            <a:pPr lvl="0"/>
          </a:p>
        </p:txBody>
      </p:sp>
      <p:sp>
        <p:nvSpPr>
          <p:cNvPr id="6974" name="Shape 697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one has no example! Oh noes!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Instead of thinking about the world as a dependency tree, roles allow you to think about the world as arrays of functionality.</a:t>
            </a: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4" name="Shape 6984"/>
          <p:cNvSpPr/>
          <p:nvPr>
            <p:ph type="sldImg"/>
          </p:nvPr>
        </p:nvSpPr>
        <p:spPr>
          <a:prstGeom prst="rect">
            <a:avLst/>
          </a:prstGeom>
        </p:spPr>
        <p:txBody>
          <a:bodyPr/>
          <a:lstStyle/>
          <a:p>
            <a:pPr lvl="0"/>
          </a:p>
        </p:txBody>
      </p:sp>
      <p:sp>
        <p:nvSpPr>
          <p:cNvPr id="6985" name="Shape 698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Note: when this module is finished, we will have learned every core primitive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2" name="Shape 7022"/>
          <p:cNvSpPr/>
          <p:nvPr>
            <p:ph type="sldImg"/>
          </p:nvPr>
        </p:nvSpPr>
        <p:spPr>
          <a:prstGeom prst="rect">
            <a:avLst/>
          </a:prstGeom>
        </p:spPr>
        <p:txBody>
          <a:bodyPr/>
          <a:lstStyle/>
          <a:p>
            <a:pPr lvl="0"/>
          </a:p>
        </p:txBody>
      </p:sp>
      <p:sp>
        <p:nvSpPr>
          <p:cNvPr id="7023" name="Shape 7023"/>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Cookbooks can be shared within environments, as opposed to organizations. (Organizations *can* share cookbooks through work arounds)</a:t>
            </a: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0" name="Shape 7030"/>
          <p:cNvSpPr/>
          <p:nvPr>
            <p:ph type="sldImg"/>
          </p:nvPr>
        </p:nvSpPr>
        <p:spPr>
          <a:prstGeom prst="rect">
            <a:avLst/>
          </a:prstGeom>
        </p:spPr>
        <p:txBody>
          <a:bodyPr/>
          <a:lstStyle/>
          <a:p>
            <a:pPr lvl="0"/>
          </a:p>
        </p:txBody>
      </p:sp>
      <p:sp>
        <p:nvSpPr>
          <p:cNvPr id="7031" name="Shape 703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Remember the version bump from earlier? This was why.</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5" name="Shape 7035"/>
          <p:cNvSpPr/>
          <p:nvPr>
            <p:ph type="sldImg"/>
          </p:nvPr>
        </p:nvSpPr>
        <p:spPr>
          <a:prstGeom prst="rect">
            <a:avLst/>
          </a:prstGeom>
        </p:spPr>
        <p:txBody>
          <a:bodyPr/>
          <a:lstStyle/>
          <a:p>
            <a:pPr lvl="0"/>
          </a:p>
        </p:txBody>
      </p:sp>
      <p:sp>
        <p:nvSpPr>
          <p:cNvPr id="7036" name="Shape 703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Typically, you start automatically managing environments when you are doing something akin to continuous delivery</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50" name="Shape 7050"/>
          <p:cNvSpPr/>
          <p:nvPr>
            <p:ph type="sldImg"/>
          </p:nvPr>
        </p:nvSpPr>
        <p:spPr>
          <a:prstGeom prst="rect">
            <a:avLst/>
          </a:prstGeom>
        </p:spPr>
        <p:txBody>
          <a:bodyPr/>
          <a:lstStyle/>
          <a:p>
            <a:pPr lvl="0"/>
          </a:p>
        </p:txBody>
      </p:sp>
      <p:sp>
        <p:nvSpPr>
          <p:cNvPr id="7051" name="Shape 7051"/>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Another manual directory creation – like an animal</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1" name="Shape 7061"/>
          <p:cNvSpPr/>
          <p:nvPr>
            <p:ph type="sldImg"/>
          </p:nvPr>
        </p:nvSpPr>
        <p:spPr>
          <a:prstGeom prst="rect">
            <a:avLst/>
          </a:prstGeom>
        </p:spPr>
        <p:txBody>
          <a:bodyPr/>
          <a:lstStyle/>
          <a:p>
            <a:pPr lvl="0"/>
          </a:p>
        </p:txBody>
      </p:sp>
      <p:sp>
        <p:nvSpPr>
          <p:cNvPr id="7062" name="Shape 706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Again, these can be defined either via Ruby or JSON.  In a minute, we’ll see one of the benefits of defining via Ruby</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6" name="Shape 7066"/>
          <p:cNvSpPr/>
          <p:nvPr>
            <p:ph type="sldImg"/>
          </p:nvPr>
        </p:nvSpPr>
        <p:spPr>
          <a:prstGeom prst="rect">
            <a:avLst/>
          </a:prstGeom>
        </p:spPr>
        <p:txBody>
          <a:bodyPr/>
          <a:lstStyle/>
          <a:p>
            <a:pPr lvl="0"/>
          </a:p>
        </p:txBody>
      </p:sp>
      <p:sp>
        <p:nvSpPr>
          <p:cNvPr id="7067" name="Shape 7067"/>
          <p:cNvSpPr/>
          <p:nvPr>
            <p:ph type="body" sz="quarter" idx="1"/>
          </p:nvPr>
        </p:nvSpPr>
        <p:spPr>
          <a:prstGeom prst="rect">
            <a:avLst/>
          </a:prstGeom>
        </p:spPr>
        <p:txBody>
          <a:bodyPr/>
          <a:lstStyle/>
          <a:p>
            <a:pPr lvl="0" defTabSz="1408059">
              <a:lnSpc>
                <a:spcPts val="1700"/>
              </a:lnSpc>
              <a:spcBef>
                <a:spcPts val="1000"/>
              </a:spcBef>
              <a:defRPr sz="1800"/>
            </a:pPr>
            <a:r>
              <a:rPr sz="1600">
                <a:solidFill>
                  <a:srgbClr val="262626"/>
                </a:solidFill>
                <a:latin typeface="Lucida Grande"/>
                <a:ea typeface="Lucida Grande"/>
                <a:cs typeface="Lucida Grande"/>
                <a:sym typeface="Lucida Grande"/>
              </a:rPr>
              <a:t>Specifying "&gt;= 2.6.5" is an optimistic version constraint. All versions greater than the one specified, including major releases (e.g. 3.0.0) are allowed.</a:t>
            </a:r>
            <a:endParaRPr>
              <a:latin typeface="Calibri"/>
              <a:ea typeface="Calibri"/>
              <a:cs typeface="Calibri"/>
              <a:sym typeface="Calibri"/>
            </a:endParaRPr>
          </a:p>
          <a:p>
            <a:pPr lvl="0" defTabSz="1408059">
              <a:lnSpc>
                <a:spcPts val="1700"/>
              </a:lnSpc>
              <a:spcBef>
                <a:spcPts val="1000"/>
              </a:spcBef>
              <a:defRPr sz="1800"/>
            </a:pPr>
            <a:r>
              <a:rPr sz="1600">
                <a:solidFill>
                  <a:srgbClr val="262626"/>
                </a:solidFill>
                <a:latin typeface="Lucida Grande"/>
                <a:ea typeface="Lucida Grande"/>
                <a:cs typeface="Lucida Grande"/>
                <a:sym typeface="Lucida Grande"/>
              </a:rPr>
              <a:t>Conversely, specifying "~&gt; 2.6" is pessimistic about future major revisions and "~&gt; 2.6.5" is pessimistic about future minor revisions.</a:t>
            </a:r>
            <a:endParaRPr>
              <a:latin typeface="Calibri"/>
              <a:ea typeface="Calibri"/>
              <a:cs typeface="Calibri"/>
              <a:sym typeface="Calibri"/>
            </a:endParaRPr>
          </a:p>
          <a:p>
            <a:pPr lvl="0" defTabSz="1408059">
              <a:lnSpc>
                <a:spcPts val="1700"/>
              </a:lnSpc>
              <a:spcBef>
                <a:spcPts val="1000"/>
              </a:spcBef>
              <a:defRPr sz="1800"/>
            </a:pPr>
            <a:r>
              <a:rPr sz="1600">
                <a:solidFill>
                  <a:srgbClr val="262626"/>
                </a:solidFill>
                <a:latin typeface="Lucida Grande"/>
                <a:ea typeface="Lucida Grande"/>
                <a:cs typeface="Lucida Grande"/>
                <a:sym typeface="Lucida Grande"/>
              </a:rPr>
              <a:t>"~&gt; 2.6" matches cookbooks &gt;= 2.6.0 AND &lt; 3.0.0</a:t>
            </a:r>
            <a:br>
              <a:rPr sz="1600">
                <a:solidFill>
                  <a:srgbClr val="262626"/>
                </a:solidFill>
                <a:latin typeface="Lucida Grande"/>
                <a:ea typeface="Lucida Grande"/>
                <a:cs typeface="Lucida Grande"/>
                <a:sym typeface="Lucida Grande"/>
              </a:rPr>
            </a:br>
            <a:r>
              <a:rPr sz="1600">
                <a:solidFill>
                  <a:srgbClr val="262626"/>
                </a:solidFill>
                <a:latin typeface="Lucida Grande"/>
                <a:ea typeface="Lucida Grande"/>
                <a:cs typeface="Lucida Grande"/>
                <a:sym typeface="Lucida Grande"/>
              </a:rPr>
              <a:t>"~&gt; 2.6.5" matches cookbooks &gt;= 2.6.5 AND &lt; 2.7.0</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1" name="Shape 7071"/>
          <p:cNvSpPr/>
          <p:nvPr>
            <p:ph type="sldImg"/>
          </p:nvPr>
        </p:nvSpPr>
        <p:spPr>
          <a:prstGeom prst="rect">
            <a:avLst/>
          </a:prstGeom>
        </p:spPr>
        <p:txBody>
          <a:bodyPr/>
          <a:lstStyle/>
          <a:p>
            <a:pPr lvl="0"/>
          </a:p>
        </p:txBody>
      </p:sp>
      <p:sp>
        <p:nvSpPr>
          <p:cNvPr id="7072" name="Shape 707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7" name="Shape 2277"/>
          <p:cNvSpPr/>
          <p:nvPr>
            <p:ph type="sldImg"/>
          </p:nvPr>
        </p:nvSpPr>
        <p:spPr>
          <a:prstGeom prst="rect">
            <a:avLst/>
          </a:prstGeom>
        </p:spPr>
        <p:txBody>
          <a:bodyPr/>
          <a:lstStyle/>
          <a:p>
            <a:pPr lvl="0"/>
          </a:p>
        </p:txBody>
      </p:sp>
      <p:sp>
        <p:nvSpPr>
          <p:cNvPr id="2278" name="Shape 227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Roles are a way of classifying the different types of server in your infrastructure</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0" name="Shape 7090"/>
          <p:cNvSpPr/>
          <p:nvPr>
            <p:ph type="sldImg"/>
          </p:nvPr>
        </p:nvSpPr>
        <p:spPr>
          <a:prstGeom prst="rect">
            <a:avLst/>
          </a:prstGeom>
        </p:spPr>
        <p:txBody>
          <a:bodyPr/>
          <a:lstStyle/>
          <a:p>
            <a:pPr lvl="0"/>
          </a:p>
        </p:txBody>
      </p:sp>
      <p:sp>
        <p:nvSpPr>
          <p:cNvPr id="7091" name="Shape 7091"/>
          <p:cNvSpPr/>
          <p:nvPr>
            <p:ph type="body" sz="quarter" idx="1"/>
          </p:nvPr>
        </p:nvSpPr>
        <p:spPr>
          <a:prstGeom prst="rect">
            <a:avLst/>
          </a:prstGeom>
        </p:spPr>
        <p:txBody>
          <a:bodyPr/>
          <a:lstStyle/>
          <a:p>
            <a:pPr lvl="0" defTabSz="1408059">
              <a:lnSpc>
                <a:spcPct val="100000"/>
              </a:lnSpc>
              <a:defRPr sz="1800"/>
            </a:pPr>
            <a:r>
              <a:t>Note: Next slide has the knife command via knife environment </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Click the Node tab then select node </a:t>
            </a:r>
            <a:r>
              <a:rPr sz="1600">
                <a:latin typeface="Arial"/>
                <a:ea typeface="Arial"/>
                <a:cs typeface="Arial"/>
                <a:sym typeface="Arial"/>
              </a:rPr>
              <a:t>‘</a:t>
            </a:r>
            <a:r>
              <a:rPr sz="1600">
                <a:latin typeface="Lucida Grande"/>
                <a:ea typeface="Lucida Grande"/>
                <a:cs typeface="Lucida Grande"/>
                <a:sym typeface="Lucida Grande"/>
              </a:rPr>
              <a:t>node1</a:t>
            </a:r>
            <a:r>
              <a:rPr sz="1600">
                <a:latin typeface="Arial"/>
                <a:ea typeface="Arial"/>
                <a:cs typeface="Arial"/>
                <a:sym typeface="Arial"/>
              </a:rPr>
              <a:t>’</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Might look at knife flip plugin - </a:t>
            </a:r>
            <a:r>
              <a:rPr u="sng">
                <a:solidFill>
                  <a:srgbClr val="0000FF"/>
                </a:solidFill>
                <a:uFill>
                  <a:solidFill>
                    <a:srgbClr val="0000FF"/>
                  </a:solidFill>
                </a:uFill>
                <a:hlinkClick r:id="rId3" invalidUrl="" action="" tgtFrame="" tooltip="" history="1" highlightClick="0" endSnd="0"/>
              </a:rPr>
              <a:t>https://github.com/jo</a:t>
            </a:r>
            <a:r>
              <a:rPr sz="1600">
                <a:latin typeface="Lucida Grande"/>
                <a:ea typeface="Lucida Grande"/>
                <a:cs typeface="Lucida Grande"/>
                <a:sym typeface="Lucida Grande"/>
                <a:hlinkClick r:id="rId4" invalidUrl="" action="" tgtFrame="" tooltip="" history="1" highlightClick="0" endSnd="0"/>
              </a:rPr>
              <a:t>nlives</a:t>
            </a:r>
            <a:r>
              <a:rPr sz="1600">
                <a:latin typeface="Lucida Grande"/>
                <a:ea typeface="Lucida Grande"/>
                <a:cs typeface="Lucida Grande"/>
                <a:sym typeface="Lucida Grande"/>
                <a:hlinkClick r:id="rId4" invalidUrl="" action="" tgtFrame="" tooltip="" history="1" highlightClick="0" endSnd="0"/>
              </a:rPr>
              <a:t>/knife-flip</a:t>
            </a:r>
            <a:endParaRPr sz="1600">
              <a:latin typeface="Calibri"/>
              <a:ea typeface="Calibri"/>
              <a:cs typeface="Calibri"/>
              <a:sym typeface="Calibri"/>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7" name="Shape 7097"/>
          <p:cNvSpPr/>
          <p:nvPr>
            <p:ph type="sldImg"/>
          </p:nvPr>
        </p:nvSpPr>
        <p:spPr>
          <a:prstGeom prst="rect">
            <a:avLst/>
          </a:prstGeom>
        </p:spPr>
        <p:txBody>
          <a:bodyPr/>
          <a:lstStyle/>
          <a:p>
            <a:pPr lvl="0"/>
          </a:p>
        </p:txBody>
      </p:sp>
      <p:sp>
        <p:nvSpPr>
          <p:cNvPr id="7098" name="Shape 7098"/>
          <p:cNvSpPr/>
          <p:nvPr>
            <p:ph type="body" sz="quarter" idx="1"/>
          </p:nvPr>
        </p:nvSpPr>
        <p:spPr>
          <a:prstGeom prst="rect">
            <a:avLst/>
          </a:prstGeom>
        </p:spPr>
        <p:txBody>
          <a:bodyPr/>
          <a:lstStyle>
            <a:lvl1pPr defTabSz="558800">
              <a:lnSpc>
                <a:spcPct val="100000"/>
              </a:lnSpc>
              <a:defRPr sz="1600">
                <a:latin typeface="Lucida Grande"/>
                <a:ea typeface="Lucida Grande"/>
                <a:cs typeface="Lucida Grande"/>
                <a:sym typeface="Lucida Grande"/>
              </a:defRPr>
            </a:lvl1pPr>
          </a:lstStyle>
          <a:p>
            <a:pPr lvl="0">
              <a:defRPr sz="1800"/>
            </a:pPr>
            <a:r>
              <a:rPr sz="1600"/>
              <a:t>This is new in 11.14</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05" name="Shape 7105"/>
          <p:cNvSpPr/>
          <p:nvPr>
            <p:ph type="sldImg"/>
          </p:nvPr>
        </p:nvSpPr>
        <p:spPr>
          <a:prstGeom prst="rect">
            <a:avLst/>
          </a:prstGeom>
        </p:spPr>
        <p:txBody>
          <a:bodyPr/>
          <a:lstStyle/>
          <a:p>
            <a:pPr lvl="0"/>
          </a:p>
        </p:txBody>
      </p:sp>
      <p:sp>
        <p:nvSpPr>
          <p:cNvPr id="7106" name="Shape 710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removed PCI data, so we did modify the MOTD</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7" name="Shape 7127"/>
          <p:cNvSpPr/>
          <p:nvPr>
            <p:ph type="sldImg"/>
          </p:nvPr>
        </p:nvSpPr>
        <p:spPr>
          <a:prstGeom prst="rect">
            <a:avLst/>
          </a:prstGeom>
        </p:spPr>
        <p:txBody>
          <a:bodyPr/>
          <a:lstStyle/>
          <a:p>
            <a:pPr lvl="0"/>
          </a:p>
        </p:txBody>
      </p:sp>
      <p:sp>
        <p:nvSpPr>
          <p:cNvPr id="7128" name="Shape 7128"/>
          <p:cNvSpPr/>
          <p:nvPr>
            <p:ph type="body" sz="quarter" idx="1"/>
          </p:nvPr>
        </p:nvSpPr>
        <p:spPr>
          <a:prstGeom prst="rect">
            <a:avLst/>
          </a:prstGeom>
        </p:spPr>
        <p:txBody>
          <a:bodyPr/>
          <a:lstStyle>
            <a:lvl1pPr defTabSz="558800">
              <a:lnSpc>
                <a:spcPct val="100000"/>
              </a:lnSpc>
              <a:defRPr sz="1600">
                <a:latin typeface="Lucida Grande"/>
                <a:ea typeface="Lucida Grande"/>
                <a:cs typeface="Lucida Grande"/>
                <a:sym typeface="Lucida Grande"/>
              </a:defRPr>
            </a:lvl1pPr>
          </a:lstStyle>
          <a:p>
            <a:pPr lvl="0">
              <a:defRPr sz="1800"/>
            </a:pPr>
            <a:r>
              <a:rPr sz="1600"/>
              <a:t>This is new in 11.14</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4" name="Shape 7134"/>
          <p:cNvSpPr/>
          <p:nvPr>
            <p:ph type="sldImg"/>
          </p:nvPr>
        </p:nvSpPr>
        <p:spPr>
          <a:prstGeom prst="rect">
            <a:avLst/>
          </a:prstGeom>
        </p:spPr>
        <p:txBody>
          <a:bodyPr/>
          <a:lstStyle/>
          <a:p>
            <a:pPr lvl="0"/>
          </a:p>
        </p:txBody>
      </p:sp>
      <p:sp>
        <p:nvSpPr>
          <p:cNvPr id="7135" name="Shape 7135"/>
          <p:cNvSpPr/>
          <p:nvPr>
            <p:ph type="body" sz="quarter" idx="1"/>
          </p:nvPr>
        </p:nvSpPr>
        <p:spPr>
          <a:prstGeom prst="rect">
            <a:avLst/>
          </a:prstGeom>
        </p:spPr>
        <p:txBody>
          <a:bodyPr/>
          <a:lstStyle/>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May need to refresh your screen</a:t>
            </a:r>
            <a:endParaRPr>
              <a:latin typeface="Calibri"/>
              <a:ea typeface="Calibri"/>
              <a:cs typeface="Calibri"/>
              <a:sym typeface="Calibri"/>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3" name="Shape 7143"/>
          <p:cNvSpPr/>
          <p:nvPr>
            <p:ph type="sldImg"/>
          </p:nvPr>
        </p:nvSpPr>
        <p:spPr>
          <a:prstGeom prst="rect">
            <a:avLst/>
          </a:prstGeom>
        </p:spPr>
        <p:txBody>
          <a:bodyPr/>
          <a:lstStyle/>
          <a:p>
            <a:pPr lvl="0"/>
          </a:p>
        </p:txBody>
      </p:sp>
      <p:sp>
        <p:nvSpPr>
          <p:cNvPr id="7144" name="Shape 714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went back in time! Whoa!</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Point out that we downloaded the old files, we removed the ones that we had that were newer, and we applied the old policy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students have cookbook errors, the last uploaded cookbook at the time of the version roll probably had syntax errors in it.</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3" name="Shape 7153"/>
          <p:cNvSpPr/>
          <p:nvPr>
            <p:ph type="sldImg"/>
          </p:nvPr>
        </p:nvSpPr>
        <p:spPr>
          <a:prstGeom prst="rect">
            <a:avLst/>
          </a:prstGeom>
        </p:spPr>
        <p:txBody>
          <a:bodyPr/>
          <a:lstStyle/>
          <a:p>
            <a:pPr lvl="0"/>
          </a:p>
        </p:txBody>
      </p:sp>
      <p:sp>
        <p:nvSpPr>
          <p:cNvPr id="7154" name="Shape 715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No example!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3" name="Shape 7183"/>
          <p:cNvSpPr/>
          <p:nvPr>
            <p:ph type="sldImg"/>
          </p:nvPr>
        </p:nvSpPr>
        <p:spPr>
          <a:prstGeom prst="rect">
            <a:avLst/>
          </a:prstGeom>
        </p:spPr>
        <p:txBody>
          <a:bodyPr/>
          <a:lstStyle/>
          <a:p>
            <a:pPr lvl="0"/>
          </a:p>
        </p:txBody>
      </p:sp>
      <p:sp>
        <p:nvSpPr>
          <p:cNvPr id="7184" name="Shape 718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need to add: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Showing how to use chef_environment in a recipe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How to write data-driven recipes that can do contra-state</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8" name="Shape 7188"/>
          <p:cNvSpPr/>
          <p:nvPr>
            <p:ph type="sldImg"/>
          </p:nvPr>
        </p:nvSpPr>
        <p:spPr>
          <a:prstGeom prst="rect">
            <a:avLst/>
          </a:prstGeom>
        </p:spPr>
        <p:txBody>
          <a:bodyPr/>
          <a:lstStyle/>
          <a:p>
            <a:pPr lvl="0"/>
          </a:p>
        </p:txBody>
      </p:sp>
      <p:sp>
        <p:nvSpPr>
          <p:cNvPr id="7189" name="Shape 7189"/>
          <p:cNvSpPr/>
          <p:nvPr>
            <p:ph type="body" sz="quarter" idx="1"/>
          </p:nvPr>
        </p:nvSpPr>
        <p:spPr>
          <a:prstGeom prst="rect">
            <a:avLst/>
          </a:prstGeom>
        </p:spPr>
        <p:txBody>
          <a:bodyPr/>
          <a:lstStyle/>
          <a:p>
            <a:pPr lvl="0">
              <a:defRPr sz="1800"/>
            </a:pPr>
            <a:r>
              <a:rPr sz="2400"/>
              <a:t>note: screenshots in this section will always be outdated (supermarket is getting a lot of love)</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2" name="Shape 7202"/>
          <p:cNvSpPr/>
          <p:nvPr>
            <p:ph type="sldImg"/>
          </p:nvPr>
        </p:nvSpPr>
        <p:spPr>
          <a:prstGeom prst="rect">
            <a:avLst/>
          </a:prstGeom>
        </p:spPr>
        <p:txBody>
          <a:bodyPr/>
          <a:lstStyle/>
          <a:p>
            <a:pPr lvl="0"/>
          </a:p>
        </p:txBody>
      </p:sp>
      <p:sp>
        <p:nvSpPr>
          <p:cNvPr id="7203" name="Shape 720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Let's go look around on the community site. This is the main portal, and more features will come, explore on your own after class.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*click* - go to the cookbooks section.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9" name="Shape 2309"/>
          <p:cNvSpPr/>
          <p:nvPr>
            <p:ph type="sldImg"/>
          </p:nvPr>
        </p:nvSpPr>
        <p:spPr>
          <a:prstGeom prst="rect">
            <a:avLst/>
          </a:prstGeom>
        </p:spPr>
        <p:txBody>
          <a:bodyPr/>
          <a:lstStyle/>
          <a:p>
            <a:pPr lvl="0"/>
          </a:p>
        </p:txBody>
      </p:sp>
      <p:sp>
        <p:nvSpPr>
          <p:cNvPr id="2310" name="Shape 231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You could have many nodes in your infrastructure, in any configuration.</a:t>
            </a: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0" name="Shape 7210"/>
          <p:cNvSpPr/>
          <p:nvPr>
            <p:ph type="sldImg"/>
          </p:nvPr>
        </p:nvSpPr>
        <p:spPr>
          <a:prstGeom prst="rect">
            <a:avLst/>
          </a:prstGeom>
        </p:spPr>
        <p:txBody>
          <a:bodyPr/>
          <a:lstStyle/>
          <a:p>
            <a:pPr lvl="0"/>
          </a:p>
        </p:txBody>
      </p:sp>
      <p:sp>
        <p:nvSpPr>
          <p:cNvPr id="7211" name="Shape 721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cookbooks main page.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8" name="Shape 7218"/>
          <p:cNvSpPr/>
          <p:nvPr>
            <p:ph type="sldImg"/>
          </p:nvPr>
        </p:nvSpPr>
        <p:spPr>
          <a:prstGeom prst="rect">
            <a:avLst/>
          </a:prstGeom>
        </p:spPr>
        <p:txBody>
          <a:bodyPr/>
          <a:lstStyle/>
          <a:p>
            <a:pPr lvl="0"/>
          </a:p>
        </p:txBody>
      </p:sp>
      <p:sp>
        <p:nvSpPr>
          <p:cNvPr id="7219" name="Shape 721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Here's the results, there are other cookbooks, for purposes of this class we want the first one.</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1" name="Shape 7231"/>
          <p:cNvSpPr/>
          <p:nvPr>
            <p:ph type="sldImg"/>
          </p:nvPr>
        </p:nvSpPr>
        <p:spPr>
          <a:prstGeom prst="rect">
            <a:avLst/>
          </a:prstGeom>
        </p:spPr>
        <p:txBody>
          <a:bodyPr/>
          <a:lstStyle/>
          <a:p>
            <a:pPr lvl="0"/>
          </a:p>
        </p:txBody>
      </p:sp>
      <p:sp>
        <p:nvSpPr>
          <p:cNvPr id="7232" name="Shape 723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source code can be browsed on the site directly so you can preview a cookbook before using it.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7" name="Shape 7247"/>
          <p:cNvSpPr/>
          <p:nvPr>
            <p:ph type="sldImg"/>
          </p:nvPr>
        </p:nvSpPr>
        <p:spPr>
          <a:prstGeom prst="rect">
            <a:avLst/>
          </a:prstGeom>
        </p:spPr>
        <p:txBody>
          <a:bodyPr/>
          <a:lstStyle/>
          <a:p>
            <a:pPr lvl="0"/>
          </a:p>
        </p:txBody>
      </p:sp>
      <p:sp>
        <p:nvSpPr>
          <p:cNvPr id="7248" name="Shape 7248"/>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1" name="Shape 7261"/>
          <p:cNvSpPr/>
          <p:nvPr>
            <p:ph type="sldImg"/>
          </p:nvPr>
        </p:nvSpPr>
        <p:spPr>
          <a:prstGeom prst="rect">
            <a:avLst/>
          </a:prstGeom>
        </p:spPr>
        <p:txBody>
          <a:bodyPr/>
          <a:lstStyle/>
          <a:p>
            <a:pPr lvl="0"/>
          </a:p>
        </p:txBody>
      </p:sp>
      <p:sp>
        <p:nvSpPr>
          <p:cNvPr id="7262" name="Shape 726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Savvy students may notice that we have a “knife cookbook site install” command as well that does the whole download-untar-get-dependencies incantation.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Only problem is that it does all kinds of stuff with vendor branches and tags in Git that may not be desireable, so here’s where you can mention that.</a:t>
            </a: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69" name="Shape 7269"/>
          <p:cNvSpPr/>
          <p:nvPr>
            <p:ph type="sldImg"/>
          </p:nvPr>
        </p:nvSpPr>
        <p:spPr>
          <a:prstGeom prst="rect">
            <a:avLst/>
          </a:prstGeom>
        </p:spPr>
        <p:txBody>
          <a:bodyPr/>
          <a:lstStyle/>
          <a:p>
            <a:pPr lvl="0"/>
          </a:p>
        </p:txBody>
      </p:sp>
      <p:sp>
        <p:nvSpPr>
          <p:cNvPr id="7270" name="Shape 727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Windows users cannot use *, they must pass in the full file name </a:t>
            </a: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(they can use tab completion in PS)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Savvy students may notice that we have a “knife cookbook site install” command as well that does the whole download-untar-get-dependencies incantation.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Only problem is that it does all kinds of stuff with vendor branches and tags in Git that may not be desireable, so here’s where you can mention that.</a:t>
            </a: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4" name="Shape 7274"/>
          <p:cNvSpPr/>
          <p:nvPr>
            <p:ph type="sldImg"/>
          </p:nvPr>
        </p:nvSpPr>
        <p:spPr>
          <a:prstGeom prst="rect">
            <a:avLst/>
          </a:prstGeom>
        </p:spPr>
        <p:txBody>
          <a:bodyPr/>
          <a:lstStyle/>
          <a:p>
            <a:pPr lvl="0"/>
          </a:p>
        </p:txBody>
      </p:sp>
      <p:sp>
        <p:nvSpPr>
          <p:cNvPr id="7275" name="Shape 727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If asked: There is a version here that uses git under the hood, and does a lot of branching. We aren’t using it, because we aren’t teaching you version control</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9" name="Shape 7279"/>
          <p:cNvSpPr/>
          <p:nvPr>
            <p:ph type="sldImg"/>
          </p:nvPr>
        </p:nvSpPr>
        <p:spPr>
          <a:prstGeom prst="rect">
            <a:avLst/>
          </a:prstGeom>
        </p:spPr>
        <p:txBody>
          <a:bodyPr/>
          <a:lstStyle/>
          <a:p>
            <a:pPr lvl="0"/>
          </a:p>
        </p:txBody>
      </p:sp>
      <p:sp>
        <p:nvSpPr>
          <p:cNvPr id="7280" name="Shape 728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4" name="Shape 7284"/>
          <p:cNvSpPr/>
          <p:nvPr>
            <p:ph type="sldImg"/>
          </p:nvPr>
        </p:nvSpPr>
        <p:spPr>
          <a:prstGeom prst="rect">
            <a:avLst/>
          </a:prstGeom>
        </p:spPr>
        <p:txBody>
          <a:bodyPr/>
          <a:lstStyle/>
          <a:p>
            <a:pPr lvl="0"/>
          </a:p>
        </p:txBody>
      </p:sp>
      <p:sp>
        <p:nvSpPr>
          <p:cNvPr id="7285" name="Shape 728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Again, cookbooks are not vetted.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Opscode does maintain their cookbooks and there’s community policing going on for others.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8" name="Shape 7298"/>
          <p:cNvSpPr/>
          <p:nvPr>
            <p:ph type="sldImg"/>
          </p:nvPr>
        </p:nvSpPr>
        <p:spPr>
          <a:prstGeom prst="rect">
            <a:avLst/>
          </a:prstGeom>
        </p:spPr>
        <p:txBody>
          <a:bodyPr/>
          <a:lstStyle/>
          <a:p>
            <a:pPr lvl="0"/>
          </a:p>
        </p:txBody>
      </p:sp>
      <p:sp>
        <p:nvSpPr>
          <p:cNvPr id="7299" name="Shape 7299"/>
          <p:cNvSpPr/>
          <p:nvPr>
            <p:ph type="body" sz="quarter" idx="1"/>
          </p:nvPr>
        </p:nvSpPr>
        <p:spPr>
          <a:prstGeom prst="rect">
            <a:avLst/>
          </a:prstGeom>
        </p:spPr>
        <p:txBody>
          <a:bodyPr/>
          <a:lstStyle/>
          <a:p>
            <a:pPr lvl="0" defTabSz="1408059">
              <a:lnSpc>
                <a:spcPct val="100000"/>
              </a:lnSpc>
              <a:defRPr sz="1800"/>
            </a:pPr>
            <a:r>
              <a:rPr b="1" sz="1600">
                <a:latin typeface="Lucida Grande"/>
                <a:ea typeface="Lucida Grande"/>
                <a:cs typeface="Lucida Grande"/>
                <a:sym typeface="Lucida Grande"/>
              </a:rPr>
              <a:t>This recipe deletes the org validator file if client.pem exists.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have a couple of sanity checks.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4" name="Shape 2314"/>
          <p:cNvSpPr/>
          <p:nvPr>
            <p:ph type="sldImg"/>
          </p:nvPr>
        </p:nvSpPr>
        <p:spPr>
          <a:prstGeom prst="rect">
            <a:avLst/>
          </a:prstGeom>
        </p:spPr>
        <p:txBody>
          <a:bodyPr/>
          <a:lstStyle/>
          <a:p>
            <a:pPr lvl="0"/>
          </a:p>
        </p:txBody>
      </p:sp>
      <p:sp>
        <p:nvSpPr>
          <p:cNvPr id="2315" name="Shape 2315"/>
          <p:cNvSpPr/>
          <p:nvPr>
            <p:ph type="body" sz="quarter" idx="1"/>
          </p:nvPr>
        </p:nvSpPr>
        <p:spPr>
          <a:prstGeom prst="rect">
            <a:avLst/>
          </a:prstGeom>
        </p:spPr>
        <p:txBody>
          <a:bodyPr/>
          <a:lstStyle>
            <a:lvl1pPr defTabSz="1408059">
              <a:lnSpc>
                <a:spcPct val="100000"/>
              </a:lnSpc>
              <a:defRPr sz="1600">
                <a:latin typeface="Calibri"/>
                <a:ea typeface="Calibri"/>
                <a:cs typeface="Calibri"/>
                <a:sym typeface="Calibri"/>
              </a:defRPr>
            </a:lvl1pPr>
          </a:lstStyle>
          <a:p>
            <a:pPr lvl="0">
              <a:defRPr sz="1800"/>
            </a:pPr>
            <a:r>
              <a:rPr sz="1600"/>
              <a:t>network device support for some vendors Arista, Juniper, Cisco</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2" name="Shape 7312"/>
          <p:cNvSpPr/>
          <p:nvPr>
            <p:ph type="sldImg"/>
          </p:nvPr>
        </p:nvSpPr>
        <p:spPr>
          <a:prstGeom prst="rect">
            <a:avLst/>
          </a:prstGeom>
        </p:spPr>
        <p:txBody>
          <a:bodyPr/>
          <a:lstStyle/>
          <a:p>
            <a:pPr lvl="0"/>
          </a:p>
        </p:txBody>
      </p:sp>
      <p:sp>
        <p:nvSpPr>
          <p:cNvPr id="7313" name="Shape 7313"/>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Put the delete validation recipe first in the node's run list.</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37" name="Shape 7337"/>
          <p:cNvSpPr/>
          <p:nvPr>
            <p:ph type="sldImg"/>
          </p:nvPr>
        </p:nvSpPr>
        <p:spPr>
          <a:prstGeom prst="rect">
            <a:avLst/>
          </a:prstGeom>
        </p:spPr>
        <p:txBody>
          <a:bodyPr/>
          <a:lstStyle/>
          <a:p>
            <a:pPr lvl="0"/>
          </a:p>
        </p:txBody>
      </p:sp>
      <p:sp>
        <p:nvSpPr>
          <p:cNvPr id="7338" name="Shape 733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There's a lot to this recipe. We're not going to cover it in detail, you can read it on your own.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51" name="Shape 7351"/>
          <p:cNvSpPr/>
          <p:nvPr>
            <p:ph type="sldImg"/>
          </p:nvPr>
        </p:nvSpPr>
        <p:spPr>
          <a:prstGeom prst="rect">
            <a:avLst/>
          </a:prstGeom>
        </p:spPr>
        <p:txBody>
          <a:bodyPr/>
          <a:lstStyle/>
          <a:p>
            <a:pPr lvl="0"/>
          </a:p>
        </p:txBody>
      </p:sp>
      <p:sp>
        <p:nvSpPr>
          <p:cNvPr id="7352" name="Shape 735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Need to grab the cron cookbook too</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67" name="Shape 7367"/>
          <p:cNvSpPr/>
          <p:nvPr>
            <p:ph type="sldImg"/>
          </p:nvPr>
        </p:nvSpPr>
        <p:spPr>
          <a:prstGeom prst="rect">
            <a:avLst/>
          </a:prstGeom>
        </p:spPr>
        <p:txBody>
          <a:bodyPr/>
          <a:lstStyle/>
          <a:p>
            <a:pPr lvl="0"/>
          </a:p>
        </p:txBody>
      </p:sp>
      <p:sp>
        <p:nvSpPr>
          <p:cNvPr id="7368" name="Shape 736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Windows users cannot use *, they must pass in the full file name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Savvy students may notice that we have a “knife cookbook site install” command as well that does the whole download-untar-get-dependencies incantation.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Only problem is that it does all kinds of stuff with vendor branches and tags in Git that may not be desireable, so here’s where you can mention that.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tar -zxvf cron-1.2.8.tar.gz -C cookbooks</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0" name="Shape 7400"/>
          <p:cNvSpPr/>
          <p:nvPr>
            <p:ph type="sldImg"/>
          </p:nvPr>
        </p:nvSpPr>
        <p:spPr>
          <a:prstGeom prst="rect">
            <a:avLst/>
          </a:prstGeom>
        </p:spPr>
        <p:txBody>
          <a:bodyPr/>
          <a:lstStyle/>
          <a:p>
            <a:pPr lvl="0"/>
          </a:p>
        </p:txBody>
      </p:sp>
      <p:sp>
        <p:nvSpPr>
          <p:cNvPr id="7401" name="Shape 740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Windows users cannot use *, they must pass in the full file name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Savvy students may notice that we have a “knife cookbook site install” command as well that does the whole download-untar-get-dependencies incantation.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Only problem is that it does all kinds of stuff with vendor branches and tags in Git that may not be desireable, so here’s where you can mention that.</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9" name="Shape 7419"/>
          <p:cNvSpPr/>
          <p:nvPr>
            <p:ph type="sldImg"/>
          </p:nvPr>
        </p:nvSpPr>
        <p:spPr>
          <a:prstGeom prst="rect">
            <a:avLst/>
          </a:prstGeom>
        </p:spPr>
        <p:txBody>
          <a:bodyPr/>
          <a:lstStyle/>
          <a:p>
            <a:pPr lvl="0"/>
          </a:p>
        </p:txBody>
      </p:sp>
      <p:sp>
        <p:nvSpPr>
          <p:cNvPr id="7420" name="Shape 7420"/>
          <p:cNvSpPr/>
          <p:nvPr>
            <p:ph type="body" sz="quarter" idx="1"/>
          </p:nvPr>
        </p:nvSpPr>
        <p:spPr>
          <a:prstGeom prst="rect">
            <a:avLst/>
          </a:prstGeom>
        </p:spPr>
        <p:txBody>
          <a:bodyPr/>
          <a:lstStyle/>
          <a:p>
            <a:pPr lvl="0">
              <a:defRPr sz="1800"/>
            </a:pPr>
            <a:r>
              <a:rPr sz="2400"/>
              <a:t>knife cookbook site download windows</a:t>
            </a:r>
            <a:endParaRPr sz="2400"/>
          </a:p>
          <a:p>
            <a:pPr lvl="0">
              <a:defRPr sz="1800"/>
            </a:pPr>
            <a:r>
              <a:rPr sz="2400"/>
              <a:t>tar -zxvf windows-1.34.8.tar.gz -C cookbooks\</a:t>
            </a:r>
            <a:endParaRPr sz="2400"/>
          </a:p>
          <a:p>
            <a:pPr lvl="0">
              <a:defRPr sz="1800"/>
            </a:pPr>
            <a:r>
              <a:rPr sz="2400"/>
              <a:t>knife cookbook upload windows</a:t>
            </a:r>
            <a:endParaRPr sz="2400"/>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0" name="Shape 7460"/>
          <p:cNvSpPr/>
          <p:nvPr>
            <p:ph type="sldImg"/>
          </p:nvPr>
        </p:nvSpPr>
        <p:spPr>
          <a:prstGeom prst="rect">
            <a:avLst/>
          </a:prstGeom>
        </p:spPr>
        <p:txBody>
          <a:bodyPr/>
          <a:lstStyle/>
          <a:p>
            <a:pPr lvl="0"/>
          </a:p>
        </p:txBody>
      </p:sp>
      <p:sp>
        <p:nvSpPr>
          <p:cNvPr id="7461" name="Shape 746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validation certificate is deleted.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Aside from some directory creation and the init script itself, the chef-client service is started!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(output trimmed for brevity)</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7" name="Shape 7467"/>
          <p:cNvSpPr/>
          <p:nvPr>
            <p:ph type="sldImg"/>
          </p:nvPr>
        </p:nvSpPr>
        <p:spPr>
          <a:prstGeom prst="rect">
            <a:avLst/>
          </a:prstGeom>
        </p:spPr>
        <p:txBody>
          <a:bodyPr/>
          <a:lstStyle/>
          <a:p>
            <a:pPr lvl="0"/>
          </a:p>
        </p:txBody>
      </p:sp>
      <p:sp>
        <p:nvSpPr>
          <p:cNvPr id="7468" name="Shape 746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validation certificate is deleted.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Aside from some directory creation and the init script itself, the chef-client service is started!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(output trimmed for brevity)</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7" name="Shape 7477"/>
          <p:cNvSpPr/>
          <p:nvPr>
            <p:ph type="sldImg"/>
          </p:nvPr>
        </p:nvSpPr>
        <p:spPr>
          <a:prstGeom prst="rect">
            <a:avLst/>
          </a:prstGeom>
        </p:spPr>
        <p:txBody>
          <a:bodyPr/>
          <a:lstStyle/>
          <a:p>
            <a:pPr lvl="0"/>
          </a:p>
        </p:txBody>
      </p:sp>
      <p:sp>
        <p:nvSpPr>
          <p:cNvPr id="7478" name="Shape 747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Its using our full-stack installation path automatically, and the -d says "runs as a daemon in the background"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log to /var/log/chef/client.log (configurable). The -i is the interval, a number of seconds (30 minutes here) (configurable) and the last bit is splay (mitigating the thundering herd problem)</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embdded dir path -- talk about Omnibus installer if not mentioned already</a:t>
            </a: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5" name="Shape 7485"/>
          <p:cNvSpPr/>
          <p:nvPr>
            <p:ph type="sldImg"/>
          </p:nvPr>
        </p:nvSpPr>
        <p:spPr>
          <a:prstGeom prst="rect">
            <a:avLst/>
          </a:prstGeom>
        </p:spPr>
        <p:txBody>
          <a:bodyPr/>
          <a:lstStyle/>
          <a:p>
            <a:pPr lvl="0"/>
          </a:p>
        </p:txBody>
      </p:sp>
      <p:sp>
        <p:nvSpPr>
          <p:cNvPr id="7486" name="Shape 748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Get nerdy about convergence!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chef-client daemon can be signaled with USR1 to wake it up</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1" name="Shape 2331"/>
          <p:cNvSpPr/>
          <p:nvPr>
            <p:ph type="sldImg"/>
          </p:nvPr>
        </p:nvSpPr>
        <p:spPr>
          <a:prstGeom prst="rect">
            <a:avLst/>
          </a:prstGeom>
        </p:spPr>
        <p:txBody>
          <a:bodyPr/>
          <a:lstStyle/>
          <a:p>
            <a:pPr lvl="0"/>
          </a:p>
        </p:txBody>
      </p:sp>
      <p:sp>
        <p:nvSpPr>
          <p:cNvPr id="2332" name="Shape 2332"/>
          <p:cNvSpPr/>
          <p:nvPr>
            <p:ph type="body" sz="quarter" idx="1"/>
          </p:nvPr>
        </p:nvSpPr>
        <p:spPr>
          <a:prstGeom prst="rect">
            <a:avLst/>
          </a:prstGeom>
        </p:spPr>
        <p:txBody>
          <a:bodyPr/>
          <a:lstStyle>
            <a:lvl1pPr defTabSz="1408059">
              <a:lnSpc>
                <a:spcPct val="100000"/>
              </a:lnSpc>
              <a:defRPr sz="1600">
                <a:latin typeface="Calibri"/>
                <a:ea typeface="Calibri"/>
                <a:cs typeface="Calibri"/>
                <a:sym typeface="Calibri"/>
              </a:defRPr>
            </a:lvl1pPr>
          </a:lstStyle>
          <a:p>
            <a:pPr lvl="0">
              <a:defRPr sz="1800"/>
            </a:pPr>
            <a:r>
              <a:rPr sz="1600"/>
              <a:t>"Recipes are segments of code that do task X."</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0" name="Shape 7500"/>
          <p:cNvSpPr/>
          <p:nvPr>
            <p:ph type="sldImg"/>
          </p:nvPr>
        </p:nvSpPr>
        <p:spPr>
          <a:prstGeom prst="rect">
            <a:avLst/>
          </a:prstGeom>
        </p:spPr>
        <p:txBody>
          <a:bodyPr/>
          <a:lstStyle/>
          <a:p>
            <a:pPr lvl="0"/>
          </a:p>
        </p:txBody>
      </p:sp>
      <p:sp>
        <p:nvSpPr>
          <p:cNvPr id="7501" name="Shape 7501"/>
          <p:cNvSpPr/>
          <p:nvPr>
            <p:ph type="body" sz="quarter" idx="1"/>
          </p:nvPr>
        </p:nvSpPr>
        <p:spPr>
          <a:prstGeom prst="rect">
            <a:avLst/>
          </a:prstGeom>
        </p:spPr>
        <p:txBody>
          <a:bodyPr/>
          <a:lstStyle/>
          <a:p>
            <a:pPr lvl="0">
              <a:lnSpc>
                <a:spcPct val="100000"/>
              </a:lnSpc>
              <a:defRPr sz="1800"/>
            </a:pPr>
            <a:r>
              <a:rPr sz="1600">
                <a:solidFill>
                  <a:srgbClr val="FF2600"/>
                </a:solidFill>
                <a:latin typeface="Lucida Grande"/>
                <a:ea typeface="Lucida Grande"/>
                <a:cs typeface="Lucida Grande"/>
                <a:sym typeface="Lucida Grande"/>
              </a:rPr>
              <a:t>&lt;&lt;Review Comment: This slide added for this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https://trello.com/c/OewKCBAz</a:t>
            </a: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r>
              <a:rPr sz="1600">
                <a:solidFill>
                  <a:srgbClr val="FF2600"/>
                </a:solidFill>
                <a:latin typeface="Lucida Grande"/>
                <a:ea typeface="Lucida Grande"/>
                <a:cs typeface="Lucida Grande"/>
                <a:sym typeface="Lucida Grande"/>
              </a:rPr>
              <a:t>&lt;&lt;WIP: At time of writing status.getchef.com wasn't config'd yet</a:t>
            </a:r>
            <a:endParaRPr sz="1600">
              <a:solidFill>
                <a:srgbClr val="FF2600"/>
              </a:solidFill>
              <a:latin typeface="Lucida Grande"/>
              <a:ea typeface="Lucida Grande"/>
              <a:cs typeface="Lucida Grande"/>
              <a:sym typeface="Lucida Grande"/>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6" name="Shape 7506"/>
          <p:cNvSpPr/>
          <p:nvPr>
            <p:ph type="sldImg"/>
          </p:nvPr>
        </p:nvSpPr>
        <p:spPr>
          <a:prstGeom prst="rect">
            <a:avLst/>
          </a:prstGeom>
        </p:spPr>
        <p:txBody>
          <a:bodyPr/>
          <a:lstStyle/>
          <a:p>
            <a:pPr lvl="0"/>
          </a:p>
        </p:txBody>
      </p:sp>
      <p:sp>
        <p:nvSpPr>
          <p:cNvPr id="7507" name="Shape 7507"/>
          <p:cNvSpPr/>
          <p:nvPr>
            <p:ph type="body" sz="quarter" idx="1"/>
          </p:nvPr>
        </p:nvSpPr>
        <p:spPr>
          <a:prstGeom prst="rect">
            <a:avLst/>
          </a:prstGeom>
        </p:spPr>
        <p:txBody>
          <a:bodyPr/>
          <a:lstStyle/>
          <a:p>
            <a:pPr lvl="0">
              <a:lnSpc>
                <a:spcPct val="100000"/>
              </a:lnSpc>
              <a:defRPr sz="1800"/>
            </a:pPr>
            <a:r>
              <a:rPr sz="1600">
                <a:solidFill>
                  <a:srgbClr val="FF2600"/>
                </a:solidFill>
                <a:latin typeface="Lucida Grande"/>
                <a:ea typeface="Lucida Grande"/>
                <a:cs typeface="Lucida Grande"/>
                <a:sym typeface="Lucida Grande"/>
              </a:rPr>
              <a:t>&lt;&lt;Review Comment: This slide added for this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https://trello.com/c/OewKCBAz</a:t>
            </a:r>
            <a:endParaRPr sz="1600">
              <a:solidFill>
                <a:srgbClr val="FF2600"/>
              </a:solidFill>
              <a:latin typeface="Lucida Grande"/>
              <a:ea typeface="Lucida Grande"/>
              <a:cs typeface="Lucida Grande"/>
              <a:sym typeface="Lucida Grande"/>
            </a:endParaRPr>
          </a:p>
          <a:p>
            <a:pPr lvl="0">
              <a:lnSpc>
                <a:spcPct val="100000"/>
              </a:lnSpc>
              <a:defRPr sz="1800"/>
            </a:pPr>
            <a:endParaRPr sz="1600">
              <a:solidFill>
                <a:srgbClr val="FF2600"/>
              </a:solidFill>
              <a:latin typeface="Lucida Grande"/>
              <a:ea typeface="Lucida Grande"/>
              <a:cs typeface="Lucida Grande"/>
              <a:sym typeface="Lucida Grande"/>
            </a:endParaRPr>
          </a:p>
          <a:p>
            <a:pPr lvl="0">
              <a:lnSpc>
                <a:spcPct val="100000"/>
              </a:lnSpc>
              <a:defRPr sz="1800"/>
            </a:pPr>
            <a:r>
              <a:rPr sz="1600">
                <a:latin typeface="Lucida Grande"/>
                <a:ea typeface="Lucida Grande"/>
                <a:cs typeface="Lucida Grande"/>
                <a:sym typeface="Lucida Grande"/>
              </a:rPr>
              <a:t>The web interface is the best method of submitting tickets to the Support team. From this interface you may submit any severity level ticket, as well as view previously submitted tickets. Previous tickets are shared for all members of the same organization (see below for more information). This interface is the only method of submitting a Severity 1 ticket; after submission you may use email as the method of updating the ticket.</a:t>
            </a:r>
            <a:endParaRPr sz="1600">
              <a:latin typeface="Lucida Grande"/>
              <a:ea typeface="Lucida Grande"/>
              <a:cs typeface="Lucida Grande"/>
              <a:sym typeface="Lucida Grande"/>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2" name="Shape 7512"/>
          <p:cNvSpPr/>
          <p:nvPr>
            <p:ph type="sldImg"/>
          </p:nvPr>
        </p:nvSpPr>
        <p:spPr>
          <a:prstGeom prst="rect">
            <a:avLst/>
          </a:prstGeom>
        </p:spPr>
        <p:txBody>
          <a:bodyPr/>
          <a:lstStyle/>
          <a:p>
            <a:pPr lvl="0"/>
          </a:p>
        </p:txBody>
      </p:sp>
      <p:sp>
        <p:nvSpPr>
          <p:cNvPr id="7513" name="Shape 7513"/>
          <p:cNvSpPr/>
          <p:nvPr>
            <p:ph type="body" sz="quarter" idx="1"/>
          </p:nvPr>
        </p:nvSpPr>
        <p:spPr>
          <a:prstGeom prst="rect">
            <a:avLst/>
          </a:prstGeom>
        </p:spPr>
        <p:txBody>
          <a:bodyPr/>
          <a:lstStyle/>
          <a:p>
            <a:pPr lvl="0">
              <a:lnSpc>
                <a:spcPct val="100000"/>
              </a:lnSpc>
              <a:defRPr sz="1800"/>
            </a:pPr>
            <a:r>
              <a:rPr sz="1600">
                <a:solidFill>
                  <a:srgbClr val="FF2600"/>
                </a:solidFill>
                <a:latin typeface="Lucida Grande"/>
                <a:ea typeface="Lucida Grande"/>
                <a:cs typeface="Lucida Grande"/>
                <a:sym typeface="Lucida Grande"/>
              </a:rPr>
              <a:t>&lt;&lt;Review Comment: This slide added for this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https://trello.com/c/OewKCBAz</a:t>
            </a:r>
            <a:endParaRPr sz="1600">
              <a:solidFill>
                <a:srgbClr val="FF2600"/>
              </a:solidFill>
              <a:latin typeface="Lucida Grande"/>
              <a:ea typeface="Lucida Grande"/>
              <a:cs typeface="Lucida Grande"/>
              <a:sym typeface="Lucida Grande"/>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8" name="Shape 7518"/>
          <p:cNvSpPr/>
          <p:nvPr>
            <p:ph type="sldImg"/>
          </p:nvPr>
        </p:nvSpPr>
        <p:spPr>
          <a:prstGeom prst="rect">
            <a:avLst/>
          </a:prstGeom>
        </p:spPr>
        <p:txBody>
          <a:bodyPr/>
          <a:lstStyle/>
          <a:p>
            <a:pPr lvl="0"/>
          </a:p>
        </p:txBody>
      </p:sp>
      <p:sp>
        <p:nvSpPr>
          <p:cNvPr id="7519" name="Shape 7519"/>
          <p:cNvSpPr/>
          <p:nvPr>
            <p:ph type="body" sz="quarter" idx="1"/>
          </p:nvPr>
        </p:nvSpPr>
        <p:spPr>
          <a:prstGeom prst="rect">
            <a:avLst/>
          </a:prstGeom>
        </p:spPr>
        <p:txBody>
          <a:bodyPr/>
          <a:lstStyle/>
          <a:p>
            <a:pPr lvl="0">
              <a:lnSpc>
                <a:spcPct val="100000"/>
              </a:lnSpc>
              <a:defRPr sz="1800"/>
            </a:pPr>
            <a:r>
              <a:rPr sz="1600">
                <a:solidFill>
                  <a:srgbClr val="FF2600"/>
                </a:solidFill>
                <a:latin typeface="Lucida Grande"/>
                <a:ea typeface="Lucida Grande"/>
                <a:cs typeface="Lucida Grande"/>
                <a:sym typeface="Lucida Grande"/>
              </a:rPr>
              <a:t>&lt;&lt;Review Comment: This slide added for this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https://trello.com/c/OewKCBAz</a:t>
            </a:r>
            <a:endParaRPr sz="1600">
              <a:solidFill>
                <a:srgbClr val="FF2600"/>
              </a:solidFill>
              <a:latin typeface="Lucida Grande"/>
              <a:ea typeface="Lucida Grande"/>
              <a:cs typeface="Lucida Grande"/>
              <a:sym typeface="Lucida Grande"/>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4" name="Shape 7524"/>
          <p:cNvSpPr/>
          <p:nvPr>
            <p:ph type="sldImg"/>
          </p:nvPr>
        </p:nvSpPr>
        <p:spPr>
          <a:prstGeom prst="rect">
            <a:avLst/>
          </a:prstGeom>
        </p:spPr>
        <p:txBody>
          <a:bodyPr/>
          <a:lstStyle/>
          <a:p>
            <a:pPr lvl="0"/>
          </a:p>
        </p:txBody>
      </p:sp>
      <p:sp>
        <p:nvSpPr>
          <p:cNvPr id="7525" name="Shape 7525"/>
          <p:cNvSpPr/>
          <p:nvPr>
            <p:ph type="body" sz="quarter" idx="1"/>
          </p:nvPr>
        </p:nvSpPr>
        <p:spPr>
          <a:prstGeom prst="rect">
            <a:avLst/>
          </a:prstGeom>
        </p:spPr>
        <p:txBody>
          <a:bodyPr/>
          <a:lstStyle>
            <a:lvl1pPr>
              <a:lnSpc>
                <a:spcPct val="100000"/>
              </a:lnSpc>
              <a:defRPr sz="1600">
                <a:solidFill>
                  <a:srgbClr val="FF2600"/>
                </a:solidFill>
                <a:latin typeface="Lucida Grande"/>
                <a:ea typeface="Lucida Grande"/>
                <a:cs typeface="Lucida Grande"/>
                <a:sym typeface="Lucida Grande"/>
              </a:defRPr>
            </a:lvl1pPr>
          </a:lstStyle>
          <a:p>
            <a:pPr lvl="0">
              <a:defRPr sz="1800">
                <a:solidFill>
                  <a:srgbClr val="000000"/>
                </a:solidFill>
              </a:defRPr>
            </a:pPr>
            <a:r>
              <a:rPr sz="1600">
                <a:solidFill>
                  <a:srgbClr val="FF2600"/>
                </a:solidFill>
              </a:rPr>
              <a:t>&lt;&lt;Review Comment: This slide added for this Trello card https://trello.com/c/OewKCBAz</a:t>
            </a:r>
            <a:endParaRPr sz="1600">
              <a:solidFill>
                <a:srgbClr val="FF2600"/>
              </a:solidFill>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2" name="Shape 7532"/>
          <p:cNvSpPr/>
          <p:nvPr>
            <p:ph type="sldImg"/>
          </p:nvPr>
        </p:nvSpPr>
        <p:spPr>
          <a:prstGeom prst="rect">
            <a:avLst/>
          </a:prstGeom>
        </p:spPr>
        <p:txBody>
          <a:bodyPr/>
          <a:lstStyle/>
          <a:p>
            <a:pPr lvl="0"/>
          </a:p>
        </p:txBody>
      </p:sp>
      <p:sp>
        <p:nvSpPr>
          <p:cNvPr id="7533" name="Shape 7533"/>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Points to </a:t>
            </a:r>
            <a:r>
              <a:rPr sz="1600">
                <a:latin typeface="Lucida Grande"/>
                <a:ea typeface="Lucida Grande"/>
                <a:cs typeface="Lucida Grande"/>
                <a:sym typeface="Lucida Grande"/>
                <a:hlinkClick r:id="rId3" invalidUrl="" action="" tgtFrame="" tooltip="" history="1" highlightClick="0" endSnd="0"/>
              </a:rPr>
              <a:t>https://groups.google.com/forum/#!forum/chef-fundamentals-workshop</a:t>
            </a:r>
            <a:endParaRPr sz="1600">
              <a:latin typeface="Lucida Grande"/>
              <a:ea typeface="Lucida Grande"/>
              <a:cs typeface="Lucida Grande"/>
              <a:sym typeface="Lucida Grande"/>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0" name="Shape 7560"/>
          <p:cNvSpPr/>
          <p:nvPr>
            <p:ph type="sldImg"/>
          </p:nvPr>
        </p:nvSpPr>
        <p:spPr>
          <a:prstGeom prst="rect">
            <a:avLst/>
          </a:prstGeom>
        </p:spPr>
        <p:txBody>
          <a:bodyPr/>
          <a:lstStyle/>
          <a:p>
            <a:pPr lvl="0"/>
          </a:p>
        </p:txBody>
      </p:sp>
      <p:sp>
        <p:nvSpPr>
          <p:cNvPr id="7561" name="Shape 7561"/>
          <p:cNvSpPr/>
          <p:nvPr>
            <p:ph type="body" sz="quarter" idx="1"/>
          </p:nvPr>
        </p:nvSpPr>
        <p:spPr>
          <a:prstGeom prst="rect">
            <a:avLst/>
          </a:prstGeom>
        </p:spPr>
        <p:txBody>
          <a:bodyPr/>
          <a:lstStyle>
            <a:lvl1pPr algn="r" defTabSz="558800">
              <a:lnSpc>
                <a:spcPct val="100000"/>
              </a:lnSpc>
              <a:defRPr sz="1200">
                <a:latin typeface="Lucida Grande"/>
                <a:ea typeface="Lucida Grande"/>
                <a:cs typeface="Lucida Grande"/>
                <a:sym typeface="Lucida Grande"/>
              </a:defRPr>
            </a:lvl1pPr>
          </a:lstStyle>
          <a:p>
            <a:pPr lvl="0">
              <a:defRPr sz="1800"/>
            </a:pPr>
            <a:r>
              <a:rPr sz="1200"/>
              <a:t>ref0038</a:t>
            </a: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80" name="Shape 7580"/>
          <p:cNvSpPr/>
          <p:nvPr>
            <p:ph type="sldImg"/>
          </p:nvPr>
        </p:nvSpPr>
        <p:spPr>
          <a:prstGeom prst="rect">
            <a:avLst/>
          </a:prstGeom>
        </p:spPr>
        <p:txBody>
          <a:bodyPr/>
          <a:lstStyle/>
          <a:p>
            <a:pPr lvl="0"/>
          </a:p>
        </p:txBody>
      </p:sp>
      <p:sp>
        <p:nvSpPr>
          <p:cNvPr id="7581" name="Shape 758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 little more pontificating before the exercise starts.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90" name="Shape 7590"/>
          <p:cNvSpPr/>
          <p:nvPr>
            <p:ph type="sldImg"/>
          </p:nvPr>
        </p:nvSpPr>
        <p:spPr>
          <a:prstGeom prst="rect">
            <a:avLst/>
          </a:prstGeom>
        </p:spPr>
        <p:txBody>
          <a:bodyPr/>
          <a:lstStyle/>
          <a:p>
            <a:pPr lvl="0"/>
          </a:p>
        </p:txBody>
      </p:sp>
      <p:sp>
        <p:nvSpPr>
          <p:cNvPr id="7591" name="Shape 759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Since we are using omnibus installers, we need to use the same irb that we shipped, since you very likely do not have ruby installed.</a:t>
            </a: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0" name="Shape 7600"/>
          <p:cNvSpPr/>
          <p:nvPr>
            <p:ph type="sldImg"/>
          </p:nvPr>
        </p:nvSpPr>
        <p:spPr>
          <a:prstGeom prst="rect">
            <a:avLst/>
          </a:prstGeom>
        </p:spPr>
        <p:txBody>
          <a:bodyPr/>
          <a:lstStyle/>
          <a:p>
            <a:pPr lvl="0"/>
          </a:p>
        </p:txBody>
      </p:sp>
      <p:sp>
        <p:nvSpPr>
          <p:cNvPr id="7601" name="Shape 760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Variables are assigned with an “=” sign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REPL prints the return value of the last statement, with a =&gt; in front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puts is the ruby equivilant of “print” in other languages - it automatically includes a newline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that puts is a function with a return value - everything has one, and puts returns nil</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8" name="Shape 2338"/>
          <p:cNvSpPr/>
          <p:nvPr>
            <p:ph type="sldImg"/>
          </p:nvPr>
        </p:nvSpPr>
        <p:spPr>
          <a:prstGeom prst="rect">
            <a:avLst/>
          </a:prstGeom>
        </p:spPr>
        <p:txBody>
          <a:bodyPr/>
          <a:lstStyle/>
          <a:p>
            <a:pPr lvl="0"/>
          </a:p>
        </p:txBody>
      </p:sp>
      <p:sp>
        <p:nvSpPr>
          <p:cNvPr id="2339" name="Shape 233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As opposed to Linux (packages, files, services), the holy trinity in the Windows world is more “packages, registry keys, services).</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If you feel the class can grok it now - Take some time here to walk through the code.  </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windows_package resource has a mock URL (MS URLs are dreadfully long).  It takes options “/quiet and /restart”.  The action is to install.</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windows_registry resource enables Remote Desktop and pokes a firewall hole.</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W3SVC is IIS.</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7" name="Shape 7607"/>
          <p:cNvSpPr/>
          <p:nvPr>
            <p:ph type="sldImg"/>
          </p:nvPr>
        </p:nvSpPr>
        <p:spPr>
          <a:prstGeom prst="rect">
            <a:avLst/>
          </a:prstGeom>
        </p:spPr>
        <p:txBody>
          <a:bodyPr/>
          <a:lstStyle/>
          <a:p>
            <a:pPr lvl="0"/>
          </a:p>
        </p:txBody>
      </p:sp>
      <p:sp>
        <p:nvSpPr>
          <p:cNvPr id="7608" name="Shape 760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Plus is addition - numbers are unquoted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the return code!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if strings: “1” + “2” = “12”</a:t>
            </a: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4" name="Shape 7614"/>
          <p:cNvSpPr/>
          <p:nvPr>
            <p:ph type="sldImg"/>
          </p:nvPr>
        </p:nvSpPr>
        <p:spPr>
          <a:prstGeom prst="rect">
            <a:avLst/>
          </a:prstGeom>
        </p:spPr>
        <p:txBody>
          <a:bodyPr/>
          <a:lstStyle/>
          <a:p>
            <a:pPr lvl="0"/>
          </a:p>
        </p:txBody>
      </p:sp>
      <p:sp>
        <p:nvSpPr>
          <p:cNvPr id="7615" name="Shape 761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Subtraction works like you think it does</a:t>
            </a: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1" name="Shape 7621"/>
          <p:cNvSpPr/>
          <p:nvPr>
            <p:ph type="sldImg"/>
          </p:nvPr>
        </p:nvSpPr>
        <p:spPr>
          <a:prstGeom prst="rect">
            <a:avLst/>
          </a:prstGeom>
        </p:spPr>
        <p:txBody>
          <a:bodyPr/>
          <a:lstStyle/>
          <a:p>
            <a:pPr lvl="0"/>
          </a:p>
        </p:txBody>
      </p:sp>
      <p:sp>
        <p:nvSpPr>
          <p:cNvPr id="7622" name="Shape 762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 is multiplication</a:t>
            </a: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8" name="Shape 7628"/>
          <p:cNvSpPr/>
          <p:nvPr>
            <p:ph type="sldImg"/>
          </p:nvPr>
        </p:nvSpPr>
        <p:spPr>
          <a:prstGeom prst="rect">
            <a:avLst/>
          </a:prstGeom>
        </p:spPr>
        <p:txBody>
          <a:bodyPr/>
          <a:lstStyle/>
          <a:p>
            <a:pPr lvl="0"/>
          </a:p>
        </p:txBody>
      </p:sp>
      <p:sp>
        <p:nvSpPr>
          <p:cNvPr id="7629" name="Shape 762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5 / 2 is... 2?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Division on whole numbers means no decimal points</a:t>
            </a: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5" name="Shape 7635"/>
          <p:cNvSpPr/>
          <p:nvPr>
            <p:ph type="sldImg"/>
          </p:nvPr>
        </p:nvSpPr>
        <p:spPr>
          <a:prstGeom prst="rect">
            <a:avLst/>
          </a:prstGeom>
        </p:spPr>
        <p:txBody>
          <a:bodyPr/>
          <a:lstStyle/>
          <a:p>
            <a:pPr lvl="0"/>
          </a:p>
        </p:txBody>
      </p:sp>
      <p:sp>
        <p:nvSpPr>
          <p:cNvPr id="7636" name="Shape 763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Division on floating point numbers means decimal points</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2" name="Shape 7642"/>
          <p:cNvSpPr/>
          <p:nvPr>
            <p:ph type="sldImg"/>
          </p:nvPr>
        </p:nvSpPr>
        <p:spPr>
          <a:prstGeom prst="rect">
            <a:avLst/>
          </a:prstGeom>
        </p:spPr>
        <p:txBody>
          <a:bodyPr/>
          <a:lstStyle/>
          <a:p>
            <a:pPr lvl="0"/>
          </a:p>
        </p:txBody>
      </p:sp>
      <p:sp>
        <p:nvSpPr>
          <p:cNvPr id="7643" name="Shape 764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Ruby has dots to call methods - and everything in ruby is an object, including a number. We can find out what </a:t>
            </a:r>
            <a:r>
              <a:rPr b="1" sz="1600">
                <a:latin typeface="Lucida Grande"/>
                <a:ea typeface="Lucida Grande"/>
                <a:cs typeface="Lucida Grande"/>
                <a:sym typeface="Lucida Grande"/>
              </a:rPr>
              <a:t>class</a:t>
            </a:r>
            <a:r>
              <a:rPr sz="1600">
                <a:latin typeface="Lucida Grande"/>
                <a:ea typeface="Lucida Grande"/>
                <a:cs typeface="Lucida Grande"/>
                <a:sym typeface="Lucida Grande"/>
              </a:rPr>
              <a:t> an object is by calling “.class”. 5 is a “fixnum” - and fixed numbers in ruby are generally whole numbers.</a:t>
            </a: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9" name="Shape 7649"/>
          <p:cNvSpPr/>
          <p:nvPr>
            <p:ph type="sldImg"/>
          </p:nvPr>
        </p:nvSpPr>
        <p:spPr>
          <a:prstGeom prst="rect">
            <a:avLst/>
          </a:prstGeom>
        </p:spPr>
        <p:txBody>
          <a:bodyPr/>
          <a:lstStyle/>
          <a:p>
            <a:pPr lvl="0"/>
          </a:p>
        </p:txBody>
      </p:sp>
      <p:sp>
        <p:nvSpPr>
          <p:cNvPr id="7650" name="Shape 765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You can group expressions with parenthesis</a:t>
            </a: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6" name="Shape 7656"/>
          <p:cNvSpPr/>
          <p:nvPr>
            <p:ph type="sldImg"/>
          </p:nvPr>
        </p:nvSpPr>
        <p:spPr>
          <a:prstGeom prst="rect">
            <a:avLst/>
          </a:prstGeom>
        </p:spPr>
        <p:txBody>
          <a:bodyPr/>
          <a:lstStyle/>
          <a:p>
            <a:pPr lvl="0"/>
          </a:p>
        </p:txBody>
      </p:sp>
      <p:sp>
        <p:nvSpPr>
          <p:cNvPr id="7657" name="Shape 765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Strings in ruby can use single quotes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3" name="Shape 7663"/>
          <p:cNvSpPr/>
          <p:nvPr>
            <p:ph type="sldImg"/>
          </p:nvPr>
        </p:nvSpPr>
        <p:spPr>
          <a:prstGeom prst="rect">
            <a:avLst/>
          </a:prstGeom>
        </p:spPr>
        <p:txBody>
          <a:bodyPr/>
          <a:lstStyle/>
          <a:p>
            <a:pPr lvl="0"/>
          </a:p>
        </p:txBody>
      </p:sp>
      <p:sp>
        <p:nvSpPr>
          <p:cNvPr id="7664" name="Shape 766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You escape the quote delimiter with a forward slash</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0" name="Shape 7670"/>
          <p:cNvSpPr/>
          <p:nvPr>
            <p:ph type="sldImg"/>
          </p:nvPr>
        </p:nvSpPr>
        <p:spPr>
          <a:prstGeom prst="rect">
            <a:avLst/>
          </a:prstGeom>
        </p:spPr>
        <p:txBody>
          <a:bodyPr/>
          <a:lstStyle/>
          <a:p>
            <a:pPr lvl="0"/>
          </a:p>
        </p:txBody>
      </p:sp>
      <p:sp>
        <p:nvSpPr>
          <p:cNvPr id="7671" name="Shape 7671"/>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Strings in ruby can use double quotes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6" name="Shape 2346"/>
          <p:cNvSpPr/>
          <p:nvPr>
            <p:ph type="sldImg"/>
          </p:nvPr>
        </p:nvSpPr>
        <p:spPr>
          <a:prstGeom prst="rect">
            <a:avLst/>
          </a:prstGeom>
        </p:spPr>
        <p:txBody>
          <a:bodyPr/>
          <a:lstStyle/>
          <a:p>
            <a:pPr lvl="0"/>
          </a:p>
        </p:txBody>
      </p:sp>
      <p:sp>
        <p:nvSpPr>
          <p:cNvPr id="2347" name="Shape 234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Or Linux!  Chef works on multiple platforms.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We will look at these resources more carefully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If you feel the class can grok it now - Take some time here to walk through the code.  Describe what’s happening within each resource declaration.  Show how notifications work.  Cover sufficient detail that it is clear that each resource in a recipe will (or may):</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Describe the desired state of that resource (via the “action” keyword)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Include a number of resource-specific attributes (owner, mode, supports, etc.)</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Interact with other resources through the notification mechanism.</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 Will only take action if required.  If a resource is out of policy, it will be repaired.</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Go into as much detail as you like and as the students will consume.</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“What questions do you have?”</a:t>
            </a: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7" name="Shape 7677"/>
          <p:cNvSpPr/>
          <p:nvPr>
            <p:ph type="sldImg"/>
          </p:nvPr>
        </p:nvSpPr>
        <p:spPr>
          <a:prstGeom prst="rect">
            <a:avLst/>
          </a:prstGeom>
        </p:spPr>
        <p:txBody>
          <a:bodyPr/>
          <a:lstStyle/>
          <a:p>
            <a:pPr lvl="0"/>
          </a:p>
        </p:txBody>
      </p:sp>
      <p:sp>
        <p:nvSpPr>
          <p:cNvPr id="7678" name="Shape 767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You have to escape the delimiter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4" name="Shape 7684"/>
          <p:cNvSpPr/>
          <p:nvPr>
            <p:ph type="sldImg"/>
          </p:nvPr>
        </p:nvSpPr>
        <p:spPr>
          <a:prstGeom prst="rect">
            <a:avLst/>
          </a:prstGeom>
        </p:spPr>
        <p:txBody>
          <a:bodyPr/>
          <a:lstStyle/>
          <a:p>
            <a:pPr lvl="0"/>
          </a:p>
        </p:txBody>
      </p:sp>
      <p:sp>
        <p:nvSpPr>
          <p:cNvPr id="7685" name="Shape 768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You can embed the value of an expression with #{}, as we saw earlier in the class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1" name="Shape 7691"/>
          <p:cNvSpPr/>
          <p:nvPr>
            <p:ph type="sldImg"/>
          </p:nvPr>
        </p:nvSpPr>
        <p:spPr>
          <a:prstGeom prst="rect">
            <a:avLst/>
          </a:prstGeom>
        </p:spPr>
        <p:txBody>
          <a:bodyPr/>
          <a:lstStyle/>
          <a:p>
            <a:pPr lvl="0"/>
          </a:p>
        </p:txBody>
      </p:sp>
      <p:sp>
        <p:nvSpPr>
          <p:cNvPr id="7692" name="Shape 769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In ruby, you can force a value to be converted to true or false with “!!”. This is mostly useful in the repl, but occasionally you will see it in idiomatic usage.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Remember that 0 is true (unlike in perl, and some other languages)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Remember that any other value is true when pressed</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8" name="Shape 7698"/>
          <p:cNvSpPr/>
          <p:nvPr>
            <p:ph type="sldImg"/>
          </p:nvPr>
        </p:nvSpPr>
        <p:spPr>
          <a:prstGeom prst="rect">
            <a:avLst/>
          </a:prstGeom>
        </p:spPr>
        <p:txBody>
          <a:bodyPr/>
          <a:lstStyle/>
          <a:p>
            <a:pPr lvl="0"/>
          </a:p>
        </p:txBody>
      </p:sp>
      <p:sp>
        <p:nvSpPr>
          <p:cNvPr id="7699" name="Shape 769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 tests for equality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1 evaluates to true *when pressed* - but it is not true</a:t>
            </a: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5" name="Shape 7705"/>
          <p:cNvSpPr/>
          <p:nvPr>
            <p:ph type="sldImg"/>
          </p:nvPr>
        </p:nvSpPr>
        <p:spPr>
          <a:prstGeom prst="rect">
            <a:avLst/>
          </a:prstGeom>
        </p:spPr>
        <p:txBody>
          <a:bodyPr/>
          <a:lstStyle/>
          <a:p>
            <a:pPr lvl="0"/>
          </a:p>
        </p:txBody>
      </p:sp>
      <p:sp>
        <p:nvSpPr>
          <p:cNvPr id="7706" name="Shape 770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Greater than, less than, greater than or equal to, less than or equal to</a:t>
            </a: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2" name="Shape 7712"/>
          <p:cNvSpPr/>
          <p:nvPr>
            <p:ph type="sldImg"/>
          </p:nvPr>
        </p:nvSpPr>
        <p:spPr>
          <a:prstGeom prst="rect">
            <a:avLst/>
          </a:prstGeom>
        </p:spPr>
        <p:txBody>
          <a:bodyPr/>
          <a:lstStyle/>
          <a:p>
            <a:pPr lvl="0"/>
          </a:p>
        </p:txBody>
      </p:sp>
      <p:sp>
        <p:nvSpPr>
          <p:cNvPr id="7713" name="Shape 7713"/>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 spaceship operator - returns 0 if it is equal, -1 if it is greater, and 1 if it is less than. Super, duper useful for sorting!</a:t>
            </a: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9" name="Shape 7719"/>
          <p:cNvSpPr/>
          <p:nvPr>
            <p:ph type="sldImg"/>
          </p:nvPr>
        </p:nvSpPr>
        <p:spPr>
          <a:prstGeom prst="rect">
            <a:avLst/>
          </a:prstGeom>
        </p:spPr>
        <p:txBody>
          <a:bodyPr/>
          <a:lstStyle/>
          <a:p>
            <a:pPr lvl="0"/>
          </a:p>
        </p:txBody>
      </p:sp>
      <p:sp>
        <p:nvSpPr>
          <p:cNvPr id="7720" name="Shape 7720"/>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They have methods just like everything else - first and last, for instance</a:t>
            </a:r>
            <a:endParaRPr>
              <a:latin typeface="Calibri"/>
              <a:ea typeface="Calibri"/>
              <a:cs typeface="Calibri"/>
              <a:sym typeface="Calibri"/>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6" name="Shape 7726"/>
          <p:cNvSpPr/>
          <p:nvPr>
            <p:ph type="sldImg"/>
          </p:nvPr>
        </p:nvSpPr>
        <p:spPr>
          <a:prstGeom prst="rect">
            <a:avLst/>
          </a:prstGeom>
        </p:spPr>
        <p:txBody>
          <a:bodyPr/>
          <a:lstStyle/>
          <a:p>
            <a:pPr lvl="0"/>
          </a:p>
        </p:txBody>
      </p:sp>
      <p:sp>
        <p:nvSpPr>
          <p:cNvPr id="7727" name="Shape 772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Adding the element didn’t mutate x - still the original value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operation was not destructive to the original object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have to assign the value of the expression if we want that</a:t>
            </a: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3" name="Shape 7733"/>
          <p:cNvSpPr/>
          <p:nvPr>
            <p:ph type="sldImg"/>
          </p:nvPr>
        </p:nvSpPr>
        <p:spPr>
          <a:prstGeom prst="rect">
            <a:avLst/>
          </a:prstGeom>
        </p:spPr>
        <p:txBody>
          <a:bodyPr/>
          <a:lstStyle/>
          <a:p>
            <a:pPr lvl="0"/>
          </a:p>
        </p:txBody>
      </p:sp>
      <p:sp>
        <p:nvSpPr>
          <p:cNvPr id="7734" name="Shape 773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“&lt;&lt;“ append operator will add an item to an array!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It also mutates it! - this is more idiomatic than using the + operator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0" name="Shape 7740"/>
          <p:cNvSpPr/>
          <p:nvPr>
            <p:ph type="sldImg"/>
          </p:nvPr>
        </p:nvSpPr>
        <p:spPr>
          <a:prstGeom prst="rect">
            <a:avLst/>
          </a:prstGeom>
        </p:spPr>
        <p:txBody>
          <a:bodyPr/>
          <a:lstStyle/>
          <a:p>
            <a:pPr lvl="0"/>
          </a:p>
        </p:txBody>
      </p:sp>
      <p:sp>
        <p:nvSpPr>
          <p:cNvPr id="7741" name="Shape 774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we did not change x!</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talked earlier about block syntax, and that {}’s are the same as do..end. Here we are using { } on one line, which is idiomatic.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9" name="Shape 2359"/>
          <p:cNvSpPr/>
          <p:nvPr>
            <p:ph type="sldImg"/>
          </p:nvPr>
        </p:nvSpPr>
        <p:spPr>
          <a:prstGeom prst="rect">
            <a:avLst/>
          </a:prstGeom>
        </p:spPr>
        <p:txBody>
          <a:bodyPr/>
          <a:lstStyle/>
          <a:p>
            <a:pPr lvl="0"/>
          </a:p>
        </p:txBody>
      </p:sp>
      <p:sp>
        <p:nvSpPr>
          <p:cNvPr id="2360" name="Shape 2360"/>
          <p:cNvSpPr/>
          <p:nvPr>
            <p:ph type="body" sz="quarter" idx="1"/>
          </p:nvPr>
        </p:nvSpPr>
        <p:spPr>
          <a:prstGeom prst="rect">
            <a:avLst/>
          </a:prstGeom>
        </p:spPr>
        <p:txBody>
          <a:bodyPr/>
          <a:lstStyle/>
          <a:p>
            <a:pPr lvl="0" defTabSz="1408059">
              <a:lnSpc>
                <a:spcPct val="100000"/>
              </a:lnSpc>
              <a:defRPr sz="1800"/>
            </a:pPr>
            <a:r>
              <a:rPr>
                <a:latin typeface="Avenir Next Regular"/>
                <a:ea typeface="Avenir Next Regular"/>
                <a:cs typeface="Avenir Next Regular"/>
                <a:sym typeface="Avenir Next Regular"/>
              </a:rPr>
              <a:t>Or Linux!  Chef works on multiple platforms.</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Avenir Next Regular"/>
                <a:ea typeface="Avenir Next Regular"/>
                <a:cs typeface="Avenir Next Regular"/>
                <a:sym typeface="Avenir Next Regular"/>
              </a:rPr>
              <a:t>We will look at these resources more carefully</a:t>
            </a: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7" name="Shape 7747"/>
          <p:cNvSpPr/>
          <p:nvPr>
            <p:ph type="sldImg"/>
          </p:nvPr>
        </p:nvSpPr>
        <p:spPr>
          <a:prstGeom prst="rect">
            <a:avLst/>
          </a:prstGeom>
        </p:spPr>
        <p:txBody>
          <a:bodyPr/>
          <a:lstStyle/>
          <a:p>
            <a:pPr lvl="0"/>
          </a:p>
        </p:txBody>
      </p:sp>
      <p:sp>
        <p:nvSpPr>
          <p:cNvPr id="7748" name="Shape 774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same thing, only with a ! on the end of map means “be destructive to the object I am operating on”.. the results are a mutated x</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4" name="Shape 7754"/>
          <p:cNvSpPr/>
          <p:nvPr>
            <p:ph type="sldImg"/>
          </p:nvPr>
        </p:nvSpPr>
        <p:spPr>
          <a:prstGeom prst="rect">
            <a:avLst/>
          </a:prstGeom>
        </p:spPr>
        <p:txBody>
          <a:bodyPr/>
          <a:lstStyle/>
          <a:p>
            <a:pPr lvl="0"/>
          </a:p>
        </p:txBody>
      </p:sp>
      <p:sp>
        <p:nvSpPr>
          <p:cNvPr id="7755" name="Shape 775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 key value pair - like a dict in python, or a hash in perl</a:t>
            </a: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1" name="Shape 7761"/>
          <p:cNvSpPr/>
          <p:nvPr>
            <p:ph type="sldImg"/>
          </p:nvPr>
        </p:nvSpPr>
        <p:spPr>
          <a:prstGeom prst="rect">
            <a:avLst/>
          </a:prstGeom>
        </p:spPr>
        <p:txBody>
          <a:bodyPr/>
          <a:lstStyle/>
          <a:p>
            <a:pPr lvl="0"/>
          </a:p>
        </p:txBody>
      </p:sp>
      <p:sp>
        <p:nvSpPr>
          <p:cNvPr id="7762" name="Shape 7762"/>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can add items to the hash by putting the key in [], and using assignment on that key name</a:t>
            </a: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8" name="Shape 7768"/>
          <p:cNvSpPr/>
          <p:nvPr>
            <p:ph type="sldImg"/>
          </p:nvPr>
        </p:nvSpPr>
        <p:spPr>
          <a:prstGeom prst="rect">
            <a:avLst/>
          </a:prstGeom>
        </p:spPr>
        <p:txBody>
          <a:bodyPr/>
          <a:lstStyle/>
          <a:p>
            <a:pPr lvl="0"/>
          </a:p>
        </p:txBody>
      </p:sp>
      <p:sp>
        <p:nvSpPr>
          <p:cNvPr id="7769" name="Shape 776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can get all the items in the hash with .values</a:t>
            </a: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5" name="Shape 7775"/>
          <p:cNvSpPr/>
          <p:nvPr>
            <p:ph type="sldImg"/>
          </p:nvPr>
        </p:nvSpPr>
        <p:spPr>
          <a:prstGeom prst="rect">
            <a:avLst/>
          </a:prstGeom>
        </p:spPr>
        <p:txBody>
          <a:bodyPr/>
          <a:lstStyle/>
          <a:p>
            <a:pPr lvl="0"/>
          </a:p>
        </p:txBody>
      </p:sp>
      <p:sp>
        <p:nvSpPr>
          <p:cNvPr id="7776" name="Shape 7776"/>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We can iterate over the hash with .each - here we print out the keys and values</a:t>
            </a: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7" name="Shape 7787"/>
          <p:cNvSpPr/>
          <p:nvPr>
            <p:ph type="sldImg"/>
          </p:nvPr>
        </p:nvSpPr>
        <p:spPr>
          <a:prstGeom prst="rect">
            <a:avLst/>
          </a:prstGeom>
        </p:spPr>
        <p:txBody>
          <a:bodyPr/>
          <a:lstStyle/>
          <a:p>
            <a:pPr lvl="0"/>
          </a:p>
        </p:txBody>
      </p:sp>
      <p:sp>
        <p:nvSpPr>
          <p:cNvPr id="7788" name="Shape 7788"/>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first character matches, so we return 0</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12th character matches, so we return 12</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 smiles, so nil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is an invalidated regular expression - not equal to the regex, right?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b="1" sz="1600">
                <a:latin typeface="Lucida Grande"/>
                <a:ea typeface="Lucida Grande"/>
                <a:cs typeface="Lucida Grande"/>
                <a:sym typeface="Lucida Grande"/>
              </a:rPr>
              <a:t>what happens to those numbers when pressed?</a:t>
            </a:r>
            <a:r>
              <a:rPr sz="160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94" name="Shape 7794"/>
          <p:cNvSpPr/>
          <p:nvPr>
            <p:ph type="sldImg"/>
          </p:nvPr>
        </p:nvSpPr>
        <p:spPr>
          <a:prstGeom prst="rect">
            <a:avLst/>
          </a:prstGeom>
        </p:spPr>
        <p:txBody>
          <a:bodyPr/>
          <a:lstStyle/>
          <a:p>
            <a:pPr lvl="0"/>
          </a:p>
        </p:txBody>
      </p:sp>
      <p:sp>
        <p:nvSpPr>
          <p:cNvPr id="7795" name="Shape 7795"/>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String substitution (ala sed)</a:t>
            </a: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1" name="Shape 7801"/>
          <p:cNvSpPr/>
          <p:nvPr>
            <p:ph type="sldImg"/>
          </p:nvPr>
        </p:nvSpPr>
        <p:spPr>
          <a:prstGeom prst="rect">
            <a:avLst/>
          </a:prstGeom>
        </p:spPr>
        <p:txBody>
          <a:bodyPr/>
          <a:lstStyle/>
          <a:p>
            <a:pPr lvl="0"/>
          </a:p>
        </p:txBody>
      </p:sp>
      <p:sp>
        <p:nvSpPr>
          <p:cNvPr id="7802" name="Shape 780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If/elsif/else is pretty common in the world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What is uncommon - this construct has a return value of the return value of the last expression in the leg that matches.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You might see assignment based on this in ruby</a:t>
            </a: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8" name="Shape 7808"/>
          <p:cNvSpPr/>
          <p:nvPr>
            <p:ph type="sldImg"/>
          </p:nvPr>
        </p:nvSpPr>
        <p:spPr>
          <a:prstGeom prst="rect">
            <a:avLst/>
          </a:prstGeom>
        </p:spPr>
        <p:txBody>
          <a:bodyPr/>
          <a:lstStyle/>
          <a:p>
            <a:pPr lvl="0"/>
          </a:p>
        </p:txBody>
      </p:sp>
      <p:sp>
        <p:nvSpPr>
          <p:cNvPr id="7809" name="Shape 780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added some return values here to illustrate the point</a:t>
            </a:r>
            <a:endParaRPr>
              <a:latin typeface="Calibri"/>
              <a:ea typeface="Calibri"/>
              <a:cs typeface="Calibri"/>
              <a:sym typeface="Calibri"/>
            </a:endParaRPr>
          </a:p>
          <a:p>
            <a:pPr lvl="0" defTabSz="1408059">
              <a:lnSpc>
                <a:spcPct val="100000"/>
              </a:lnSpc>
              <a:defRPr sz="1800"/>
            </a:pPr>
            <a:br>
              <a:rPr>
                <a:latin typeface="Calibri"/>
                <a:ea typeface="Calibri"/>
                <a:cs typeface="Calibri"/>
                <a:sym typeface="Calibri"/>
              </a:rPr>
            </a:br>
            <a:r>
              <a:rPr sz="160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5" name="Shape 7815"/>
          <p:cNvSpPr/>
          <p:nvPr>
            <p:ph type="sldImg"/>
          </p:nvPr>
        </p:nvSpPr>
        <p:spPr>
          <a:prstGeom prst="rect">
            <a:avLst/>
          </a:prstGeom>
        </p:spPr>
        <p:txBody>
          <a:bodyPr/>
          <a:lstStyle/>
          <a:p>
            <a:pPr lvl="0"/>
          </a:p>
        </p:txBody>
      </p:sp>
      <p:sp>
        <p:nvSpPr>
          <p:cNvPr id="7816" name="Shape 781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Check it - even defining a new method has a return code!!! “def” is itself a function! The rabbit hole is so </a:t>
            </a:r>
            <a:r>
              <a:rPr b="1" sz="1600">
                <a:latin typeface="Lucida Grande"/>
                <a:ea typeface="Lucida Grande"/>
                <a:cs typeface="Lucida Grande"/>
                <a:sym typeface="Lucida Grande"/>
              </a:rPr>
              <a:t>ddddddeeeeeppppppp</a:t>
            </a:r>
            <a:r>
              <a:rPr sz="1600">
                <a:latin typeface="Lucida Grande"/>
                <a:ea typeface="Lucida Grande"/>
                <a:cs typeface="Lucida Grande"/>
                <a:sym typeface="Lucida Grande"/>
              </a:rPr>
              <a:t>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8" name="Shape 1758"/>
          <p:cNvSpPr/>
          <p:nvPr>
            <p:ph type="sldImg"/>
          </p:nvPr>
        </p:nvSpPr>
        <p:spPr>
          <a:prstGeom prst="rect">
            <a:avLst/>
          </a:prstGeom>
        </p:spPr>
        <p:txBody>
          <a:bodyPr/>
          <a:lstStyle/>
          <a:p>
            <a:pPr lvl="0"/>
          </a:p>
        </p:txBody>
      </p:sp>
      <p:sp>
        <p:nvSpPr>
          <p:cNvPr id="1759" name="Shape 175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 will get you fluent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will do it in a way that maps to what experts do</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will teach you how to find and use the resources that will make you an expert in time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6" name="Shape 2366"/>
          <p:cNvSpPr/>
          <p:nvPr>
            <p:ph type="sldImg"/>
          </p:nvPr>
        </p:nvSpPr>
        <p:spPr>
          <a:prstGeom prst="rect">
            <a:avLst/>
          </a:prstGeom>
        </p:spPr>
        <p:txBody>
          <a:bodyPr/>
          <a:lstStyle/>
          <a:p>
            <a:pPr lvl="0"/>
          </a:p>
        </p:txBody>
      </p:sp>
      <p:sp>
        <p:nvSpPr>
          <p:cNvPr id="2367" name="Shape 236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LEAD IN: How are these recipes applied to a node? (RUN LIST!)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22" name="Shape 7822"/>
          <p:cNvSpPr/>
          <p:nvPr>
            <p:ph type="sldImg"/>
          </p:nvPr>
        </p:nvSpPr>
        <p:spPr>
          <a:prstGeom prst="rect">
            <a:avLst/>
          </a:prstGeom>
        </p:spPr>
        <p:txBody>
          <a:bodyPr/>
          <a:lstStyle/>
          <a:p>
            <a:pPr lvl="0"/>
          </a:p>
        </p:txBody>
      </p:sp>
      <p:sp>
        <p:nvSpPr>
          <p:cNvPr id="7823" name="Shape 782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hard way strikes again!!!!  Typing!</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Ruby is object oriented - everything has a class.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class is just a collection of properties with methods attached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attr_accessor creates two “getter/setter” (aka read/write) methods for a person - their name, and if they are metal.  also exists attr_reader &amp; attr_writer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change our metal method to use the @ variable - remember from templates? these are instance variables, they are different based on the object we create</a:t>
            </a: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29" name="Shape 7829"/>
          <p:cNvSpPr/>
          <p:nvPr>
            <p:ph type="sldImg"/>
          </p:nvPr>
        </p:nvSpPr>
        <p:spPr>
          <a:prstGeom prst="rect">
            <a:avLst/>
          </a:prstGeom>
        </p:spPr>
        <p:txBody>
          <a:bodyPr/>
          <a:lstStyle/>
          <a:p>
            <a:pPr lvl="0"/>
          </a:p>
        </p:txBody>
      </p:sp>
      <p:sp>
        <p:nvSpPr>
          <p:cNvPr id="7830" name="Shape 7830"/>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Create a new instance of your class with “.new”</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Use the accessors with .name = “”</a:t>
            </a: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8" name="Shape 7838"/>
          <p:cNvSpPr/>
          <p:nvPr>
            <p:ph type="sldImg"/>
          </p:nvPr>
        </p:nvSpPr>
        <p:spPr>
          <a:prstGeom prst="rect">
            <a:avLst/>
          </a:prstGeom>
        </p:spPr>
        <p:txBody>
          <a:bodyPr/>
          <a:lstStyle/>
          <a:p>
            <a:pPr lvl="0"/>
          </a:p>
        </p:txBody>
      </p:sp>
      <p:sp>
        <p:nvSpPr>
          <p:cNvPr id="7839" name="Shape 7839"/>
          <p:cNvSpPr/>
          <p:nvPr>
            <p:ph type="body" sz="quarter" idx="1"/>
          </p:nvPr>
        </p:nvSpPr>
        <p:spPr>
          <a:prstGeom prst="rect">
            <a:avLst/>
          </a:prstGeom>
        </p:spPr>
        <p:txBody>
          <a:bodyPr/>
          <a:lstStyle>
            <a:lvl1pPr algn="r" defTabSz="558800">
              <a:lnSpc>
                <a:spcPct val="100000"/>
              </a:lnSpc>
              <a:defRPr sz="1200">
                <a:latin typeface="Lucida Grande"/>
                <a:ea typeface="Lucida Grande"/>
                <a:cs typeface="Lucida Grande"/>
                <a:sym typeface="Lucida Grande"/>
              </a:defRPr>
            </a:lvl1pPr>
          </a:lstStyle>
          <a:p>
            <a:pPr lvl="0">
              <a:defRPr sz="1800"/>
            </a:pPr>
            <a:r>
              <a:rPr sz="1200"/>
              <a:t>ref0022</a:t>
            </a:r>
            <a:endParaRPr sz="1200"/>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48" name="Shape 7848"/>
          <p:cNvSpPr/>
          <p:nvPr>
            <p:ph type="sldImg"/>
          </p:nvPr>
        </p:nvSpPr>
        <p:spPr>
          <a:prstGeom prst="rect">
            <a:avLst/>
          </a:prstGeom>
        </p:spPr>
        <p:txBody>
          <a:bodyPr/>
          <a:lstStyle/>
          <a:p>
            <a:pPr lvl="0"/>
          </a:p>
        </p:txBody>
      </p:sp>
      <p:sp>
        <p:nvSpPr>
          <p:cNvPr id="7849" name="Shape 7849"/>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Chef Server is up and running</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Knife is installed and configured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9" name="Shape 7859"/>
          <p:cNvSpPr/>
          <p:nvPr>
            <p:ph type="sldImg"/>
          </p:nvPr>
        </p:nvSpPr>
        <p:spPr>
          <a:prstGeom prst="rect">
            <a:avLst/>
          </a:prstGeom>
        </p:spPr>
        <p:txBody>
          <a:bodyPr/>
          <a:lstStyle/>
          <a:p>
            <a:pPr lvl="0"/>
          </a:p>
        </p:txBody>
      </p:sp>
      <p:sp>
        <p:nvSpPr>
          <p:cNvPr id="7860" name="Shape 7860"/>
          <p:cNvSpPr/>
          <p:nvPr>
            <p:ph type="body" sz="quarter" idx="1"/>
          </p:nvPr>
        </p:nvSpPr>
        <p:spPr>
          <a:prstGeom prst="rect">
            <a:avLst/>
          </a:prstGeom>
        </p:spPr>
        <p:txBody>
          <a:bodyPr/>
          <a:lstStyle/>
          <a:p>
            <a:pPr lvl="0">
              <a:lnSpc>
                <a:spcPct val="100000"/>
              </a:lnSpc>
              <a:spcBef>
                <a:spcPts val="1200"/>
              </a:spcBef>
              <a:defRPr sz="1800"/>
            </a:pPr>
            <a:r>
              <a:rPr sz="1600">
                <a:latin typeface="Lucida Grande"/>
                <a:ea typeface="Lucida Grande"/>
                <a:cs typeface="Lucida Grande"/>
                <a:sym typeface="Lucida Grande"/>
              </a:rPr>
              <a:t>Let's take a moment to discuss resources. This is the structure of a Chef resource. </a:t>
            </a:r>
            <a:endParaRPr sz="1600">
              <a:latin typeface="Lucida Grande"/>
              <a:ea typeface="Lucida Grande"/>
              <a:cs typeface="Lucida Grande"/>
              <a:sym typeface="Lucida Grande"/>
            </a:endParaRPr>
          </a:p>
          <a:p>
            <a:pPr lvl="0">
              <a:lnSpc>
                <a:spcPct val="100000"/>
              </a:lnSpc>
              <a:spcBef>
                <a:spcPts val="1200"/>
              </a:spcBef>
              <a:defRPr sz="1800"/>
            </a:pPr>
            <a:r>
              <a:rPr sz="1600">
                <a:latin typeface="Lucida Grande"/>
                <a:ea typeface="Lucida Grande"/>
                <a:cs typeface="Lucida Grande"/>
                <a:sym typeface="Lucida Grande"/>
              </a:rPr>
              <a:t>Point out that resource parameters live between the “DO..END”.</a:t>
            </a:r>
            <a:endParaRPr sz="1600">
              <a:latin typeface="Times Roman"/>
              <a:ea typeface="Times Roman"/>
              <a:cs typeface="Times Roman"/>
              <a:sym typeface="Times Roman"/>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73" name="Shape 7873"/>
          <p:cNvSpPr/>
          <p:nvPr>
            <p:ph type="sldImg"/>
          </p:nvPr>
        </p:nvSpPr>
        <p:spPr>
          <a:prstGeom prst="rect">
            <a:avLst/>
          </a:prstGeom>
        </p:spPr>
        <p:txBody>
          <a:bodyPr/>
          <a:lstStyle/>
          <a:p>
            <a:pPr lvl="0"/>
          </a:p>
        </p:txBody>
      </p:sp>
      <p:sp>
        <p:nvSpPr>
          <p:cNvPr id="7874" name="Shape 7874"/>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All resources have:</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A type (e.g. package, template, service)</a:t>
            </a: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0" name="Shape 7890"/>
          <p:cNvSpPr/>
          <p:nvPr>
            <p:ph type="sldImg"/>
          </p:nvPr>
        </p:nvSpPr>
        <p:spPr>
          <a:prstGeom prst="rect">
            <a:avLst/>
          </a:prstGeom>
        </p:spPr>
        <p:txBody>
          <a:bodyPr/>
          <a:lstStyle/>
          <a:p>
            <a:pPr lvl="0"/>
          </a:p>
        </p:txBody>
      </p:sp>
      <p:sp>
        <p:nvSpPr>
          <p:cNvPr id="7891" name="Shape 7891"/>
          <p:cNvSpPr/>
          <p:nvPr>
            <p:ph type="body" sz="quarter" idx="1"/>
          </p:nvPr>
        </p:nvSpPr>
        <p:spPr>
          <a:prstGeom prst="rect">
            <a:avLst/>
          </a:prstGeom>
        </p:spPr>
        <p:txBody>
          <a:bodyPr/>
          <a:lstStyle>
            <a:lvl1pPr defTabSz="558800">
              <a:lnSpc>
                <a:spcPct val="100000"/>
              </a:lnSpc>
              <a:defRPr sz="1600">
                <a:latin typeface="Lucida Grande"/>
                <a:ea typeface="Lucida Grande"/>
                <a:cs typeface="Lucida Grande"/>
                <a:sym typeface="Lucida Grande"/>
              </a:defRPr>
            </a:lvl1pPr>
          </a:lstStyle>
          <a:p>
            <a:pPr lvl="0">
              <a:defRPr sz="1800"/>
            </a:pPr>
            <a:r>
              <a:rPr sz="1600"/>
              <a:t>A name (e.g. path to a file, name of a package, name of a service)</a:t>
            </a:r>
            <a:endParaRPr sz="1600"/>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7" name="Shape 7907"/>
          <p:cNvSpPr/>
          <p:nvPr>
            <p:ph type="sldImg"/>
          </p:nvPr>
        </p:nvSpPr>
        <p:spPr>
          <a:prstGeom prst="rect">
            <a:avLst/>
          </a:prstGeom>
        </p:spPr>
        <p:txBody>
          <a:bodyPr/>
          <a:lstStyle/>
          <a:p>
            <a:pPr lvl="0"/>
          </a:p>
        </p:txBody>
      </p:sp>
      <p:sp>
        <p:nvSpPr>
          <p:cNvPr id="7908" name="Shape 7908"/>
          <p:cNvSpPr/>
          <p:nvPr>
            <p:ph type="body" sz="quarter" idx="1"/>
          </p:nvPr>
        </p:nvSpPr>
        <p:spPr>
          <a:prstGeom prst="rect">
            <a:avLst/>
          </a:prstGeom>
        </p:spPr>
        <p:txBody>
          <a:bodyPr/>
          <a:lstStyle>
            <a:lvl1pPr defTabSz="558800">
              <a:lnSpc>
                <a:spcPct val="100000"/>
              </a:lnSpc>
              <a:defRPr sz="1600">
                <a:latin typeface="Lucida Grande"/>
                <a:ea typeface="Lucida Grande"/>
                <a:cs typeface="Lucida Grande"/>
                <a:sym typeface="Lucida Grande"/>
              </a:defRPr>
            </a:lvl1pPr>
          </a:lstStyle>
          <a:p>
            <a:pPr lvl="0">
              <a:defRPr sz="1800"/>
            </a:pPr>
            <a:r>
              <a:rPr sz="1600"/>
              <a:t>Resource parameters like owners of files, what commands a service supports</a:t>
            </a:r>
            <a:endParaRPr sz="1600"/>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6" name="Shape 7926"/>
          <p:cNvSpPr/>
          <p:nvPr>
            <p:ph type="sldImg"/>
          </p:nvPr>
        </p:nvSpPr>
        <p:spPr>
          <a:prstGeom prst="rect">
            <a:avLst/>
          </a:prstGeom>
        </p:spPr>
        <p:txBody>
          <a:bodyPr/>
          <a:lstStyle/>
          <a:p>
            <a:pPr lvl="0"/>
          </a:p>
        </p:txBody>
      </p:sp>
      <p:sp>
        <p:nvSpPr>
          <p:cNvPr id="7927" name="Shape 7927"/>
          <p:cNvSpPr/>
          <p:nvPr>
            <p:ph type="body" sz="quarter" idx="1"/>
          </p:nvPr>
        </p:nvSpPr>
        <p:spPr>
          <a:prstGeom prst="rect">
            <a:avLst/>
          </a:prstGeom>
        </p:spPr>
        <p:txBody>
          <a:bodyPr/>
          <a:lstStyle>
            <a:lvl1pPr defTabSz="558800">
              <a:lnSpc>
                <a:spcPct val="100000"/>
              </a:lnSpc>
              <a:defRPr sz="1600">
                <a:latin typeface="Lucida Grande"/>
                <a:ea typeface="Lucida Grande"/>
                <a:cs typeface="Lucida Grande"/>
                <a:sym typeface="Lucida Grande"/>
              </a:defRPr>
            </a:lvl1pPr>
          </a:lstStyle>
          <a:p>
            <a:pPr lvl="0">
              <a:defRPr sz="1800"/>
            </a:pPr>
            <a:r>
              <a:rPr sz="1600"/>
              <a:t>The action that describes the state the resource should be in; resources can notify other resources to take action.</a:t>
            </a: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06" name="Shape 8006"/>
          <p:cNvSpPr/>
          <p:nvPr>
            <p:ph type="sldImg"/>
          </p:nvPr>
        </p:nvSpPr>
        <p:spPr>
          <a:prstGeom prst="rect">
            <a:avLst/>
          </a:prstGeom>
        </p:spPr>
        <p:txBody>
          <a:bodyPr/>
          <a:lstStyle/>
          <a:p>
            <a:pPr lvl="0"/>
          </a:p>
        </p:txBody>
      </p:sp>
      <p:sp>
        <p:nvSpPr>
          <p:cNvPr id="8007" name="Shape 8007"/>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1. Chef client starts up.</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2. Chef builds the node object, where it runs ohai to find out the node_name (fqdn) and the node's platform/platform_version</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3. Chef authenticates with the server as the node_name, using the API client key. We'll cover the authentication cycle in detail shortly.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4. All the cookbooks required for the node's expanded run list are synchronized to the node.</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5. All the cookbooks Ruby components are loaded, recipes are included as well.</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6. Node is converged, which is when it configures the resources contained in the recipes.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7. Was the convergence successful? If so, the node is saved.</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8. If not the run ends with an exception and a message is printed about the error, and the stack trace file path is included in this.</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2" name="Shape 2382"/>
          <p:cNvSpPr/>
          <p:nvPr>
            <p:ph type="sldImg"/>
          </p:nvPr>
        </p:nvSpPr>
        <p:spPr>
          <a:prstGeom prst="rect">
            <a:avLst/>
          </a:prstGeom>
        </p:spPr>
        <p:txBody>
          <a:bodyPr/>
          <a:lstStyle/>
          <a:p>
            <a:pPr lvl="0"/>
          </a:p>
        </p:txBody>
      </p:sp>
      <p:sp>
        <p:nvSpPr>
          <p:cNvPr id="2383" name="Shape 2383"/>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When the chef-server run on the node it asks the chef server what policy should I follow, or what is my run list</a:t>
            </a: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0" name="Shape 8070"/>
          <p:cNvSpPr/>
          <p:nvPr>
            <p:ph type="sldImg"/>
          </p:nvPr>
        </p:nvSpPr>
        <p:spPr>
          <a:prstGeom prst="rect">
            <a:avLst/>
          </a:prstGeom>
        </p:spPr>
        <p:txBody>
          <a:bodyPr/>
          <a:lstStyle/>
          <a:p>
            <a:pPr lvl="0"/>
          </a:p>
        </p:txBody>
      </p:sp>
      <p:sp>
        <p:nvSpPr>
          <p:cNvPr id="8071" name="Shape 8071"/>
          <p:cNvSpPr/>
          <p:nvPr>
            <p:ph type="body" sz="quarter" idx="1"/>
          </p:nvPr>
        </p:nvSpPr>
        <p:spPr>
          <a:prstGeom prst="rect">
            <a:avLst/>
          </a:prstGeom>
        </p:spPr>
        <p:txBody>
          <a:bodyPr/>
          <a:lstStyle/>
          <a:p>
            <a:pPr lvl="0" defTabSz="558800">
              <a:lnSpc>
                <a:spcPct val="100000"/>
              </a:lnSpc>
              <a:defRPr sz="1800"/>
            </a:pPr>
            <a:r>
              <a:rPr sz="1600">
                <a:solidFill>
                  <a:srgbClr val="FF2600"/>
                </a:solidFill>
                <a:latin typeface="Lucida Grande"/>
                <a:ea typeface="Lucida Grande"/>
                <a:cs typeface="Lucida Grande"/>
                <a:sym typeface="Lucida Grande"/>
              </a:rPr>
              <a:t>&lt;&lt;Review Comment:  Added for Trello card </a:t>
            </a:r>
            <a:r>
              <a:rPr sz="1600" u="sng">
                <a:solidFill>
                  <a:srgbClr val="0000FF"/>
                </a:solidFill>
                <a:uFill>
                  <a:solidFill>
                    <a:srgbClr val="0000FF"/>
                  </a:solidFill>
                </a:uFill>
                <a:latin typeface="Lucida Grande"/>
                <a:ea typeface="Lucida Grande"/>
                <a:cs typeface="Lucida Grande"/>
                <a:sym typeface="Lucida Grande"/>
                <a:hlinkClick r:id="rId3" invalidUrl="" action="" tgtFrame="" tooltip="" history="1" highlightClick="0" endSnd="0"/>
              </a:rPr>
              <a:t>http://bit.ly/1c1JrZ4</a:t>
            </a:r>
            <a:r>
              <a:rPr sz="1600">
                <a:solidFill>
                  <a:srgbClr val="FF2600"/>
                </a:solidFill>
                <a:latin typeface="Lucida Grande"/>
                <a:ea typeface="Lucida Grande"/>
                <a:cs typeface="Lucida Grande"/>
                <a:sym typeface="Lucida Grande"/>
              </a:rPr>
              <a:t> </a:t>
            </a:r>
            <a:endParaRPr sz="1600">
              <a:solidFill>
                <a:srgbClr val="FF2600"/>
              </a:solidFill>
              <a:latin typeface="Lucida Grande"/>
              <a:ea typeface="Lucida Grande"/>
              <a:cs typeface="Lucida Grande"/>
              <a:sym typeface="Lucida Grande"/>
            </a:endParaRPr>
          </a:p>
          <a:p>
            <a:pPr lvl="0" defTabSz="558800">
              <a:lnSpc>
                <a:spcPct val="100000"/>
              </a:lnSpc>
              <a:defRPr sz="1800"/>
            </a:pPr>
            <a:r>
              <a:rPr sz="1600">
                <a:solidFill>
                  <a:srgbClr val="FF2600"/>
                </a:solidFill>
                <a:latin typeface="Lucida Grande"/>
                <a:ea typeface="Lucida Grande"/>
                <a:cs typeface="Lucida Grande"/>
                <a:sym typeface="Lucida Grande"/>
              </a:rPr>
              <a:t>&lt;&lt;WIP: Need to tidy up this diagram - its a tad orange!</a:t>
            </a:r>
            <a:endParaRPr sz="1600">
              <a:solidFill>
                <a:srgbClr val="FF2600"/>
              </a:solidFill>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Instructor Note: This is a building slide - to illustrate the resource collection that was build in the previous section!</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Instructor Note: This is a building slide!</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Question: What would happen if Apache was installed on the node, but was not running?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1" name="Shape 2401"/>
          <p:cNvSpPr/>
          <p:nvPr>
            <p:ph type="sldImg"/>
          </p:nvPr>
        </p:nvSpPr>
        <p:spPr>
          <a:prstGeom prst="rect">
            <a:avLst/>
          </a:prstGeom>
        </p:spPr>
        <p:txBody>
          <a:bodyPr/>
          <a:lstStyle/>
          <a:p>
            <a:pPr lvl="0"/>
          </a:p>
        </p:txBody>
      </p:sp>
      <p:sp>
        <p:nvSpPr>
          <p:cNvPr id="2402" name="Shape 2402"/>
          <p:cNvSpPr/>
          <p:nvPr>
            <p:ph type="body" sz="quarter" idx="1"/>
          </p:nvPr>
        </p:nvSpPr>
        <p:spPr>
          <a:prstGeom prst="rect">
            <a:avLst/>
          </a:prstGeom>
        </p:spPr>
        <p:txBody>
          <a:bodyPr/>
          <a:lstStyle>
            <a:lvl1pPr defTabSz="1408059">
              <a:lnSpc>
                <a:spcPct val="100000"/>
              </a:lnSpc>
              <a:spcBef>
                <a:spcPts val="1200"/>
              </a:spcBef>
              <a:defRPr sz="1600">
                <a:latin typeface="Lucida Grande"/>
                <a:ea typeface="Lucida Grande"/>
                <a:cs typeface="Lucida Grande"/>
                <a:sym typeface="Lucida Grande"/>
              </a:defRPr>
            </a:lvl1pPr>
          </a:lstStyle>
          <a:p>
            <a:pPr lvl="0">
              <a:defRPr sz="1800"/>
            </a:pPr>
            <a:r>
              <a:rPr sz="1600"/>
              <a:t>Chef server looks at the run_list and sends the appropriate cookbooks to the node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8" name="Shape 2418"/>
          <p:cNvSpPr/>
          <p:nvPr>
            <p:ph type="sldImg"/>
          </p:nvPr>
        </p:nvSpPr>
        <p:spPr>
          <a:prstGeom prst="rect">
            <a:avLst/>
          </a:prstGeom>
        </p:spPr>
        <p:txBody>
          <a:bodyPr/>
          <a:lstStyle/>
          <a:p>
            <a:pPr lvl="0"/>
          </a:p>
        </p:txBody>
      </p:sp>
      <p:sp>
        <p:nvSpPr>
          <p:cNvPr id="2419" name="Shape 2419"/>
          <p:cNvSpPr/>
          <p:nvPr>
            <p:ph type="body" sz="quarter" idx="1"/>
          </p:nvPr>
        </p:nvSpPr>
        <p:spPr>
          <a:prstGeom prst="rect">
            <a:avLst/>
          </a:prstGeom>
        </p:spPr>
        <p:txBody>
          <a:bodyPr/>
          <a:lstStyle/>
          <a:p>
            <a:pPr lvl="0" defTabSz="1408059">
              <a:lnSpc>
                <a:spcPct val="100000"/>
              </a:lnSpc>
              <a:spcBef>
                <a:spcPts val="1200"/>
              </a:spcBef>
              <a:defRPr sz="1800"/>
            </a:pPr>
            <a:r>
              <a:rPr sz="1600">
                <a:latin typeface="Lucida Grande"/>
                <a:ea typeface="Lucida Grande"/>
                <a:cs typeface="Lucida Grande"/>
                <a:sym typeface="Lucida Grande"/>
              </a:rPr>
              <a:t>Chef-client then executes the resources on the run list</a:t>
            </a:r>
            <a:endParaRPr>
              <a:latin typeface="Calibri"/>
              <a:ea typeface="Calibri"/>
              <a:cs typeface="Calibri"/>
              <a:sym typeface="Calibri"/>
            </a:endParaRPr>
          </a:p>
          <a:p>
            <a:pPr lvl="0" defTabSz="1408059">
              <a:lnSpc>
                <a:spcPct val="100000"/>
              </a:lnSpc>
              <a:spcBef>
                <a:spcPts val="1200"/>
              </a:spcBef>
              <a:defRPr sz="1800"/>
            </a:pPr>
            <a:r>
              <a:rPr sz="1600">
                <a:latin typeface="Lucida Grande"/>
                <a:ea typeface="Lucida Grande"/>
                <a:cs typeface="Lucida Grande"/>
                <a:sym typeface="Lucida Grande"/>
              </a:rPr>
              <a:t>All the heavy lifting is done on the node!! the server is quite light weight!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8" name="Shape 2428"/>
          <p:cNvSpPr/>
          <p:nvPr>
            <p:ph type="sldImg"/>
          </p:nvPr>
        </p:nvSpPr>
        <p:spPr>
          <a:prstGeom prst="rect">
            <a:avLst/>
          </a:prstGeom>
        </p:spPr>
        <p:txBody>
          <a:bodyPr/>
          <a:lstStyle/>
          <a:p>
            <a:pPr lvl="0"/>
          </a:p>
        </p:txBody>
      </p:sp>
      <p:sp>
        <p:nvSpPr>
          <p:cNvPr id="2429" name="Shape 2429"/>
          <p:cNvSpPr/>
          <p:nvPr>
            <p:ph type="body" sz="quarter" idx="1"/>
          </p:nvPr>
        </p:nvSpPr>
        <p:spPr>
          <a:prstGeom prst="rect">
            <a:avLst/>
          </a:prstGeom>
        </p:spPr>
        <p:txBody>
          <a:bodyPr/>
          <a:lstStyle/>
          <a:p>
            <a:pPr lvl="0" defTabSz="1408059">
              <a:lnSpc>
                <a:spcPct val="100000"/>
              </a:lnSpc>
              <a:defRPr sz="1800"/>
            </a:pPr>
            <a:r>
              <a:rPr sz="1600">
                <a:latin typeface="+mn-lt"/>
                <a:ea typeface="+mn-ea"/>
                <a:cs typeface="+mn-cs"/>
                <a:sym typeface="Helvetica"/>
              </a:rPr>
              <a:t>Chef Search is one of its killer features. It enables you to do a lot of heavy lifting easily.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mn-lt"/>
                <a:ea typeface="+mn-ea"/>
                <a:cs typeface="+mn-cs"/>
                <a:sym typeface="Helvetica"/>
              </a:rPr>
              <a:t>Search for nodes by their roles, or other attributes (you assign, or assume via cookbooks).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6" name="Shape 2436"/>
          <p:cNvSpPr/>
          <p:nvPr>
            <p:ph type="sldImg"/>
          </p:nvPr>
        </p:nvSpPr>
        <p:spPr>
          <a:prstGeom prst="rect">
            <a:avLst/>
          </a:prstGeom>
        </p:spPr>
        <p:txBody>
          <a:bodyPr/>
          <a:lstStyle/>
          <a:p>
            <a:pPr lvl="0"/>
          </a:p>
        </p:txBody>
      </p:sp>
      <p:sp>
        <p:nvSpPr>
          <p:cNvPr id="2437" name="Shape 243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We’re configuring a generic monitoring application...</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This is done every single time chef runs! Think Auto Healing!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0" name="Shape 2470"/>
          <p:cNvSpPr/>
          <p:nvPr>
            <p:ph type="sldImg"/>
          </p:nvPr>
        </p:nvSpPr>
        <p:spPr>
          <a:prstGeom prst="rect">
            <a:avLst/>
          </a:prstGeom>
        </p:spPr>
        <p:txBody>
          <a:bodyPr/>
          <a:lstStyle/>
          <a:p>
            <a:pPr lvl="0"/>
          </a:p>
        </p:txBody>
      </p:sp>
      <p:sp>
        <p:nvSpPr>
          <p:cNvPr id="2471" name="Shape 2471"/>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This is an example of Search and template. </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We are using HAProxy but you can pretend it’s a Netscaler or an F5</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6" name="Shape 2486"/>
          <p:cNvSpPr/>
          <p:nvPr>
            <p:ph type="sldImg"/>
          </p:nvPr>
        </p:nvSpPr>
        <p:spPr>
          <a:prstGeom prst="rect">
            <a:avLst/>
          </a:prstGeom>
        </p:spPr>
        <p:txBody>
          <a:bodyPr/>
          <a:lstStyle/>
          <a:p>
            <a:pPr lvl="0"/>
          </a:p>
        </p:txBody>
      </p:sp>
      <p:sp>
        <p:nvSpPr>
          <p:cNvPr id="2487" name="Shape 2487"/>
          <p:cNvSpPr/>
          <p:nvPr>
            <p:ph type="body" sz="quarter" idx="1"/>
          </p:nvPr>
        </p:nvSpPr>
        <p:spPr>
          <a:prstGeom prst="rect">
            <a:avLst/>
          </a:prstGeom>
        </p:spPr>
        <p:txBody>
          <a:bodyPr/>
          <a:lstStyle/>
          <a:p>
            <a:pPr lvl="0">
              <a:lnSpc>
                <a:spcPct val="100000"/>
              </a:lnSpc>
              <a:defRPr sz="1800"/>
            </a:pPr>
            <a:r>
              <a:rPr sz="1600"/>
              <a:t>Typical load balancer setup - you can pretend it’s a Netscaler or an F5</a:t>
            </a:r>
            <a:endParaRPr sz="1600"/>
          </a:p>
          <a:p>
            <a:pPr lvl="0">
              <a:lnSpc>
                <a:spcPct val="100000"/>
              </a:lnSpc>
              <a:defRPr sz="1800"/>
            </a:pPr>
            <a:endParaRPr sz="1600"/>
          </a:p>
          <a:p>
            <a:pPr lvl="0">
              <a:lnSpc>
                <a:spcPct val="100000"/>
              </a:lnSpc>
              <a:defRPr sz="1800"/>
            </a:pPr>
            <a:r>
              <a:rPr sz="1600"/>
              <a:t>HA Proxy = High Availability proxy</a:t>
            </a:r>
            <a:endParaRPr sz="1600"/>
          </a:p>
          <a:p>
            <a:pPr lvl="0">
              <a:lnSpc>
                <a:spcPct val="100000"/>
              </a:lnSpc>
              <a:defRPr sz="1800"/>
            </a:pPr>
            <a:r>
              <a:rPr sz="1600"/>
              <a:t>Some info in case you never seen it: </a:t>
            </a:r>
            <a:r>
              <a:rPr sz="1600" u="sng">
                <a:solidFill>
                  <a:srgbClr val="0000FF"/>
                </a:solidFill>
                <a:uFill>
                  <a:solidFill>
                    <a:srgbClr val="0000FF"/>
                  </a:solidFill>
                </a:uFill>
                <a:hlinkClick r:id="rId3" invalidUrl="" action="" tgtFrame="" tooltip="" history="1" highlightClick="0" endSnd="0"/>
              </a:rPr>
              <a:t>http://support.rightscale.com/06-FAQs/FAQ_0101_-_What_is_HAProxy_and_how_does_it_work%3F</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2" name="Shape 2502"/>
          <p:cNvSpPr/>
          <p:nvPr>
            <p:ph type="sldImg"/>
          </p:nvPr>
        </p:nvSpPr>
        <p:spPr>
          <a:prstGeom prst="rect">
            <a:avLst/>
          </a:prstGeom>
        </p:spPr>
        <p:txBody>
          <a:bodyPr/>
          <a:lstStyle/>
          <a:p>
            <a:pPr lvl="0"/>
          </a:p>
        </p:txBody>
      </p:sp>
      <p:sp>
        <p:nvSpPr>
          <p:cNvPr id="2503" name="Shape 2503"/>
          <p:cNvSpPr/>
          <p:nvPr>
            <p:ph type="body" sz="quarter" idx="1"/>
          </p:nvPr>
        </p:nvSpPr>
        <p:spPr>
          <a:prstGeom prst="rect">
            <a:avLst/>
          </a:prstGeom>
        </p:spPr>
        <p:txBody>
          <a:bodyPr/>
          <a:lstStyle/>
          <a:p>
            <a:pPr lvl="0">
              <a:lnSpc>
                <a:spcPct val="100000"/>
              </a:lnSpc>
              <a:defRPr sz="1800"/>
            </a:pPr>
            <a:r>
              <a:rPr sz="1600"/>
              <a:t>story:</a:t>
            </a:r>
            <a:endParaRPr sz="1600"/>
          </a:p>
          <a:p>
            <a:pPr lvl="0">
              <a:lnSpc>
                <a:spcPct val="100000"/>
              </a:lnSpc>
              <a:defRPr sz="1800"/>
            </a:pPr>
            <a:r>
              <a:rPr sz="1600"/>
              <a:t>Chef runs on the proxy server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7" name="Shape 2597"/>
          <p:cNvSpPr/>
          <p:nvPr>
            <p:ph type="sldImg"/>
          </p:nvPr>
        </p:nvSpPr>
        <p:spPr>
          <a:prstGeom prst="rect">
            <a:avLst/>
          </a:prstGeom>
        </p:spPr>
        <p:txBody>
          <a:bodyPr/>
          <a:lstStyle/>
          <a:p>
            <a:pPr lvl="0"/>
          </a:p>
        </p:txBody>
      </p:sp>
      <p:sp>
        <p:nvSpPr>
          <p:cNvPr id="2598" name="Shape 2598"/>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Once the search comes back, we populate the </a:t>
            </a:r>
            <a:r>
              <a:rPr b="1" sz="1600">
                <a:latin typeface="Lucida Grande"/>
                <a:ea typeface="Lucida Grande"/>
                <a:cs typeface="Lucida Grande"/>
                <a:sym typeface="Lucida Grande"/>
              </a:rPr>
              <a:t>pool_members</a:t>
            </a:r>
            <a:r>
              <a:rPr sz="1600">
                <a:latin typeface="Lucida Grande"/>
                <a:ea typeface="Lucida Grande"/>
                <a:cs typeface="Lucida Grande"/>
                <a:sym typeface="Lucida Grande"/>
              </a:rPr>
              <a:t> variable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3" name="Shape 1763"/>
          <p:cNvSpPr/>
          <p:nvPr>
            <p:ph type="sldImg"/>
          </p:nvPr>
        </p:nvSpPr>
        <p:spPr>
          <a:prstGeom prst="rect">
            <a:avLst/>
          </a:prstGeom>
        </p:spPr>
        <p:txBody>
          <a:bodyPr/>
          <a:lstStyle/>
          <a:p>
            <a:pPr lvl="0"/>
          </a:p>
        </p:txBody>
      </p:sp>
      <p:sp>
        <p:nvSpPr>
          <p:cNvPr id="1764" name="Shape 1764"/>
          <p:cNvSpPr/>
          <p:nvPr>
            <p:ph type="body" sz="quarter" idx="1"/>
          </p:nvPr>
        </p:nvSpPr>
        <p:spPr>
          <a:prstGeom prst="rect">
            <a:avLst/>
          </a:prstGeom>
        </p:spPr>
        <p:txBody>
          <a:bodyPr/>
          <a:lstStyle/>
          <a:p>
            <a:pPr lvl="0" defTabSz="1408059">
              <a:lnSpc>
                <a:spcPct val="100000"/>
              </a:lnSpc>
              <a:defRPr sz="1800"/>
            </a:pPr>
            <a:r>
              <a:rPr sz="1200">
                <a:latin typeface="Lucida Grande"/>
                <a:ea typeface="Lucida Grande"/>
                <a:cs typeface="Lucida Grande"/>
                <a:sym typeface="Lucida Grande"/>
              </a:rPr>
              <a:t>We are going to do things the </a:t>
            </a:r>
            <a:r>
              <a:rPr b="1" sz="1200">
                <a:latin typeface="Lucida Grande"/>
                <a:ea typeface="Lucida Grande"/>
                <a:cs typeface="Lucida Grande"/>
                <a:sym typeface="Lucida Grande"/>
              </a:rPr>
              <a:t>hard way</a:t>
            </a:r>
            <a:r>
              <a:rPr sz="1200">
                <a:latin typeface="Lucida Grande"/>
                <a:ea typeface="Lucida Grande"/>
                <a:cs typeface="Lucida Grande"/>
                <a:sym typeface="Lucida Grande"/>
              </a:rPr>
              <a:t> - which gets you to fluency fast. It’s only the “hard” way because it doesn’t cut corners.</a:t>
            </a:r>
            <a:endParaRPr>
              <a:latin typeface="Calibri"/>
              <a:ea typeface="Calibri"/>
              <a:cs typeface="Calibri"/>
              <a:sym typeface="Calibri"/>
            </a:endParaRPr>
          </a:p>
          <a:p>
            <a:pPr lvl="0" defTabSz="1408059">
              <a:lnSpc>
                <a:spcPct val="100000"/>
              </a:lnSpc>
              <a:defRPr sz="1800"/>
            </a:pPr>
            <a:endParaRPr sz="1200">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1. You will go through each exercise. You can’t be absent, or late, or left behind.</a:t>
            </a:r>
            <a:endParaRPr>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2. You will type in each line of code by hand</a:t>
            </a:r>
            <a:endParaRPr>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3. We will make it run, and fix any bugs when they happen </a:t>
            </a:r>
            <a:endParaRPr>
              <a:latin typeface="Calibri"/>
              <a:ea typeface="Calibri"/>
              <a:cs typeface="Calibri"/>
              <a:sym typeface="Calibri"/>
            </a:endParaRPr>
          </a:p>
          <a:p>
            <a:pPr lvl="0" defTabSz="1408059">
              <a:lnSpc>
                <a:spcPct val="100000"/>
              </a:lnSpc>
              <a:defRPr sz="1800"/>
            </a:pPr>
            <a:endParaRPr sz="1200">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We will introduce concepts when you type them, and we will repeat them as we go.</a:t>
            </a:r>
            <a:endParaRPr>
              <a:latin typeface="Calibri"/>
              <a:ea typeface="Calibri"/>
              <a:cs typeface="Calibri"/>
              <a:sym typeface="Calibri"/>
            </a:endParaRPr>
          </a:p>
          <a:p>
            <a:pPr lvl="0" defTabSz="1408059">
              <a:lnSpc>
                <a:spcPct val="100000"/>
              </a:lnSpc>
              <a:defRPr sz="1800"/>
            </a:pPr>
            <a:endParaRPr sz="1200">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Copy-pasting or transferring files from another student will undermine your success - </a:t>
            </a:r>
            <a:r>
              <a:rPr b="1" sz="1200">
                <a:latin typeface="Lucida Grande"/>
                <a:ea typeface="Lucida Grande"/>
                <a:cs typeface="Lucida Grande"/>
                <a:sym typeface="Lucida Grande"/>
              </a:rPr>
              <a:t>ban it :)</a:t>
            </a:r>
            <a:endParaRPr sz="1200">
              <a:latin typeface="Calibri"/>
              <a:ea typeface="Calibri"/>
              <a:cs typeface="Calibri"/>
              <a:sym typeface="Calibri"/>
            </a:endParaRPr>
          </a:p>
          <a:p>
            <a:pPr lvl="0" defTabSz="1408059">
              <a:lnSpc>
                <a:spcPct val="100000"/>
              </a:lnSpc>
              <a:defRPr sz="1800"/>
            </a:pPr>
            <a:endParaRPr sz="1200">
              <a:latin typeface="Calibri"/>
              <a:ea typeface="Calibri"/>
              <a:cs typeface="Calibri"/>
              <a:sym typeface="Calibri"/>
            </a:endParaRPr>
          </a:p>
          <a:p>
            <a:pPr lvl="0" defTabSz="1408059">
              <a:lnSpc>
                <a:spcPct val="100000"/>
              </a:lnSpc>
              <a:defRPr sz="1800"/>
            </a:pPr>
            <a:r>
              <a:rPr sz="1200">
                <a:latin typeface="Lucida Grande"/>
                <a:ea typeface="Lucida Grande"/>
                <a:cs typeface="Lucida Grande"/>
                <a:sym typeface="Lucida Grande"/>
              </a:rPr>
              <a:t>The result is you will know how to actually use Chef.</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6" name="Shape 2606"/>
          <p:cNvSpPr/>
          <p:nvPr>
            <p:ph type="sldImg"/>
          </p:nvPr>
        </p:nvSpPr>
        <p:spPr>
          <a:prstGeom prst="rect">
            <a:avLst/>
          </a:prstGeom>
        </p:spPr>
        <p:txBody>
          <a:bodyPr/>
          <a:lstStyle/>
          <a:p>
            <a:pPr lvl="0"/>
          </a:p>
        </p:txBody>
      </p:sp>
      <p:sp>
        <p:nvSpPr>
          <p:cNvPr id="2607" name="Shape 2607"/>
          <p:cNvSpPr/>
          <p:nvPr>
            <p:ph type="body" sz="quarter" idx="1"/>
          </p:nvPr>
        </p:nvSpPr>
        <p:spPr>
          <a:prstGeom prst="rect">
            <a:avLst/>
          </a:prstGeom>
        </p:spPr>
        <p:txBody>
          <a:bodyPr/>
          <a:lstStyle/>
          <a:p>
            <a:pPr lvl="0">
              <a:lnSpc>
                <a:spcPct val="100000"/>
              </a:lnSpc>
              <a:defRPr sz="1800"/>
            </a:pPr>
            <a:r>
              <a:rPr sz="1200">
                <a:latin typeface="+mn-lt"/>
                <a:ea typeface="+mn-ea"/>
                <a:cs typeface="+mn-cs"/>
                <a:sym typeface="Helvetica"/>
              </a:rPr>
              <a:t>Execute a search against the Chef Server’s search index and store the results of that search in the “pool_member” variable.</a:t>
            </a:r>
            <a:endParaRPr sz="1200">
              <a:latin typeface="+mn-lt"/>
              <a:ea typeface="+mn-ea"/>
              <a:cs typeface="+mn-cs"/>
              <a:sym typeface="Helvetica"/>
            </a:endParaRPr>
          </a:p>
          <a:p>
            <a:pPr lvl="0">
              <a:lnSpc>
                <a:spcPct val="100000"/>
              </a:lnSpc>
              <a:defRPr sz="1800"/>
            </a:pPr>
            <a:endParaRPr sz="1200">
              <a:latin typeface="+mn-lt"/>
              <a:ea typeface="+mn-ea"/>
              <a:cs typeface="+mn-cs"/>
              <a:sym typeface="Helvetica"/>
            </a:endParaRPr>
          </a:p>
          <a:p>
            <a:pPr lvl="0">
              <a:lnSpc>
                <a:spcPct val="100000"/>
              </a:lnSpc>
              <a:defRPr sz="1800"/>
            </a:pPr>
            <a:r>
              <a:rPr sz="1200">
                <a:latin typeface="+mn-lt"/>
                <a:ea typeface="+mn-ea"/>
                <a:cs typeface="+mn-cs"/>
                <a:sym typeface="Helvetica"/>
              </a:rPr>
              <a:t>Pass the unique pool_members to the template as a template variable named pool_members.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3" name="Shape 2613"/>
          <p:cNvSpPr/>
          <p:nvPr>
            <p:ph type="sldImg"/>
          </p:nvPr>
        </p:nvSpPr>
        <p:spPr>
          <a:prstGeom prst="rect">
            <a:avLst/>
          </a:prstGeom>
        </p:spPr>
        <p:txBody>
          <a:bodyPr/>
          <a:lstStyle/>
          <a:p>
            <a:pPr lvl="0"/>
          </a:p>
        </p:txBody>
      </p:sp>
      <p:sp>
        <p:nvSpPr>
          <p:cNvPr id="2614" name="Shape 2614"/>
          <p:cNvSpPr/>
          <p:nvPr>
            <p:ph type="body" sz="quarter" idx="1"/>
          </p:nvPr>
        </p:nvSpPr>
        <p:spPr>
          <a:prstGeom prst="rect">
            <a:avLst/>
          </a:prstGeom>
        </p:spPr>
        <p:txBody>
          <a:bodyPr/>
          <a:lstStyle/>
          <a:p>
            <a:pPr lvl="0" defTabSz="558800">
              <a:lnSpc>
                <a:spcPct val="100000"/>
              </a:lnSpc>
              <a:defRPr sz="1800"/>
            </a:pPr>
            <a:r>
              <a:rPr sz="1600">
                <a:latin typeface="Lucida Grande"/>
                <a:ea typeface="Lucida Grande"/>
                <a:cs typeface="Lucida Grande"/>
                <a:sym typeface="Lucida Grande"/>
              </a:rPr>
              <a:t>Take a minute to walk through the example: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Templates in Chef are .ERB - Embedded Ruby.</a:t>
            </a:r>
            <a:endParaRPr sz="1600">
              <a:latin typeface="Lucida Grande"/>
              <a:ea typeface="Lucida Grande"/>
              <a:cs typeface="Lucida Grande"/>
              <a:sym typeface="Lucida Grande"/>
            </a:endParaRPr>
          </a:p>
          <a:p>
            <a:pPr lvl="0" defTabSz="558800">
              <a:lnSpc>
                <a:spcPct val="100000"/>
              </a:lnSpc>
              <a:defRPr sz="1800"/>
            </a:pPr>
            <a:r>
              <a:rPr sz="1600">
                <a:latin typeface="Lucida Grande"/>
                <a:ea typeface="Lucida Grande"/>
                <a:cs typeface="Lucida Grande"/>
                <a:sym typeface="Lucida Grande"/>
              </a:rPr>
              <a:t>Embedded ruby templates allow combination of code and plain text. </a:t>
            </a:r>
            <a:endParaRPr sz="1600">
              <a:latin typeface="Lucida Grande"/>
              <a:ea typeface="Lucida Grande"/>
              <a:cs typeface="Lucida Grande"/>
              <a:sym typeface="Lucida Grande"/>
            </a:endParaRPr>
          </a:p>
          <a:p>
            <a:pPr lvl="0" defTabSz="558800">
              <a:lnSpc>
                <a:spcPct val="100000"/>
              </a:lnSpc>
              <a:defRPr sz="1800"/>
            </a:pPr>
            <a:endParaRPr sz="1600">
              <a:latin typeface="Lucida Grande"/>
              <a:ea typeface="Lucida Grande"/>
              <a:cs typeface="Lucida Grande"/>
              <a:sym typeface="Lucida Grand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2" name="Shape 2822"/>
          <p:cNvSpPr/>
          <p:nvPr>
            <p:ph type="sldImg"/>
          </p:nvPr>
        </p:nvSpPr>
        <p:spPr>
          <a:prstGeom prst="rect">
            <a:avLst/>
          </a:prstGeom>
        </p:spPr>
        <p:txBody>
          <a:bodyPr/>
          <a:lstStyle/>
          <a:p>
            <a:pPr lvl="0"/>
          </a:p>
        </p:txBody>
      </p:sp>
      <p:sp>
        <p:nvSpPr>
          <p:cNvPr id="2823" name="Shape 2823"/>
          <p:cNvSpPr/>
          <p:nvPr>
            <p:ph type="body" sz="quarter" idx="1"/>
          </p:nvPr>
        </p:nvSpPr>
        <p:spPr>
          <a:prstGeom prst="rect">
            <a:avLst/>
          </a:prstGeom>
        </p:spPr>
        <p:txBody>
          <a:bodyPr/>
          <a:lstStyle/>
          <a:p>
            <a:pPr lvl="0">
              <a:lnSpc>
                <a:spcPct val="100000"/>
              </a:lnSpc>
              <a:defRPr sz="1800"/>
            </a:pPr>
            <a:r>
              <a:rPr sz="1600"/>
              <a:t>you may get some questions here (about instant notifications or frequency of chef runs, etc..)</a:t>
            </a:r>
            <a:endParaRPr sz="1600"/>
          </a:p>
          <a:p>
            <a:pPr lvl="0">
              <a:lnSpc>
                <a:spcPct val="100000"/>
              </a:lnSpc>
              <a:defRPr sz="1800"/>
            </a:pPr>
            <a:r>
              <a:rPr sz="1600"/>
              <a:t>The answer is probably push jobs.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5" name="Shape 2855"/>
          <p:cNvSpPr/>
          <p:nvPr>
            <p:ph type="sldImg"/>
          </p:nvPr>
        </p:nvSpPr>
        <p:spPr>
          <a:prstGeom prst="rect">
            <a:avLst/>
          </a:prstGeom>
        </p:spPr>
        <p:txBody>
          <a:bodyPr/>
          <a:lstStyle/>
          <a:p>
            <a:pPr lvl="0"/>
          </a:p>
        </p:txBody>
      </p:sp>
      <p:sp>
        <p:nvSpPr>
          <p:cNvPr id="2856" name="Shape 285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 this is the core of what Chef does.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Gives you tools to manage complexity while being flexible enough to evolve with your Infrastructure.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3" name="Shape 2863"/>
          <p:cNvSpPr/>
          <p:nvPr>
            <p:ph type="sldImg"/>
          </p:nvPr>
        </p:nvSpPr>
        <p:spPr>
          <a:prstGeom prst="rect">
            <a:avLst/>
          </a:prstGeom>
        </p:spPr>
        <p:txBody>
          <a:bodyPr/>
          <a:lstStyle/>
          <a:p>
            <a:pPr lvl="0"/>
          </a:p>
        </p:txBody>
      </p:sp>
      <p:sp>
        <p:nvSpPr>
          <p:cNvPr id="2864" name="Shape 2864"/>
          <p:cNvSpPr/>
          <p:nvPr>
            <p:ph type="body" sz="quarter" idx="1"/>
          </p:nvPr>
        </p:nvSpPr>
        <p:spPr>
          <a:prstGeom prst="rect">
            <a:avLst/>
          </a:prstGeom>
        </p:spPr>
        <p:txBody>
          <a:bodyPr/>
          <a:lstStyle>
            <a:lvl1pPr defTabSz="1408059">
              <a:lnSpc>
                <a:spcPct val="100000"/>
              </a:lnSpc>
              <a:defRPr sz="1600">
                <a:latin typeface="Calibri"/>
                <a:ea typeface="Calibri"/>
                <a:cs typeface="Calibri"/>
                <a:sym typeface="Calibri"/>
              </a:defRPr>
            </a:lvl1pPr>
          </a:lstStyle>
          <a:p>
            <a:pPr lvl="0">
              <a:defRPr sz="1800"/>
            </a:pPr>
            <a:r>
              <a:rPr sz="1600"/>
              <a:t>I.e. Configuration Drift is when your code is out of date to your deployment needs.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8" name="Shape 2868"/>
          <p:cNvSpPr/>
          <p:nvPr>
            <p:ph type="sldImg"/>
          </p:nvPr>
        </p:nvSpPr>
        <p:spPr>
          <a:prstGeom prst="rect">
            <a:avLst/>
          </a:prstGeom>
        </p:spPr>
        <p:txBody>
          <a:bodyPr/>
          <a:lstStyle/>
          <a:p>
            <a:pPr lvl="0"/>
          </a:p>
        </p:txBody>
      </p:sp>
      <p:sp>
        <p:nvSpPr>
          <p:cNvPr id="2869" name="Shape 2869"/>
          <p:cNvSpPr/>
          <p:nvPr>
            <p:ph type="body" sz="quarter" idx="1"/>
          </p:nvPr>
        </p:nvSpPr>
        <p:spPr>
          <a:prstGeom prst="rect">
            <a:avLst/>
          </a:prstGeom>
        </p:spPr>
        <p:txBody>
          <a:bodyPr/>
          <a:lstStyle/>
          <a:p>
            <a:pPr lvl="0" defTabSz="1408059">
              <a:lnSpc>
                <a:spcPct val="100000"/>
              </a:lnSpc>
              <a:defRPr sz="1800"/>
            </a:pPr>
            <a:r>
              <a:rPr sz="1600">
                <a:latin typeface="Arial"/>
                <a:ea typeface="Arial"/>
                <a:cs typeface="Arial"/>
                <a:sym typeface="Arial"/>
              </a:rPr>
              <a:t>What's reasonable for your environment may not be for mine.</a:t>
            </a:r>
            <a:endParaRPr>
              <a:latin typeface="Calibri"/>
              <a:ea typeface="Calibri"/>
              <a:cs typeface="Calibri"/>
              <a:sym typeface="Calibri"/>
            </a:endParaRPr>
          </a:p>
          <a:p>
            <a:pPr lvl="0" defTabSz="1408059">
              <a:lnSpc>
                <a:spcPct val="100000"/>
              </a:lnSpc>
              <a:defRPr sz="1800"/>
            </a:pPr>
            <a:r>
              <a:rPr sz="1600">
                <a:latin typeface="Arial"/>
                <a:ea typeface="Arial"/>
                <a:cs typeface="Arial"/>
                <a:sym typeface="Arial"/>
              </a:rPr>
              <a:t>On "sane defaults":  sanity is in the eye of the beholder</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Arial"/>
                <a:ea typeface="Arial"/>
                <a:cs typeface="Arial"/>
                <a:sym typeface="Arial"/>
              </a:rPr>
              <a:t>Might add or mention</a:t>
            </a:r>
            <a:endParaRPr>
              <a:latin typeface="Calibri"/>
              <a:ea typeface="Calibri"/>
              <a:cs typeface="Calibri"/>
              <a:sym typeface="Calibri"/>
            </a:endParaRPr>
          </a:p>
          <a:p>
            <a:pPr lvl="0" defTabSz="1408059">
              <a:lnSpc>
                <a:spcPct val="100000"/>
              </a:lnSpc>
              <a:defRPr sz="1800"/>
            </a:pPr>
            <a:r>
              <a:rPr sz="1600">
                <a:latin typeface="Arial"/>
                <a:ea typeface="Arial"/>
                <a:cs typeface="Arial"/>
                <a:sym typeface="Arial"/>
              </a:rPr>
              <a:t>Principle of least surprise - TIMTOWTDI - There Is More Than One Way To Do It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6" name="Shape 2876"/>
          <p:cNvSpPr/>
          <p:nvPr>
            <p:ph type="sldImg"/>
          </p:nvPr>
        </p:nvSpPr>
        <p:spPr>
          <a:prstGeom prst="rect">
            <a:avLst/>
          </a:prstGeom>
        </p:spPr>
        <p:txBody>
          <a:bodyPr/>
          <a:lstStyle/>
          <a:p>
            <a:pPr lvl="0"/>
          </a:p>
        </p:txBody>
      </p:sp>
      <p:sp>
        <p:nvSpPr>
          <p:cNvPr id="2877" name="Shape 2877"/>
          <p:cNvSpPr/>
          <p:nvPr>
            <p:ph type="body" sz="quarter" idx="1"/>
          </p:nvPr>
        </p:nvSpPr>
        <p:spPr>
          <a:prstGeom prst="rect">
            <a:avLst/>
          </a:prstGeom>
        </p:spPr>
        <p:txBody>
          <a:bodyPr/>
          <a:lstStyle/>
          <a:p>
            <a:pPr lvl="0">
              <a:lnSpc>
                <a:spcPct val="100000"/>
              </a:lnSpc>
              <a:defRPr sz="1800"/>
            </a:pPr>
            <a:r>
              <a:rPr sz="1600">
                <a:latin typeface="Trebuchet MS"/>
                <a:ea typeface="Trebuchet MS"/>
                <a:cs typeface="Trebuchet MS"/>
                <a:sym typeface="Trebuchet MS"/>
              </a:rPr>
              <a:t>From Larry Wall, creator of Perl</a:t>
            </a:r>
            <a:endParaRPr sz="1600">
              <a:latin typeface="Trebuchet MS"/>
              <a:ea typeface="Trebuchet MS"/>
              <a:cs typeface="Trebuchet MS"/>
              <a:sym typeface="Trebuchet MS"/>
            </a:endParaRPr>
          </a:p>
          <a:p>
            <a:pPr lvl="0">
              <a:lnSpc>
                <a:spcPct val="100000"/>
              </a:lnSpc>
              <a:defRPr sz="1800"/>
            </a:pPr>
            <a:r>
              <a:rPr sz="1600">
                <a:latin typeface="Trebuchet MS"/>
                <a:ea typeface="Trebuchet MS"/>
                <a:cs typeface="Trebuchet MS"/>
                <a:sym typeface="Trebuchet MS"/>
              </a:rPr>
              <a:t>manipulexity:  You can create anything in C - but not in 20 minutes you cant.</a:t>
            </a:r>
            <a:endParaRPr sz="1600">
              <a:latin typeface="Trebuchet MS"/>
              <a:ea typeface="Trebuchet MS"/>
              <a:cs typeface="Trebuchet MS"/>
              <a:sym typeface="Trebuchet MS"/>
            </a:endParaRPr>
          </a:p>
          <a:p>
            <a:pPr lvl="0">
              <a:lnSpc>
                <a:spcPct val="100000"/>
              </a:lnSpc>
              <a:defRPr sz="1800"/>
            </a:pPr>
            <a:r>
              <a:rPr sz="1600">
                <a:latin typeface="Trebuchet MS"/>
                <a:ea typeface="Trebuchet MS"/>
                <a:cs typeface="Trebuchet MS"/>
                <a:sym typeface="Trebuchet MS"/>
              </a:rPr>
              <a:t>whipuptitude: Using shell script you’re done in 5 minutes - until you get to 1000 lines shell script</a:t>
            </a:r>
            <a:endParaRPr sz="1600">
              <a:latin typeface="Trebuchet MS"/>
              <a:ea typeface="Trebuchet MS"/>
              <a:cs typeface="Trebuchet MS"/>
              <a:sym typeface="Trebuchet MS"/>
            </a:endParaRPr>
          </a:p>
          <a:p>
            <a:pPr lvl="0">
              <a:lnSpc>
                <a:spcPct val="100000"/>
              </a:lnSpc>
              <a:defRPr sz="1800"/>
            </a:pPr>
            <a:endParaRPr sz="1600">
              <a:latin typeface="Trebuchet MS"/>
              <a:ea typeface="Trebuchet MS"/>
              <a:cs typeface="Trebuchet MS"/>
              <a:sym typeface="Trebuchet MS"/>
            </a:endParaRPr>
          </a:p>
          <a:p>
            <a:pPr lvl="0">
              <a:lnSpc>
                <a:spcPct val="100000"/>
              </a:lnSpc>
              <a:defRPr sz="1800"/>
            </a:pPr>
            <a:r>
              <a:rPr sz="1600">
                <a:latin typeface="Trebuchet MS"/>
                <a:ea typeface="Trebuchet MS"/>
                <a:cs typeface="Trebuchet MS"/>
                <a:sym typeface="Trebuchet MS"/>
              </a:rPr>
              <a:t>note: If you’ve never seen this video, you should watch it. It’ll give you a good idea of the company you’re working for, and for the students, it’ll give them an idea of the reason the tool exists, and how it came about.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1" name="Shape 2881"/>
          <p:cNvSpPr/>
          <p:nvPr>
            <p:ph type="sldImg"/>
          </p:nvPr>
        </p:nvSpPr>
        <p:spPr>
          <a:prstGeom prst="rect">
            <a:avLst/>
          </a:prstGeom>
        </p:spPr>
        <p:txBody>
          <a:bodyPr/>
          <a:lstStyle/>
          <a:p>
            <a:pPr lvl="0"/>
          </a:p>
        </p:txBody>
      </p:sp>
      <p:sp>
        <p:nvSpPr>
          <p:cNvPr id="2882" name="Shape 288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 node is a server you want to configure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resource is an item of manipulation, ie. a primitive thats contained in a recipe.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recipe is collection of resources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What you want coming out of this section is that folks have a high level understanding of the parts of the system. The rest of training goes into more detail about all these topics in due time.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5.</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6" name="Shape 2886"/>
          <p:cNvSpPr/>
          <p:nvPr>
            <p:ph type="sldImg"/>
          </p:nvPr>
        </p:nvSpPr>
        <p:spPr>
          <a:prstGeom prst="rect">
            <a:avLst/>
          </a:prstGeom>
        </p:spPr>
        <p:txBody>
          <a:bodyPr/>
          <a:lstStyle/>
          <a:p>
            <a:pPr lvl="0"/>
          </a:p>
        </p:txBody>
      </p:sp>
      <p:sp>
        <p:nvSpPr>
          <p:cNvPr id="2887" name="Shape 2887"/>
          <p:cNvSpPr/>
          <p:nvPr>
            <p:ph type="body" sz="quarter" idx="1"/>
          </p:nvPr>
        </p:nvSpPr>
        <p:spPr>
          <a:prstGeom prst="rect">
            <a:avLst/>
          </a:prstGeom>
        </p:spPr>
        <p:txBody>
          <a:bodyPr/>
          <a:lstStyle>
            <a:lvl1pPr defTabSz="1408059">
              <a:lnSpc>
                <a:spcPct val="100000"/>
              </a:lnSpc>
              <a:defRPr sz="1800">
                <a:latin typeface="Lucida Grande"/>
                <a:ea typeface="Lucida Grande"/>
                <a:cs typeface="Lucida Grande"/>
                <a:sym typeface="Lucida Grande"/>
              </a:defRPr>
            </a:lvl1pPr>
          </a:lstStyle>
          <a:p>
            <a:pPr lvl="0"/>
            <a:r>
              <a:t>It’s all Windows from here...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3" name="Shape 2903"/>
          <p:cNvSpPr/>
          <p:nvPr>
            <p:ph type="sldImg"/>
          </p:nvPr>
        </p:nvSpPr>
        <p:spPr>
          <a:prstGeom prst="rect">
            <a:avLst/>
          </a:prstGeom>
        </p:spPr>
        <p:txBody>
          <a:bodyPr/>
          <a:lstStyle/>
          <a:p>
            <a:pPr lvl="0"/>
          </a:p>
        </p:txBody>
      </p:sp>
      <p:sp>
        <p:nvSpPr>
          <p:cNvPr id="2904" name="Shape 2904"/>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This is a very frequent question in trainings.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8" name="Shape 1768"/>
          <p:cNvSpPr/>
          <p:nvPr>
            <p:ph type="sldImg"/>
          </p:nvPr>
        </p:nvSpPr>
        <p:spPr>
          <a:prstGeom prst="rect">
            <a:avLst/>
          </a:prstGeom>
        </p:spPr>
        <p:txBody>
          <a:bodyPr/>
          <a:lstStyle/>
          <a:p>
            <a:pPr lvl="0"/>
          </a:p>
        </p:txBody>
      </p:sp>
      <p:sp>
        <p:nvSpPr>
          <p:cNvPr id="1769" name="Shape 1769"/>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1" name="Shape 2931"/>
          <p:cNvSpPr/>
          <p:nvPr>
            <p:ph type="sldImg"/>
          </p:nvPr>
        </p:nvSpPr>
        <p:spPr>
          <a:prstGeom prst="rect">
            <a:avLst/>
          </a:prstGeom>
        </p:spPr>
        <p:txBody>
          <a:bodyPr/>
          <a:lstStyle/>
          <a:p>
            <a:pPr lvl="0"/>
          </a:p>
        </p:txBody>
      </p:sp>
      <p:sp>
        <p:nvSpPr>
          <p:cNvPr id="2932" name="Shape 293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This diagram will be used throughout to help students remember which of the three components we</a:t>
            </a:r>
            <a:r>
              <a:rPr sz="1600">
                <a:latin typeface="Arial"/>
                <a:ea typeface="Arial"/>
                <a:cs typeface="Arial"/>
                <a:sym typeface="Arial"/>
              </a:rPr>
              <a:t>’</a:t>
            </a:r>
            <a:r>
              <a:rPr sz="1600">
                <a:latin typeface="Lucida Grande"/>
                <a:ea typeface="Lucida Grande"/>
                <a:cs typeface="Lucida Grande"/>
                <a:sym typeface="Lucida Grande"/>
              </a:rPr>
              <a:t>re talking about / working on.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Three main areas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1.  Workstation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2.  Enterprise Chef</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3.  Nodes in your infrastructure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8" name="Shape 2938"/>
          <p:cNvSpPr/>
          <p:nvPr>
            <p:ph type="sldImg"/>
          </p:nvPr>
        </p:nvSpPr>
        <p:spPr>
          <a:prstGeom prst="rect">
            <a:avLst/>
          </a:prstGeom>
        </p:spPr>
        <p:txBody>
          <a:bodyPr/>
          <a:lstStyle/>
          <a:p>
            <a:pPr lvl="0"/>
          </a:p>
        </p:txBody>
      </p:sp>
      <p:sp>
        <p:nvSpPr>
          <p:cNvPr id="2939" name="Shape 2939"/>
          <p:cNvSpPr/>
          <p:nvPr>
            <p:ph type="body" sz="quarter" idx="1"/>
          </p:nvPr>
        </p:nvSpPr>
        <p:spPr>
          <a:prstGeom prst="rect">
            <a:avLst/>
          </a:prstGeom>
        </p:spPr>
        <p:txBody>
          <a:bodyPr/>
          <a:lstStyle/>
          <a:p>
            <a:pPr lvl="0" defTabSz="1408059">
              <a:lnSpc>
                <a:spcPct val="100000"/>
              </a:lnSpc>
              <a:defRPr sz="1800"/>
            </a:pPr>
            <a:r>
              <a:rPr sz="1600">
                <a:latin typeface="Calibri"/>
                <a:ea typeface="Calibri"/>
                <a:cs typeface="Calibri"/>
                <a:sym typeface="Calibri"/>
              </a:rPr>
              <a:t>Note - this change is only needed if students are using freshly built 2008 or 2012 server as a host machine.</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Calibri"/>
                <a:ea typeface="Calibri"/>
                <a:cs typeface="Calibri"/>
                <a:sym typeface="Calibri"/>
              </a:rPr>
              <a:t>Also available via - </a:t>
            </a:r>
            <a:r>
              <a:rPr sz="1600">
                <a:latin typeface="Lucida Grande"/>
                <a:ea typeface="Lucida Grande"/>
                <a:cs typeface="Lucida Grande"/>
                <a:sym typeface="Lucida Grande"/>
              </a:rPr>
              <a:t>Start &gt; All Programs &gt; Administrative Tools &gt; Server Manager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1" name="Shape 2961"/>
          <p:cNvSpPr/>
          <p:nvPr>
            <p:ph type="sldImg"/>
          </p:nvPr>
        </p:nvSpPr>
        <p:spPr>
          <a:prstGeom prst="rect">
            <a:avLst/>
          </a:prstGeom>
        </p:spPr>
        <p:txBody>
          <a:bodyPr/>
          <a:lstStyle/>
          <a:p>
            <a:pPr lvl="0"/>
          </a:p>
        </p:txBody>
      </p:sp>
      <p:sp>
        <p:nvSpPr>
          <p:cNvPr id="2962" name="Shape 2962"/>
          <p:cNvSpPr/>
          <p:nvPr>
            <p:ph type="body" sz="quarter" idx="1"/>
          </p:nvPr>
        </p:nvSpPr>
        <p:spPr>
          <a:prstGeom prst="rect">
            <a:avLst/>
          </a:prstGeom>
        </p:spPr>
        <p:txBody>
          <a:bodyPr/>
          <a:lstStyle>
            <a:lvl1pPr defTabSz="1408059">
              <a:lnSpc>
                <a:spcPct val="100000"/>
              </a:lnSpc>
              <a:defRPr sz="1600">
                <a:solidFill>
                  <a:srgbClr val="FF0000"/>
                </a:solidFill>
                <a:latin typeface="Lucida Grande"/>
                <a:ea typeface="Lucida Grande"/>
                <a:cs typeface="Lucida Grande"/>
                <a:sym typeface="Lucida Grande"/>
              </a:defRPr>
            </a:lvl1pPr>
          </a:lstStyle>
          <a:p>
            <a:pPr lvl="0">
              <a:defRPr sz="1800">
                <a:solidFill>
                  <a:srgbClr val="000000"/>
                </a:solidFill>
              </a:defRPr>
            </a:pPr>
            <a:r>
              <a:rPr sz="1600">
                <a:solidFill>
                  <a:srgbClr val="FF0000"/>
                </a:solidFill>
              </a:rPr>
              <a:t>Note: If IE encounters issues, use Chrome or Safari or download from CLI via next slide which is hidden</a:t>
            </a:r>
            <a:endParaRPr>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6" name="Shape 2966"/>
          <p:cNvSpPr/>
          <p:nvPr>
            <p:ph type="sldImg"/>
          </p:nvPr>
        </p:nvSpPr>
        <p:spPr>
          <a:prstGeom prst="rect">
            <a:avLst/>
          </a:prstGeom>
        </p:spPr>
        <p:txBody>
          <a:bodyPr/>
          <a:lstStyle/>
          <a:p>
            <a:pPr lvl="0"/>
          </a:p>
        </p:txBody>
      </p:sp>
      <p:sp>
        <p:nvSpPr>
          <p:cNvPr id="2967" name="Shape 2967"/>
          <p:cNvSpPr/>
          <p:nvPr>
            <p:ph type="body" sz="quarter" idx="1"/>
          </p:nvPr>
        </p:nvSpPr>
        <p:spPr>
          <a:prstGeom prst="rect">
            <a:avLst/>
          </a:prstGeom>
        </p:spPr>
        <p:txBody>
          <a:bodyPr/>
          <a:lstStyle/>
          <a:p>
            <a:pPr lvl="0">
              <a:defRPr sz="1800"/>
            </a:pPr>
            <a:r>
              <a:rPr sz="2000"/>
              <a:t>route 1 - passive mode displays the progress bar /q is totally quiet. Should work universally</a:t>
            </a:r>
            <a:endParaRPr sz="2000"/>
          </a:p>
          <a:p>
            <a:pPr lvl="0">
              <a:defRPr sz="1800"/>
            </a:pPr>
            <a:r>
              <a:rPr sz="2000"/>
              <a:t>route 2 - download on powershell v2 (older win 7 and 2003/2008 boxes)</a:t>
            </a:r>
            <a:endParaRPr sz="2000"/>
          </a:p>
          <a:p>
            <a:pPr lvl="0">
              <a:defRPr sz="1800"/>
            </a:pPr>
            <a:r>
              <a:rPr sz="2000"/>
              <a:t>route 3 - powershell v3 and v4 (newer boxes, win8/2012)</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6" name="Shape 2976"/>
          <p:cNvSpPr/>
          <p:nvPr>
            <p:ph type="sldImg"/>
          </p:nvPr>
        </p:nvSpPr>
        <p:spPr>
          <a:prstGeom prst="rect">
            <a:avLst/>
          </a:prstGeom>
        </p:spPr>
        <p:txBody>
          <a:bodyPr/>
          <a:lstStyle/>
          <a:p>
            <a:pPr lvl="0"/>
          </a:p>
        </p:txBody>
      </p:sp>
      <p:sp>
        <p:nvSpPr>
          <p:cNvPr id="2977" name="Shape 2977"/>
          <p:cNvSpPr/>
          <p:nvPr>
            <p:ph type="body" sz="quarter" idx="1"/>
          </p:nvPr>
        </p:nvSpPr>
        <p:spPr>
          <a:prstGeom prst="rect">
            <a:avLst/>
          </a:prstGeom>
        </p:spPr>
        <p:txBody>
          <a:bodyPr/>
          <a:lstStyle>
            <a:lvl1pPr defTabSz="1408059">
              <a:lnSpc>
                <a:spcPct val="100000"/>
              </a:lnSpc>
              <a:defRPr sz="1800">
                <a:latin typeface="Lucida Grande"/>
                <a:ea typeface="Lucida Grande"/>
                <a:cs typeface="Lucida Grande"/>
                <a:sym typeface="Lucida Grande"/>
              </a:defRPr>
            </a:lvl1pPr>
          </a:lstStyle>
          <a:p>
            <a:pPr lvl="0"/>
            <a:r>
              <a:t>Screen shot of Windows installer</a:t>
            </a:r>
            <a:endParaRPr>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6" name="Shape 2986"/>
          <p:cNvSpPr/>
          <p:nvPr>
            <p:ph type="sldImg"/>
          </p:nvPr>
        </p:nvSpPr>
        <p:spPr>
          <a:prstGeom prst="rect">
            <a:avLst/>
          </a:prstGeom>
        </p:spPr>
        <p:txBody>
          <a:bodyPr/>
          <a:lstStyle/>
          <a:p>
            <a:pPr lvl="0"/>
          </a:p>
        </p:txBody>
      </p:sp>
      <p:sp>
        <p:nvSpPr>
          <p:cNvPr id="2987" name="Shape 298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Alternatively, Chef may be programmatically installed via the install.sh script.  This is the method used during chef bootstraps.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1" name="Shape 2991"/>
          <p:cNvSpPr/>
          <p:nvPr>
            <p:ph type="sldImg"/>
          </p:nvPr>
        </p:nvSpPr>
        <p:spPr>
          <a:prstGeom prst="rect">
            <a:avLst/>
          </a:prstGeom>
        </p:spPr>
        <p:txBody>
          <a:bodyPr/>
          <a:lstStyle/>
          <a:p>
            <a:pPr lvl="0"/>
          </a:p>
        </p:txBody>
      </p:sp>
      <p:sp>
        <p:nvSpPr>
          <p:cNvPr id="2992" name="Shape 2992"/>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 quick mention that we just used the omnibus installer which puts Chef and all of its dependencies on the workstation.  The tools are installed under '/opt/chef' (linux/mac) or 'c:\opscode' (Windows).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mention that </a:t>
            </a:r>
            <a:r>
              <a:rPr sz="1600">
                <a:latin typeface="Arial"/>
                <a:ea typeface="Arial"/>
                <a:cs typeface="Arial"/>
                <a:sym typeface="Arial"/>
              </a:rPr>
              <a:t>‘</a:t>
            </a:r>
            <a:r>
              <a:rPr sz="1600">
                <a:latin typeface="Lucida Grande"/>
                <a:ea typeface="Lucida Grande"/>
                <a:cs typeface="Lucida Grande"/>
                <a:sym typeface="Lucida Grande"/>
              </a:rPr>
              <a:t>gem install chef</a:t>
            </a:r>
            <a:r>
              <a:rPr sz="1600">
                <a:latin typeface="Arial"/>
                <a:ea typeface="Arial"/>
                <a:cs typeface="Arial"/>
                <a:sym typeface="Arial"/>
              </a:rPr>
              <a:t>’</a:t>
            </a:r>
            <a:r>
              <a:rPr sz="1600">
                <a:latin typeface="Lucida Grande"/>
                <a:ea typeface="Lucida Grande"/>
                <a:cs typeface="Lucida Grande"/>
                <a:sym typeface="Lucida Grande"/>
              </a:rPr>
              <a:t> is also a valid installation method if students are already using rvm, rbevn, or chruby to manage their Ruby installations or if they</a:t>
            </a:r>
            <a:r>
              <a:rPr sz="1600">
                <a:latin typeface="Arial"/>
                <a:ea typeface="Arial"/>
                <a:cs typeface="Arial"/>
                <a:sym typeface="Arial"/>
              </a:rPr>
              <a:t>’</a:t>
            </a:r>
            <a:r>
              <a:rPr sz="1600">
                <a:latin typeface="Lucida Grande"/>
                <a:ea typeface="Lucida Grande"/>
                <a:cs typeface="Lucida Grande"/>
                <a:sym typeface="Lucida Grande"/>
              </a:rPr>
              <a:t>d prefer to use the system ruby (which should be at version 1.9 or better to use this method).</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Opscode manages an open source project called "Omnibus".  Use omnibus to create OS-specific packages.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6" name="Shape 3006"/>
          <p:cNvSpPr/>
          <p:nvPr>
            <p:ph type="sldImg"/>
          </p:nvPr>
        </p:nvSpPr>
        <p:spPr>
          <a:prstGeom prst="rect">
            <a:avLst/>
          </a:prstGeom>
        </p:spPr>
        <p:txBody>
          <a:bodyPr/>
          <a:lstStyle/>
          <a:p>
            <a:pPr lvl="0"/>
          </a:p>
        </p:txBody>
      </p:sp>
      <p:sp>
        <p:nvSpPr>
          <p:cNvPr id="3007" name="Shape 300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We've just installed chef-client, knife, ohai and ruby along with any supporting ruby gems.  This is exactly the same as gets installed on a node during bootstrap.  </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Difference is the node does not use knife, while the workstation client does not use chef-client - but each could be configured to perform either role! Ability to use knife is controlled by ‘master’ certificate - covered a few slides later.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5" name="Shape 3015"/>
          <p:cNvSpPr/>
          <p:nvPr>
            <p:ph type="sldImg"/>
          </p:nvPr>
        </p:nvSpPr>
        <p:spPr>
          <a:prstGeom prst="rect">
            <a:avLst/>
          </a:prstGeom>
        </p:spPr>
        <p:txBody>
          <a:bodyPr/>
          <a:lstStyle/>
          <a:p>
            <a:pPr lvl="0"/>
          </a:p>
        </p:txBody>
      </p:sp>
      <p:sp>
        <p:nvSpPr>
          <p:cNvPr id="3016" name="Shape 301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With Chef installed on the workstation, it</a:t>
            </a:r>
            <a:r>
              <a:rPr sz="1600">
                <a:latin typeface="Arial"/>
                <a:ea typeface="Arial"/>
                <a:cs typeface="Arial"/>
                <a:sym typeface="Arial"/>
              </a:rPr>
              <a:t>’</a:t>
            </a:r>
            <a:r>
              <a:rPr sz="1600">
                <a:latin typeface="Lucida Grande"/>
                <a:ea typeface="Lucida Grande"/>
                <a:cs typeface="Lucida Grande"/>
                <a:sym typeface="Lucida Grande"/>
              </a:rPr>
              <a:t>s now time to get the Chef Server setup.</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a:t>
            </a:r>
            <a:r>
              <a:rPr sz="1600">
                <a:latin typeface="Arial"/>
                <a:ea typeface="Arial"/>
                <a:cs typeface="Arial"/>
                <a:sym typeface="Arial"/>
              </a:rPr>
              <a:t>’</a:t>
            </a:r>
            <a:r>
              <a:rPr sz="1600">
                <a:latin typeface="Lucida Grande"/>
                <a:ea typeface="Lucida Grande"/>
                <a:cs typeface="Lucida Grande"/>
                <a:sym typeface="Lucida Grande"/>
              </a:rPr>
              <a:t>ll be using Hosted Enterprise Chef for this class.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0" name="Shape 3030"/>
          <p:cNvSpPr/>
          <p:nvPr>
            <p:ph type="sldImg"/>
          </p:nvPr>
        </p:nvSpPr>
        <p:spPr>
          <a:prstGeom prst="rect">
            <a:avLst/>
          </a:prstGeom>
        </p:spPr>
        <p:txBody>
          <a:bodyPr/>
          <a:lstStyle/>
          <a:p>
            <a:pPr lvl="0"/>
          </a:p>
        </p:txBody>
      </p:sp>
      <p:sp>
        <p:nvSpPr>
          <p:cNvPr id="3031" name="Shape 303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Chef Organization must have a globally unique value.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NOTE:  CREATE A NEW USER, EVEN IF YOU HAVE ONE ALREADY. The Starter Kit will re-create your user auth keypair.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7" name="Shape 1777"/>
          <p:cNvSpPr/>
          <p:nvPr>
            <p:ph type="sldImg"/>
          </p:nvPr>
        </p:nvSpPr>
        <p:spPr>
          <a:prstGeom prst="rect">
            <a:avLst/>
          </a:prstGeom>
        </p:spPr>
        <p:txBody>
          <a:bodyPr/>
          <a:lstStyle/>
          <a:p>
            <a:pPr lvl="0"/>
          </a:p>
        </p:txBody>
      </p:sp>
      <p:sp>
        <p:nvSpPr>
          <p:cNvPr id="1778" name="Shape 1778"/>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hlinkClick r:id="rId3" invalidUrl="" action="" tgtFrame="" tooltip="" history="1" highlightClick="0" endSnd="0"/>
              </a:rPr>
              <a:t>http://en.wikipedia.org/wiki/Shuhari</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"It is known that, when we learn or train in something, we pass through the stages of </a:t>
            </a:r>
            <a:r>
              <a:rPr i="1">
                <a:latin typeface="Calibri"/>
                <a:ea typeface="Calibri"/>
                <a:cs typeface="Calibri"/>
                <a:sym typeface="Calibri"/>
              </a:rPr>
              <a:t>shu</a:t>
            </a:r>
            <a:r>
              <a:rPr>
                <a:latin typeface="Calibri"/>
                <a:ea typeface="Calibri"/>
                <a:cs typeface="Calibri"/>
                <a:sym typeface="Calibri"/>
              </a:rPr>
              <a:t>, </a:t>
            </a:r>
            <a:r>
              <a:rPr i="1">
                <a:latin typeface="Calibri"/>
                <a:ea typeface="Calibri"/>
                <a:cs typeface="Calibri"/>
                <a:sym typeface="Calibri"/>
              </a:rPr>
              <a:t>ha</a:t>
            </a:r>
            <a:r>
              <a:rPr>
                <a:latin typeface="Calibri"/>
                <a:ea typeface="Calibri"/>
                <a:cs typeface="Calibri"/>
                <a:sym typeface="Calibri"/>
              </a:rPr>
              <a:t>, and </a:t>
            </a:r>
            <a:r>
              <a:rPr i="1">
                <a:latin typeface="Calibri"/>
                <a:ea typeface="Calibri"/>
                <a:cs typeface="Calibri"/>
                <a:sym typeface="Calibri"/>
              </a:rPr>
              <a:t>ri</a:t>
            </a:r>
            <a:r>
              <a:rPr>
                <a:latin typeface="Calibri"/>
                <a:ea typeface="Calibri"/>
                <a:cs typeface="Calibri"/>
                <a:sym typeface="Calibri"/>
              </a:rPr>
              <a:t>. These stages are explained as follows. In </a:t>
            </a:r>
            <a:r>
              <a:rPr i="1">
                <a:latin typeface="Calibri"/>
                <a:ea typeface="Calibri"/>
                <a:cs typeface="Calibri"/>
                <a:sym typeface="Calibri"/>
              </a:rPr>
              <a:t>shu</a:t>
            </a:r>
            <a:r>
              <a:rPr>
                <a:latin typeface="Calibri"/>
                <a:ea typeface="Calibri"/>
                <a:cs typeface="Calibri"/>
                <a:sym typeface="Calibri"/>
              </a:rPr>
              <a:t>, we repeat the forms and discipline ourselves so that our bodies absorb the forms that our forbearers created. We remain faithful to the forms with no deviation. Next, in the stage of </a:t>
            </a:r>
            <a:r>
              <a:rPr i="1">
                <a:latin typeface="Calibri"/>
                <a:ea typeface="Calibri"/>
                <a:cs typeface="Calibri"/>
                <a:sym typeface="Calibri"/>
              </a:rPr>
              <a:t>ha</a:t>
            </a:r>
            <a:r>
              <a:rPr>
                <a:latin typeface="Calibri"/>
                <a:ea typeface="Calibri"/>
                <a:cs typeface="Calibri"/>
                <a:sym typeface="Calibri"/>
              </a:rPr>
              <a:t>, once we have disciplined ourselves to acquire the forms and movements, we make innovations. In this process the forms may be broken and discarded. Finally, in </a:t>
            </a:r>
            <a:r>
              <a:rPr i="1">
                <a:latin typeface="Calibri"/>
                <a:ea typeface="Calibri"/>
                <a:cs typeface="Calibri"/>
                <a:sym typeface="Calibri"/>
              </a:rPr>
              <a:t>ri</a:t>
            </a:r>
            <a:r>
              <a:rPr>
                <a:latin typeface="Calibri"/>
                <a:ea typeface="Calibri"/>
                <a:cs typeface="Calibri"/>
                <a:sym typeface="Calibri"/>
              </a:rPr>
              <a:t>, we completely depart from the forms, open the door to creative technique, and arrive in a place where we act in accordance with what our heart/mind desires, unhindered while not overstepping laws."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4" name="Shape 3044"/>
          <p:cNvSpPr/>
          <p:nvPr>
            <p:ph type="sldImg"/>
          </p:nvPr>
        </p:nvSpPr>
        <p:spPr>
          <a:prstGeom prst="rect">
            <a:avLst/>
          </a:prstGeom>
        </p:spPr>
        <p:txBody>
          <a:bodyPr/>
          <a:lstStyle/>
          <a:p>
            <a:pPr lvl="0"/>
          </a:p>
        </p:txBody>
      </p:sp>
      <p:sp>
        <p:nvSpPr>
          <p:cNvPr id="3045" name="Shape 304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CREATE A NEW USER, EVEN IF YOU HAVE ONE ALREADY. The Starter Kit will re-create your user auth keypair.</a:t>
            </a:r>
            <a:endParaRPr sz="1600">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Download the starter kit from the Chef Server</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Make a decision about where to store the work from this class.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b="1" sz="1600">
                <a:latin typeface="Lucida Grande"/>
                <a:ea typeface="Lucida Grande"/>
                <a:cs typeface="Lucida Grande"/>
                <a:sym typeface="Lucida Grande"/>
              </a:rPr>
              <a:t>NOTE: </a:t>
            </a:r>
            <a:r>
              <a:rPr sz="1600">
                <a:latin typeface="Lucida Grande"/>
                <a:ea typeface="Lucida Grande"/>
                <a:cs typeface="Lucida Grande"/>
                <a:sym typeface="Lucida Grande"/>
              </a:rPr>
              <a:t>Windows XP users should NOT have spaces in their directory- if they put it in a path with spaces (like C:\Documents and Settings\chef-repo), they will get errors when they try to upload cookbooks.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Unzip the zip file in that directory.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 chef-repo directory, or folder, is now available.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'Starter Kit' is a archive file (e.g. chef-starter.zip) that contains-) A sample chef repository with a sample 'starter' cookbook-) Configuration files allowing the workstation to talk to the chef serverWe'll look at this in detail later...</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6" name="Shape 3056"/>
          <p:cNvSpPr/>
          <p:nvPr>
            <p:ph type="sldImg"/>
          </p:nvPr>
        </p:nvSpPr>
        <p:spPr>
          <a:prstGeom prst="rect">
            <a:avLst/>
          </a:prstGeom>
        </p:spPr>
        <p:txBody>
          <a:bodyPr/>
          <a:lstStyle/>
          <a:p>
            <a:pPr lvl="0"/>
          </a:p>
        </p:txBody>
      </p:sp>
      <p:sp>
        <p:nvSpPr>
          <p:cNvPr id="3057" name="Shape 305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 next step is to configure knife to communicate with our Hosted Enterprise Chef organization.  We</a:t>
            </a:r>
            <a:r>
              <a:rPr sz="1600">
                <a:latin typeface="Arial"/>
                <a:ea typeface="Arial"/>
                <a:cs typeface="Arial"/>
                <a:sym typeface="Arial"/>
              </a:rPr>
              <a:t>’</a:t>
            </a:r>
            <a:r>
              <a:rPr sz="1600">
                <a:latin typeface="Lucida Grande"/>
                <a:ea typeface="Lucida Grande"/>
                <a:cs typeface="Lucida Grande"/>
                <a:sym typeface="Lucida Grande"/>
              </a:rPr>
              <a:t>ll do so by downloading the starter kit.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7" name="Shape 3077"/>
          <p:cNvSpPr/>
          <p:nvPr>
            <p:ph type="sldImg"/>
          </p:nvPr>
        </p:nvSpPr>
        <p:spPr>
          <a:prstGeom prst="rect">
            <a:avLst/>
          </a:prstGeom>
        </p:spPr>
        <p:txBody>
          <a:bodyPr/>
          <a:lstStyle/>
          <a:p>
            <a:pPr lvl="0"/>
          </a:p>
        </p:txBody>
      </p:sp>
      <p:sp>
        <p:nvSpPr>
          <p:cNvPr id="3078" name="Shape 3078"/>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hlinkClick r:id="rId3" invalidUrl="" action="" tgtFrame="" tooltip="" history="1" highlightClick="0" endSnd="0"/>
              </a:rPr>
              <a:t>http://docs.opscode.com/essentials_repository.html</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For reference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3" name="Shape 3093"/>
          <p:cNvSpPr/>
          <p:nvPr>
            <p:ph type="sldImg"/>
          </p:nvPr>
        </p:nvSpPr>
        <p:spPr>
          <a:prstGeom prst="rect">
            <a:avLst/>
          </a:prstGeom>
        </p:spPr>
        <p:txBody>
          <a:bodyPr/>
          <a:lstStyle/>
          <a:p>
            <a:pPr lvl="0"/>
          </a:p>
        </p:txBody>
      </p:sp>
      <p:sp>
        <p:nvSpPr>
          <p:cNvPr id="3094" name="Shape 3094"/>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a:t>
            </a:r>
            <a:r>
              <a:rPr b="1" sz="1600">
                <a:latin typeface="Lucida Grande"/>
                <a:ea typeface="Lucida Grande"/>
                <a:cs typeface="Lucida Grande"/>
                <a:sym typeface="Lucida Grande"/>
              </a:rPr>
              <a:t>This class teaches best practices - and all the pro Chefs use the command line interface almost exclusively.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8" name="Shape 3098"/>
          <p:cNvSpPr/>
          <p:nvPr>
            <p:ph type="sldImg"/>
          </p:nvPr>
        </p:nvSpPr>
        <p:spPr>
          <a:prstGeom prst="rect">
            <a:avLst/>
          </a:prstGeom>
        </p:spPr>
        <p:txBody>
          <a:bodyPr/>
          <a:lstStyle/>
          <a:p>
            <a:pPr lvl="0"/>
          </a:p>
        </p:txBody>
      </p:sp>
      <p:sp>
        <p:nvSpPr>
          <p:cNvPr id="3099" name="Shape 3099"/>
          <p:cNvSpPr/>
          <p:nvPr>
            <p:ph type="body" sz="quarter" idx="1"/>
          </p:nvPr>
        </p:nvSpPr>
        <p:spPr>
          <a:prstGeom prst="rect">
            <a:avLst/>
          </a:prstGeom>
        </p:spPr>
        <p:txBody>
          <a:bodyPr/>
          <a:lstStyle/>
          <a:p>
            <a:pPr lvl="0" defTabSz="1408059">
              <a:lnSpc>
                <a:spcPct val="100000"/>
              </a:lnSpc>
              <a:defRPr sz="1800"/>
            </a:pPr>
            <a:r>
              <a:rPr>
                <a:latin typeface="Calibri"/>
                <a:ea typeface="Calibri"/>
                <a:cs typeface="Calibri"/>
                <a:sym typeface="Calibri"/>
              </a:rPr>
              <a:t>knife will look for it’s configuration (knife.rb) in:</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1.  current working directory’s .chef/</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2.  current user’s home directory’s .chef/</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3.  /etc/chef/knife.rb</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Community plugins to help manage knife.rb files:</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 knife-block - </a:t>
            </a:r>
            <a:r>
              <a:rPr>
                <a:latin typeface="Calibri"/>
                <a:ea typeface="Calibri"/>
                <a:cs typeface="Calibri"/>
                <a:sym typeface="Calibri"/>
                <a:hlinkClick r:id="rId3" invalidUrl="" action="" tgtFrame="" tooltip="" history="1" highlightClick="0" endSnd="0"/>
              </a:rPr>
              <a:t>https://github.com/greenandsecure/knife-block</a:t>
            </a: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 ChefVM - </a:t>
            </a:r>
            <a:r>
              <a:rPr>
                <a:latin typeface="Calibri"/>
                <a:ea typeface="Calibri"/>
                <a:cs typeface="Calibri"/>
                <a:sym typeface="Calibri"/>
                <a:hlinkClick r:id="rId4" invalidUrl="" action="" tgtFrame="" tooltip="" history="1" highlightClick="0" endSnd="0"/>
              </a:rPr>
              <a:t>https://github.com/trobrock/chefvm</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rPr>
              <a:t>knife.rb should be built in such a way that it can be checked into version control and shared by a team.  The docs site as one example of such a knife.rb  </a:t>
            </a:r>
            <a:r>
              <a:rPr>
                <a:latin typeface="Calibri"/>
                <a:ea typeface="Calibri"/>
                <a:cs typeface="Calibri"/>
                <a:sym typeface="Calibri"/>
                <a:hlinkClick r:id="rId5" invalidUrl="" action="" tgtFrame="" tooltip="" history="1" highlightClick="0" endSnd="0"/>
              </a:rPr>
              <a:t>http://docs.opscode.com/config_rb_knife.html#many-users-same-repo</a:t>
            </a:r>
            <a:endParaRPr>
              <a:latin typeface="Calibri"/>
              <a:ea typeface="Calibri"/>
              <a:cs typeface="Calibri"/>
              <a:sym typeface="Calibri"/>
            </a:endParaRPr>
          </a:p>
          <a:p>
            <a:pPr lvl="0" defTabSz="1408059">
              <a:lnSpc>
                <a:spcPct val="100000"/>
              </a:lnSpc>
              <a:defRPr sz="1800"/>
            </a:pPr>
            <a:endParaRPr>
              <a:latin typeface="Calibri"/>
              <a:ea typeface="Calibri"/>
              <a:cs typeface="Calibri"/>
              <a:sym typeface="Calibri"/>
            </a:endParaRPr>
          </a:p>
          <a:p>
            <a:pPr lvl="0" defTabSz="1408059">
              <a:lnSpc>
                <a:spcPct val="100000"/>
              </a:lnSpc>
              <a:defRPr sz="1800"/>
            </a:pPr>
            <a:r>
              <a:rPr>
                <a:latin typeface="Calibri"/>
                <a:ea typeface="Calibri"/>
                <a:cs typeface="Calibri"/>
                <a:sym typeface="Calibri"/>
                <a:hlinkClick r:id="rId6" invalidUrl="" action="" tgtFrame="" tooltip="" history="1" highlightClick="0" endSnd="0"/>
              </a:rPr>
              <a:t>http://docs.opscode.com/config_rb_knife.html</a:t>
            </a:r>
            <a:r>
              <a:rPr>
                <a:latin typeface="Calibri"/>
                <a:ea typeface="Calibri"/>
                <a:cs typeface="Calibri"/>
                <a:sym typeface="Calibri"/>
                <a:hlinkClick r:id="rId6" invalidUrl="" action="" tgtFrame="" tooltip="" history="1" highlightClick="0" endSnd="0"/>
              </a:rPr>
              <a:t> for additional details</a:t>
            </a:r>
            <a:endParaRPr>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7" name="Shape 3107"/>
          <p:cNvSpPr/>
          <p:nvPr>
            <p:ph type="sldImg"/>
          </p:nvPr>
        </p:nvSpPr>
        <p:spPr>
          <a:prstGeom prst="rect">
            <a:avLst/>
          </a:prstGeom>
        </p:spPr>
        <p:txBody>
          <a:bodyPr/>
          <a:lstStyle/>
          <a:p>
            <a:pPr lvl="0"/>
          </a:p>
        </p:txBody>
      </p:sp>
      <p:sp>
        <p:nvSpPr>
          <p:cNvPr id="3108" name="Shape 3108"/>
          <p:cNvSpPr/>
          <p:nvPr>
            <p:ph type="body" sz="quarter" idx="1"/>
          </p:nvPr>
        </p:nvSpPr>
        <p:spPr>
          <a:prstGeom prst="rect">
            <a:avLst/>
          </a:prstGeom>
        </p:spPr>
        <p:txBody>
          <a:bodyPr/>
          <a:lstStyle>
            <a:lvl1pPr defTabSz="1408059">
              <a:lnSpc>
                <a:spcPct val="100000"/>
              </a:lnSpc>
              <a:defRPr sz="1800">
                <a:solidFill>
                  <a:srgbClr val="FF0000"/>
                </a:solidFill>
                <a:latin typeface="Calibri"/>
                <a:ea typeface="Calibri"/>
                <a:cs typeface="Calibri"/>
                <a:sym typeface="Calibri"/>
              </a:defRPr>
            </a:lvl1pPr>
          </a:lstStyle>
          <a:p>
            <a:pPr lvl="0">
              <a:defRPr>
                <a:solidFill>
                  <a:srgbClr val="000000"/>
                </a:solidFill>
              </a:defRPr>
            </a:pPr>
            <a:r>
              <a:rPr>
                <a:solidFill>
                  <a:srgbClr val="FF0000"/>
                </a:solidFill>
              </a:rPr>
              <a:t>&lt;&lt;Review Comment – Don't think this slide was in original Windows version – was it removed for a reason?</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9" name="Shape 3119"/>
          <p:cNvSpPr/>
          <p:nvPr>
            <p:ph type="sldImg"/>
          </p:nvPr>
        </p:nvSpPr>
        <p:spPr>
          <a:prstGeom prst="rect">
            <a:avLst/>
          </a:prstGeom>
        </p:spPr>
        <p:txBody>
          <a:bodyPr/>
          <a:lstStyle/>
          <a:p>
            <a:pPr lvl="0"/>
          </a:p>
        </p:txBody>
      </p:sp>
      <p:sp>
        <p:nvSpPr>
          <p:cNvPr id="3120" name="Shape 3120"/>
          <p:cNvSpPr/>
          <p:nvPr>
            <p:ph type="body" sz="quarter" idx="1"/>
          </p:nvPr>
        </p:nvSpPr>
        <p:spPr>
          <a:prstGeom prst="rect">
            <a:avLst/>
          </a:prstGeom>
        </p:spPr>
        <p:txBody>
          <a:bodyPr/>
          <a:lstStyle>
            <a:lvl1pPr defTabSz="1408059">
              <a:lnSpc>
                <a:spcPct val="100000"/>
              </a:lnSpc>
              <a:defRPr sz="1800">
                <a:latin typeface="Calibri"/>
                <a:ea typeface="Calibri"/>
                <a:cs typeface="Calibri"/>
                <a:sym typeface="Calibri"/>
              </a:defRPr>
            </a:lvl1pPr>
          </a:lstStyle>
          <a:p>
            <a:pPr lvl="0"/>
            <a:r>
              <a:t>May need to close out of PowerShell then reopen it for chef install changes to take effect &amp; can use knife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5" name="Shape 3125"/>
          <p:cNvSpPr/>
          <p:nvPr>
            <p:ph type="sldImg"/>
          </p:nvPr>
        </p:nvSpPr>
        <p:spPr>
          <a:prstGeom prst="rect">
            <a:avLst/>
          </a:prstGeom>
        </p:spPr>
        <p:txBody>
          <a:bodyPr/>
          <a:lstStyle/>
          <a:p>
            <a:pPr lvl="0"/>
          </a:p>
        </p:txBody>
      </p:sp>
      <p:sp>
        <p:nvSpPr>
          <p:cNvPr id="3126" name="Shape 312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What happens exactly when you execute it?</a:t>
            </a: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 To find out, run 'knife client list -VV'</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5" name="Shape 3135"/>
          <p:cNvSpPr/>
          <p:nvPr>
            <p:ph type="sldImg"/>
          </p:nvPr>
        </p:nvSpPr>
        <p:spPr>
          <a:prstGeom prst="rect">
            <a:avLst/>
          </a:prstGeom>
        </p:spPr>
        <p:txBody>
          <a:bodyPr/>
          <a:lstStyle/>
          <a:p>
            <a:pPr lvl="0"/>
          </a:p>
        </p:txBody>
      </p:sp>
      <p:sp>
        <p:nvSpPr>
          <p:cNvPr id="3136" name="Shape 313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Careful - this doesn’t work on Windows XP</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Also, careful, help pages don’t work very well on Windows.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5" name="Shape 3145"/>
          <p:cNvSpPr/>
          <p:nvPr>
            <p:ph type="sldImg"/>
          </p:nvPr>
        </p:nvSpPr>
        <p:spPr>
          <a:prstGeom prst="rect">
            <a:avLst/>
          </a:prstGeom>
        </p:spPr>
        <p:txBody>
          <a:bodyPr/>
          <a:lstStyle/>
          <a:p>
            <a:pPr lvl="0"/>
          </a:p>
        </p:txBody>
      </p:sp>
      <p:sp>
        <p:nvSpPr>
          <p:cNvPr id="3146" name="Shape 314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Make sure every student can successfully run ‘knife client list’, which means they are fully set up.</a:t>
            </a:r>
            <a:endParaRPr sz="1600">
              <a:latin typeface="Lucida Grande"/>
              <a:ea typeface="Lucida Grande"/>
              <a:cs typeface="Lucida Grande"/>
              <a:sym typeface="Lucida Grande"/>
            </a:endParaRPr>
          </a:p>
          <a:p>
            <a:pPr lvl="0" defTabSz="1408059">
              <a:lnSpc>
                <a:spcPct val="100000"/>
              </a:lnSpc>
              <a:defRPr sz="1800"/>
            </a:pP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Dont go forward until everyone is successful.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4" name="Shape 1784"/>
          <p:cNvSpPr/>
          <p:nvPr>
            <p:ph type="sldImg"/>
          </p:nvPr>
        </p:nvSpPr>
        <p:spPr>
          <a:prstGeom prst="rect">
            <a:avLst/>
          </a:prstGeom>
        </p:spPr>
        <p:txBody>
          <a:bodyPr/>
          <a:lstStyle/>
          <a:p>
            <a:pPr lvl="0"/>
          </a:p>
        </p:txBody>
      </p:sp>
      <p:sp>
        <p:nvSpPr>
          <p:cNvPr id="1785" name="Shape 1785"/>
          <p:cNvSpPr/>
          <p:nvPr>
            <p:ph type="body" sz="quarter" idx="1"/>
          </p:nvPr>
        </p:nvSpPr>
        <p:spPr>
          <a:prstGeom prst="rect">
            <a:avLst/>
          </a:prstGeom>
        </p:spPr>
        <p:txBody>
          <a:bodyPr/>
          <a:lstStyle/>
          <a:p>
            <a:pPr lvl="0" defTabSz="1408059">
              <a:lnSpc>
                <a:spcPct val="100000"/>
              </a:lnSpc>
              <a:defRPr sz="1800"/>
            </a:pPr>
            <a:r>
              <a:rPr>
                <a:latin typeface="Lucida Grande"/>
                <a:ea typeface="Lucida Grande"/>
                <a:cs typeface="Lucida Grande"/>
                <a:sym typeface="Lucida Grande"/>
              </a:rPr>
              <a:t>We’re going to go through an overview of all the concepts you are going to learn.</a:t>
            </a:r>
            <a:endParaRPr>
              <a:latin typeface="Calibri"/>
              <a:ea typeface="Calibri"/>
              <a:cs typeface="Calibri"/>
              <a:sym typeface="Calibri"/>
            </a:endParaRPr>
          </a:p>
          <a:p>
            <a:pPr lvl="0" defTabSz="1408059">
              <a:lnSpc>
                <a:spcPct val="100000"/>
              </a:lnSpc>
              <a:defRPr sz="1800"/>
            </a:pPr>
            <a:r>
              <a:rPr>
                <a:latin typeface="Lucida Grande"/>
                <a:ea typeface="Lucida Grande"/>
                <a:cs typeface="Lucida Grande"/>
                <a:sym typeface="Lucida Grande"/>
              </a:rPr>
              <a:t>Make a note of how much of the focus is on writing cookbooks. </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0" name="Shape 3150"/>
          <p:cNvSpPr/>
          <p:nvPr>
            <p:ph type="sldImg"/>
          </p:nvPr>
        </p:nvSpPr>
        <p:spPr>
          <a:prstGeom prst="rect">
            <a:avLst/>
          </a:prstGeom>
        </p:spPr>
        <p:txBody>
          <a:bodyPr/>
          <a:lstStyle/>
          <a:p>
            <a:pPr lvl="0"/>
          </a:p>
        </p:txBody>
      </p:sp>
      <p:sp>
        <p:nvSpPr>
          <p:cNvPr id="3151" name="Shape 3151"/>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There are exceptions, but this is true for all the core primitives. </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(this is true until it isn</a:t>
            </a:r>
            <a:r>
              <a:rPr sz="1600">
                <a:latin typeface="Arial"/>
                <a:ea typeface="Arial"/>
                <a:cs typeface="Arial"/>
                <a:sym typeface="Arial"/>
              </a:rPr>
              <a:t>’</a:t>
            </a:r>
            <a:r>
              <a:rPr sz="1600">
                <a:latin typeface="Lucida Grande"/>
                <a:ea typeface="Lucida Grande"/>
                <a:cs typeface="Lucida Grande"/>
                <a:sym typeface="Lucida Grande"/>
              </a:rPr>
              <a:t>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(exceptions are things like ssh, search, etc - although you could argue that the noun in question is the search index!)</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5" name="Shape 3155"/>
          <p:cNvSpPr/>
          <p:nvPr>
            <p:ph type="sldImg"/>
          </p:nvPr>
        </p:nvSpPr>
        <p:spPr>
          <a:prstGeom prst="rect">
            <a:avLst/>
          </a:prstGeom>
        </p:spPr>
        <p:txBody>
          <a:bodyPr/>
          <a:lstStyle/>
          <a:p>
            <a:pPr lvl="0"/>
          </a:p>
        </p:txBody>
      </p:sp>
      <p:sp>
        <p:nvSpPr>
          <p:cNvPr id="3156" name="Shape 3156"/>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Have a project drawer! Chef organizes code into folders, and using the command line to constantly open/close individual files is maddening</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Here is where we see the diff in Ops vs. Devs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Text editors: because that</a:t>
            </a:r>
            <a:r>
              <a:rPr sz="1600">
                <a:latin typeface="Arial"/>
                <a:ea typeface="Arial"/>
                <a:cs typeface="Arial"/>
                <a:sym typeface="Arial"/>
              </a:rPr>
              <a:t>’</a:t>
            </a:r>
            <a:r>
              <a:rPr sz="1600">
                <a:latin typeface="Lucida Grande"/>
                <a:ea typeface="Lucida Grande"/>
                <a:cs typeface="Lucida Grande"/>
                <a:sym typeface="Lucida Grande"/>
              </a:rPr>
              <a:t>s how you roll now.  Either you are a glutton for punishment or you will realize these tools exist to make your life easier and you will use them.</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4" name="Shape 3164"/>
          <p:cNvSpPr/>
          <p:nvPr>
            <p:ph type="sldImg"/>
          </p:nvPr>
        </p:nvSpPr>
        <p:spPr>
          <a:prstGeom prst="rect">
            <a:avLst/>
          </a:prstGeom>
        </p:spPr>
        <p:txBody>
          <a:bodyPr/>
          <a:lstStyle/>
          <a:p>
            <a:pPr lvl="0"/>
          </a:p>
        </p:txBody>
      </p:sp>
      <p:sp>
        <p:nvSpPr>
          <p:cNvPr id="3165" name="Shape 316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Note: We have them o</a:t>
            </a:r>
            <a:r>
              <a:rPr sz="1600">
                <a:latin typeface="Lucida Grande"/>
                <a:ea typeface="Lucida Grande"/>
                <a:cs typeface="Lucida Grande"/>
                <a:sym typeface="Lucida Grande"/>
              </a:rPr>
              <a:t>pen the 'starter kit' repo in Sublime when writing the Apache cookbook in upcoming section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Point out that Sublime Text is an unrelated tool although it has a chef plugin to help write chef code (autocomplete etc)</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Common editors: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vim</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emacs</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nano</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textmate</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sublime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 windows, the best is wordpad, and you can find it at </a:t>
            </a:r>
            <a:r>
              <a:rPr>
                <a:latin typeface="Lucida Console"/>
                <a:ea typeface="Lucida Console"/>
                <a:cs typeface="Lucida Console"/>
                <a:sym typeface="Lucida Console"/>
              </a:rPr>
              <a:t>%ProgramFiles%\Windows NT\Accessories\WORDPAD.EXE</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Windows folks using Notepad++: set wait via "multiInst" flag </a:t>
            </a:r>
            <a:r>
              <a:rPr>
                <a:latin typeface="Lucida Console"/>
                <a:ea typeface="Lucida Console"/>
                <a:cs typeface="Lucida Console"/>
                <a:sym typeface="Lucida Console"/>
              </a:rPr>
              <a:t>"%ProgramFiles%\blahblah\notepad++.exe -multiInst"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5" name="Shape 3175"/>
          <p:cNvSpPr/>
          <p:nvPr>
            <p:ph type="sldImg"/>
          </p:nvPr>
        </p:nvSpPr>
        <p:spPr>
          <a:prstGeom prst="rect">
            <a:avLst/>
          </a:prstGeom>
        </p:spPr>
        <p:txBody>
          <a:bodyPr/>
          <a:lstStyle/>
          <a:p>
            <a:pPr lvl="0"/>
          </a:p>
        </p:txBody>
      </p:sp>
      <p:sp>
        <p:nvSpPr>
          <p:cNvPr id="3176" name="Shape 3176"/>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Of course, students can still set their EDITOR in environment variables and Knife will use that.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6" name="Shape 3186"/>
          <p:cNvSpPr/>
          <p:nvPr>
            <p:ph type="sldImg"/>
          </p:nvPr>
        </p:nvSpPr>
        <p:spPr>
          <a:prstGeom prst="rect">
            <a:avLst/>
          </a:prstGeom>
        </p:spPr>
        <p:txBody>
          <a:bodyPr/>
          <a:lstStyle/>
          <a:p>
            <a:pPr lvl="0"/>
          </a:p>
        </p:txBody>
      </p:sp>
      <p:sp>
        <p:nvSpPr>
          <p:cNvPr id="3187" name="Shape 318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Most editors only ship as 32-bit versions hence Progra~2 (which maps to "Program Files (x86)")</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ones that don</a:t>
            </a:r>
            <a:r>
              <a:rPr sz="1600">
                <a:latin typeface="Arial"/>
                <a:ea typeface="Arial"/>
                <a:cs typeface="Arial"/>
                <a:sym typeface="Arial"/>
              </a:rPr>
              <a:t>’</a:t>
            </a:r>
            <a:r>
              <a:rPr sz="1600">
                <a:latin typeface="Lucida Grande"/>
                <a:ea typeface="Lucida Grande"/>
                <a:cs typeface="Lucida Grande"/>
                <a:sym typeface="Lucida Grande"/>
              </a:rPr>
              <a:t>t go in Progra~1 (which maps to "Program Files")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6" name="Shape 3206"/>
          <p:cNvSpPr/>
          <p:nvPr>
            <p:ph type="sldImg"/>
          </p:nvPr>
        </p:nvSpPr>
        <p:spPr>
          <a:prstGeom prst="rect">
            <a:avLst/>
          </a:prstGeom>
        </p:spPr>
        <p:txBody>
          <a:bodyPr/>
          <a:lstStyle/>
          <a:p>
            <a:pPr lvl="0"/>
          </a:p>
        </p:txBody>
      </p:sp>
      <p:sp>
        <p:nvSpPr>
          <p:cNvPr id="3207" name="Shape 320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Common editors: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vim</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emacs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nano</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textmate</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sublime</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On windows, the best is wordpad, and you can find it at </a:t>
            </a:r>
            <a:r>
              <a:rPr>
                <a:latin typeface="Lucida Console"/>
                <a:ea typeface="Lucida Console"/>
                <a:cs typeface="Lucida Console"/>
                <a:sym typeface="Lucida Console"/>
              </a:rPr>
              <a:t>%ProgramFiles%\Windows NT\Accessories\WORDPAD.EXE</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Windows folks using Notepad++: set wait via "multiInst" flag </a:t>
            </a:r>
            <a:r>
              <a:rPr>
                <a:latin typeface="Lucida Console"/>
                <a:ea typeface="Lucida Console"/>
                <a:cs typeface="Lucida Console"/>
                <a:sym typeface="Lucida Console"/>
              </a:rPr>
              <a:t>"%ProgramFiles%\blahblah\notepad++.exe -multiInst"</a:t>
            </a:r>
            <a:endParaRPr>
              <a:latin typeface="Calibri"/>
              <a:ea typeface="Calibri"/>
              <a:cs typeface="Calibri"/>
              <a:sym typeface="Calibri"/>
            </a:endParaRPr>
          </a:p>
          <a:p>
            <a:pPr lvl="0" defTabSz="1408059">
              <a:lnSpc>
                <a:spcPct val="100000"/>
              </a:lnSpc>
              <a:defRPr sz="1800"/>
            </a:pPr>
            <a:endParaRPr>
              <a:latin typeface="Lucida Console"/>
              <a:ea typeface="Lucida Console"/>
              <a:cs typeface="Lucida Console"/>
              <a:sym typeface="Lucida Console"/>
            </a:endParaRPr>
          </a:p>
          <a:p>
            <a:pPr lvl="0" defTabSz="1408059">
              <a:lnSpc>
                <a:spcPct val="100000"/>
              </a:lnSpc>
              <a:defRPr sz="1800"/>
            </a:pPr>
            <a:r>
              <a:rPr sz="1600">
                <a:latin typeface="Lucida Grande"/>
                <a:ea typeface="Lucida Grande"/>
                <a:cs typeface="Lucida Grande"/>
                <a:sym typeface="Lucida Grande"/>
              </a:rPr>
              <a:t>In Windows, quit cmd.exe and start a new cmd.exe to get the EDITOR set. Verify with the 'env' command's output.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4" name="Shape 3214"/>
          <p:cNvSpPr/>
          <p:nvPr>
            <p:ph type="sldImg"/>
          </p:nvPr>
        </p:nvSpPr>
        <p:spPr>
          <a:prstGeom prst="rect">
            <a:avLst/>
          </a:prstGeom>
        </p:spPr>
        <p:txBody>
          <a:bodyPr/>
          <a:lstStyle/>
          <a:p>
            <a:pPr lvl="0"/>
          </a:p>
        </p:txBody>
      </p:sp>
      <p:sp>
        <p:nvSpPr>
          <p:cNvPr id="3215" name="Shape 3215"/>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 on the workstation</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9" name="Shape 3219"/>
          <p:cNvSpPr/>
          <p:nvPr>
            <p:ph type="sldImg"/>
          </p:nvPr>
        </p:nvSpPr>
        <p:spPr>
          <a:prstGeom prst="rect">
            <a:avLst/>
          </a:prstGeom>
        </p:spPr>
        <p:txBody>
          <a:bodyPr/>
          <a:lstStyle/>
          <a:p>
            <a:pPr lvl="0"/>
          </a:p>
        </p:txBody>
      </p:sp>
      <p:sp>
        <p:nvSpPr>
          <p:cNvPr id="3220" name="Shape 3220"/>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Let students know that in ‘real life’ they would do it, but for the purpose of the class, we’re skipping it.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What is the next step towards managing our infrastructure as code?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4" name="Shape 3224"/>
          <p:cNvSpPr/>
          <p:nvPr>
            <p:ph type="sldImg"/>
          </p:nvPr>
        </p:nvSpPr>
        <p:spPr>
          <a:prstGeom prst="rect">
            <a:avLst/>
          </a:prstGeom>
        </p:spPr>
        <p:txBody>
          <a:bodyPr/>
          <a:lstStyle/>
          <a:p>
            <a:pPr lvl="0"/>
          </a:p>
        </p:txBody>
      </p:sp>
      <p:sp>
        <p:nvSpPr>
          <p:cNvPr id="3225" name="Shape 3225"/>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Let students know that in ‘real life’ they would do it, but for the purpose of the class, we’re skipping it.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should now create a source code repository for our code.</a:t>
            </a:r>
            <a:endParaRPr sz="1600">
              <a:latin typeface="Lucida Grande"/>
              <a:ea typeface="Lucida Grande"/>
              <a:cs typeface="Lucida Grande"/>
              <a:sym typeface="Lucida Grande"/>
            </a:endParaRPr>
          </a:p>
          <a:p>
            <a:pPr lvl="0" defTabSz="1408059">
              <a:lnSpc>
                <a:spcPct val="100000"/>
              </a:lnSpc>
              <a:defRPr sz="1800"/>
            </a:pPr>
            <a:r>
              <a:rPr sz="1600">
                <a:latin typeface="Lucida Grande"/>
                <a:ea typeface="Lucida Grande"/>
                <a:cs typeface="Lucida Grande"/>
                <a:sym typeface="Lucida Grande"/>
              </a:rPr>
              <a:t>No more My_script_01, My_script_02, My_script_03 - this isn't 1993</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2" name="Shape 3232"/>
          <p:cNvSpPr/>
          <p:nvPr>
            <p:ph type="sldImg"/>
          </p:nvPr>
        </p:nvSpPr>
        <p:spPr>
          <a:prstGeom prst="rect">
            <a:avLst/>
          </a:prstGeom>
        </p:spPr>
        <p:txBody>
          <a:bodyPr/>
          <a:lstStyle/>
          <a:p>
            <a:pPr lvl="0"/>
          </a:p>
        </p:txBody>
      </p:sp>
      <p:sp>
        <p:nvSpPr>
          <p:cNvPr id="3233" name="Shape 3233"/>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If git is installed (it should be), initialize a git repository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2" name="Shape 1792"/>
          <p:cNvSpPr/>
          <p:nvPr>
            <p:ph type="sldImg"/>
          </p:nvPr>
        </p:nvSpPr>
        <p:spPr>
          <a:prstGeom prst="rect">
            <a:avLst/>
          </a:prstGeom>
        </p:spPr>
        <p:txBody>
          <a:bodyPr/>
          <a:lstStyle/>
          <a:p>
            <a:pPr lvl="0"/>
          </a:p>
        </p:txBody>
      </p:sp>
      <p:sp>
        <p:nvSpPr>
          <p:cNvPr id="1793" name="Shape 179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Take 5 minute breaks frequently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We have a lot of content to go through.</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a 15 minute break after every few sections or 2 hours (whichever comes first)</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a working (~30 minute) lunch break after the first round of writing Cookbooks</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Lunch time lecture: Using Community Resources (talk through community cookbooks and the wiki).  Break for 15 mins after lunch session (cleanup etc)</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Take the last break right after Refactoring IIS (deserves its own break before and after)</a:t>
            </a:r>
            <a:endParaRPr>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0" name="Shape 3240"/>
          <p:cNvSpPr/>
          <p:nvPr>
            <p:ph type="sldImg"/>
          </p:nvPr>
        </p:nvSpPr>
        <p:spPr>
          <a:prstGeom prst="rect">
            <a:avLst/>
          </a:prstGeom>
        </p:spPr>
        <p:txBody>
          <a:bodyPr/>
          <a:lstStyle/>
          <a:p>
            <a:pPr lvl="0"/>
          </a:p>
        </p:txBody>
      </p:sp>
      <p:sp>
        <p:nvSpPr>
          <p:cNvPr id="3241" name="Shape 3241"/>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Check the status of the current git repository</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8" name="Shape 3248"/>
          <p:cNvSpPr/>
          <p:nvPr>
            <p:ph type="sldImg"/>
          </p:nvPr>
        </p:nvSpPr>
        <p:spPr>
          <a:prstGeom prst="rect">
            <a:avLst/>
          </a:prstGeom>
        </p:spPr>
        <p:txBody>
          <a:bodyPr/>
          <a:lstStyle/>
          <a:p>
            <a:pPr lvl="0"/>
          </a:p>
        </p:txBody>
      </p:sp>
      <p:sp>
        <p:nvSpPr>
          <p:cNvPr id="3249" name="Shape 3249"/>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Add all the files to the git repository.</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There is no output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6" name="Shape 3256"/>
          <p:cNvSpPr/>
          <p:nvPr>
            <p:ph type="sldImg"/>
          </p:nvPr>
        </p:nvSpPr>
        <p:spPr>
          <a:prstGeom prst="rect">
            <a:avLst/>
          </a:prstGeom>
        </p:spPr>
        <p:txBody>
          <a:bodyPr/>
          <a:lstStyle/>
          <a:p>
            <a:pPr lvl="0"/>
          </a:p>
        </p:txBody>
      </p:sp>
      <p:sp>
        <p:nvSpPr>
          <p:cNvPr id="3257" name="Shape 3257"/>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Commit the files to the git repository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1" name="Shape 3261"/>
          <p:cNvSpPr/>
          <p:nvPr>
            <p:ph type="sldImg"/>
          </p:nvPr>
        </p:nvSpPr>
        <p:spPr>
          <a:prstGeom prst="rect">
            <a:avLst/>
          </a:prstGeom>
        </p:spPr>
        <p:txBody>
          <a:bodyPr/>
          <a:lstStyle/>
          <a:p>
            <a:pPr lvl="0"/>
          </a:p>
        </p:txBody>
      </p:sp>
      <p:sp>
        <p:nvSpPr>
          <p:cNvPr id="3262" name="Shape 3262"/>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This is an optional slide! </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6" name="Shape 3266"/>
          <p:cNvSpPr/>
          <p:nvPr>
            <p:ph type="sldImg"/>
          </p:nvPr>
        </p:nvSpPr>
        <p:spPr>
          <a:prstGeom prst="rect">
            <a:avLst/>
          </a:prstGeom>
        </p:spPr>
        <p:txBody>
          <a:bodyPr/>
          <a:lstStyle/>
          <a:p>
            <a:pPr lvl="0"/>
          </a:p>
        </p:txBody>
      </p:sp>
      <p:sp>
        <p:nvSpPr>
          <p:cNvPr id="3267" name="Shape 3267"/>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a tool for interacting with all things chef</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knife.rb</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 &lt;pwd&gt;/.chef/knife.rb or ~/.chef/knife.rb or /etc/chef/knife.rb</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7" name="Shape 3277"/>
          <p:cNvSpPr/>
          <p:nvPr>
            <p:ph type="sldImg"/>
          </p:nvPr>
        </p:nvSpPr>
        <p:spPr>
          <a:prstGeom prst="rect">
            <a:avLst/>
          </a:prstGeom>
        </p:spPr>
        <p:txBody>
          <a:bodyPr/>
          <a:lstStyle/>
          <a:p>
            <a:pPr lvl="0"/>
          </a:p>
        </p:txBody>
      </p:sp>
      <p:sp>
        <p:nvSpPr>
          <p:cNvPr id="3278" name="Shape 3278"/>
          <p:cNvSpPr/>
          <p:nvPr>
            <p:ph type="body" sz="quarter" idx="1"/>
          </p:nvPr>
        </p:nvSpPr>
        <p:spPr>
          <a:prstGeom prst="rect">
            <a:avLst/>
          </a:prstGeom>
        </p:spPr>
        <p:txBody>
          <a:bodyPr/>
          <a:lstStyle/>
          <a:p>
            <a:pPr lvl="0" defTabSz="1408059">
              <a:lnSpc>
                <a:spcPct val="100000"/>
              </a:lnSpc>
              <a:defRPr sz="1800"/>
            </a:pPr>
            <a:r>
              <a:rPr sz="1600">
                <a:solidFill>
                  <a:srgbClr val="FF0000"/>
                </a:solidFill>
                <a:latin typeface="Lucida Grande"/>
                <a:ea typeface="Lucida Grande"/>
                <a:cs typeface="Lucida Grande"/>
                <a:sym typeface="Lucida Grande"/>
              </a:rPr>
              <a:t>&lt;&lt;WIP- too much repetition. If no objections I'll delete, if folks disagree I'll unhide. </a:t>
            </a:r>
            <a:endParaRPr sz="1600">
              <a:solidFill>
                <a:srgbClr val="FF0000"/>
              </a:solidFill>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Chef Server is up and running</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Knife is installed and configured</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Source Code repository has been created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7" name="Shape 3357"/>
          <p:cNvSpPr/>
          <p:nvPr>
            <p:ph type="sldImg"/>
          </p:nvPr>
        </p:nvSpPr>
        <p:spPr>
          <a:prstGeom prst="rect">
            <a:avLst/>
          </a:prstGeom>
        </p:spPr>
        <p:txBody>
          <a:bodyPr/>
          <a:lstStyle/>
          <a:p>
            <a:pPr lvl="0"/>
          </a:p>
        </p:txBody>
      </p:sp>
      <p:sp>
        <p:nvSpPr>
          <p:cNvPr id="3358" name="Shape 3358"/>
          <p:cNvSpPr/>
          <p:nvPr>
            <p:ph type="body" sz="quarter" idx="1"/>
          </p:nvPr>
        </p:nvSpPr>
        <p:spPr>
          <a:prstGeom prst="rect">
            <a:avLst/>
          </a:prstGeom>
        </p:spPr>
        <p:txBody>
          <a:bodyPr/>
          <a:lstStyle/>
          <a:p>
            <a:pPr lvl="0">
              <a:lnSpc>
                <a:spcPct val="100000"/>
              </a:lnSpc>
              <a:defRPr sz="1800"/>
            </a:pPr>
            <a:r>
              <a:rPr sz="1600"/>
              <a:t>multi-tenancy is a differentiator between paid chef server 11 and free one. </a:t>
            </a:r>
            <a:endParaRPr sz="1600"/>
          </a:p>
          <a:p>
            <a:pPr lvl="0">
              <a:lnSpc>
                <a:spcPct val="100000"/>
              </a:lnSpc>
              <a:defRPr sz="1800"/>
            </a:pPr>
            <a:r>
              <a:rPr sz="1600"/>
              <a:t>With paid version you have ability to host multiple orbs on one server. </a:t>
            </a:r>
            <a:endParaRPr sz="1600"/>
          </a:p>
          <a:p>
            <a:pPr lvl="0">
              <a:lnSpc>
                <a:spcPct val="100000"/>
              </a:lnSpc>
              <a:defRPr sz="1800"/>
            </a:pPr>
            <a:r>
              <a:rPr sz="1600"/>
              <a:t>With free you have one org per server</a:t>
            </a:r>
            <a:endParaRPr sz="1600"/>
          </a:p>
          <a:p>
            <a:pPr lvl="0">
              <a:lnSpc>
                <a:spcPct val="100000"/>
              </a:lnSpc>
              <a:defRPr sz="1800"/>
            </a:pPr>
            <a:r>
              <a:rPr sz="1600"/>
              <a:t>Not a real thing with chef server 12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6" name="Shape 3366"/>
          <p:cNvSpPr/>
          <p:nvPr>
            <p:ph type="sldImg"/>
          </p:nvPr>
        </p:nvSpPr>
        <p:spPr>
          <a:prstGeom prst="rect">
            <a:avLst/>
          </a:prstGeom>
        </p:spPr>
        <p:txBody>
          <a:bodyPr/>
          <a:lstStyle/>
          <a:p>
            <a:pPr lvl="0"/>
          </a:p>
        </p:txBody>
      </p:sp>
      <p:sp>
        <p:nvSpPr>
          <p:cNvPr id="3367" name="Shape 3367"/>
          <p:cNvSpPr/>
          <p:nvPr>
            <p:ph type="body" sz="quarter" idx="1"/>
          </p:nvPr>
        </p:nvSpPr>
        <p:spPr>
          <a:prstGeom prst="rect">
            <a:avLst/>
          </a:prstGeom>
        </p:spPr>
        <p:txBody>
          <a:bodyPr/>
          <a:lstStyle>
            <a:lvl1pPr defTabSz="1408059">
              <a:lnSpc>
                <a:spcPct val="100000"/>
              </a:lnSpc>
              <a:defRPr sz="1600">
                <a:latin typeface="Lucida Grande"/>
                <a:ea typeface="Lucida Grande"/>
                <a:cs typeface="Lucida Grande"/>
                <a:sym typeface="Lucida Grande"/>
              </a:defRPr>
            </a:lvl1pPr>
          </a:lstStyle>
          <a:p>
            <a:pPr lvl="0">
              <a:defRPr sz="1800"/>
            </a:pPr>
            <a:r>
              <a:rPr sz="1600"/>
              <a:t>Login to Enterprise Chef to view your nodes</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2" name="Shape 3372"/>
          <p:cNvSpPr/>
          <p:nvPr>
            <p:ph type="sldImg"/>
          </p:nvPr>
        </p:nvSpPr>
        <p:spPr>
          <a:prstGeom prst="rect">
            <a:avLst/>
          </a:prstGeom>
        </p:spPr>
        <p:txBody>
          <a:bodyPr/>
          <a:lstStyle/>
          <a:p>
            <a:pPr lvl="0"/>
          </a:p>
        </p:txBody>
      </p:sp>
      <p:sp>
        <p:nvSpPr>
          <p:cNvPr id="3373" name="Shape 3373"/>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Click the Administrative tab to see the Organizations</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The name of your organization was specified when signing up for Enterprise Chef.</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8" name="Shape 3378"/>
          <p:cNvSpPr/>
          <p:nvPr>
            <p:ph type="sldImg"/>
          </p:nvPr>
        </p:nvSpPr>
        <p:spPr>
          <a:prstGeom prst="rect">
            <a:avLst/>
          </a:prstGeom>
        </p:spPr>
        <p:txBody>
          <a:bodyPr/>
          <a:lstStyle/>
          <a:p>
            <a:pPr lvl="0"/>
          </a:p>
        </p:txBody>
      </p:sp>
      <p:sp>
        <p:nvSpPr>
          <p:cNvPr id="3379" name="Shape 3379"/>
          <p:cNvSpPr/>
          <p:nvPr>
            <p:ph type="body" sz="quarter" idx="1"/>
          </p:nvPr>
        </p:nvSpPr>
        <p:spPr>
          <a:prstGeom prst="rect">
            <a:avLst/>
          </a:prstGeom>
        </p:spPr>
        <p:txBody>
          <a:bodyPr/>
          <a:lstStyle/>
          <a:p>
            <a:pPr lvl="0" defTabSz="1408059">
              <a:lnSpc>
                <a:spcPct val="100000"/>
              </a:lnSpc>
              <a:defRPr sz="1800"/>
            </a:pPr>
            <a:r>
              <a:rPr sz="1600">
                <a:latin typeface="Lucida Grande"/>
                <a:ea typeface="Lucida Grande"/>
                <a:cs typeface="Lucida Grande"/>
                <a:sym typeface="Lucida Grande"/>
              </a:rPr>
              <a:t>From the Organizations page you can:</a:t>
            </a:r>
            <a:endParaRPr>
              <a:latin typeface="Calibri"/>
              <a:ea typeface="Calibri"/>
              <a:cs typeface="Calibri"/>
              <a:sym typeface="Calibri"/>
            </a:endParaRPr>
          </a:p>
          <a:p>
            <a:pPr lvl="0" defTabSz="1408059">
              <a:lnSpc>
                <a:spcPct val="100000"/>
              </a:lnSpc>
              <a:defRPr sz="1800"/>
            </a:pP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Reset the organization</a:t>
            </a:r>
            <a:r>
              <a:rPr sz="1600">
                <a:latin typeface="Arial"/>
                <a:ea typeface="Arial"/>
                <a:cs typeface="Arial"/>
                <a:sym typeface="Arial"/>
              </a:rPr>
              <a:t>’</a:t>
            </a:r>
            <a:r>
              <a:rPr sz="1600">
                <a:latin typeface="Lucida Grande"/>
                <a:ea typeface="Lucida Grande"/>
                <a:cs typeface="Lucida Grande"/>
                <a:sym typeface="Lucida Grande"/>
              </a:rPr>
              <a:t>s validation key</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Generate a knife.rb</a:t>
            </a:r>
            <a:endParaRPr sz="1600">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Leave the Organization</a:t>
            </a:r>
            <a:endParaRPr>
              <a:latin typeface="Calibri"/>
              <a:ea typeface="Calibri"/>
              <a:cs typeface="Calibri"/>
              <a:sym typeface="Calibri"/>
            </a:endParaRPr>
          </a:p>
          <a:p>
            <a:pPr lvl="0" defTabSz="1408059">
              <a:lnSpc>
                <a:spcPct val="100000"/>
              </a:lnSpc>
              <a:defRPr sz="1800"/>
            </a:pPr>
            <a:r>
              <a:rPr sz="1600">
                <a:latin typeface="Lucida Grande"/>
                <a:ea typeface="Lucida Grande"/>
                <a:cs typeface="Lucida Grande"/>
                <a:sym typeface="Lucida Grande"/>
              </a:rPr>
              <a:t>Recreate and download the starter kit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6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7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7" name="Shape 7"/>
          <p:cNvSpPr/>
          <p:nvPr>
            <p:ph type="title"/>
          </p:nvPr>
        </p:nvSpPr>
        <p:spPr>
          <a:xfrm>
            <a:off x="1219200" y="2459038"/>
            <a:ext cx="13819188" cy="2722562"/>
          </a:xfrm>
          <a:prstGeom prst="rect">
            <a:avLst/>
          </a:prstGeom>
        </p:spPr>
        <p:txBody>
          <a:bodyPr/>
          <a:lstStyle/>
          <a:p>
            <a:pPr lvl="0">
              <a:defRPr sz="1800"/>
            </a:pPr>
            <a:r>
              <a:rPr sz="4400"/>
              <a:t>Click to edit Master title style</a:t>
            </a:r>
          </a:p>
        </p:txBody>
      </p:sp>
      <p:sp>
        <p:nvSpPr>
          <p:cNvPr id="8" name="Shape 8"/>
          <p:cNvSpPr/>
          <p:nvPr>
            <p:ph type="body" idx="1"/>
          </p:nvPr>
        </p:nvSpPr>
        <p:spPr>
          <a:xfrm>
            <a:off x="2438400" y="5181600"/>
            <a:ext cx="11380790" cy="3962400"/>
          </a:xfrm>
          <a:prstGeom prst="rect">
            <a:avLst/>
          </a:prstGeom>
        </p:spPr>
        <p:txBody>
          <a:bodyPr/>
          <a:lstStyle>
            <a:lvl1pPr marL="0" indent="0" algn="ctr">
              <a:buSzTx/>
              <a:buFontTx/>
              <a:buNone/>
              <a:defRPr>
                <a:solidFill>
                  <a:srgbClr val="888888"/>
                </a:solidFill>
              </a:defRPr>
            </a:lvl1pPr>
          </a:lstStyle>
          <a:p>
            <a:pPr lvl="0">
              <a:defRPr sz="1800">
                <a:solidFill>
                  <a:srgbClr val="000000"/>
                </a:solidFill>
              </a:defRPr>
            </a:pPr>
            <a:r>
              <a:rPr sz="3200">
                <a:solidFill>
                  <a:srgbClr val="888888"/>
                </a:solidFill>
              </a:rPr>
              <a:t>Click to edit Master subtitle style</a:t>
            </a:r>
          </a:p>
        </p:txBody>
      </p:sp>
      <p:sp>
        <p:nvSpPr>
          <p:cNvPr id="9" name="Shape 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38" name="Shape 38"/>
          <p:cNvSpPr/>
          <p:nvPr>
            <p:ph type="title"/>
          </p:nvPr>
        </p:nvSpPr>
        <p:spPr>
          <a:xfrm>
            <a:off x="3186113" y="1828800"/>
            <a:ext cx="9755187" cy="5327650"/>
          </a:xfrm>
          <a:prstGeom prst="rect">
            <a:avLst/>
          </a:prstGeom>
        </p:spPr>
        <p:txBody>
          <a:bodyPr anchor="b"/>
          <a:lstStyle>
            <a:lvl1pPr algn="l">
              <a:defRPr b="1" sz="2000"/>
            </a:lvl1pPr>
          </a:lstStyle>
          <a:p>
            <a:pPr lvl="0">
              <a:defRPr b="0" sz="1800"/>
            </a:pPr>
            <a:r>
              <a:rPr b="1" sz="2000"/>
              <a:t>Click to edit Master title style</a:t>
            </a:r>
          </a:p>
        </p:txBody>
      </p:sp>
      <p:sp>
        <p:nvSpPr>
          <p:cNvPr id="39" name="Shape 39"/>
          <p:cNvSpPr/>
          <p:nvPr>
            <p:ph type="body" idx="1"/>
          </p:nvPr>
        </p:nvSpPr>
        <p:spPr>
          <a:xfrm>
            <a:off x="3186113" y="7156450"/>
            <a:ext cx="9755187" cy="1987550"/>
          </a:xfrm>
          <a:prstGeom prst="rect">
            <a:avLst/>
          </a:prstGeom>
        </p:spPr>
        <p:txBody>
          <a:bodyPr/>
          <a:lstStyle>
            <a:lvl1pPr marL="0" indent="0">
              <a:spcBef>
                <a:spcPts val="300"/>
              </a:spcBef>
              <a:buSzTx/>
              <a:buFontTx/>
              <a:buNone/>
              <a:defRPr sz="1400"/>
            </a:lvl1pPr>
          </a:lstStyle>
          <a:p>
            <a:pPr lvl="0">
              <a:defRPr sz="1800"/>
            </a:pPr>
            <a:r>
              <a:rPr sz="1400"/>
              <a:t>Click to edit Master text styles</a:t>
            </a:r>
          </a:p>
        </p:txBody>
      </p:sp>
      <p:sp>
        <p:nvSpPr>
          <p:cNvPr id="40" name="Shape 4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648" name="Shape 64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49"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50" name="Shape 65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51" name="Shape 65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52" name="Shape 652"/>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53" name="Shape 653"/>
          <p:cNvSpPr/>
          <p:nvPr>
            <p:ph type="body" idx="1"/>
          </p:nvPr>
        </p:nvSpPr>
        <p:spPr>
          <a:xfrm>
            <a:off x="800204" y="1879601"/>
            <a:ext cx="7252408" cy="7264399"/>
          </a:xfrm>
          <a:prstGeom prst="rect">
            <a:avLst/>
          </a:prstGeom>
          <a:ln w="25400">
            <a:solidFill>
              <a:srgbClr val="334150"/>
            </a:solidFill>
            <a:prstDash val="sysDot"/>
            <a:miter lim="800000"/>
          </a:ln>
        </p:spPr>
        <p:txBody>
          <a:bodyPr lIns="184808" tIns="184808" rIns="184808" bIns="184808">
            <a:noAutofit/>
          </a:bodyPr>
          <a:lstStyle>
            <a:lvl1pPr marL="184808" indent="-184808" defTabSz="914400">
              <a:spcBef>
                <a:spcPts val="1100"/>
              </a:spcBef>
              <a:buSzTx/>
              <a:buFontTx/>
              <a:buNone/>
              <a:defRPr sz="2800">
                <a:latin typeface="Courier"/>
                <a:ea typeface="Courier"/>
                <a:cs typeface="Courier"/>
                <a:sym typeface="Courier"/>
              </a:defRPr>
            </a:lvl1pPr>
            <a:lvl2pPr marL="184808" indent="-184808" defTabSz="914400">
              <a:spcBef>
                <a:spcPts val="1100"/>
              </a:spcBef>
              <a:buSzTx/>
              <a:buFontTx/>
              <a:buNone/>
              <a:defRPr sz="2800">
                <a:latin typeface="Courier"/>
                <a:ea typeface="Courier"/>
                <a:cs typeface="Courier"/>
                <a:sym typeface="Courier"/>
              </a:defRPr>
            </a:lvl2pPr>
            <a:lvl3pPr marL="184808" indent="-184808" defTabSz="914400">
              <a:spcBef>
                <a:spcPts val="1100"/>
              </a:spcBef>
              <a:buSzTx/>
              <a:buFontTx/>
              <a:buNone/>
              <a:defRPr sz="2800">
                <a:latin typeface="Courier"/>
                <a:ea typeface="Courier"/>
                <a:cs typeface="Courier"/>
                <a:sym typeface="Courier"/>
              </a:defRPr>
            </a:lvl3pPr>
            <a:lvl4pPr marL="184808" indent="-184808" defTabSz="914400">
              <a:spcBef>
                <a:spcPts val="1100"/>
              </a:spcBef>
              <a:buSzTx/>
              <a:buFontTx/>
              <a:buNone/>
              <a:defRPr sz="2800">
                <a:latin typeface="Courier"/>
                <a:ea typeface="Courier"/>
                <a:cs typeface="Courier"/>
                <a:sym typeface="Courier"/>
              </a:defRPr>
            </a:lvl4pPr>
            <a:lvl5pPr marL="184808" indent="-184808" defTabSz="914400">
              <a:spcBef>
                <a:spcPts val="1100"/>
              </a:spcBef>
              <a:buSzTx/>
              <a:buFontTx/>
              <a:buNone/>
              <a:defRPr sz="2800">
                <a:latin typeface="Courier"/>
                <a:ea typeface="Courier"/>
                <a:cs typeface="Courier"/>
                <a:sym typeface="Courier"/>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655" name="Shape 65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56"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57" name="Shape 65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58" name="Shape 65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59" name="Shape 659"/>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60" name="Shape 660"/>
          <p:cNvSpPr/>
          <p:nvPr>
            <p:ph type="body" idx="1"/>
          </p:nvPr>
        </p:nvSpPr>
        <p:spPr>
          <a:xfrm>
            <a:off x="812927" y="1890714"/>
            <a:ext cx="7182554" cy="1009656"/>
          </a:xfrm>
          <a:prstGeom prst="rect">
            <a:avLst/>
          </a:prstGeom>
          <a:ln w="25400">
            <a:solidFill>
              <a:srgbClr val="334150"/>
            </a:solidFill>
            <a:prstDash val="sysDot"/>
            <a:miter lim="800000"/>
          </a:ln>
        </p:spPr>
        <p:txBody>
          <a:bodyPr lIns="184808" tIns="184808" rIns="184808" bIns="184808" anchor="b">
            <a:noAutofit/>
          </a:bodyPr>
          <a:lstStyle>
            <a:lvl1pPr marL="0" indent="0" defTabSz="914400">
              <a:spcBef>
                <a:spcPts val="1100"/>
              </a:spcBef>
              <a:buSzTx/>
              <a:buFontTx/>
              <a:buNone/>
              <a:defRPr b="1" sz="2300">
                <a:latin typeface="Courier"/>
                <a:ea typeface="Courier"/>
                <a:cs typeface="Courier"/>
                <a:sym typeface="Courier"/>
              </a:defRPr>
            </a:lvl1pPr>
          </a:lstStyle>
          <a:p>
            <a:pPr lvl="0">
              <a:defRPr b="0" sz="1800"/>
            </a:pPr>
            <a:r>
              <a:rPr b="1" sz="2300"/>
              <a:t>Click to edit Master text styles</a:t>
            </a:r>
          </a:p>
        </p:txBody>
      </p:sp>
    </p:spTree>
  </p:cSld>
  <p:clrMapOvr>
    <a:masterClrMapping/>
  </p:clrMapOvr>
  <p:transitio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662" name="Shape 66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63"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64" name="Shape 66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65" name="Shape 66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66" name="Shape 666"/>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668" name="Shape 66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69"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70" name="Shape 67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71" name="Shape 67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Tree>
  </p:cSld>
  <p:clrMapOvr>
    <a:masterClrMapping/>
  </p:clrMapOvr>
  <p:transitio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673" name="Shape 67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74"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75" name="Shape 67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76" name="Shape 67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77" name="Shape 677"/>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678" name="Shape 678"/>
          <p:cNvSpPr/>
          <p:nvPr>
            <p:ph type="body" idx="1"/>
          </p:nvPr>
        </p:nvSpPr>
        <p:spPr>
          <a:xfrm>
            <a:off x="6357049" y="363730"/>
            <a:ext cx="9087737" cy="8780271"/>
          </a:xfrm>
          <a:prstGeom prst="rect">
            <a:avLst/>
          </a:prstGeom>
          <a:ln w="25400">
            <a:solidFill>
              <a:srgbClr val="334150"/>
            </a:solidFill>
            <a:prstDash val="sysDot"/>
            <a:miter lim="800000"/>
          </a:ln>
        </p:spPr>
        <p:txBody>
          <a:bodyPr lIns="184808" tIns="184808" rIns="184808" bIns="184808">
            <a:noAutofit/>
          </a:bodyPr>
          <a:lstStyle>
            <a:lvl1pPr marL="184808" indent="-184808" defTabSz="914400">
              <a:spcBef>
                <a:spcPts val="1100"/>
              </a:spcBef>
              <a:buSzTx/>
              <a:buFontTx/>
              <a:buNone/>
              <a:defRPr sz="3100">
                <a:latin typeface="Courier"/>
                <a:ea typeface="Courier"/>
                <a:cs typeface="Courier"/>
                <a:sym typeface="Courier"/>
              </a:defRPr>
            </a:lvl1pPr>
            <a:lvl2pPr marL="184808" indent="-184808" defTabSz="914400">
              <a:spcBef>
                <a:spcPts val="1100"/>
              </a:spcBef>
              <a:buSzTx/>
              <a:buFontTx/>
              <a:buNone/>
              <a:defRPr sz="3100">
                <a:latin typeface="Courier"/>
                <a:ea typeface="Courier"/>
                <a:cs typeface="Courier"/>
                <a:sym typeface="Courier"/>
              </a:defRPr>
            </a:lvl2pPr>
            <a:lvl3pPr marL="184808" indent="-184808" defTabSz="914400">
              <a:spcBef>
                <a:spcPts val="1100"/>
              </a:spcBef>
              <a:buSzTx/>
              <a:buFontTx/>
              <a:buNone/>
              <a:defRPr sz="3100">
                <a:latin typeface="Courier"/>
                <a:ea typeface="Courier"/>
                <a:cs typeface="Courier"/>
                <a:sym typeface="Courier"/>
              </a:defRPr>
            </a:lvl3pPr>
            <a:lvl4pPr marL="184808" indent="-184808" defTabSz="914400">
              <a:spcBef>
                <a:spcPts val="1100"/>
              </a:spcBef>
              <a:buSzTx/>
              <a:buFontTx/>
              <a:buNone/>
              <a:defRPr sz="3100">
                <a:latin typeface="Courier"/>
                <a:ea typeface="Courier"/>
                <a:cs typeface="Courier"/>
                <a:sym typeface="Courier"/>
              </a:defRPr>
            </a:lvl4pPr>
            <a:lvl5pPr marL="184808" indent="-184808" defTabSz="914400">
              <a:spcBef>
                <a:spcPts val="1100"/>
              </a:spcBef>
              <a:buSzTx/>
              <a:buFontTx/>
              <a:buNone/>
              <a:defRPr sz="3100">
                <a:latin typeface="Courier"/>
                <a:ea typeface="Courier"/>
                <a:cs typeface="Courier"/>
                <a:sym typeface="Courier"/>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680" name="Shape 68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81"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82" name="Shape 68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83" name="Shape 68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84" name="Shape 684"/>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685" name="Shape 685"/>
          <p:cNvSpPr/>
          <p:nvPr>
            <p:ph type="body" idx="1"/>
          </p:nvPr>
        </p:nvSpPr>
        <p:spPr>
          <a:xfrm>
            <a:off x="3186427" y="7156487"/>
            <a:ext cx="9754553" cy="1987514"/>
          </a:xfrm>
          <a:prstGeom prst="rect">
            <a:avLst/>
          </a:prstGeom>
          <a:ln w="25400">
            <a:solidFill>
              <a:srgbClr val="334150"/>
            </a:solidFill>
            <a:prstDash val="sysDot"/>
            <a:miter lim="800000"/>
          </a:ln>
        </p:spPr>
        <p:txBody>
          <a:bodyPr lIns="184808" tIns="184808" rIns="184808" bIns="184808">
            <a:noAutofit/>
          </a:bodyPr>
          <a:lstStyle>
            <a:lvl1pPr marL="0" indent="0" defTabSz="914400">
              <a:spcBef>
                <a:spcPts val="1100"/>
              </a:spcBef>
              <a:buSzTx/>
              <a:buFontTx/>
              <a:buNone/>
              <a:defRPr sz="1400">
                <a:latin typeface="Courier"/>
                <a:ea typeface="Courier"/>
                <a:cs typeface="Courier"/>
                <a:sym typeface="Courier"/>
              </a:defRPr>
            </a:lvl1pPr>
          </a:lstStyle>
          <a:p>
            <a:pPr lvl="0">
              <a:defRPr sz="1800"/>
            </a:pPr>
            <a:r>
              <a:rPr sz="1400"/>
              <a:t>Click to edit Master text styles</a:t>
            </a:r>
          </a:p>
        </p:txBody>
      </p:sp>
    </p:spTree>
  </p:cSld>
  <p:clrMapOvr>
    <a:masterClrMapping/>
  </p:clrMapOvr>
  <p:transitio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687" name="Shape 68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88"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89" name="Shape 68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90" name="Shape 69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91" name="Shape 69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92" name="Shape 692"/>
          <p:cNvSpPr/>
          <p:nvPr>
            <p:ph type="body" idx="1"/>
          </p:nvPr>
        </p:nvSpPr>
        <p:spPr>
          <a:xfrm>
            <a:off x="800274" y="1879601"/>
            <a:ext cx="14657233" cy="7264399"/>
          </a:xfrm>
          <a:prstGeom prst="rect">
            <a:avLst/>
          </a:prstGeom>
          <a:ln w="25400">
            <a:solidFill>
              <a:srgbClr val="334150"/>
            </a:solidFill>
            <a:prstDash val="sysDot"/>
            <a:miter lim="800000"/>
          </a:ln>
        </p:spPr>
        <p:txBody>
          <a:bodyPr lIns="184808" tIns="184808" rIns="184808" bIns="184808">
            <a:noAutofit/>
          </a:bodyPr>
          <a:lstStyle>
            <a:lvl1pPr marL="184808" indent="-184808" defTabSz="914400">
              <a:spcBef>
                <a:spcPts val="1100"/>
              </a:spcBef>
              <a:buSzTx/>
              <a:buFontTx/>
              <a:buNone/>
              <a:defRPr sz="4600">
                <a:latin typeface="Courier"/>
                <a:ea typeface="Courier"/>
                <a:cs typeface="Courier"/>
                <a:sym typeface="Courier"/>
              </a:defRPr>
            </a:lvl1pPr>
            <a:lvl2pPr marL="184808" indent="-184808" defTabSz="914400">
              <a:spcBef>
                <a:spcPts val="1100"/>
              </a:spcBef>
              <a:buSzTx/>
              <a:buFontTx/>
              <a:buNone/>
              <a:defRPr sz="4600">
                <a:latin typeface="Courier"/>
                <a:ea typeface="Courier"/>
                <a:cs typeface="Courier"/>
                <a:sym typeface="Courier"/>
              </a:defRPr>
            </a:lvl2pPr>
            <a:lvl3pPr marL="184808" indent="-184808" defTabSz="914400">
              <a:spcBef>
                <a:spcPts val="1100"/>
              </a:spcBef>
              <a:buSzTx/>
              <a:buFontTx/>
              <a:buNone/>
              <a:defRPr sz="4600">
                <a:latin typeface="Courier"/>
                <a:ea typeface="Courier"/>
                <a:cs typeface="Courier"/>
                <a:sym typeface="Courier"/>
              </a:defRPr>
            </a:lvl3pPr>
            <a:lvl4pPr marL="184808" indent="-184808" defTabSz="914400">
              <a:spcBef>
                <a:spcPts val="1100"/>
              </a:spcBef>
              <a:buSzTx/>
              <a:buFontTx/>
              <a:buNone/>
              <a:defRPr sz="4600">
                <a:latin typeface="Courier"/>
                <a:ea typeface="Courier"/>
                <a:cs typeface="Courier"/>
                <a:sym typeface="Courier"/>
              </a:defRPr>
            </a:lvl4pPr>
            <a:lvl5pPr marL="184808" indent="-184808" defTabSz="914400">
              <a:spcBef>
                <a:spcPts val="1100"/>
              </a:spcBef>
              <a:buSzTx/>
              <a:buFontTx/>
              <a:buNone/>
              <a:defRPr sz="4600">
                <a:latin typeface="Courier"/>
                <a:ea typeface="Courier"/>
                <a:cs typeface="Courier"/>
                <a:sym typeface="Courier"/>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694" name="Shape 69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95"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96" name="Shape 69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97" name="Shape 69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98" name="Shape 698"/>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99" name="Shape 699"/>
          <p:cNvSpPr/>
          <p:nvPr>
            <p:ph type="body" idx="1"/>
          </p:nvPr>
        </p:nvSpPr>
        <p:spPr>
          <a:xfrm>
            <a:off x="800224" y="177800"/>
            <a:ext cx="10840510" cy="8966200"/>
          </a:xfrm>
          <a:prstGeom prst="rect">
            <a:avLst/>
          </a:prstGeom>
          <a:ln w="25400">
            <a:solidFill>
              <a:srgbClr val="334150"/>
            </a:solidFill>
            <a:prstDash val="sysDot"/>
            <a:miter lim="800000"/>
          </a:ln>
        </p:spPr>
        <p:txBody>
          <a:bodyPr lIns="184808" tIns="184808" rIns="184808" bIns="184808">
            <a:noAutofit/>
          </a:bodyPr>
          <a:lstStyle>
            <a:lvl1pPr marL="184808" indent="-184808" defTabSz="914400">
              <a:spcBef>
                <a:spcPts val="1100"/>
              </a:spcBef>
              <a:buSzTx/>
              <a:buFontTx/>
              <a:buNone/>
              <a:defRPr sz="4600">
                <a:latin typeface="Courier"/>
                <a:ea typeface="Courier"/>
                <a:cs typeface="Courier"/>
                <a:sym typeface="Courier"/>
              </a:defRPr>
            </a:lvl1pPr>
            <a:lvl2pPr marL="184808" indent="-184808" defTabSz="914400">
              <a:spcBef>
                <a:spcPts val="1100"/>
              </a:spcBef>
              <a:buSzTx/>
              <a:buFontTx/>
              <a:buNone/>
              <a:defRPr sz="4600">
                <a:latin typeface="Courier"/>
                <a:ea typeface="Courier"/>
                <a:cs typeface="Courier"/>
                <a:sym typeface="Courier"/>
              </a:defRPr>
            </a:lvl2pPr>
            <a:lvl3pPr marL="184808" indent="-184808" defTabSz="914400">
              <a:spcBef>
                <a:spcPts val="1100"/>
              </a:spcBef>
              <a:buSzTx/>
              <a:buFontTx/>
              <a:buNone/>
              <a:defRPr sz="4600">
                <a:latin typeface="Courier"/>
                <a:ea typeface="Courier"/>
                <a:cs typeface="Courier"/>
                <a:sym typeface="Courier"/>
              </a:defRPr>
            </a:lvl3pPr>
            <a:lvl4pPr marL="184808" indent="-184808" defTabSz="914400">
              <a:spcBef>
                <a:spcPts val="1100"/>
              </a:spcBef>
              <a:buSzTx/>
              <a:buFontTx/>
              <a:buNone/>
              <a:defRPr sz="4600">
                <a:latin typeface="Courier"/>
                <a:ea typeface="Courier"/>
                <a:cs typeface="Courier"/>
                <a:sym typeface="Courier"/>
              </a:defRPr>
            </a:lvl4pPr>
            <a:lvl5pPr marL="184808" indent="-184808" defTabSz="914400">
              <a:spcBef>
                <a:spcPts val="1100"/>
              </a:spcBef>
              <a:buSzTx/>
              <a:buFontTx/>
              <a:buNone/>
              <a:defRPr sz="4600">
                <a:latin typeface="Courier"/>
                <a:ea typeface="Courier"/>
                <a:cs typeface="Courier"/>
                <a:sym typeface="Courier"/>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701" name="Shape 701"/>
          <p:cNvSpPr/>
          <p:nvPr>
            <p:ph type="title"/>
          </p:nvPr>
        </p:nvSpPr>
        <p:spPr>
          <a:xfrm>
            <a:off x="1219318" y="0"/>
            <a:ext cx="13818952" cy="4800599"/>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02" name="Shape 702"/>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subtitle style</a:t>
            </a:r>
          </a:p>
        </p:txBody>
      </p:sp>
    </p:spTree>
  </p:cSld>
  <p:clrMapOvr>
    <a:masterClrMapping/>
  </p:clrMapOvr>
  <p:transitio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04" name="Shape 704"/>
          <p:cNvSpPr/>
          <p:nvPr>
            <p:ph type="title"/>
          </p:nvPr>
        </p:nvSpPr>
        <p:spPr>
          <a:xfrm>
            <a:off x="1" y="0"/>
            <a:ext cx="16257588"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05" name="Shape 705"/>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42" name="Shape 42"/>
          <p:cNvSpPr/>
          <p:nvPr>
            <p:ph type="title"/>
          </p:nvPr>
        </p:nvSpPr>
        <p:spPr>
          <a:prstGeom prst="rect">
            <a:avLst/>
          </a:prstGeom>
        </p:spPr>
        <p:txBody>
          <a:bodyPr/>
          <a:lstStyle/>
          <a:p>
            <a:pPr lvl="0">
              <a:defRPr sz="1800"/>
            </a:pPr>
            <a:r>
              <a:rPr sz="4400"/>
              <a:t>Click to edit Master title style</a:t>
            </a:r>
          </a:p>
        </p:txBody>
      </p:sp>
      <p:sp>
        <p:nvSpPr>
          <p:cNvPr id="43" name="Shape 43"/>
          <p:cNvSpPr/>
          <p:nvPr>
            <p:ph type="body" idx="1"/>
          </p:nvPr>
        </p:nvSpPr>
        <p:spPr>
          <a:prstGeom prst="rect">
            <a:avLst/>
          </a:prstGeom>
        </p:spPr>
        <p:txBody>
          <a:body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44" name="Shape 4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0">
    <p:spTree>
      <p:nvGrpSpPr>
        <p:cNvPr id="1" name=""/>
        <p:cNvGrpSpPr/>
        <p:nvPr/>
      </p:nvGrpSpPr>
      <p:grpSpPr>
        <a:xfrm>
          <a:off x="0" y="0"/>
          <a:ext cx="0" cy="0"/>
          <a:chOff x="0" y="0"/>
          <a:chExt cx="0" cy="0"/>
        </a:xfrm>
      </p:grpSpPr>
      <p:sp>
        <p:nvSpPr>
          <p:cNvPr id="707" name="Shape 707"/>
          <p:cNvSpPr/>
          <p:nvPr>
            <p:ph type="title"/>
          </p:nvPr>
        </p:nvSpPr>
        <p:spPr>
          <a:xfrm>
            <a:off x="1" y="0"/>
            <a:ext cx="16257588"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08" name="Shape 708"/>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710" name="Shape 710"/>
          <p:cNvSpPr/>
          <p:nvPr>
            <p:ph type="title"/>
          </p:nvPr>
        </p:nvSpPr>
        <p:spPr>
          <a:xfrm>
            <a:off x="1284412" y="5875339"/>
            <a:ext cx="13818952" cy="1816102"/>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t">
            <a:noAutofit/>
          </a:bodyPr>
          <a:lstStyle>
            <a:lvl1pPr algn="l" defTabSz="914400">
              <a:defRPr cap="all" sz="39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000000"/>
                  </a:outerShdw>
                </a:effectLst>
              </a:rPr>
              <a:t>Click to edit Master title style</a:t>
            </a:r>
          </a:p>
        </p:txBody>
      </p:sp>
      <p:sp>
        <p:nvSpPr>
          <p:cNvPr id="711" name="Shape 711"/>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713" name="Shape 713"/>
          <p:cNvSpPr/>
          <p:nvPr>
            <p:ph type="title"/>
          </p:nvPr>
        </p:nvSpPr>
        <p:spPr>
          <a:xfrm>
            <a:off x="1" y="0"/>
            <a:ext cx="16257588"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14" name="Shape 714"/>
          <p:cNvSpPr/>
          <p:nvPr>
            <p:ph type="body" idx="1"/>
          </p:nvPr>
        </p:nvSpPr>
        <p:spPr>
          <a:xfrm>
            <a:off x="812952" y="2133600"/>
            <a:ext cx="7239708" cy="6034088"/>
          </a:xfrm>
          <a:prstGeom prst="rect">
            <a:avLst/>
          </a:prstGeom>
        </p:spPr>
        <p:txBody>
          <a:bodyPr lIns="44353" tIns="44353" rIns="44353" bIns="44353">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716" name="Shape 716"/>
          <p:cNvSpPr/>
          <p:nvPr>
            <p:ph type="title"/>
          </p:nvPr>
        </p:nvSpPr>
        <p:spPr>
          <a:xfrm>
            <a:off x="812880" y="0"/>
            <a:ext cx="14631830" cy="1890716"/>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17" name="Shape 717"/>
          <p:cNvSpPr/>
          <p:nvPr>
            <p:ph type="body" idx="1"/>
          </p:nvPr>
        </p:nvSpPr>
        <p:spPr>
          <a:xfrm>
            <a:off x="812927" y="1890714"/>
            <a:ext cx="7182555" cy="1009656"/>
          </a:xfrm>
          <a:prstGeom prst="rect">
            <a:avLst/>
          </a:prstGeom>
        </p:spPr>
        <p:txBody>
          <a:bodyPr lIns="44353" tIns="44353" rIns="44353" bIns="44353"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19" name="Shape 719"/>
          <p:cNvSpPr/>
          <p:nvPr>
            <p:ph type="title"/>
          </p:nvPr>
        </p:nvSpPr>
        <p:spPr>
          <a:xfrm>
            <a:off x="1" y="0"/>
            <a:ext cx="16257588"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Tree>
  </p:cSld>
  <p:clrMapOvr>
    <a:masterClrMapping/>
  </p:clrMapOvr>
  <p:transitio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722" name="Shape 722"/>
          <p:cNvSpPr/>
          <p:nvPr>
            <p:ph type="title"/>
          </p:nvPr>
        </p:nvSpPr>
        <p:spPr>
          <a:xfrm>
            <a:off x="812880" y="0"/>
            <a:ext cx="5348810" cy="191294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algn="l" defTabSz="914400">
              <a:defRPr sz="20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000000"/>
                  </a:outerShdw>
                </a:effectLst>
              </a:rPr>
              <a:t>Click to edit Master title style</a:t>
            </a:r>
          </a:p>
        </p:txBody>
      </p:sp>
      <p:sp>
        <p:nvSpPr>
          <p:cNvPr id="723" name="Shape 723"/>
          <p:cNvSpPr/>
          <p:nvPr>
            <p:ph type="body" idx="1"/>
          </p:nvPr>
        </p:nvSpPr>
        <p:spPr>
          <a:xfrm>
            <a:off x="6357049" y="363730"/>
            <a:ext cx="9087737" cy="8780270"/>
          </a:xfrm>
          <a:prstGeom prst="rect">
            <a:avLst/>
          </a:prstGeom>
        </p:spPr>
        <p:txBody>
          <a:bodyPr lIns="44353" tIns="44353" rIns="44353" bIns="44353">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725" name="Shape 725"/>
          <p:cNvSpPr/>
          <p:nvPr>
            <p:ph type="title"/>
          </p:nvPr>
        </p:nvSpPr>
        <p:spPr>
          <a:xfrm>
            <a:off x="3186427" y="1828822"/>
            <a:ext cx="9754553" cy="5327653"/>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algn="l" defTabSz="914400">
              <a:defRPr sz="20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000000"/>
                  </a:outerShdw>
                </a:effectLst>
              </a:rPr>
              <a:t>Click to edit Master title style</a:t>
            </a:r>
          </a:p>
        </p:txBody>
      </p:sp>
      <p:sp>
        <p:nvSpPr>
          <p:cNvPr id="726" name="Shape 726"/>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728" name="Shape 728"/>
          <p:cNvSpPr/>
          <p:nvPr>
            <p:ph type="title"/>
          </p:nvPr>
        </p:nvSpPr>
        <p:spPr>
          <a:xfrm>
            <a:off x="1" y="0"/>
            <a:ext cx="16257588"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29" name="Shape 729"/>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119.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731" name="Shape 731"/>
          <p:cNvSpPr/>
          <p:nvPr>
            <p:ph type="title"/>
          </p:nvPr>
        </p:nvSpPr>
        <p:spPr>
          <a:xfrm>
            <a:off x="12193192" y="0"/>
            <a:ext cx="4064399" cy="816769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732" name="Shape 732"/>
          <p:cNvSpPr/>
          <p:nvPr>
            <p:ph type="body" idx="1"/>
          </p:nvPr>
        </p:nvSpPr>
        <p:spPr>
          <a:xfrm>
            <a:off x="5" y="0"/>
            <a:ext cx="12040778" cy="9144000"/>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46" name="Shape 46"/>
          <p:cNvSpPr/>
          <p:nvPr>
            <p:ph type="title"/>
          </p:nvPr>
        </p:nvSpPr>
        <p:spPr>
          <a:xfrm>
            <a:off x="11787188" y="0"/>
            <a:ext cx="3657602" cy="8534403"/>
          </a:xfrm>
          <a:prstGeom prst="rect">
            <a:avLst/>
          </a:prstGeom>
        </p:spPr>
        <p:txBody>
          <a:bodyPr/>
          <a:lstStyle/>
          <a:p>
            <a:pPr lvl="0">
              <a:defRPr sz="1800"/>
            </a:pPr>
            <a:r>
              <a:rPr sz="4400"/>
              <a:t>Click to edit Master title style</a:t>
            </a:r>
          </a:p>
        </p:txBody>
      </p:sp>
      <p:sp>
        <p:nvSpPr>
          <p:cNvPr id="47" name="Shape 47"/>
          <p:cNvSpPr/>
          <p:nvPr>
            <p:ph type="body" idx="1"/>
          </p:nvPr>
        </p:nvSpPr>
        <p:spPr>
          <a:xfrm>
            <a:off x="812800" y="366713"/>
            <a:ext cx="10821990" cy="8777287"/>
          </a:xfrm>
          <a:prstGeom prst="rect">
            <a:avLst/>
          </a:prstGeom>
        </p:spPr>
        <p:txBody>
          <a:body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48" name="Shape 4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20.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734" name="Shape 73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35"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36" name="Shape 73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37" name="Shape 73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38" name="Shape 738"/>
          <p:cNvSpPr/>
          <p:nvPr>
            <p:ph type="title"/>
          </p:nvPr>
        </p:nvSpPr>
        <p:spPr>
          <a:xfrm>
            <a:off x="1219318" y="554035"/>
            <a:ext cx="13818952" cy="4246564"/>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739" name="Shape 739"/>
          <p:cNvSpPr/>
          <p:nvPr>
            <p:ph type="body" idx="1"/>
          </p:nvPr>
        </p:nvSpPr>
        <p:spPr>
          <a:xfrm>
            <a:off x="2438637" y="4800598"/>
            <a:ext cx="11380315" cy="3098805"/>
          </a:xfrm>
          <a:prstGeom prst="rect">
            <a:avLst/>
          </a:prstGeom>
          <a:solidFill/>
          <a:ln w="25400">
            <a:solidFill>
              <a:srgbClr val="334150"/>
            </a:solidFill>
            <a:prstDash val="sysDot"/>
            <a:miter lim="800000"/>
          </a:ln>
        </p:spPr>
        <p:txBody>
          <a:bodyPr lIns="221771" tIns="221771" rIns="221771" bIns="221771" anchor="ctr">
            <a:noAutofit/>
          </a:bodyPr>
          <a:lstStyle>
            <a:lvl1pPr marL="0" indent="0" algn="ctr" defTabSz="914400">
              <a:spcBef>
                <a:spcPts val="0"/>
              </a:spcBef>
              <a:buSzTx/>
              <a:buFontTx/>
              <a:buNone/>
              <a:defRPr sz="4600">
                <a:solidFill>
                  <a:srgbClr val="FFFFFF"/>
                </a:solidFill>
                <a:latin typeface="Courier"/>
                <a:ea typeface="Courier"/>
                <a:cs typeface="Courier"/>
                <a:sym typeface="Courier"/>
              </a:defRPr>
            </a:lvl1pPr>
          </a:lstStyle>
          <a:p>
            <a:pPr lvl="0">
              <a:defRPr sz="1800">
                <a:solidFill>
                  <a:srgbClr val="000000"/>
                </a:solidFill>
              </a:defRPr>
            </a:pPr>
            <a:r>
              <a:rPr sz="4600">
                <a:solidFill>
                  <a:srgbClr val="FFFFFF"/>
                </a:solidFill>
              </a:rPr>
              <a:t>Click to edit Master subtitle style</a:t>
            </a:r>
          </a:p>
        </p:txBody>
      </p:sp>
    </p:spTree>
  </p:cSld>
  <p:clrMapOvr>
    <a:masterClrMapping/>
  </p:clrMapOvr>
  <p:transition spd="med" advClick="1"/>
</p:sldLayout>
</file>

<file path=ppt/slideLayouts/slideLayout12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41" name="Shape 74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42"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43" name="Shape 74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44" name="Shape 74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45" name="Shape 74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746" name="Shape 746"/>
          <p:cNvSpPr/>
          <p:nvPr>
            <p:ph type="body" idx="1"/>
          </p:nvPr>
        </p:nvSpPr>
        <p:spPr>
          <a:xfrm>
            <a:off x="800274" y="1358906"/>
            <a:ext cx="14657233" cy="7785094"/>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22.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748" name="Shape 74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49"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50" name="Shape 75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51" name="Shape 75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52" name="Shape 752"/>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753" name="Shape 753"/>
          <p:cNvSpPr/>
          <p:nvPr>
            <p:ph type="body" idx="1"/>
          </p:nvPr>
        </p:nvSpPr>
        <p:spPr>
          <a:xfrm>
            <a:off x="1284412" y="3875118"/>
            <a:ext cx="13818952" cy="2000253"/>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sz="2000">
                <a:solidFill>
                  <a:srgbClr val="FFFFFF"/>
                </a:solidFill>
                <a:latin typeface="Courier"/>
                <a:ea typeface="Courier"/>
                <a:cs typeface="Courier"/>
                <a:sym typeface="Courier"/>
              </a:defRPr>
            </a:lvl1pPr>
          </a:lstStyle>
          <a:p>
            <a:pPr lvl="0">
              <a:defRPr sz="1800">
                <a:solidFill>
                  <a:srgbClr val="000000"/>
                </a:solidFill>
              </a:defRPr>
            </a:pPr>
            <a:r>
              <a:rPr sz="2000">
                <a:solidFill>
                  <a:srgbClr val="FFFFFF"/>
                </a:solidFill>
              </a:rPr>
              <a:t>Click to edit Master text styles</a:t>
            </a:r>
          </a:p>
        </p:txBody>
      </p:sp>
    </p:spTree>
  </p:cSld>
  <p:clrMapOvr>
    <a:masterClrMapping/>
  </p:clrMapOvr>
  <p:transition spd="med" advClick="1"/>
</p:sldLayout>
</file>

<file path=ppt/slideLayouts/slideLayout123.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755" name="Shape 75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56"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57" name="Shape 75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58" name="Shape 75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59" name="Shape 75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760" name="Shape 760"/>
          <p:cNvSpPr/>
          <p:nvPr>
            <p:ph type="body" idx="1"/>
          </p:nvPr>
        </p:nvSpPr>
        <p:spPr>
          <a:xfrm>
            <a:off x="800204" y="1358906"/>
            <a:ext cx="7252408" cy="7785094"/>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2800">
                <a:solidFill>
                  <a:srgbClr val="FFFFFF"/>
                </a:solidFill>
                <a:latin typeface="Courier"/>
                <a:ea typeface="Courier"/>
                <a:cs typeface="Courier"/>
                <a:sym typeface="Courier"/>
              </a:defRPr>
            </a:lvl1pPr>
            <a:lvl2pPr marL="184808" indent="-184808" defTabSz="914400">
              <a:spcBef>
                <a:spcPts val="0"/>
              </a:spcBef>
              <a:buSzTx/>
              <a:buFontTx/>
              <a:buNone/>
              <a:defRPr sz="2800">
                <a:solidFill>
                  <a:srgbClr val="FFFFFF"/>
                </a:solidFill>
                <a:latin typeface="Courier"/>
                <a:ea typeface="Courier"/>
                <a:cs typeface="Courier"/>
                <a:sym typeface="Courier"/>
              </a:defRPr>
            </a:lvl2pPr>
            <a:lvl3pPr marL="184808" indent="-184808" defTabSz="914400">
              <a:spcBef>
                <a:spcPts val="0"/>
              </a:spcBef>
              <a:buSzTx/>
              <a:buFontTx/>
              <a:buNone/>
              <a:defRPr sz="2800">
                <a:solidFill>
                  <a:srgbClr val="FFFFFF"/>
                </a:solidFill>
                <a:latin typeface="Courier"/>
                <a:ea typeface="Courier"/>
                <a:cs typeface="Courier"/>
                <a:sym typeface="Courier"/>
              </a:defRPr>
            </a:lvl3pPr>
            <a:lvl4pPr marL="184808" indent="-184808" defTabSz="914400">
              <a:spcBef>
                <a:spcPts val="0"/>
              </a:spcBef>
              <a:buSzTx/>
              <a:buFontTx/>
              <a:buNone/>
              <a:defRPr sz="2800">
                <a:solidFill>
                  <a:srgbClr val="FFFFFF"/>
                </a:solidFill>
                <a:latin typeface="Courier"/>
                <a:ea typeface="Courier"/>
                <a:cs typeface="Courier"/>
                <a:sym typeface="Courier"/>
              </a:defRPr>
            </a:lvl4pPr>
            <a:lvl5pPr marL="184808" indent="-184808" defTabSz="914400">
              <a:spcBef>
                <a:spcPts val="0"/>
              </a:spcBef>
              <a:buSzTx/>
              <a:buFontTx/>
              <a:buNone/>
              <a:defRPr sz="2800">
                <a:solidFill>
                  <a:srgbClr val="FFFFFF"/>
                </a:solidFill>
                <a:latin typeface="Courier"/>
                <a:ea typeface="Courier"/>
                <a:cs typeface="Courier"/>
                <a:sym typeface="Courier"/>
              </a:defRPr>
            </a:lvl5pPr>
          </a:lstStyle>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Tree>
  </p:cSld>
  <p:clrMapOvr>
    <a:masterClrMapping/>
  </p:clrMapOvr>
  <p:transition spd="med" advClick="1"/>
</p:sldLayout>
</file>

<file path=ppt/slideLayouts/slideLayout124.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762" name="Shape 76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63"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64" name="Shape 76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65" name="Shape 76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66" name="Shape 766"/>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767" name="Shape 767"/>
          <p:cNvSpPr/>
          <p:nvPr>
            <p:ph type="body" idx="1"/>
          </p:nvPr>
        </p:nvSpPr>
        <p:spPr>
          <a:xfrm>
            <a:off x="812930" y="1890714"/>
            <a:ext cx="7182554" cy="1009656"/>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b="1" sz="2300">
                <a:solidFill>
                  <a:srgbClr val="FFFFFF"/>
                </a:solidFill>
                <a:latin typeface="Courier"/>
                <a:ea typeface="Courier"/>
                <a:cs typeface="Courier"/>
                <a:sym typeface="Courier"/>
              </a:defRPr>
            </a:lvl1pPr>
          </a:lstStyle>
          <a:p>
            <a:pPr lvl="0">
              <a:defRPr b="0" sz="1800">
                <a:solidFill>
                  <a:srgbClr val="000000"/>
                </a:solidFill>
              </a:defRPr>
            </a:pPr>
            <a:r>
              <a:rPr b="1" sz="2300">
                <a:solidFill>
                  <a:srgbClr val="FFFFFF"/>
                </a:solidFill>
              </a:rPr>
              <a:t>Click to edit Master text styles</a:t>
            </a:r>
          </a:p>
        </p:txBody>
      </p:sp>
    </p:spTree>
  </p:cSld>
  <p:clrMapOvr>
    <a:masterClrMapping/>
  </p:clrMapOvr>
  <p:transition spd="med" advClick="1"/>
</p:sldLayout>
</file>

<file path=ppt/slideLayouts/slideLayout12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769" name="Shape 76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70"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71" name="Shape 77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72" name="Shape 77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73" name="Shape 77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26.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775" name="Shape 77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76"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77" name="Shape 77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78" name="Shape 77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Tree>
  </p:cSld>
  <p:clrMapOvr>
    <a:masterClrMapping/>
  </p:clrMapOvr>
  <p:transition spd="med" advClick="1"/>
</p:sldLayout>
</file>

<file path=ppt/slideLayouts/slideLayout127.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780" name="Shape 78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81"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82" name="Shape 78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83" name="Shape 78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84" name="Shape 784"/>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785" name="Shape 785"/>
          <p:cNvSpPr/>
          <p:nvPr>
            <p:ph type="body" idx="1"/>
          </p:nvPr>
        </p:nvSpPr>
        <p:spPr>
          <a:xfrm>
            <a:off x="6357049" y="0"/>
            <a:ext cx="9087737" cy="8531618"/>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3100">
                <a:solidFill>
                  <a:srgbClr val="FFFFFF"/>
                </a:solidFill>
                <a:latin typeface="Courier"/>
                <a:ea typeface="Courier"/>
                <a:cs typeface="Courier"/>
                <a:sym typeface="Courier"/>
              </a:defRPr>
            </a:lvl1pPr>
            <a:lvl2pPr marL="184808" indent="-184808" defTabSz="914400">
              <a:spcBef>
                <a:spcPts val="0"/>
              </a:spcBef>
              <a:buSzTx/>
              <a:buFontTx/>
              <a:buNone/>
              <a:defRPr sz="3100">
                <a:solidFill>
                  <a:srgbClr val="FFFFFF"/>
                </a:solidFill>
                <a:latin typeface="Courier"/>
                <a:ea typeface="Courier"/>
                <a:cs typeface="Courier"/>
                <a:sym typeface="Courier"/>
              </a:defRPr>
            </a:lvl2pPr>
            <a:lvl3pPr marL="184808" indent="-184808" defTabSz="914400">
              <a:spcBef>
                <a:spcPts val="0"/>
              </a:spcBef>
              <a:buSzTx/>
              <a:buFontTx/>
              <a:buNone/>
              <a:defRPr sz="3100">
                <a:solidFill>
                  <a:srgbClr val="FFFFFF"/>
                </a:solidFill>
                <a:latin typeface="Courier"/>
                <a:ea typeface="Courier"/>
                <a:cs typeface="Courier"/>
                <a:sym typeface="Courier"/>
              </a:defRPr>
            </a:lvl3pPr>
            <a:lvl4pPr marL="184808" indent="-184808" defTabSz="914400">
              <a:spcBef>
                <a:spcPts val="0"/>
              </a:spcBef>
              <a:buSzTx/>
              <a:buFontTx/>
              <a:buNone/>
              <a:defRPr sz="3100">
                <a:solidFill>
                  <a:srgbClr val="FFFFFF"/>
                </a:solidFill>
                <a:latin typeface="Courier"/>
                <a:ea typeface="Courier"/>
                <a:cs typeface="Courier"/>
                <a:sym typeface="Courier"/>
              </a:defRPr>
            </a:lvl4pPr>
            <a:lvl5pPr marL="184808" indent="-184808" defTabSz="914400">
              <a:spcBef>
                <a:spcPts val="0"/>
              </a:spcBef>
              <a:buSzTx/>
              <a:buFontTx/>
              <a:buNone/>
              <a:defRPr sz="3100">
                <a:solidFill>
                  <a:srgbClr val="FFFFFF"/>
                </a:solidFill>
                <a:latin typeface="Courier"/>
                <a:ea typeface="Courier"/>
                <a:cs typeface="Courier"/>
                <a:sym typeface="Courier"/>
              </a:defRPr>
            </a:lvl5pPr>
          </a:lstStyle>
          <a:p>
            <a:pPr lvl="0">
              <a:defRPr sz="1800">
                <a:solidFill>
                  <a:srgbClr val="000000"/>
                </a:solidFill>
              </a:defRPr>
            </a:pPr>
            <a:r>
              <a:rPr sz="3100">
                <a:solidFill>
                  <a:srgbClr val="FFFFFF"/>
                </a:solidFill>
              </a:rPr>
              <a:t>Click to edit Master text styles</a:t>
            </a:r>
            <a:endParaRPr sz="3100">
              <a:solidFill>
                <a:srgbClr val="FFFFFF"/>
              </a:solidFill>
            </a:endParaRPr>
          </a:p>
          <a:p>
            <a:pPr lvl="1">
              <a:defRPr sz="1800">
                <a:solidFill>
                  <a:srgbClr val="000000"/>
                </a:solidFill>
              </a:defRPr>
            </a:pPr>
            <a:r>
              <a:rPr sz="3100">
                <a:solidFill>
                  <a:srgbClr val="FFFFFF"/>
                </a:solidFill>
              </a:rPr>
              <a:t>Second level</a:t>
            </a:r>
            <a:endParaRPr sz="3100">
              <a:solidFill>
                <a:srgbClr val="FFFFFF"/>
              </a:solidFill>
            </a:endParaRPr>
          </a:p>
          <a:p>
            <a:pPr lvl="2">
              <a:defRPr sz="1800">
                <a:solidFill>
                  <a:srgbClr val="000000"/>
                </a:solidFill>
              </a:defRPr>
            </a:pPr>
            <a:r>
              <a:rPr sz="3100">
                <a:solidFill>
                  <a:srgbClr val="FFFFFF"/>
                </a:solidFill>
              </a:rPr>
              <a:t>Third level</a:t>
            </a:r>
            <a:endParaRPr sz="3100">
              <a:solidFill>
                <a:srgbClr val="FFFFFF"/>
              </a:solidFill>
            </a:endParaRPr>
          </a:p>
          <a:p>
            <a:pPr lvl="3">
              <a:defRPr sz="1800">
                <a:solidFill>
                  <a:srgbClr val="000000"/>
                </a:solidFill>
              </a:defRPr>
            </a:pPr>
            <a:r>
              <a:rPr sz="3100">
                <a:solidFill>
                  <a:srgbClr val="FFFFFF"/>
                </a:solidFill>
              </a:rPr>
              <a:t>Fourth level</a:t>
            </a:r>
            <a:endParaRPr sz="3100">
              <a:solidFill>
                <a:srgbClr val="FFFFFF"/>
              </a:solidFill>
            </a:endParaRPr>
          </a:p>
          <a:p>
            <a:pPr lvl="4">
              <a:defRPr sz="1800">
                <a:solidFill>
                  <a:srgbClr val="000000"/>
                </a:solidFill>
              </a:defRPr>
            </a:pPr>
            <a:r>
              <a:rPr sz="3100">
                <a:solidFill>
                  <a:srgbClr val="FFFFFF"/>
                </a:solidFill>
              </a:rPr>
              <a:t>Fifth level</a:t>
            </a:r>
          </a:p>
        </p:txBody>
      </p:sp>
    </p:spTree>
  </p:cSld>
  <p:clrMapOvr>
    <a:masterClrMapping/>
  </p:clrMapOvr>
  <p:transition spd="med" advClick="1"/>
</p:sldLayout>
</file>

<file path=ppt/slideLayouts/slideLayout128.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787" name="Shape 78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88"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89" name="Shape 78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90" name="Shape 79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91" name="Shape 791"/>
          <p:cNvSpPr/>
          <p:nvPr>
            <p:ph type="title"/>
          </p:nvPr>
        </p:nvSpPr>
        <p:spPr>
          <a:xfrm>
            <a:off x="3186427" y="4114822"/>
            <a:ext cx="9754553" cy="3041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792" name="Shape 792"/>
          <p:cNvSpPr/>
          <p:nvPr>
            <p:ph type="body" idx="1"/>
          </p:nvPr>
        </p:nvSpPr>
        <p:spPr>
          <a:xfrm>
            <a:off x="3186427" y="7156473"/>
            <a:ext cx="9754553" cy="1073184"/>
          </a:xfrm>
          <a:prstGeom prst="rect">
            <a:avLst/>
          </a:prstGeom>
          <a:solidFill/>
          <a:ln w="25400">
            <a:solidFill>
              <a:srgbClr val="334150"/>
            </a:solidFill>
            <a:prstDash val="sysDot"/>
            <a:miter lim="800000"/>
          </a:ln>
        </p:spPr>
        <p:txBody>
          <a:bodyPr lIns="221771" tIns="221771" rIns="221771" bIns="221771" anchor="ctr">
            <a:noAutofit/>
          </a:bodyPr>
          <a:lstStyle>
            <a:lvl1pPr marL="0" indent="0" defTabSz="914400">
              <a:spcBef>
                <a:spcPts val="0"/>
              </a:spcBef>
              <a:buSzTx/>
              <a:buFontTx/>
              <a:buNone/>
              <a:defRPr sz="1400">
                <a:solidFill>
                  <a:srgbClr val="FFFFFF"/>
                </a:solidFill>
                <a:latin typeface="Courier"/>
                <a:ea typeface="Courier"/>
                <a:cs typeface="Courier"/>
                <a:sym typeface="Courier"/>
              </a:defRPr>
            </a:lvl1pPr>
          </a:lstStyle>
          <a:p>
            <a:pPr lvl="0">
              <a:defRPr sz="1800">
                <a:solidFill>
                  <a:srgbClr val="000000"/>
                </a:solidFill>
              </a:defRPr>
            </a:pPr>
            <a:r>
              <a:rPr sz="1400">
                <a:solidFill>
                  <a:srgbClr val="FFFFFF"/>
                </a:solidFill>
              </a:rPr>
              <a:t>Click to edit Master text styles</a:t>
            </a:r>
          </a:p>
        </p:txBody>
      </p:sp>
    </p:spTree>
  </p:cSld>
  <p:clrMapOvr>
    <a:masterClrMapping/>
  </p:clrMapOvr>
  <p:transition spd="med" advClick="1"/>
</p:sldLayout>
</file>

<file path=ppt/slideLayouts/slideLayout129.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794" name="Shape 79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795"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796" name="Shape 79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97" name="Shape 79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798" name="Shape 79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799" name="Shape 799"/>
          <p:cNvSpPr/>
          <p:nvPr>
            <p:ph type="body" idx="1"/>
          </p:nvPr>
        </p:nvSpPr>
        <p:spPr>
          <a:xfrm>
            <a:off x="800274" y="1358906"/>
            <a:ext cx="14657233" cy="7785094"/>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50" name="Shape 50"/>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51" name="Shape 51"/>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52"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53" name="Shape 53"/>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54" name="Shape 54"/>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55" name="Shape 55"/>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subtitle style</a:t>
            </a:r>
          </a:p>
        </p:txBody>
      </p:sp>
    </p:spTree>
  </p:cSld>
  <p:clrMapOvr>
    <a:masterClrMapping/>
  </p:clrMapOvr>
  <p:transition spd="med" advClick="1"/>
</p:sldLayout>
</file>

<file path=ppt/slideLayouts/slideLayout130.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801" name="Shape 80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802" name="image4.png"/>
          <p:cNvPicPr/>
          <p:nvPr/>
        </p:nvPicPr>
        <p:blipFill>
          <a:blip r:embed="rId2">
            <a:extLst/>
          </a:blip>
          <a:stretch>
            <a:fillRect/>
          </a:stretch>
        </p:blipFill>
        <p:spPr>
          <a:xfrm>
            <a:off x="11189913" y="-139697"/>
            <a:ext cx="5055097" cy="1222376"/>
          </a:xfrm>
          <a:prstGeom prst="rect">
            <a:avLst/>
          </a:prstGeom>
          <a:ln w="12700">
            <a:miter lim="400000"/>
          </a:ln>
        </p:spPr>
      </p:pic>
      <p:sp>
        <p:nvSpPr>
          <p:cNvPr id="803" name="Shape 80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804" name="Shape 80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805" name="Shape 805"/>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806" name="Shape 806"/>
          <p:cNvSpPr/>
          <p:nvPr>
            <p:ph type="body" idx="1"/>
          </p:nvPr>
        </p:nvSpPr>
        <p:spPr>
          <a:xfrm>
            <a:off x="800229" y="0"/>
            <a:ext cx="10840509" cy="8788400"/>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3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808" name="Shape 808"/>
          <p:cNvSpPr/>
          <p:nvPr>
            <p:ph type="title"/>
          </p:nvPr>
        </p:nvSpPr>
        <p:spPr>
          <a:xfrm>
            <a:off x="1219318" y="2840035"/>
            <a:ext cx="13818952" cy="2341565"/>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09" name="Shape 809"/>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0"/>
              </a:spcBef>
              <a:buSzTx/>
              <a:buFontTx/>
              <a:buNone/>
              <a:defRPr sz="1800">
                <a:solidFill>
                  <a:srgbClr val="90B5DE"/>
                </a:solidFill>
                <a:latin typeface="Arial"/>
                <a:ea typeface="Arial"/>
                <a:cs typeface="Arial"/>
                <a:sym typeface="Arial"/>
              </a:defRPr>
            </a:lvl1pPr>
          </a:lstStyle>
          <a:p>
            <a:pPr lvl="0">
              <a:defRPr>
                <a:solidFill>
                  <a:srgbClr val="000000"/>
                </a:solidFill>
              </a:defRPr>
            </a:pPr>
            <a:r>
              <a:rPr>
                <a:solidFill>
                  <a:srgbClr val="90B5DE"/>
                </a:solidFill>
              </a:rPr>
              <a:t>Click to edit Master subtitle style</a:t>
            </a:r>
          </a:p>
        </p:txBody>
      </p:sp>
    </p:spTree>
  </p:cSld>
  <p:clrMapOvr>
    <a:masterClrMapping/>
  </p:clrMapOvr>
  <p:transition spd="med" advClick="1"/>
</p:sldLayout>
</file>

<file path=ppt/slideLayouts/slideLayout13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811" name="Shape 811"/>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12" name="Shape 812"/>
          <p:cNvSpPr/>
          <p:nvPr>
            <p:ph type="body" idx="1"/>
          </p:nvPr>
        </p:nvSpPr>
        <p:spPr>
          <a:xfrm>
            <a:off x="812880" y="2133600"/>
            <a:ext cx="14631830" cy="7010401"/>
          </a:xfrm>
          <a:prstGeom prst="rect">
            <a:avLst/>
          </a:prstGeom>
        </p:spPr>
        <p:txBody>
          <a:bodyPr lIns="44353" tIns="44353" rIns="44353" bIns="44353">
            <a:noAutofit/>
          </a:bodyPr>
          <a:lstStyle>
            <a:lvl1pPr marL="0" indent="0" defTabSz="914400">
              <a:spcBef>
                <a:spcPts val="0"/>
              </a:spcBef>
              <a:buSzTx/>
              <a:buFontTx/>
              <a:buNone/>
              <a:defRPr sz="1800">
                <a:solidFill>
                  <a:srgbClr val="90B5DE"/>
                </a:solidFill>
                <a:latin typeface="Arial"/>
                <a:ea typeface="Arial"/>
                <a:cs typeface="Arial"/>
                <a:sym typeface="Arial"/>
              </a:defRPr>
            </a:lvl1pPr>
            <a:lvl2pPr marL="0" indent="0" defTabSz="914400">
              <a:spcBef>
                <a:spcPts val="0"/>
              </a:spcBef>
              <a:buSzTx/>
              <a:buFontTx/>
              <a:buNone/>
              <a:defRPr sz="1800">
                <a:solidFill>
                  <a:srgbClr val="90B5DE"/>
                </a:solidFill>
                <a:latin typeface="Arial"/>
                <a:ea typeface="Arial"/>
                <a:cs typeface="Arial"/>
                <a:sym typeface="Arial"/>
              </a:defRPr>
            </a:lvl2pPr>
            <a:lvl3pPr marL="0" indent="0" defTabSz="914400">
              <a:spcBef>
                <a:spcPts val="0"/>
              </a:spcBef>
              <a:buSzTx/>
              <a:buFontTx/>
              <a:buNone/>
              <a:defRPr sz="1800">
                <a:solidFill>
                  <a:srgbClr val="90B5DE"/>
                </a:solidFill>
                <a:latin typeface="Arial"/>
                <a:ea typeface="Arial"/>
                <a:cs typeface="Arial"/>
                <a:sym typeface="Arial"/>
              </a:defRPr>
            </a:lvl3pPr>
            <a:lvl4pPr marL="0" indent="0" defTabSz="914400">
              <a:spcBef>
                <a:spcPts val="0"/>
              </a:spcBef>
              <a:buSzTx/>
              <a:buFontTx/>
              <a:buNone/>
              <a:defRPr sz="1800">
                <a:solidFill>
                  <a:srgbClr val="90B5DE"/>
                </a:solidFill>
                <a:latin typeface="Arial"/>
                <a:ea typeface="Arial"/>
                <a:cs typeface="Arial"/>
                <a:sym typeface="Arial"/>
              </a:defRPr>
            </a:lvl4pPr>
            <a:lvl5pPr marL="0" indent="0" defTabSz="914400">
              <a:spcBef>
                <a:spcPts val="0"/>
              </a:spcBef>
              <a:buSzTx/>
              <a:buFontTx/>
              <a:buNone/>
              <a:defRPr sz="1800">
                <a:solidFill>
                  <a:srgbClr val="90B5DE"/>
                </a:solidFill>
                <a:latin typeface="Arial"/>
                <a:ea typeface="Arial"/>
                <a:cs typeface="Arial"/>
                <a:sym typeface="Arial"/>
              </a:defRPr>
            </a:lvl5pPr>
          </a:lstStyle>
          <a:p>
            <a:pPr lvl="0">
              <a:defRPr>
                <a:solidFill>
                  <a:srgbClr val="000000"/>
                </a:solidFill>
              </a:defRPr>
            </a:pPr>
            <a:r>
              <a:rPr>
                <a:solidFill>
                  <a:srgbClr val="90B5DE"/>
                </a:solidFill>
              </a:rPr>
              <a:t>Click to edit Master text styles</a:t>
            </a:r>
            <a:endParaRPr>
              <a:solidFill>
                <a:srgbClr val="90B5DE"/>
              </a:solidFill>
            </a:endParaRPr>
          </a:p>
          <a:p>
            <a:pPr lvl="1">
              <a:defRPr>
                <a:solidFill>
                  <a:srgbClr val="000000"/>
                </a:solidFill>
              </a:defRPr>
            </a:pPr>
            <a:r>
              <a:rPr>
                <a:solidFill>
                  <a:srgbClr val="90B5DE"/>
                </a:solidFill>
              </a:rPr>
              <a:t>Second level</a:t>
            </a:r>
            <a:endParaRPr>
              <a:solidFill>
                <a:srgbClr val="90B5DE"/>
              </a:solidFill>
            </a:endParaRPr>
          </a:p>
          <a:p>
            <a:pPr lvl="2">
              <a:defRPr>
                <a:solidFill>
                  <a:srgbClr val="000000"/>
                </a:solidFill>
              </a:defRPr>
            </a:pPr>
            <a:r>
              <a:rPr>
                <a:solidFill>
                  <a:srgbClr val="90B5DE"/>
                </a:solidFill>
              </a:rPr>
              <a:t>Third level</a:t>
            </a:r>
            <a:endParaRPr>
              <a:solidFill>
                <a:srgbClr val="90B5DE"/>
              </a:solidFill>
            </a:endParaRPr>
          </a:p>
          <a:p>
            <a:pPr lvl="3">
              <a:defRPr>
                <a:solidFill>
                  <a:srgbClr val="000000"/>
                </a:solidFill>
              </a:defRPr>
            </a:pPr>
            <a:r>
              <a:rPr>
                <a:solidFill>
                  <a:srgbClr val="90B5DE"/>
                </a:solidFill>
              </a:rPr>
              <a:t>Fourth level</a:t>
            </a:r>
            <a:endParaRPr>
              <a:solidFill>
                <a:srgbClr val="90B5DE"/>
              </a:solidFill>
            </a:endParaRPr>
          </a:p>
          <a:p>
            <a:pPr lvl="4">
              <a:defRPr>
                <a:solidFill>
                  <a:srgbClr val="000000"/>
                </a:solidFill>
              </a:defRPr>
            </a:pPr>
            <a:r>
              <a:rPr>
                <a:solidFill>
                  <a:srgbClr val="90B5DE"/>
                </a:solidFill>
              </a:rPr>
              <a:t>Fifth level</a:t>
            </a:r>
          </a:p>
        </p:txBody>
      </p:sp>
    </p:spTree>
  </p:cSld>
  <p:clrMapOvr>
    <a:masterClrMapping/>
  </p:clrMapOvr>
  <p:transition spd="med" advClick="1"/>
</p:sldLayout>
</file>

<file path=ppt/slideLayouts/slideLayout13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814" name="Shape 814"/>
          <p:cNvSpPr/>
          <p:nvPr>
            <p:ph type="title"/>
          </p:nvPr>
        </p:nvSpPr>
        <p:spPr>
          <a:xfrm>
            <a:off x="1284412" y="5875339"/>
            <a:ext cx="13818952" cy="1816102"/>
          </a:xfrm>
          <a:prstGeom prst="rect">
            <a:avLst/>
          </a:prstGeom>
        </p:spPr>
        <p:txBody>
          <a:bodyPr lIns="44353" tIns="44353" rIns="44353" bIns="44353" anchor="t">
            <a:noAutofit/>
          </a:bodyPr>
          <a:lstStyle>
            <a:lvl1pPr algn="l" defTabSz="914400">
              <a:defRPr cap="all" sz="3900">
                <a:solidFill>
                  <a:srgbClr val="FFFFFF"/>
                </a:solidFill>
                <a:latin typeface="Arial Bold"/>
                <a:ea typeface="Arial Bold"/>
                <a:cs typeface="Arial Bold"/>
                <a:sym typeface="Arial Bold"/>
              </a:defRPr>
            </a:lvl1pPr>
          </a:lstStyle>
          <a:p>
            <a:pPr lvl="0">
              <a:defRPr cap="none" sz="1800">
                <a:solidFill>
                  <a:srgbClr val="000000"/>
                </a:solidFill>
              </a:defRPr>
            </a:pPr>
            <a:r>
              <a:rPr cap="all" sz="3900">
                <a:solidFill>
                  <a:srgbClr val="FFFFFF"/>
                </a:solidFill>
              </a:rPr>
              <a:t>Click to edit Master title style</a:t>
            </a:r>
          </a:p>
        </p:txBody>
      </p:sp>
      <p:sp>
        <p:nvSpPr>
          <p:cNvPr id="815" name="Shape 815"/>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13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817" name="Shape 817"/>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18" name="Shape 818"/>
          <p:cNvSpPr/>
          <p:nvPr>
            <p:ph type="body" idx="1"/>
          </p:nvPr>
        </p:nvSpPr>
        <p:spPr>
          <a:xfrm>
            <a:off x="812952" y="2133600"/>
            <a:ext cx="7239708" cy="7010401"/>
          </a:xfrm>
          <a:prstGeom prst="rect">
            <a:avLst/>
          </a:prstGeom>
        </p:spPr>
        <p:txBody>
          <a:bodyPr lIns="44353" tIns="44353" rIns="44353" bIns="44353">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13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820" name="Shape 820"/>
          <p:cNvSpPr/>
          <p:nvPr>
            <p:ph type="title"/>
          </p:nvPr>
        </p:nvSpPr>
        <p:spPr>
          <a:xfrm>
            <a:off x="812880" y="366714"/>
            <a:ext cx="14631830" cy="1606095"/>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21" name="Shape 821"/>
          <p:cNvSpPr/>
          <p:nvPr>
            <p:ph type="body" idx="1"/>
          </p:nvPr>
        </p:nvSpPr>
        <p:spPr>
          <a:xfrm>
            <a:off x="812930" y="1972808"/>
            <a:ext cx="7182555" cy="927562"/>
          </a:xfrm>
          <a:prstGeom prst="rect">
            <a:avLst/>
          </a:prstGeom>
        </p:spPr>
        <p:txBody>
          <a:bodyPr lIns="44353" tIns="44353" rIns="44353" bIns="44353"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13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23" name="Shape 823"/>
          <p:cNvSpPr/>
          <p:nvPr>
            <p:ph type="title"/>
          </p:nvPr>
        </p:nvSpPr>
        <p:spPr>
          <a:xfrm>
            <a:off x="812880" y="366714"/>
            <a:ext cx="14631830" cy="2884486"/>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Tree>
  </p:cSld>
  <p:clrMapOvr>
    <a:masterClrMapping/>
  </p:clrMapOvr>
  <p:transition spd="med" advClick="1"/>
</p:sldLayout>
</file>

<file path=ppt/slideLayouts/slideLayout13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826" name="Shape 826"/>
          <p:cNvSpPr/>
          <p:nvPr>
            <p:ph type="title"/>
          </p:nvPr>
        </p:nvSpPr>
        <p:spPr>
          <a:xfrm>
            <a:off x="812880" y="0"/>
            <a:ext cx="5348810" cy="1912940"/>
          </a:xfrm>
          <a:prstGeom prst="rect">
            <a:avLst/>
          </a:prstGeom>
        </p:spPr>
        <p:txBody>
          <a:bodyPr lIns="44353" tIns="44353" rIns="44353" bIns="44353" anchor="b">
            <a:noAutofit/>
          </a:bodyPr>
          <a:lstStyle>
            <a:lvl1pPr algn="l" defTabSz="914400">
              <a:defRPr sz="2000">
                <a:solidFill>
                  <a:srgbClr val="FFFFFF"/>
                </a:solidFill>
                <a:latin typeface="Arial Bold"/>
                <a:ea typeface="Arial Bold"/>
                <a:cs typeface="Arial Bold"/>
                <a:sym typeface="Arial Bold"/>
              </a:defRPr>
            </a:lvl1pPr>
          </a:lstStyle>
          <a:p>
            <a:pPr lvl="0">
              <a:defRPr sz="1800">
                <a:solidFill>
                  <a:srgbClr val="000000"/>
                </a:solidFill>
              </a:defRPr>
            </a:pPr>
            <a:r>
              <a:rPr sz="2000">
                <a:solidFill>
                  <a:srgbClr val="FFFFFF"/>
                </a:solidFill>
              </a:rPr>
              <a:t>Click to edit Master title style</a:t>
            </a:r>
          </a:p>
        </p:txBody>
      </p:sp>
      <p:sp>
        <p:nvSpPr>
          <p:cNvPr id="827" name="Shape 827"/>
          <p:cNvSpPr/>
          <p:nvPr>
            <p:ph type="body" idx="1"/>
          </p:nvPr>
        </p:nvSpPr>
        <p:spPr>
          <a:xfrm>
            <a:off x="6357049" y="363733"/>
            <a:ext cx="9087737" cy="8780268"/>
          </a:xfrm>
          <a:prstGeom prst="rect">
            <a:avLst/>
          </a:prstGeom>
        </p:spPr>
        <p:txBody>
          <a:bodyPr lIns="44353" tIns="44353" rIns="44353" bIns="44353">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13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829" name="Shape 829"/>
          <p:cNvSpPr/>
          <p:nvPr>
            <p:ph type="title"/>
          </p:nvPr>
        </p:nvSpPr>
        <p:spPr>
          <a:xfrm>
            <a:off x="3186427" y="1828822"/>
            <a:ext cx="9754553" cy="5327653"/>
          </a:xfrm>
          <a:prstGeom prst="rect">
            <a:avLst/>
          </a:prstGeom>
        </p:spPr>
        <p:txBody>
          <a:bodyPr lIns="44353" tIns="44353" rIns="44353" bIns="44353" anchor="b">
            <a:noAutofit/>
          </a:bodyPr>
          <a:lstStyle>
            <a:lvl1pPr algn="l" defTabSz="914400">
              <a:defRPr sz="2000">
                <a:solidFill>
                  <a:srgbClr val="FFFFFF"/>
                </a:solidFill>
                <a:latin typeface="Arial Bold"/>
                <a:ea typeface="Arial Bold"/>
                <a:cs typeface="Arial Bold"/>
                <a:sym typeface="Arial Bold"/>
              </a:defRPr>
            </a:lvl1pPr>
          </a:lstStyle>
          <a:p>
            <a:pPr lvl="0">
              <a:defRPr sz="1800">
                <a:solidFill>
                  <a:srgbClr val="000000"/>
                </a:solidFill>
              </a:defRPr>
            </a:pPr>
            <a:r>
              <a:rPr sz="2000">
                <a:solidFill>
                  <a:srgbClr val="FFFFFF"/>
                </a:solidFill>
              </a:rPr>
              <a:t>Click to edit Master title style</a:t>
            </a:r>
          </a:p>
        </p:txBody>
      </p:sp>
      <p:sp>
        <p:nvSpPr>
          <p:cNvPr id="830" name="Shape 830"/>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57" name="Shape 57"/>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58" name="Shape 58"/>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59"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60" name="Shape 60"/>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61" name="Shape 61"/>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62" name="Shape 62"/>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14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832" name="Shape 832"/>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33" name="Shape 833"/>
          <p:cNvSpPr/>
          <p:nvPr>
            <p:ph type="body" idx="1"/>
          </p:nvPr>
        </p:nvSpPr>
        <p:spPr>
          <a:xfrm>
            <a:off x="812880" y="2133600"/>
            <a:ext cx="14631830" cy="7010401"/>
          </a:xfrm>
          <a:prstGeom prst="rect">
            <a:avLst/>
          </a:prstGeom>
        </p:spPr>
        <p:txBody>
          <a:bodyPr lIns="44353" tIns="44353" rIns="44353" bIns="44353">
            <a:noAutofit/>
          </a:bodyPr>
          <a:lstStyle>
            <a:lvl1pPr marL="0" indent="0" defTabSz="914400">
              <a:spcBef>
                <a:spcPts val="0"/>
              </a:spcBef>
              <a:buSzTx/>
              <a:buFontTx/>
              <a:buNone/>
              <a:defRPr sz="1800">
                <a:solidFill>
                  <a:srgbClr val="90B5DE"/>
                </a:solidFill>
                <a:latin typeface="Arial"/>
                <a:ea typeface="Arial"/>
                <a:cs typeface="Arial"/>
                <a:sym typeface="Arial"/>
              </a:defRPr>
            </a:lvl1pPr>
            <a:lvl2pPr marL="0" indent="0" defTabSz="914400">
              <a:spcBef>
                <a:spcPts val="0"/>
              </a:spcBef>
              <a:buSzTx/>
              <a:buFontTx/>
              <a:buNone/>
              <a:defRPr sz="1800">
                <a:solidFill>
                  <a:srgbClr val="90B5DE"/>
                </a:solidFill>
                <a:latin typeface="Arial"/>
                <a:ea typeface="Arial"/>
                <a:cs typeface="Arial"/>
                <a:sym typeface="Arial"/>
              </a:defRPr>
            </a:lvl2pPr>
            <a:lvl3pPr marL="0" indent="0" defTabSz="914400">
              <a:spcBef>
                <a:spcPts val="0"/>
              </a:spcBef>
              <a:buSzTx/>
              <a:buFontTx/>
              <a:buNone/>
              <a:defRPr sz="1800">
                <a:solidFill>
                  <a:srgbClr val="90B5DE"/>
                </a:solidFill>
                <a:latin typeface="Arial"/>
                <a:ea typeface="Arial"/>
                <a:cs typeface="Arial"/>
                <a:sym typeface="Arial"/>
              </a:defRPr>
            </a:lvl3pPr>
            <a:lvl4pPr marL="0" indent="0" defTabSz="914400">
              <a:spcBef>
                <a:spcPts val="0"/>
              </a:spcBef>
              <a:buSzTx/>
              <a:buFontTx/>
              <a:buNone/>
              <a:defRPr sz="1800">
                <a:solidFill>
                  <a:srgbClr val="90B5DE"/>
                </a:solidFill>
                <a:latin typeface="Arial"/>
                <a:ea typeface="Arial"/>
                <a:cs typeface="Arial"/>
                <a:sym typeface="Arial"/>
              </a:defRPr>
            </a:lvl4pPr>
            <a:lvl5pPr marL="0" indent="0" defTabSz="914400">
              <a:spcBef>
                <a:spcPts val="0"/>
              </a:spcBef>
              <a:buSzTx/>
              <a:buFontTx/>
              <a:buNone/>
              <a:defRPr sz="1800">
                <a:solidFill>
                  <a:srgbClr val="90B5DE"/>
                </a:solidFill>
                <a:latin typeface="Arial"/>
                <a:ea typeface="Arial"/>
                <a:cs typeface="Arial"/>
                <a:sym typeface="Arial"/>
              </a:defRPr>
            </a:lvl5pPr>
          </a:lstStyle>
          <a:p>
            <a:pPr lvl="0">
              <a:defRPr>
                <a:solidFill>
                  <a:srgbClr val="000000"/>
                </a:solidFill>
              </a:defRPr>
            </a:pPr>
            <a:r>
              <a:rPr>
                <a:solidFill>
                  <a:srgbClr val="90B5DE"/>
                </a:solidFill>
              </a:rPr>
              <a:t>Click to edit Master text styles</a:t>
            </a:r>
            <a:endParaRPr>
              <a:solidFill>
                <a:srgbClr val="90B5DE"/>
              </a:solidFill>
            </a:endParaRPr>
          </a:p>
          <a:p>
            <a:pPr lvl="1">
              <a:defRPr>
                <a:solidFill>
                  <a:srgbClr val="000000"/>
                </a:solidFill>
              </a:defRPr>
            </a:pPr>
            <a:r>
              <a:rPr>
                <a:solidFill>
                  <a:srgbClr val="90B5DE"/>
                </a:solidFill>
              </a:rPr>
              <a:t>Second level</a:t>
            </a:r>
            <a:endParaRPr>
              <a:solidFill>
                <a:srgbClr val="90B5DE"/>
              </a:solidFill>
            </a:endParaRPr>
          </a:p>
          <a:p>
            <a:pPr lvl="2">
              <a:defRPr>
                <a:solidFill>
                  <a:srgbClr val="000000"/>
                </a:solidFill>
              </a:defRPr>
            </a:pPr>
            <a:r>
              <a:rPr>
                <a:solidFill>
                  <a:srgbClr val="90B5DE"/>
                </a:solidFill>
              </a:rPr>
              <a:t>Third level</a:t>
            </a:r>
            <a:endParaRPr>
              <a:solidFill>
                <a:srgbClr val="90B5DE"/>
              </a:solidFill>
            </a:endParaRPr>
          </a:p>
          <a:p>
            <a:pPr lvl="3">
              <a:defRPr>
                <a:solidFill>
                  <a:srgbClr val="000000"/>
                </a:solidFill>
              </a:defRPr>
            </a:pPr>
            <a:r>
              <a:rPr>
                <a:solidFill>
                  <a:srgbClr val="90B5DE"/>
                </a:solidFill>
              </a:rPr>
              <a:t>Fourth level</a:t>
            </a:r>
            <a:endParaRPr>
              <a:solidFill>
                <a:srgbClr val="90B5DE"/>
              </a:solidFill>
            </a:endParaRPr>
          </a:p>
          <a:p>
            <a:pPr lvl="4">
              <a:defRPr>
                <a:solidFill>
                  <a:srgbClr val="000000"/>
                </a:solidFill>
              </a:defRPr>
            </a:pPr>
            <a:r>
              <a:rPr>
                <a:solidFill>
                  <a:srgbClr val="90B5DE"/>
                </a:solidFill>
              </a:rPr>
              <a:t>Fifth level</a:t>
            </a:r>
          </a:p>
        </p:txBody>
      </p:sp>
    </p:spTree>
  </p:cSld>
  <p:clrMapOvr>
    <a:masterClrMapping/>
  </p:clrMapOvr>
  <p:transition spd="med" advClick="1"/>
</p:sldLayout>
</file>

<file path=ppt/slideLayouts/slideLayout14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835" name="Shape 835"/>
          <p:cNvSpPr/>
          <p:nvPr>
            <p:ph type="title"/>
          </p:nvPr>
        </p:nvSpPr>
        <p:spPr>
          <a:xfrm>
            <a:off x="11786751" y="366908"/>
            <a:ext cx="3657959" cy="8777092"/>
          </a:xfrm>
          <a:prstGeom prst="rect">
            <a:avLst/>
          </a:prstGeom>
        </p:spPr>
        <p:txBody>
          <a:bodyPr lIns="44353" tIns="44353" rIns="44353" bIns="44353" anchor="t">
            <a:noAutofit/>
          </a:bodyPr>
          <a:lstStyle>
            <a:lvl1pPr algn="l" defTabSz="914400">
              <a:defRPr sz="4600">
                <a:solidFill>
                  <a:srgbClr val="FFFFFF"/>
                </a:solidFill>
                <a:latin typeface="Arial"/>
                <a:ea typeface="Arial"/>
                <a:cs typeface="Arial"/>
                <a:sym typeface="Arial"/>
              </a:defRPr>
            </a:lvl1pPr>
          </a:lstStyle>
          <a:p>
            <a:pPr lvl="0">
              <a:defRPr sz="1800">
                <a:solidFill>
                  <a:srgbClr val="000000"/>
                </a:solidFill>
              </a:defRPr>
            </a:pPr>
            <a:r>
              <a:rPr sz="4600">
                <a:solidFill>
                  <a:srgbClr val="FFFFFF"/>
                </a:solidFill>
              </a:rPr>
              <a:t>Click to edit Master title style</a:t>
            </a:r>
          </a:p>
        </p:txBody>
      </p:sp>
      <p:sp>
        <p:nvSpPr>
          <p:cNvPr id="836" name="Shape 836"/>
          <p:cNvSpPr/>
          <p:nvPr>
            <p:ph type="body" idx="1"/>
          </p:nvPr>
        </p:nvSpPr>
        <p:spPr>
          <a:xfrm>
            <a:off x="812909" y="366908"/>
            <a:ext cx="10821459" cy="8777092"/>
          </a:xfrm>
          <a:prstGeom prst="rect">
            <a:avLst/>
          </a:prstGeom>
        </p:spPr>
        <p:txBody>
          <a:bodyPr lIns="44353" tIns="44353" rIns="44353" bIns="44353">
            <a:noAutofit/>
          </a:bodyPr>
          <a:lstStyle>
            <a:lvl1pPr marL="0" indent="0" defTabSz="914400">
              <a:spcBef>
                <a:spcPts val="0"/>
              </a:spcBef>
              <a:buSzTx/>
              <a:buFontTx/>
              <a:buNone/>
              <a:defRPr sz="1800">
                <a:solidFill>
                  <a:srgbClr val="90B5DE"/>
                </a:solidFill>
                <a:latin typeface="Arial"/>
                <a:ea typeface="Arial"/>
                <a:cs typeface="Arial"/>
                <a:sym typeface="Arial"/>
              </a:defRPr>
            </a:lvl1pPr>
            <a:lvl2pPr marL="0" indent="0" defTabSz="914400">
              <a:spcBef>
                <a:spcPts val="0"/>
              </a:spcBef>
              <a:buSzTx/>
              <a:buFontTx/>
              <a:buNone/>
              <a:defRPr sz="1800">
                <a:solidFill>
                  <a:srgbClr val="90B5DE"/>
                </a:solidFill>
                <a:latin typeface="Arial"/>
                <a:ea typeface="Arial"/>
                <a:cs typeface="Arial"/>
                <a:sym typeface="Arial"/>
              </a:defRPr>
            </a:lvl2pPr>
            <a:lvl3pPr marL="0" indent="0" defTabSz="914400">
              <a:spcBef>
                <a:spcPts val="0"/>
              </a:spcBef>
              <a:buSzTx/>
              <a:buFontTx/>
              <a:buNone/>
              <a:defRPr sz="1800">
                <a:solidFill>
                  <a:srgbClr val="90B5DE"/>
                </a:solidFill>
                <a:latin typeface="Arial"/>
                <a:ea typeface="Arial"/>
                <a:cs typeface="Arial"/>
                <a:sym typeface="Arial"/>
              </a:defRPr>
            </a:lvl3pPr>
            <a:lvl4pPr marL="0" indent="0" defTabSz="914400">
              <a:spcBef>
                <a:spcPts val="0"/>
              </a:spcBef>
              <a:buSzTx/>
              <a:buFontTx/>
              <a:buNone/>
              <a:defRPr sz="1800">
                <a:solidFill>
                  <a:srgbClr val="90B5DE"/>
                </a:solidFill>
                <a:latin typeface="Arial"/>
                <a:ea typeface="Arial"/>
                <a:cs typeface="Arial"/>
                <a:sym typeface="Arial"/>
              </a:defRPr>
            </a:lvl4pPr>
            <a:lvl5pPr marL="0" indent="0" defTabSz="914400">
              <a:spcBef>
                <a:spcPts val="0"/>
              </a:spcBef>
              <a:buSzTx/>
              <a:buFontTx/>
              <a:buNone/>
              <a:defRPr sz="1800">
                <a:solidFill>
                  <a:srgbClr val="90B5DE"/>
                </a:solidFill>
                <a:latin typeface="Arial"/>
                <a:ea typeface="Arial"/>
                <a:cs typeface="Arial"/>
                <a:sym typeface="Arial"/>
              </a:defRPr>
            </a:lvl5pPr>
          </a:lstStyle>
          <a:p>
            <a:pPr lvl="0">
              <a:defRPr>
                <a:solidFill>
                  <a:srgbClr val="000000"/>
                </a:solidFill>
              </a:defRPr>
            </a:pPr>
            <a:r>
              <a:rPr>
                <a:solidFill>
                  <a:srgbClr val="90B5DE"/>
                </a:solidFill>
              </a:rPr>
              <a:t>Click to edit Master text styles</a:t>
            </a:r>
            <a:endParaRPr>
              <a:solidFill>
                <a:srgbClr val="90B5DE"/>
              </a:solidFill>
            </a:endParaRPr>
          </a:p>
          <a:p>
            <a:pPr lvl="1">
              <a:defRPr>
                <a:solidFill>
                  <a:srgbClr val="000000"/>
                </a:solidFill>
              </a:defRPr>
            </a:pPr>
            <a:r>
              <a:rPr>
                <a:solidFill>
                  <a:srgbClr val="90B5DE"/>
                </a:solidFill>
              </a:rPr>
              <a:t>Second level</a:t>
            </a:r>
            <a:endParaRPr>
              <a:solidFill>
                <a:srgbClr val="90B5DE"/>
              </a:solidFill>
            </a:endParaRPr>
          </a:p>
          <a:p>
            <a:pPr lvl="2">
              <a:defRPr>
                <a:solidFill>
                  <a:srgbClr val="000000"/>
                </a:solidFill>
              </a:defRPr>
            </a:pPr>
            <a:r>
              <a:rPr>
                <a:solidFill>
                  <a:srgbClr val="90B5DE"/>
                </a:solidFill>
              </a:rPr>
              <a:t>Third level</a:t>
            </a:r>
            <a:endParaRPr>
              <a:solidFill>
                <a:srgbClr val="90B5DE"/>
              </a:solidFill>
            </a:endParaRPr>
          </a:p>
          <a:p>
            <a:pPr lvl="3">
              <a:defRPr>
                <a:solidFill>
                  <a:srgbClr val="000000"/>
                </a:solidFill>
              </a:defRPr>
            </a:pPr>
            <a:r>
              <a:rPr>
                <a:solidFill>
                  <a:srgbClr val="90B5DE"/>
                </a:solidFill>
              </a:rPr>
              <a:t>Fourth level</a:t>
            </a:r>
            <a:endParaRPr>
              <a:solidFill>
                <a:srgbClr val="90B5DE"/>
              </a:solidFill>
            </a:endParaRPr>
          </a:p>
          <a:p>
            <a:pPr lvl="4">
              <a:defRPr>
                <a:solidFill>
                  <a:srgbClr val="000000"/>
                </a:solidFill>
              </a:defRPr>
            </a:pPr>
            <a:r>
              <a:rPr>
                <a:solidFill>
                  <a:srgbClr val="90B5DE"/>
                </a:solidFill>
              </a:rPr>
              <a:t>Fifth level</a:t>
            </a:r>
          </a:p>
        </p:txBody>
      </p:sp>
    </p:spTree>
  </p:cSld>
  <p:clrMapOvr>
    <a:masterClrMapping/>
  </p:clrMapOvr>
  <p:transition spd="med" advClick="1"/>
</p:sldLayout>
</file>

<file path=ppt/slideLayouts/slideLayout14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838" name="Shape 83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39"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40" name="Shape 84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41" name="Shape 84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42" name="Shape 842"/>
          <p:cNvSpPr/>
          <p:nvPr>
            <p:ph type="title"/>
          </p:nvPr>
        </p:nvSpPr>
        <p:spPr>
          <a:xfrm>
            <a:off x="1219318" y="2459034"/>
            <a:ext cx="13818952" cy="2722566"/>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843" name="Shape 843"/>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1100"/>
              </a:spcBef>
              <a:buSzTx/>
              <a:buFontTx/>
              <a:buNone/>
              <a:defRPr sz="4600">
                <a:latin typeface="Stratum2 Medium"/>
                <a:ea typeface="Stratum2 Medium"/>
                <a:cs typeface="Stratum2 Medium"/>
                <a:sym typeface="Stratum2 Medium"/>
              </a:defRPr>
            </a:lvl1pPr>
          </a:lstStyle>
          <a:p>
            <a:pPr lvl="0">
              <a:defRPr sz="1800"/>
            </a:pPr>
            <a:r>
              <a:rPr sz="4600"/>
              <a:t>Click to edit Master subtitle style</a:t>
            </a:r>
          </a:p>
        </p:txBody>
      </p:sp>
    </p:spTree>
  </p:cSld>
  <p:clrMapOvr>
    <a:masterClrMapping/>
  </p:clrMapOvr>
  <p:transition spd="med" advClick="1"/>
</p:sldLayout>
</file>

<file path=ppt/slideLayouts/slideLayout14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845" name="Shape 84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46"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47" name="Shape 84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48" name="Shape 84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49" name="Shape 849"/>
          <p:cNvSpPr/>
          <p:nvPr>
            <p:ph type="title"/>
          </p:nvPr>
        </p:nvSpPr>
        <p:spPr>
          <a:xfrm>
            <a:off x="800274" y="1778004"/>
            <a:ext cx="14657233" cy="6832601"/>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850" name="Shape 850"/>
          <p:cNvSpPr/>
          <p:nvPr>
            <p:ph type="body" idx="1"/>
          </p:nvPr>
        </p:nvSpPr>
        <p:spPr>
          <a:xfrm>
            <a:off x="812880" y="2133600"/>
            <a:ext cx="14631830" cy="6034088"/>
          </a:xfrm>
          <a:prstGeom prst="rect">
            <a:avLst/>
          </a:prstGeom>
        </p:spPr>
        <p:txBody>
          <a:bodyPr lIns="44353" tIns="44353" rIns="44353" bIns="44353">
            <a:noAutofit/>
          </a:bodyPr>
          <a:lstStyle>
            <a:lvl1pPr marL="184808" indent="-184808" defTabSz="914400">
              <a:spcBef>
                <a:spcPts val="1100"/>
              </a:spcBef>
              <a:buClr>
                <a:srgbClr val="ED781C"/>
              </a:buClr>
              <a:buFont typeface="Helvetica"/>
              <a:defRPr sz="4600">
                <a:latin typeface="Stratum2 Medium"/>
                <a:ea typeface="Stratum2 Medium"/>
                <a:cs typeface="Stratum2 Medium"/>
                <a:sym typeface="Stratum2 Medium"/>
              </a:defRPr>
            </a:lvl1pPr>
            <a:lvl2pPr marL="395798" indent="-184808" defTabSz="914400">
              <a:spcBef>
                <a:spcPts val="1100"/>
              </a:spcBef>
              <a:buClr>
                <a:srgbClr val="ED781C"/>
              </a:buClr>
              <a:buFont typeface="Helvetica"/>
              <a:buChar char="•"/>
              <a:defRPr sz="4600">
                <a:latin typeface="Stratum2 Medium"/>
                <a:ea typeface="Stratum2 Medium"/>
                <a:cs typeface="Stratum2 Medium"/>
                <a:sym typeface="Stratum2 Medium"/>
              </a:defRPr>
            </a:lvl2pPr>
            <a:lvl3pPr marL="632971" indent="-184809" defTabSz="914400">
              <a:spcBef>
                <a:spcPts val="1100"/>
              </a:spcBef>
              <a:buClr>
                <a:srgbClr val="ED781C"/>
              </a:buClr>
              <a:buFont typeface="Helvetica"/>
              <a:defRPr sz="4600">
                <a:latin typeface="Stratum2 Medium"/>
                <a:ea typeface="Stratum2 Medium"/>
                <a:cs typeface="Stratum2 Medium"/>
                <a:sym typeface="Stratum2 Medium"/>
              </a:defRPr>
            </a:lvl3pPr>
            <a:lvl4pPr marL="868602" indent="-184808" defTabSz="914400">
              <a:spcBef>
                <a:spcPts val="1100"/>
              </a:spcBef>
              <a:buClr>
                <a:srgbClr val="ED781C"/>
              </a:buClr>
              <a:buFont typeface="Helvetica"/>
              <a:buChar char="•"/>
              <a:defRPr sz="4600">
                <a:latin typeface="Stratum2 Medium"/>
                <a:ea typeface="Stratum2 Medium"/>
                <a:cs typeface="Stratum2 Medium"/>
                <a:sym typeface="Stratum2 Medium"/>
              </a:defRPr>
            </a:lvl4pPr>
            <a:lvl5pPr marL="1105760" indent="-184808" defTabSz="914400">
              <a:spcBef>
                <a:spcPts val="1100"/>
              </a:spcBef>
              <a:buClr>
                <a:srgbClr val="ED781C"/>
              </a:buClr>
              <a:buFont typeface="Helvetica"/>
              <a:buChar char="•"/>
              <a:defRPr sz="4600">
                <a:latin typeface="Stratum2 Medium"/>
                <a:ea typeface="Stratum2 Medium"/>
                <a:cs typeface="Stratum2 Medium"/>
                <a:sym typeface="Stratum2 Medium"/>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44.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852" name="Shape 85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53"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54" name="Shape 85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55" name="Shape 85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56" name="Shape 856"/>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b="1" cap="all" sz="39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b="0" cap="none" sz="1800">
                <a:effectLst/>
              </a:defRPr>
            </a:pPr>
            <a:r>
              <a:rPr b="1" cap="all" sz="3900">
                <a:effectLst>
                  <a:outerShdw sx="100000" sy="100000" kx="0" ky="0" algn="b" rotWithShape="0" blurRad="38100" dist="38100" dir="2700000">
                    <a:srgbClr val="C0C0C0"/>
                  </a:outerShdw>
                </a:effectLst>
              </a:rPr>
              <a:t>Click to edit Master title style</a:t>
            </a:r>
          </a:p>
        </p:txBody>
      </p:sp>
      <p:sp>
        <p:nvSpPr>
          <p:cNvPr id="857" name="Shape 857"/>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1100"/>
              </a:spcBef>
              <a:buSzTx/>
              <a:buFontTx/>
              <a:buNone/>
              <a:defRPr sz="2000">
                <a:latin typeface="Stratum2 Medium"/>
                <a:ea typeface="Stratum2 Medium"/>
                <a:cs typeface="Stratum2 Medium"/>
                <a:sym typeface="Stratum2 Medium"/>
              </a:defRPr>
            </a:lvl1pPr>
          </a:lstStyle>
          <a:p>
            <a:pPr lvl="0">
              <a:defRPr sz="1800"/>
            </a:pPr>
            <a:r>
              <a:rPr sz="2000"/>
              <a:t>Click to edit Master text styles</a:t>
            </a:r>
          </a:p>
        </p:txBody>
      </p:sp>
    </p:spTree>
  </p:cSld>
  <p:clrMapOvr>
    <a:masterClrMapping/>
  </p:clrMapOvr>
  <p:transition spd="med" advClick="1"/>
</p:sldLayout>
</file>

<file path=ppt/slideLayouts/slideLayout145.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859" name="Shape 85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60"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61" name="Shape 86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62" name="Shape 86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63" name="Shape 863"/>
          <p:cNvSpPr/>
          <p:nvPr>
            <p:ph type="title"/>
          </p:nvPr>
        </p:nvSpPr>
        <p:spPr>
          <a:xfrm>
            <a:off x="800274" y="1778004"/>
            <a:ext cx="14657233" cy="6832601"/>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864" name="Shape 864"/>
          <p:cNvSpPr/>
          <p:nvPr>
            <p:ph type="body" idx="1"/>
          </p:nvPr>
        </p:nvSpPr>
        <p:spPr>
          <a:xfrm>
            <a:off x="812952" y="2133600"/>
            <a:ext cx="7239708" cy="6034088"/>
          </a:xfrm>
          <a:prstGeom prst="rect">
            <a:avLst/>
          </a:prstGeom>
        </p:spPr>
        <p:txBody>
          <a:bodyPr lIns="44353" tIns="44353" rIns="44353" bIns="44353">
            <a:noAutofit/>
          </a:bodyPr>
          <a:lstStyle>
            <a:lvl1pPr marL="184809" indent="-184809" defTabSz="914400">
              <a:spcBef>
                <a:spcPts val="1100"/>
              </a:spcBef>
              <a:buClr>
                <a:srgbClr val="ED781C"/>
              </a:buClr>
              <a:buFont typeface="Helvetica"/>
              <a:defRPr sz="2800">
                <a:latin typeface="Stratum2 Medium"/>
                <a:ea typeface="Stratum2 Medium"/>
                <a:cs typeface="Stratum2 Medium"/>
                <a:sym typeface="Stratum2 Medium"/>
              </a:defRPr>
            </a:lvl1pPr>
            <a:lvl2pPr marL="435973" indent="-224983" defTabSz="914400">
              <a:spcBef>
                <a:spcPts val="1100"/>
              </a:spcBef>
              <a:buClr>
                <a:srgbClr val="ED781C"/>
              </a:buClr>
              <a:buFont typeface="Helvetica"/>
              <a:buChar char="•"/>
              <a:defRPr sz="2800">
                <a:latin typeface="Stratum2 Medium"/>
                <a:ea typeface="Stratum2 Medium"/>
                <a:cs typeface="Stratum2 Medium"/>
                <a:sym typeface="Stratum2 Medium"/>
              </a:defRPr>
            </a:lvl2pPr>
            <a:lvl3pPr marL="706894" indent="-258732" defTabSz="914400">
              <a:spcBef>
                <a:spcPts val="1100"/>
              </a:spcBef>
              <a:buClr>
                <a:srgbClr val="ED781C"/>
              </a:buClr>
              <a:buFont typeface="Helvetica"/>
              <a:defRPr sz="2800">
                <a:latin typeface="Stratum2 Medium"/>
                <a:ea typeface="Stratum2 Medium"/>
                <a:cs typeface="Stratum2 Medium"/>
                <a:sym typeface="Stratum2 Medium"/>
              </a:defRPr>
            </a:lvl3pPr>
            <a:lvl4pPr marL="988183" indent="-304391" defTabSz="914400">
              <a:spcBef>
                <a:spcPts val="1100"/>
              </a:spcBef>
              <a:buClr>
                <a:srgbClr val="ED781C"/>
              </a:buClr>
              <a:buFont typeface="Helvetica"/>
              <a:buChar char="•"/>
              <a:defRPr sz="2800">
                <a:latin typeface="Stratum2 Medium"/>
                <a:ea typeface="Stratum2 Medium"/>
                <a:cs typeface="Stratum2 Medium"/>
                <a:sym typeface="Stratum2 Medium"/>
              </a:defRPr>
            </a:lvl4pPr>
            <a:lvl5pPr marL="1225341" indent="-304391" defTabSz="914400">
              <a:spcBef>
                <a:spcPts val="1100"/>
              </a:spcBef>
              <a:buClr>
                <a:srgbClr val="ED781C"/>
              </a:buClr>
              <a:buFont typeface="Helvetica"/>
              <a:buChar char="•"/>
              <a:defRPr sz="2800">
                <a:latin typeface="Stratum2 Medium"/>
                <a:ea typeface="Stratum2 Medium"/>
                <a:cs typeface="Stratum2 Medium"/>
                <a:sym typeface="Stratum2 Medium"/>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146.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866" name="Shape 86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67"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68" name="Shape 86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69" name="Shape 86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70" name="Shape 870"/>
          <p:cNvSpPr/>
          <p:nvPr>
            <p:ph type="title"/>
          </p:nvPr>
        </p:nvSpPr>
        <p:spPr>
          <a:xfrm>
            <a:off x="812880" y="343069"/>
            <a:ext cx="14631830" cy="1571291"/>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871" name="Shape 871"/>
          <p:cNvSpPr/>
          <p:nvPr>
            <p:ph type="body" idx="1"/>
          </p:nvPr>
        </p:nvSpPr>
        <p:spPr>
          <a:xfrm>
            <a:off x="812934" y="1914357"/>
            <a:ext cx="7182554" cy="986012"/>
          </a:xfrm>
          <a:prstGeom prst="rect">
            <a:avLst/>
          </a:prstGeom>
        </p:spPr>
        <p:txBody>
          <a:bodyPr lIns="44353" tIns="44353" rIns="44353" bIns="44353" anchor="b">
            <a:noAutofit/>
          </a:bodyPr>
          <a:lstStyle>
            <a:lvl1pPr marL="0" indent="0" defTabSz="914400">
              <a:spcBef>
                <a:spcPts val="1100"/>
              </a:spcBef>
              <a:buSzTx/>
              <a:buFontTx/>
              <a:buNone/>
              <a:defRPr b="1" sz="2300">
                <a:latin typeface="Stratum2 Medium"/>
                <a:ea typeface="Stratum2 Medium"/>
                <a:cs typeface="Stratum2 Medium"/>
                <a:sym typeface="Stratum2 Medium"/>
              </a:defRPr>
            </a:lvl1pPr>
          </a:lstStyle>
          <a:p>
            <a:pPr lvl="0">
              <a:defRPr b="0" sz="1800"/>
            </a:pPr>
            <a:r>
              <a:rPr b="1" sz="2300"/>
              <a:t>Click to edit Master text styles</a:t>
            </a:r>
          </a:p>
        </p:txBody>
      </p:sp>
    </p:spTree>
  </p:cSld>
  <p:clrMapOvr>
    <a:masterClrMapping/>
  </p:clrMapOvr>
  <p:transition spd="med" advClick="1"/>
</p:sldLayout>
</file>

<file path=ppt/slideLayouts/slideLayout14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73" name="Shape 87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74"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75" name="Shape 87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76" name="Shape 87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77" name="Shape 877"/>
          <p:cNvSpPr/>
          <p:nvPr>
            <p:ph type="title"/>
          </p:nvPr>
        </p:nvSpPr>
        <p:spPr>
          <a:xfrm>
            <a:off x="800274" y="1778004"/>
            <a:ext cx="14657233" cy="6832601"/>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48.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879" name="Shape 87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80"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81" name="Shape 88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82" name="Shape 88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Tree>
  </p:cSld>
  <p:clrMapOvr>
    <a:masterClrMapping/>
  </p:clrMapOvr>
  <p:transition spd="med" advClick="1"/>
</p:sldLayout>
</file>

<file path=ppt/slideLayouts/slideLayout149.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884" name="Shape 88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85"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86" name="Shape 88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87" name="Shape 88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88" name="Shape 888"/>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b="1" sz="20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b="0" sz="1800">
                <a:effectLst/>
              </a:defRPr>
            </a:pPr>
            <a:r>
              <a:rPr b="1" sz="2000">
                <a:effectLst>
                  <a:outerShdw sx="100000" sy="100000" kx="0" ky="0" algn="b" rotWithShape="0" blurRad="38100" dist="38100" dir="2700000">
                    <a:srgbClr val="C0C0C0"/>
                  </a:outerShdw>
                </a:effectLst>
              </a:rPr>
              <a:t>Click to edit Master title style</a:t>
            </a:r>
          </a:p>
        </p:txBody>
      </p:sp>
      <p:sp>
        <p:nvSpPr>
          <p:cNvPr id="889" name="Shape 889"/>
          <p:cNvSpPr/>
          <p:nvPr>
            <p:ph type="body" idx="1"/>
          </p:nvPr>
        </p:nvSpPr>
        <p:spPr>
          <a:xfrm>
            <a:off x="6357049" y="363733"/>
            <a:ext cx="9087737" cy="8780267"/>
          </a:xfrm>
          <a:prstGeom prst="rect">
            <a:avLst/>
          </a:prstGeom>
        </p:spPr>
        <p:txBody>
          <a:bodyPr lIns="44353" tIns="44353" rIns="44353" bIns="44353">
            <a:noAutofit/>
          </a:bodyPr>
          <a:lstStyle>
            <a:lvl1pPr marL="184808" indent="-184808" defTabSz="914400">
              <a:spcBef>
                <a:spcPts val="1100"/>
              </a:spcBef>
              <a:buClr>
                <a:srgbClr val="ED781C"/>
              </a:buClr>
              <a:buFont typeface="Helvetica"/>
              <a:defRPr sz="3100">
                <a:latin typeface="Stratum2 Medium"/>
                <a:ea typeface="Stratum2 Medium"/>
                <a:cs typeface="Stratum2 Medium"/>
                <a:sym typeface="Stratum2 Medium"/>
              </a:defRPr>
            </a:lvl1pPr>
            <a:lvl2pPr marL="415597" indent="-204608" defTabSz="914400">
              <a:spcBef>
                <a:spcPts val="1100"/>
              </a:spcBef>
              <a:buClr>
                <a:srgbClr val="ED781C"/>
              </a:buClr>
              <a:buFont typeface="Helvetica"/>
              <a:buChar char="•"/>
              <a:defRPr sz="3100">
                <a:latin typeface="Stratum2 Medium"/>
                <a:ea typeface="Stratum2 Medium"/>
                <a:cs typeface="Stratum2 Medium"/>
                <a:sym typeface="Stratum2 Medium"/>
              </a:defRPr>
            </a:lvl2pPr>
            <a:lvl3pPr marL="697252" indent="-249090" defTabSz="914400">
              <a:spcBef>
                <a:spcPts val="1100"/>
              </a:spcBef>
              <a:buClr>
                <a:srgbClr val="ED781C"/>
              </a:buClr>
              <a:buFont typeface="Helvetica"/>
              <a:defRPr sz="3100">
                <a:latin typeface="Stratum2 Medium"/>
                <a:ea typeface="Stratum2 Medium"/>
                <a:cs typeface="Stratum2 Medium"/>
                <a:sym typeface="Stratum2 Medium"/>
              </a:defRPr>
            </a:lvl3pPr>
            <a:lvl4pPr marL="970246" indent="-286453" defTabSz="914400">
              <a:spcBef>
                <a:spcPts val="1100"/>
              </a:spcBef>
              <a:buClr>
                <a:srgbClr val="ED781C"/>
              </a:buClr>
              <a:buFont typeface="Helvetica"/>
              <a:buChar char="•"/>
              <a:defRPr sz="3100">
                <a:latin typeface="Stratum2 Medium"/>
                <a:ea typeface="Stratum2 Medium"/>
                <a:cs typeface="Stratum2 Medium"/>
                <a:sym typeface="Stratum2 Medium"/>
              </a:defRPr>
            </a:lvl4pPr>
            <a:lvl5pPr marL="1207404" indent="-286453" defTabSz="914400">
              <a:spcBef>
                <a:spcPts val="1100"/>
              </a:spcBef>
              <a:buClr>
                <a:srgbClr val="ED781C"/>
              </a:buClr>
              <a:buFont typeface="Helvetica"/>
              <a:buChar char="•"/>
              <a:defRPr sz="3100">
                <a:latin typeface="Stratum2 Medium"/>
                <a:ea typeface="Stratum2 Medium"/>
                <a:cs typeface="Stratum2 Medium"/>
                <a:sym typeface="Stratum2 Medium"/>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64" name="Shape 64"/>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65" name="Shape 65"/>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66"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67" name="Shape 67"/>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68" name="Shape 68"/>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69" name="Shape 69"/>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150.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891" name="Shape 89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92"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893" name="Shape 89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94" name="Shape 89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895" name="Shape 895"/>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b="1" sz="20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b="0" sz="1800">
                <a:effectLst/>
              </a:defRPr>
            </a:pPr>
            <a:r>
              <a:rPr b="1" sz="2000">
                <a:effectLst>
                  <a:outerShdw sx="100000" sy="100000" kx="0" ky="0" algn="b" rotWithShape="0" blurRad="38100" dist="38100" dir="2700000">
                    <a:srgbClr val="C0C0C0"/>
                  </a:outerShdw>
                </a:effectLst>
              </a:rPr>
              <a:t>Click to edit Master title style</a:t>
            </a:r>
          </a:p>
        </p:txBody>
      </p:sp>
      <p:sp>
        <p:nvSpPr>
          <p:cNvPr id="896" name="Shape 896"/>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1100"/>
              </a:spcBef>
              <a:buSzTx/>
              <a:buFontTx/>
              <a:buNone/>
              <a:defRPr sz="1400">
                <a:latin typeface="Stratum2 Medium"/>
                <a:ea typeface="Stratum2 Medium"/>
                <a:cs typeface="Stratum2 Medium"/>
                <a:sym typeface="Stratum2 Medium"/>
              </a:defRPr>
            </a:lvl1pPr>
          </a:lstStyle>
          <a:p>
            <a:pPr lvl="0">
              <a:defRPr sz="1800"/>
            </a:pPr>
            <a:r>
              <a:rPr sz="1400"/>
              <a:t>Click to edit Master text styles</a:t>
            </a:r>
          </a:p>
        </p:txBody>
      </p:sp>
    </p:spTree>
  </p:cSld>
  <p:clrMapOvr>
    <a:masterClrMapping/>
  </p:clrMapOvr>
  <p:transition spd="med" advClick="1"/>
</p:sldLayout>
</file>

<file path=ppt/slideLayouts/slideLayout151.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898" name="Shape 89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899"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900" name="Shape 90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901" name="Shape 90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902" name="Shape 902"/>
          <p:cNvSpPr/>
          <p:nvPr>
            <p:ph type="title"/>
          </p:nvPr>
        </p:nvSpPr>
        <p:spPr>
          <a:xfrm>
            <a:off x="800274" y="1778004"/>
            <a:ext cx="14657233" cy="6832601"/>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903" name="Shape 903"/>
          <p:cNvSpPr/>
          <p:nvPr>
            <p:ph type="body" idx="1"/>
          </p:nvPr>
        </p:nvSpPr>
        <p:spPr>
          <a:xfrm>
            <a:off x="812880" y="2133600"/>
            <a:ext cx="14631830" cy="6034088"/>
          </a:xfrm>
          <a:prstGeom prst="rect">
            <a:avLst/>
          </a:prstGeom>
        </p:spPr>
        <p:txBody>
          <a:bodyPr lIns="44353" tIns="44353" rIns="44353" bIns="44353">
            <a:noAutofit/>
          </a:bodyPr>
          <a:lstStyle>
            <a:lvl1pPr marL="184808" indent="-184808" defTabSz="914400">
              <a:spcBef>
                <a:spcPts val="1100"/>
              </a:spcBef>
              <a:buClr>
                <a:srgbClr val="ED781C"/>
              </a:buClr>
              <a:buFont typeface="Helvetica"/>
              <a:defRPr sz="4600">
                <a:latin typeface="Stratum2 Medium"/>
                <a:ea typeface="Stratum2 Medium"/>
                <a:cs typeface="Stratum2 Medium"/>
                <a:sym typeface="Stratum2 Medium"/>
              </a:defRPr>
            </a:lvl1pPr>
            <a:lvl2pPr marL="395798" indent="-184808" defTabSz="914400">
              <a:spcBef>
                <a:spcPts val="1100"/>
              </a:spcBef>
              <a:buClr>
                <a:srgbClr val="ED781C"/>
              </a:buClr>
              <a:buFont typeface="Helvetica"/>
              <a:buChar char="•"/>
              <a:defRPr sz="4600">
                <a:latin typeface="Stratum2 Medium"/>
                <a:ea typeface="Stratum2 Medium"/>
                <a:cs typeface="Stratum2 Medium"/>
                <a:sym typeface="Stratum2 Medium"/>
              </a:defRPr>
            </a:lvl2pPr>
            <a:lvl3pPr marL="632971" indent="-184809" defTabSz="914400">
              <a:spcBef>
                <a:spcPts val="1100"/>
              </a:spcBef>
              <a:buClr>
                <a:srgbClr val="ED781C"/>
              </a:buClr>
              <a:buFont typeface="Helvetica"/>
              <a:defRPr sz="4600">
                <a:latin typeface="Stratum2 Medium"/>
                <a:ea typeface="Stratum2 Medium"/>
                <a:cs typeface="Stratum2 Medium"/>
                <a:sym typeface="Stratum2 Medium"/>
              </a:defRPr>
            </a:lvl3pPr>
            <a:lvl4pPr marL="868602" indent="-184808" defTabSz="914400">
              <a:spcBef>
                <a:spcPts val="1100"/>
              </a:spcBef>
              <a:buClr>
                <a:srgbClr val="ED781C"/>
              </a:buClr>
              <a:buFont typeface="Helvetica"/>
              <a:buChar char="•"/>
              <a:defRPr sz="4600">
                <a:latin typeface="Stratum2 Medium"/>
                <a:ea typeface="Stratum2 Medium"/>
                <a:cs typeface="Stratum2 Medium"/>
                <a:sym typeface="Stratum2 Medium"/>
              </a:defRPr>
            </a:lvl4pPr>
            <a:lvl5pPr marL="1105760" indent="-184808" defTabSz="914400">
              <a:spcBef>
                <a:spcPts val="1100"/>
              </a:spcBef>
              <a:buClr>
                <a:srgbClr val="ED781C"/>
              </a:buClr>
              <a:buFont typeface="Helvetica"/>
              <a:buChar char="•"/>
              <a:defRPr sz="4600">
                <a:latin typeface="Stratum2 Medium"/>
                <a:ea typeface="Stratum2 Medium"/>
                <a:cs typeface="Stratum2 Medium"/>
                <a:sym typeface="Stratum2 Medium"/>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52.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905" name="Shape 90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Stratum2 Medium"/>
                <a:ea typeface="Stratum2 Medium"/>
                <a:cs typeface="Stratum2 Medium"/>
                <a:sym typeface="Stratum2 Medium"/>
              </a:defRPr>
            </a:pPr>
          </a:p>
        </p:txBody>
      </p:sp>
      <p:pic>
        <p:nvPicPr>
          <p:cNvPr id="906" name="image4.png"/>
          <p:cNvPicPr/>
          <p:nvPr/>
        </p:nvPicPr>
        <p:blipFill>
          <a:blip r:embed="rId2">
            <a:extLst/>
          </a:blip>
          <a:stretch>
            <a:fillRect/>
          </a:stretch>
        </p:blipFill>
        <p:spPr>
          <a:xfrm>
            <a:off x="11189916" y="-139697"/>
            <a:ext cx="5055098" cy="1222376"/>
          </a:xfrm>
          <a:prstGeom prst="rect">
            <a:avLst/>
          </a:prstGeom>
          <a:ln w="12700">
            <a:miter lim="400000"/>
          </a:ln>
        </p:spPr>
      </p:pic>
      <p:sp>
        <p:nvSpPr>
          <p:cNvPr id="907" name="Shape 90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908" name="Shape 90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Stratum2 Medium"/>
                <a:ea typeface="Stratum2 Medium"/>
                <a:cs typeface="Stratum2 Medium"/>
                <a:sym typeface="Stratum2 Medium"/>
              </a:defRPr>
            </a:pPr>
          </a:p>
        </p:txBody>
      </p:sp>
      <p:sp>
        <p:nvSpPr>
          <p:cNvPr id="909" name="Shape 909"/>
          <p:cNvSpPr/>
          <p:nvPr>
            <p:ph type="title"/>
          </p:nvPr>
        </p:nvSpPr>
        <p:spPr>
          <a:xfrm>
            <a:off x="11793101" y="1244606"/>
            <a:ext cx="3664309" cy="7899395"/>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defTabSz="914400">
              <a:defRPr sz="9200">
                <a:effectLst>
                  <a:outerShdw sx="100000" sy="100000" kx="0" ky="0" algn="b" rotWithShape="0" blurRad="38100" dist="38100" dir="2700000">
                    <a:srgbClr val="C0C0C0"/>
                  </a:outerShdw>
                </a:effectLst>
                <a:latin typeface="Maven Pro Medium"/>
                <a:ea typeface="Maven Pro Medium"/>
                <a:cs typeface="Maven Pro Medium"/>
                <a:sym typeface="Maven Pro Medium"/>
              </a:defRPr>
            </a:lvl1pPr>
          </a:lstStyle>
          <a:p>
            <a:pPr lvl="0">
              <a:defRPr sz="1800">
                <a:effectLst/>
              </a:defRPr>
            </a:pPr>
            <a:r>
              <a:rPr sz="9200">
                <a:effectLst>
                  <a:outerShdw sx="100000" sy="100000" kx="0" ky="0" algn="b" rotWithShape="0" blurRad="38100" dist="38100" dir="2700000">
                    <a:srgbClr val="C0C0C0"/>
                  </a:outerShdw>
                </a:effectLst>
              </a:rPr>
              <a:t>Click to edit Master title style</a:t>
            </a:r>
          </a:p>
        </p:txBody>
      </p:sp>
      <p:sp>
        <p:nvSpPr>
          <p:cNvPr id="910" name="Shape 910"/>
          <p:cNvSpPr/>
          <p:nvPr>
            <p:ph type="body" idx="1"/>
          </p:nvPr>
        </p:nvSpPr>
        <p:spPr>
          <a:xfrm>
            <a:off x="800232" y="1778004"/>
            <a:ext cx="10840510" cy="7365997"/>
          </a:xfrm>
          <a:prstGeom prst="rect">
            <a:avLst/>
          </a:prstGeom>
        </p:spPr>
        <p:txBody>
          <a:bodyPr lIns="44353" tIns="44353" rIns="44353" bIns="44353">
            <a:noAutofit/>
          </a:bodyPr>
          <a:lstStyle>
            <a:lvl1pPr marL="184808" indent="-184808" defTabSz="914400">
              <a:spcBef>
                <a:spcPts val="1100"/>
              </a:spcBef>
              <a:buClr>
                <a:srgbClr val="ED781C"/>
              </a:buClr>
              <a:buFont typeface="Helvetica"/>
              <a:defRPr sz="4600">
                <a:latin typeface="Stratum2 Medium"/>
                <a:ea typeface="Stratum2 Medium"/>
                <a:cs typeface="Stratum2 Medium"/>
                <a:sym typeface="Stratum2 Medium"/>
              </a:defRPr>
            </a:lvl1pPr>
            <a:lvl2pPr marL="395798" indent="-184808" defTabSz="914400">
              <a:spcBef>
                <a:spcPts val="1100"/>
              </a:spcBef>
              <a:buClr>
                <a:srgbClr val="ED781C"/>
              </a:buClr>
              <a:buFont typeface="Helvetica"/>
              <a:buChar char="•"/>
              <a:defRPr sz="4600">
                <a:latin typeface="Stratum2 Medium"/>
                <a:ea typeface="Stratum2 Medium"/>
                <a:cs typeface="Stratum2 Medium"/>
                <a:sym typeface="Stratum2 Medium"/>
              </a:defRPr>
            </a:lvl2pPr>
            <a:lvl3pPr marL="632971" indent="-184809" defTabSz="914400">
              <a:spcBef>
                <a:spcPts val="1100"/>
              </a:spcBef>
              <a:buClr>
                <a:srgbClr val="ED781C"/>
              </a:buClr>
              <a:buFont typeface="Helvetica"/>
              <a:defRPr sz="4600">
                <a:latin typeface="Stratum2 Medium"/>
                <a:ea typeface="Stratum2 Medium"/>
                <a:cs typeface="Stratum2 Medium"/>
                <a:sym typeface="Stratum2 Medium"/>
              </a:defRPr>
            </a:lvl3pPr>
            <a:lvl4pPr marL="868602" indent="-184808" defTabSz="914400">
              <a:spcBef>
                <a:spcPts val="1100"/>
              </a:spcBef>
              <a:buClr>
                <a:srgbClr val="ED781C"/>
              </a:buClr>
              <a:buFont typeface="Helvetica"/>
              <a:buChar char="•"/>
              <a:defRPr sz="4600">
                <a:latin typeface="Stratum2 Medium"/>
                <a:ea typeface="Stratum2 Medium"/>
                <a:cs typeface="Stratum2 Medium"/>
                <a:sym typeface="Stratum2 Medium"/>
              </a:defRPr>
            </a:lvl4pPr>
            <a:lvl5pPr marL="1105760" indent="-184808" defTabSz="914400">
              <a:spcBef>
                <a:spcPts val="1100"/>
              </a:spcBef>
              <a:buClr>
                <a:srgbClr val="ED781C"/>
              </a:buClr>
              <a:buFont typeface="Helvetica"/>
              <a:buChar char="•"/>
              <a:defRPr sz="4600">
                <a:latin typeface="Stratum2 Medium"/>
                <a:ea typeface="Stratum2 Medium"/>
                <a:cs typeface="Stratum2 Medium"/>
                <a:sym typeface="Stratum2 Medium"/>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5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912" name="Shape 91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13"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14" name="Shape 91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15" name="Shape 91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16" name="Shape 916"/>
          <p:cNvSpPr/>
          <p:nvPr>
            <p:ph type="title"/>
          </p:nvPr>
        </p:nvSpPr>
        <p:spPr>
          <a:xfrm>
            <a:off x="1219318" y="554035"/>
            <a:ext cx="13818952" cy="4246564"/>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17" name="Shape 917"/>
          <p:cNvSpPr/>
          <p:nvPr>
            <p:ph type="body" idx="1"/>
          </p:nvPr>
        </p:nvSpPr>
        <p:spPr>
          <a:xfrm>
            <a:off x="2438637" y="4800598"/>
            <a:ext cx="11380315" cy="3098805"/>
          </a:xfrm>
          <a:prstGeom prst="rect">
            <a:avLst/>
          </a:prstGeom>
          <a:solidFill/>
          <a:ln w="25400">
            <a:solidFill>
              <a:srgbClr val="334150"/>
            </a:solidFill>
            <a:prstDash val="sysDot"/>
            <a:miter lim="800000"/>
          </a:ln>
        </p:spPr>
        <p:txBody>
          <a:bodyPr lIns="221771" tIns="221771" rIns="221771" bIns="221771" anchor="ctr">
            <a:noAutofit/>
          </a:bodyPr>
          <a:lstStyle>
            <a:lvl1pPr marL="0" indent="0" algn="ctr" defTabSz="914400">
              <a:spcBef>
                <a:spcPts val="0"/>
              </a:spcBef>
              <a:buSzTx/>
              <a:buFontTx/>
              <a:buNone/>
              <a:defRPr sz="4600">
                <a:solidFill>
                  <a:srgbClr val="FFFFFF"/>
                </a:solidFill>
                <a:latin typeface="Courier"/>
                <a:ea typeface="Courier"/>
                <a:cs typeface="Courier"/>
                <a:sym typeface="Courier"/>
              </a:defRPr>
            </a:lvl1pPr>
          </a:lstStyle>
          <a:p>
            <a:pPr lvl="0">
              <a:defRPr sz="1800">
                <a:solidFill>
                  <a:srgbClr val="000000"/>
                </a:solidFill>
              </a:defRPr>
            </a:pPr>
            <a:r>
              <a:rPr sz="4600">
                <a:solidFill>
                  <a:srgbClr val="FFFFFF"/>
                </a:solidFill>
              </a:rPr>
              <a:t>Click to edit Master subtitle style</a:t>
            </a:r>
          </a:p>
        </p:txBody>
      </p:sp>
    </p:spTree>
  </p:cSld>
  <p:clrMapOvr>
    <a:masterClrMapping/>
  </p:clrMapOvr>
  <p:transition spd="med" advClick="1"/>
</p:sldLayout>
</file>

<file path=ppt/slideLayouts/slideLayout154.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919" name="Shape 91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20"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21" name="Shape 92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22" name="Shape 92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23" name="Shape 92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24" name="Shape 924"/>
          <p:cNvSpPr/>
          <p:nvPr>
            <p:ph type="body" idx="1"/>
          </p:nvPr>
        </p:nvSpPr>
        <p:spPr>
          <a:xfrm>
            <a:off x="800274" y="2933708"/>
            <a:ext cx="14657233"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55.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926" name="Shape 92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27"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28" name="Shape 92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29" name="Shape 92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30" name="Shape 930"/>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931" name="Shape 931"/>
          <p:cNvSpPr/>
          <p:nvPr>
            <p:ph type="body" idx="1"/>
          </p:nvPr>
        </p:nvSpPr>
        <p:spPr>
          <a:xfrm>
            <a:off x="1284412" y="3875118"/>
            <a:ext cx="13818952" cy="2000253"/>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sz="2000">
                <a:solidFill>
                  <a:srgbClr val="FFFFFF"/>
                </a:solidFill>
                <a:latin typeface="Courier"/>
                <a:ea typeface="Courier"/>
                <a:cs typeface="Courier"/>
                <a:sym typeface="Courier"/>
              </a:defRPr>
            </a:lvl1pPr>
          </a:lstStyle>
          <a:p>
            <a:pPr lvl="0">
              <a:defRPr sz="1800">
                <a:solidFill>
                  <a:srgbClr val="000000"/>
                </a:solidFill>
              </a:defRPr>
            </a:pPr>
            <a:r>
              <a:rPr sz="2000">
                <a:solidFill>
                  <a:srgbClr val="FFFFFF"/>
                </a:solidFill>
              </a:rPr>
              <a:t>Click to edit Master text styles</a:t>
            </a:r>
          </a:p>
        </p:txBody>
      </p:sp>
    </p:spTree>
  </p:cSld>
  <p:clrMapOvr>
    <a:masterClrMapping/>
  </p:clrMapOvr>
  <p:transition spd="med" advClick="1"/>
</p:sldLayout>
</file>

<file path=ppt/slideLayouts/slideLayout156.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933" name="Shape 93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34"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35" name="Shape 93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36" name="Shape 93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37" name="Shape 937"/>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38" name="Shape 938"/>
          <p:cNvSpPr/>
          <p:nvPr>
            <p:ph type="body" idx="1"/>
          </p:nvPr>
        </p:nvSpPr>
        <p:spPr>
          <a:xfrm>
            <a:off x="800204" y="2933708"/>
            <a:ext cx="7252408"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2800">
                <a:solidFill>
                  <a:srgbClr val="FFFFFF"/>
                </a:solidFill>
                <a:latin typeface="Courier"/>
                <a:ea typeface="Courier"/>
                <a:cs typeface="Courier"/>
                <a:sym typeface="Courier"/>
              </a:defRPr>
            </a:lvl1pPr>
            <a:lvl2pPr marL="184808" indent="-184808" defTabSz="914400">
              <a:spcBef>
                <a:spcPts val="0"/>
              </a:spcBef>
              <a:buSzTx/>
              <a:buFontTx/>
              <a:buNone/>
              <a:defRPr sz="2800">
                <a:solidFill>
                  <a:srgbClr val="FFFFFF"/>
                </a:solidFill>
                <a:latin typeface="Courier"/>
                <a:ea typeface="Courier"/>
                <a:cs typeface="Courier"/>
                <a:sym typeface="Courier"/>
              </a:defRPr>
            </a:lvl2pPr>
            <a:lvl3pPr marL="184808" indent="-184808" defTabSz="914400">
              <a:spcBef>
                <a:spcPts val="0"/>
              </a:spcBef>
              <a:buSzTx/>
              <a:buFontTx/>
              <a:buNone/>
              <a:defRPr sz="2800">
                <a:solidFill>
                  <a:srgbClr val="FFFFFF"/>
                </a:solidFill>
                <a:latin typeface="Courier"/>
                <a:ea typeface="Courier"/>
                <a:cs typeface="Courier"/>
                <a:sym typeface="Courier"/>
              </a:defRPr>
            </a:lvl3pPr>
            <a:lvl4pPr marL="184808" indent="-184808" defTabSz="914400">
              <a:spcBef>
                <a:spcPts val="0"/>
              </a:spcBef>
              <a:buSzTx/>
              <a:buFontTx/>
              <a:buNone/>
              <a:defRPr sz="2800">
                <a:solidFill>
                  <a:srgbClr val="FFFFFF"/>
                </a:solidFill>
                <a:latin typeface="Courier"/>
                <a:ea typeface="Courier"/>
                <a:cs typeface="Courier"/>
                <a:sym typeface="Courier"/>
              </a:defRPr>
            </a:lvl4pPr>
            <a:lvl5pPr marL="184808" indent="-184808" defTabSz="914400">
              <a:spcBef>
                <a:spcPts val="0"/>
              </a:spcBef>
              <a:buSzTx/>
              <a:buFontTx/>
              <a:buNone/>
              <a:defRPr sz="2800">
                <a:solidFill>
                  <a:srgbClr val="FFFFFF"/>
                </a:solidFill>
                <a:latin typeface="Courier"/>
                <a:ea typeface="Courier"/>
                <a:cs typeface="Courier"/>
                <a:sym typeface="Courier"/>
              </a:defRPr>
            </a:lvl5pPr>
          </a:lstStyle>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Tree>
  </p:cSld>
  <p:clrMapOvr>
    <a:masterClrMapping/>
  </p:clrMapOvr>
  <p:transition spd="med" advClick="1"/>
</p:sldLayout>
</file>

<file path=ppt/slideLayouts/slideLayout157.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940" name="Shape 94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41"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42" name="Shape 94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43" name="Shape 94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44" name="Shape 944"/>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45" name="Shape 945"/>
          <p:cNvSpPr/>
          <p:nvPr>
            <p:ph type="body" idx="1"/>
          </p:nvPr>
        </p:nvSpPr>
        <p:spPr>
          <a:xfrm>
            <a:off x="812936" y="1890714"/>
            <a:ext cx="7182554" cy="1009656"/>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b="1" sz="2300">
                <a:solidFill>
                  <a:srgbClr val="FFFFFF"/>
                </a:solidFill>
                <a:latin typeface="Courier"/>
                <a:ea typeface="Courier"/>
                <a:cs typeface="Courier"/>
                <a:sym typeface="Courier"/>
              </a:defRPr>
            </a:lvl1pPr>
          </a:lstStyle>
          <a:p>
            <a:pPr lvl="0">
              <a:defRPr b="0" sz="1800">
                <a:solidFill>
                  <a:srgbClr val="000000"/>
                </a:solidFill>
              </a:defRPr>
            </a:pPr>
            <a:r>
              <a:rPr b="1" sz="2300">
                <a:solidFill>
                  <a:srgbClr val="FFFFFF"/>
                </a:solidFill>
              </a:rPr>
              <a:t>Click to edit Master text styles</a:t>
            </a:r>
          </a:p>
        </p:txBody>
      </p:sp>
    </p:spTree>
  </p:cSld>
  <p:clrMapOvr>
    <a:masterClrMapping/>
  </p:clrMapOvr>
  <p:transition spd="med" advClick="1"/>
</p:sldLayout>
</file>

<file path=ppt/slideLayouts/slideLayout158.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947" name="Shape 94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48"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49" name="Shape 94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50" name="Shape 95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51" name="Shape 95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59.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953" name="Shape 95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54"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55" name="Shape 95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56" name="Shape 95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71" name="Shape 71"/>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72" name="Shape 72"/>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73"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74" name="Shape 74"/>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75" name="Shape 75"/>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76" name="Shape 76"/>
          <p:cNvSpPr/>
          <p:nvPr>
            <p:ph type="body" idx="1"/>
          </p:nvPr>
        </p:nvSpPr>
        <p:spPr>
          <a:xfrm>
            <a:off x="812952" y="2133600"/>
            <a:ext cx="7239708" cy="6034088"/>
          </a:xfrm>
          <a:prstGeom prst="rect">
            <a:avLst/>
          </a:prstGeom>
        </p:spPr>
        <p:txBody>
          <a:bodyPr lIns="44353" tIns="44353" rIns="44353" bIns="44353">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160.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958" name="Shape 95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59"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60" name="Shape 96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61" name="Shape 96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62" name="Shape 962"/>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963" name="Shape 963"/>
          <p:cNvSpPr/>
          <p:nvPr>
            <p:ph type="body" idx="1"/>
          </p:nvPr>
        </p:nvSpPr>
        <p:spPr>
          <a:xfrm>
            <a:off x="6357049" y="0"/>
            <a:ext cx="9087737" cy="8531625"/>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3100">
                <a:solidFill>
                  <a:srgbClr val="FFFFFF"/>
                </a:solidFill>
                <a:latin typeface="Courier"/>
                <a:ea typeface="Courier"/>
                <a:cs typeface="Courier"/>
                <a:sym typeface="Courier"/>
              </a:defRPr>
            </a:lvl1pPr>
            <a:lvl2pPr marL="184808" indent="-184808" defTabSz="914400">
              <a:spcBef>
                <a:spcPts val="0"/>
              </a:spcBef>
              <a:buSzTx/>
              <a:buFontTx/>
              <a:buNone/>
              <a:defRPr sz="3100">
                <a:solidFill>
                  <a:srgbClr val="FFFFFF"/>
                </a:solidFill>
                <a:latin typeface="Courier"/>
                <a:ea typeface="Courier"/>
                <a:cs typeface="Courier"/>
                <a:sym typeface="Courier"/>
              </a:defRPr>
            </a:lvl2pPr>
            <a:lvl3pPr marL="184808" indent="-184808" defTabSz="914400">
              <a:spcBef>
                <a:spcPts val="0"/>
              </a:spcBef>
              <a:buSzTx/>
              <a:buFontTx/>
              <a:buNone/>
              <a:defRPr sz="3100">
                <a:solidFill>
                  <a:srgbClr val="FFFFFF"/>
                </a:solidFill>
                <a:latin typeface="Courier"/>
                <a:ea typeface="Courier"/>
                <a:cs typeface="Courier"/>
                <a:sym typeface="Courier"/>
              </a:defRPr>
            </a:lvl3pPr>
            <a:lvl4pPr marL="184808" indent="-184808" defTabSz="914400">
              <a:spcBef>
                <a:spcPts val="0"/>
              </a:spcBef>
              <a:buSzTx/>
              <a:buFontTx/>
              <a:buNone/>
              <a:defRPr sz="3100">
                <a:solidFill>
                  <a:srgbClr val="FFFFFF"/>
                </a:solidFill>
                <a:latin typeface="Courier"/>
                <a:ea typeface="Courier"/>
                <a:cs typeface="Courier"/>
                <a:sym typeface="Courier"/>
              </a:defRPr>
            </a:lvl4pPr>
            <a:lvl5pPr marL="184808" indent="-184808" defTabSz="914400">
              <a:spcBef>
                <a:spcPts val="0"/>
              </a:spcBef>
              <a:buSzTx/>
              <a:buFontTx/>
              <a:buNone/>
              <a:defRPr sz="3100">
                <a:solidFill>
                  <a:srgbClr val="FFFFFF"/>
                </a:solidFill>
                <a:latin typeface="Courier"/>
                <a:ea typeface="Courier"/>
                <a:cs typeface="Courier"/>
                <a:sym typeface="Courier"/>
              </a:defRPr>
            </a:lvl5pPr>
          </a:lstStyle>
          <a:p>
            <a:pPr lvl="0">
              <a:defRPr sz="1800">
                <a:solidFill>
                  <a:srgbClr val="000000"/>
                </a:solidFill>
              </a:defRPr>
            </a:pPr>
            <a:r>
              <a:rPr sz="3100">
                <a:solidFill>
                  <a:srgbClr val="FFFFFF"/>
                </a:solidFill>
              </a:rPr>
              <a:t>Click to edit Master text styles</a:t>
            </a:r>
            <a:endParaRPr sz="3100">
              <a:solidFill>
                <a:srgbClr val="FFFFFF"/>
              </a:solidFill>
            </a:endParaRPr>
          </a:p>
          <a:p>
            <a:pPr lvl="1">
              <a:defRPr sz="1800">
                <a:solidFill>
                  <a:srgbClr val="000000"/>
                </a:solidFill>
              </a:defRPr>
            </a:pPr>
            <a:r>
              <a:rPr sz="3100">
                <a:solidFill>
                  <a:srgbClr val="FFFFFF"/>
                </a:solidFill>
              </a:rPr>
              <a:t>Second level</a:t>
            </a:r>
            <a:endParaRPr sz="3100">
              <a:solidFill>
                <a:srgbClr val="FFFFFF"/>
              </a:solidFill>
            </a:endParaRPr>
          </a:p>
          <a:p>
            <a:pPr lvl="2">
              <a:defRPr sz="1800">
                <a:solidFill>
                  <a:srgbClr val="000000"/>
                </a:solidFill>
              </a:defRPr>
            </a:pPr>
            <a:r>
              <a:rPr sz="3100">
                <a:solidFill>
                  <a:srgbClr val="FFFFFF"/>
                </a:solidFill>
              </a:rPr>
              <a:t>Third level</a:t>
            </a:r>
            <a:endParaRPr sz="3100">
              <a:solidFill>
                <a:srgbClr val="FFFFFF"/>
              </a:solidFill>
            </a:endParaRPr>
          </a:p>
          <a:p>
            <a:pPr lvl="3">
              <a:defRPr sz="1800">
                <a:solidFill>
                  <a:srgbClr val="000000"/>
                </a:solidFill>
              </a:defRPr>
            </a:pPr>
            <a:r>
              <a:rPr sz="3100">
                <a:solidFill>
                  <a:srgbClr val="FFFFFF"/>
                </a:solidFill>
              </a:rPr>
              <a:t>Fourth level</a:t>
            </a:r>
            <a:endParaRPr sz="3100">
              <a:solidFill>
                <a:srgbClr val="FFFFFF"/>
              </a:solidFill>
            </a:endParaRPr>
          </a:p>
          <a:p>
            <a:pPr lvl="4">
              <a:defRPr sz="1800">
                <a:solidFill>
                  <a:srgbClr val="000000"/>
                </a:solidFill>
              </a:defRPr>
            </a:pPr>
            <a:r>
              <a:rPr sz="3100">
                <a:solidFill>
                  <a:srgbClr val="FFFFFF"/>
                </a:solidFill>
              </a:rPr>
              <a:t>Fifth level</a:t>
            </a:r>
          </a:p>
        </p:txBody>
      </p:sp>
    </p:spTree>
  </p:cSld>
  <p:clrMapOvr>
    <a:masterClrMapping/>
  </p:clrMapOvr>
  <p:transition spd="med" advClick="1"/>
</p:sldLayout>
</file>

<file path=ppt/slideLayouts/slideLayout161.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965" name="Shape 96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66"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67" name="Shape 96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68" name="Shape 96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69" name="Shape 969"/>
          <p:cNvSpPr/>
          <p:nvPr>
            <p:ph type="title"/>
          </p:nvPr>
        </p:nvSpPr>
        <p:spPr>
          <a:xfrm>
            <a:off x="3186427" y="4114822"/>
            <a:ext cx="9754553" cy="3041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970" name="Shape 970"/>
          <p:cNvSpPr/>
          <p:nvPr>
            <p:ph type="body" idx="1"/>
          </p:nvPr>
        </p:nvSpPr>
        <p:spPr>
          <a:xfrm>
            <a:off x="3186427" y="7156473"/>
            <a:ext cx="9754553" cy="1073184"/>
          </a:xfrm>
          <a:prstGeom prst="rect">
            <a:avLst/>
          </a:prstGeom>
          <a:solidFill/>
          <a:ln w="25400">
            <a:solidFill>
              <a:srgbClr val="334150"/>
            </a:solidFill>
            <a:prstDash val="sysDot"/>
            <a:miter lim="800000"/>
          </a:ln>
        </p:spPr>
        <p:txBody>
          <a:bodyPr lIns="221771" tIns="221771" rIns="221771" bIns="221771" anchor="ctr">
            <a:noAutofit/>
          </a:bodyPr>
          <a:lstStyle>
            <a:lvl1pPr marL="0" indent="0" defTabSz="914400">
              <a:spcBef>
                <a:spcPts val="0"/>
              </a:spcBef>
              <a:buSzTx/>
              <a:buFontTx/>
              <a:buNone/>
              <a:defRPr sz="1400">
                <a:solidFill>
                  <a:srgbClr val="FFFFFF"/>
                </a:solidFill>
                <a:latin typeface="Courier"/>
                <a:ea typeface="Courier"/>
                <a:cs typeface="Courier"/>
                <a:sym typeface="Courier"/>
              </a:defRPr>
            </a:lvl1pPr>
          </a:lstStyle>
          <a:p>
            <a:pPr lvl="0">
              <a:defRPr sz="1800">
                <a:solidFill>
                  <a:srgbClr val="000000"/>
                </a:solidFill>
              </a:defRPr>
            </a:pPr>
            <a:r>
              <a:rPr sz="1400">
                <a:solidFill>
                  <a:srgbClr val="FFFFFF"/>
                </a:solidFill>
              </a:rPr>
              <a:t>Click to edit Master text styles</a:t>
            </a:r>
          </a:p>
        </p:txBody>
      </p:sp>
    </p:spTree>
  </p:cSld>
  <p:clrMapOvr>
    <a:masterClrMapping/>
  </p:clrMapOvr>
  <p:transition spd="med" advClick="1"/>
</p:sldLayout>
</file>

<file path=ppt/slideLayouts/slideLayout162.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972" name="Shape 97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73"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74" name="Shape 97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75" name="Shape 97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76" name="Shape 976"/>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77" name="Shape 977"/>
          <p:cNvSpPr/>
          <p:nvPr>
            <p:ph type="body" idx="1"/>
          </p:nvPr>
        </p:nvSpPr>
        <p:spPr>
          <a:xfrm>
            <a:off x="800274" y="2933708"/>
            <a:ext cx="14657233"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63.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979" name="Shape 97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980"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81" name="Shape 98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82" name="Shape 98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983" name="Shape 983"/>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84" name="Shape 984"/>
          <p:cNvSpPr/>
          <p:nvPr>
            <p:ph type="body" idx="1"/>
          </p:nvPr>
        </p:nvSpPr>
        <p:spPr>
          <a:xfrm>
            <a:off x="800234" y="0"/>
            <a:ext cx="10840509" cy="8788400"/>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16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986" name="Shape 98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987"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88" name="Shape 98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989" name="Shape 98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990" name="Shape 990"/>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91" name="Shape 991"/>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16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993" name="Shape 99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994"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995" name="Shape 99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996" name="Shape 99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997" name="Shape 997"/>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998" name="Shape 998"/>
          <p:cNvSpPr/>
          <p:nvPr>
            <p:ph type="body" idx="1"/>
          </p:nvPr>
        </p:nvSpPr>
        <p:spPr>
          <a:xfrm>
            <a:off x="800273" y="1879601"/>
            <a:ext cx="6515738"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4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66.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000" name="Shape 100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01"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02" name="Shape 100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03" name="Shape 100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04" name="Shape 1004"/>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005" name="Shape 1005"/>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167.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007" name="Shape 100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08"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09" name="Shape 100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10" name="Shape 101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11" name="Shape 101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12" name="Shape 1012"/>
          <p:cNvSpPr/>
          <p:nvPr>
            <p:ph type="body" idx="1"/>
          </p:nvPr>
        </p:nvSpPr>
        <p:spPr>
          <a:xfrm>
            <a:off x="800282" y="1879601"/>
            <a:ext cx="3181663"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6545" indent="-449967" defTabSz="914400">
              <a:spcBef>
                <a:spcPts val="1100"/>
              </a:spcBef>
              <a:buClr>
                <a:srgbClr val="ED781C"/>
              </a:buClr>
              <a:buChar char="•"/>
              <a:defRPr sz="2800">
                <a:latin typeface="Arial"/>
                <a:ea typeface="Arial"/>
                <a:cs typeface="Arial"/>
                <a:sym typeface="Arial"/>
              </a:defRPr>
            </a:lvl2pPr>
            <a:lvl3pPr marL="1318286" indent="-517462" defTabSz="914400">
              <a:spcBef>
                <a:spcPts val="1100"/>
              </a:spcBef>
              <a:buClr>
                <a:srgbClr val="ED781C"/>
              </a:buClr>
              <a:defRPr sz="2800">
                <a:latin typeface="Arial"/>
                <a:ea typeface="Arial"/>
                <a:cs typeface="Arial"/>
                <a:sym typeface="Arial"/>
              </a:defRPr>
            </a:lvl3pPr>
            <a:lvl4pPr marL="1803849" indent="-608779" defTabSz="914400">
              <a:spcBef>
                <a:spcPts val="1100"/>
              </a:spcBef>
              <a:buClr>
                <a:srgbClr val="ED781C"/>
              </a:buClr>
              <a:buChar char="•"/>
              <a:defRPr sz="2800">
                <a:latin typeface="Arial"/>
                <a:ea typeface="Arial"/>
                <a:cs typeface="Arial"/>
                <a:sym typeface="Arial"/>
              </a:defRPr>
            </a:lvl4pPr>
            <a:lvl5pPr marL="2198104"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168.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014" name="Shape 101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15"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16" name="Shape 101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17" name="Shape 101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18" name="Shape 1018"/>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19" name="Shape 1019"/>
          <p:cNvSpPr/>
          <p:nvPr>
            <p:ph type="body" idx="1"/>
          </p:nvPr>
        </p:nvSpPr>
        <p:spPr>
          <a:xfrm>
            <a:off x="812937"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169.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021" name="Shape 102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22"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23" name="Shape 102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24" name="Shape 102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25" name="Shape 102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78" name="Shape 78"/>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79" name="Shape 79"/>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80"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81" name="Shape 81"/>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82" name="Shape 82"/>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83" name="Shape 83"/>
          <p:cNvSpPr/>
          <p:nvPr>
            <p:ph type="body" idx="1"/>
          </p:nvPr>
        </p:nvSpPr>
        <p:spPr>
          <a:xfrm>
            <a:off x="812912" y="1890714"/>
            <a:ext cx="7182554" cy="1009656"/>
          </a:xfrm>
          <a:prstGeom prst="rect">
            <a:avLst/>
          </a:prstGeom>
        </p:spPr>
        <p:txBody>
          <a:bodyPr lIns="44353" tIns="44353" rIns="44353" bIns="44353"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170.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027" name="Shape 102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28"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29" name="Shape 102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30" name="Shape 103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171.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032" name="Shape 103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33"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34" name="Shape 103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35" name="Shape 103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36" name="Shape 1036"/>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037" name="Shape 1037"/>
          <p:cNvSpPr/>
          <p:nvPr>
            <p:ph type="body" idx="1"/>
          </p:nvPr>
        </p:nvSpPr>
        <p:spPr>
          <a:xfrm>
            <a:off x="6357049" y="363737"/>
            <a:ext cx="9087737" cy="8780264"/>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5794" indent="-409217" defTabSz="914400">
              <a:spcBef>
                <a:spcPts val="1100"/>
              </a:spcBef>
              <a:buClr>
                <a:srgbClr val="ED781C"/>
              </a:buClr>
              <a:buChar char="•"/>
              <a:defRPr sz="3100">
                <a:latin typeface="Arial"/>
                <a:ea typeface="Arial"/>
                <a:cs typeface="Arial"/>
                <a:sym typeface="Arial"/>
              </a:defRPr>
            </a:lvl2pPr>
            <a:lvl3pPr marL="1299002" indent="-498178" defTabSz="914400">
              <a:spcBef>
                <a:spcPts val="1100"/>
              </a:spcBef>
              <a:buClr>
                <a:srgbClr val="ED781C"/>
              </a:buClr>
              <a:defRPr sz="3100">
                <a:latin typeface="Arial"/>
                <a:ea typeface="Arial"/>
                <a:cs typeface="Arial"/>
                <a:sym typeface="Arial"/>
              </a:defRPr>
            </a:lvl3pPr>
            <a:lvl4pPr marL="1767975" indent="-572906" defTabSz="914400">
              <a:spcBef>
                <a:spcPts val="1100"/>
              </a:spcBef>
              <a:buClr>
                <a:srgbClr val="ED781C"/>
              </a:buClr>
              <a:buChar char="•"/>
              <a:defRPr sz="3100">
                <a:latin typeface="Arial"/>
                <a:ea typeface="Arial"/>
                <a:cs typeface="Arial"/>
                <a:sym typeface="Arial"/>
              </a:defRPr>
            </a:lvl4pPr>
            <a:lvl5pPr marL="2162231"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172.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039" name="Shape 103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40"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41" name="Shape 104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42" name="Shape 104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43" name="Shape 1043"/>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044" name="Shape 1044"/>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173.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046" name="Shape 104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47"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48" name="Shape 104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49" name="Shape 104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50" name="Shape 1050"/>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51" name="Shape 1051"/>
          <p:cNvSpPr/>
          <p:nvPr>
            <p:ph type="body" idx="1"/>
          </p:nvPr>
        </p:nvSpPr>
        <p:spPr>
          <a:xfrm>
            <a:off x="800273" y="1879601"/>
            <a:ext cx="6515738"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4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74.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053" name="Shape 105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54" name="image4.png"/>
          <p:cNvPicPr/>
          <p:nvPr/>
        </p:nvPicPr>
        <p:blipFill>
          <a:blip r:embed="rId2">
            <a:extLst/>
          </a:blip>
          <a:stretch>
            <a:fillRect/>
          </a:stretch>
        </p:blipFill>
        <p:spPr>
          <a:xfrm>
            <a:off x="11189920" y="-139697"/>
            <a:ext cx="5055097" cy="1222376"/>
          </a:xfrm>
          <a:prstGeom prst="rect">
            <a:avLst/>
          </a:prstGeom>
          <a:ln w="12700">
            <a:miter lim="400000"/>
          </a:ln>
        </p:spPr>
      </p:pic>
      <p:sp>
        <p:nvSpPr>
          <p:cNvPr id="1055" name="Shape 105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56" name="Shape 105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57" name="Shape 1057"/>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58" name="Shape 1058"/>
          <p:cNvSpPr/>
          <p:nvPr>
            <p:ph type="body" idx="1"/>
          </p:nvPr>
        </p:nvSpPr>
        <p:spPr>
          <a:xfrm>
            <a:off x="800235" y="177800"/>
            <a:ext cx="10840510"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4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7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060" name="Shape 106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61"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62" name="Shape 106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63" name="Shape 106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64" name="Shape 1064"/>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65" name="Shape 1065"/>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17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067" name="Shape 106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68"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69" name="Shape 106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70" name="Shape 107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71" name="Shape 107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72" name="Shape 1072"/>
          <p:cNvSpPr/>
          <p:nvPr>
            <p:ph type="body" idx="1"/>
          </p:nvPr>
        </p:nvSpPr>
        <p:spPr>
          <a:xfrm>
            <a:off x="800274" y="4546600"/>
            <a:ext cx="14657233" cy="45974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8"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77.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074" name="Shape 107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75"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76" name="Shape 107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77" name="Shape 107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78" name="Shape 1078"/>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079" name="Shape 1079"/>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178.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081" name="Shape 108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82"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83" name="Shape 108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84" name="Shape 108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85" name="Shape 108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86" name="Shape 1086"/>
          <p:cNvSpPr/>
          <p:nvPr>
            <p:ph type="body" idx="1"/>
          </p:nvPr>
        </p:nvSpPr>
        <p:spPr>
          <a:xfrm>
            <a:off x="800204" y="4546600"/>
            <a:ext cx="7252408" cy="4597400"/>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6545" indent="-449967" defTabSz="914400">
              <a:spcBef>
                <a:spcPts val="1100"/>
              </a:spcBef>
              <a:buClr>
                <a:srgbClr val="ED781C"/>
              </a:buClr>
              <a:buChar char="•"/>
              <a:defRPr sz="2800">
                <a:latin typeface="Arial"/>
                <a:ea typeface="Arial"/>
                <a:cs typeface="Arial"/>
                <a:sym typeface="Arial"/>
              </a:defRPr>
            </a:lvl2pPr>
            <a:lvl3pPr marL="1318286" indent="-517462" defTabSz="914400">
              <a:spcBef>
                <a:spcPts val="1100"/>
              </a:spcBef>
              <a:buClr>
                <a:srgbClr val="ED781C"/>
              </a:buClr>
              <a:defRPr sz="2800">
                <a:latin typeface="Arial"/>
                <a:ea typeface="Arial"/>
                <a:cs typeface="Arial"/>
                <a:sym typeface="Arial"/>
              </a:defRPr>
            </a:lvl3pPr>
            <a:lvl4pPr marL="1803849" indent="-608779" defTabSz="914400">
              <a:spcBef>
                <a:spcPts val="1100"/>
              </a:spcBef>
              <a:buClr>
                <a:srgbClr val="ED781C"/>
              </a:buClr>
              <a:buChar char="•"/>
              <a:defRPr sz="2800">
                <a:latin typeface="Arial"/>
                <a:ea typeface="Arial"/>
                <a:cs typeface="Arial"/>
                <a:sym typeface="Arial"/>
              </a:defRPr>
            </a:lvl4pPr>
            <a:lvl5pPr marL="2198103"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179.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088" name="Shape 108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89"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90" name="Shape 109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91" name="Shape 109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92" name="Shape 1092"/>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093" name="Shape 1093"/>
          <p:cNvSpPr/>
          <p:nvPr>
            <p:ph type="body" idx="1"/>
          </p:nvPr>
        </p:nvSpPr>
        <p:spPr>
          <a:xfrm>
            <a:off x="812940"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5" name="Shape 85"/>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86" name="Shape 86"/>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87"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88" name="Shape 88"/>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89" name="Shape 89"/>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8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095" name="Shape 109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096"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097" name="Shape 109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98" name="Shape 109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099" name="Shape 109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8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101" name="Shape 110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02"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103" name="Shape 110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04" name="Shape 110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182.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106" name="Shape 110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07"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108" name="Shape 110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09" name="Shape 110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10" name="Shape 1110"/>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111" name="Shape 1111"/>
          <p:cNvSpPr/>
          <p:nvPr>
            <p:ph type="body" idx="1"/>
          </p:nvPr>
        </p:nvSpPr>
        <p:spPr>
          <a:xfrm>
            <a:off x="6357049" y="363737"/>
            <a:ext cx="9087737" cy="8780263"/>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5794" indent="-409217" defTabSz="914400">
              <a:spcBef>
                <a:spcPts val="1100"/>
              </a:spcBef>
              <a:buClr>
                <a:srgbClr val="ED781C"/>
              </a:buClr>
              <a:buChar char="•"/>
              <a:defRPr sz="3100">
                <a:latin typeface="Arial"/>
                <a:ea typeface="Arial"/>
                <a:cs typeface="Arial"/>
                <a:sym typeface="Arial"/>
              </a:defRPr>
            </a:lvl2pPr>
            <a:lvl3pPr marL="1299002" indent="-498178" defTabSz="914400">
              <a:spcBef>
                <a:spcPts val="1100"/>
              </a:spcBef>
              <a:buClr>
                <a:srgbClr val="ED781C"/>
              </a:buClr>
              <a:defRPr sz="3100">
                <a:latin typeface="Arial"/>
                <a:ea typeface="Arial"/>
                <a:cs typeface="Arial"/>
                <a:sym typeface="Arial"/>
              </a:defRPr>
            </a:lvl3pPr>
            <a:lvl4pPr marL="1767975" indent="-572906" defTabSz="914400">
              <a:spcBef>
                <a:spcPts val="1100"/>
              </a:spcBef>
              <a:buClr>
                <a:srgbClr val="ED781C"/>
              </a:buClr>
              <a:buChar char="•"/>
              <a:defRPr sz="3100">
                <a:latin typeface="Arial"/>
                <a:ea typeface="Arial"/>
                <a:cs typeface="Arial"/>
                <a:sym typeface="Arial"/>
              </a:defRPr>
            </a:lvl4pPr>
            <a:lvl5pPr marL="2162229"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183.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113" name="Shape 111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14"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115" name="Shape 111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16" name="Shape 111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17" name="Shape 1117"/>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118" name="Shape 1118"/>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184.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120" name="Shape 112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21"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122" name="Shape 112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23" name="Shape 112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24" name="Shape 112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25" name="Shape 1125"/>
          <p:cNvSpPr/>
          <p:nvPr>
            <p:ph type="body" idx="1"/>
          </p:nvPr>
        </p:nvSpPr>
        <p:spPr>
          <a:xfrm>
            <a:off x="800274" y="4546600"/>
            <a:ext cx="14657233" cy="45974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8"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85.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127" name="Shape 112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28" name="image4.png"/>
          <p:cNvPicPr/>
          <p:nvPr/>
        </p:nvPicPr>
        <p:blipFill>
          <a:blip r:embed="rId2">
            <a:extLst/>
          </a:blip>
          <a:stretch>
            <a:fillRect/>
          </a:stretch>
        </p:blipFill>
        <p:spPr>
          <a:xfrm>
            <a:off x="11189923" y="-139697"/>
            <a:ext cx="5055097" cy="1222376"/>
          </a:xfrm>
          <a:prstGeom prst="rect">
            <a:avLst/>
          </a:prstGeom>
          <a:ln w="12700">
            <a:miter lim="400000"/>
          </a:ln>
        </p:spPr>
      </p:pic>
      <p:sp>
        <p:nvSpPr>
          <p:cNvPr id="1129" name="Shape 112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30" name="Shape 113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31" name="Shape 1131"/>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32" name="Shape 1132"/>
          <p:cNvSpPr/>
          <p:nvPr>
            <p:ph type="body" idx="1"/>
          </p:nvPr>
        </p:nvSpPr>
        <p:spPr>
          <a:xfrm>
            <a:off x="800237" y="177800"/>
            <a:ext cx="10840510"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8"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86.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134" name="Shape 113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35"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36" name="Shape 113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37" name="Shape 113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38"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39" name="Shape 1139"/>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40" name="Shape 1140"/>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18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142" name="Shape 1142"/>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43"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44" name="Shape 114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45" name="Shape 1145"/>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46"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47" name="Shape 1147"/>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48" name="Shape 1148"/>
          <p:cNvSpPr/>
          <p:nvPr>
            <p:ph type="body" idx="1"/>
          </p:nvPr>
        </p:nvSpPr>
        <p:spPr>
          <a:xfrm>
            <a:off x="812977" y="5283203"/>
            <a:ext cx="14669935" cy="3860797"/>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88.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150" name="Shape 115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51"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52" name="Shape 115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53" name="Shape 115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54"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55" name="Shape 1155"/>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156" name="Shape 1156"/>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189.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158" name="Shape 115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59"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60" name="Shape 116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61" name="Shape 116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62"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63" name="Shape 116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64" name="Shape 1164"/>
          <p:cNvSpPr/>
          <p:nvPr>
            <p:ph type="body" idx="1"/>
          </p:nvPr>
        </p:nvSpPr>
        <p:spPr>
          <a:xfrm>
            <a:off x="812899" y="5283203"/>
            <a:ext cx="7258761" cy="3860797"/>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6545" indent="-449967" defTabSz="914400">
              <a:spcBef>
                <a:spcPts val="1100"/>
              </a:spcBef>
              <a:buClr>
                <a:srgbClr val="ED781C"/>
              </a:buClr>
              <a:buChar char="•"/>
              <a:defRPr sz="2800">
                <a:latin typeface="Arial"/>
                <a:ea typeface="Arial"/>
                <a:cs typeface="Arial"/>
                <a:sym typeface="Arial"/>
              </a:defRPr>
            </a:lvl2pPr>
            <a:lvl3pPr marL="1318286" indent="-517462" defTabSz="914400">
              <a:spcBef>
                <a:spcPts val="1100"/>
              </a:spcBef>
              <a:buClr>
                <a:srgbClr val="ED781C"/>
              </a:buClr>
              <a:defRPr sz="2800">
                <a:latin typeface="Arial"/>
                <a:ea typeface="Arial"/>
                <a:cs typeface="Arial"/>
                <a:sym typeface="Arial"/>
              </a:defRPr>
            </a:lvl3pPr>
            <a:lvl4pPr marL="1803848" indent="-608779" defTabSz="914400">
              <a:spcBef>
                <a:spcPts val="1100"/>
              </a:spcBef>
              <a:buClr>
                <a:srgbClr val="ED781C"/>
              </a:buClr>
              <a:buChar char="•"/>
              <a:defRPr sz="2800">
                <a:latin typeface="Arial"/>
                <a:ea typeface="Arial"/>
                <a:cs typeface="Arial"/>
                <a:sym typeface="Arial"/>
              </a:defRPr>
            </a:lvl4pPr>
            <a:lvl5pPr marL="2198102"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91" name="Shape 91"/>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92" name="Shape 92"/>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93"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94" name="Shape 94"/>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Tree>
  </p:cSld>
  <p:clrMapOvr>
    <a:masterClrMapping/>
  </p:clrMapOvr>
  <p:transition spd="med" advClick="1"/>
</p:sldLayout>
</file>

<file path=ppt/slideLayouts/slideLayout190.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166" name="Shape 116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67"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68" name="Shape 116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69" name="Shape 116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70"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71" name="Shape 1171"/>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172" name="Shape 1172"/>
          <p:cNvSpPr/>
          <p:nvPr>
            <p:ph type="body" idx="1"/>
          </p:nvPr>
        </p:nvSpPr>
        <p:spPr>
          <a:xfrm>
            <a:off x="812940"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19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174" name="Shape 117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75"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76" name="Shape 117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77" name="Shape 117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78"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79" name="Shape 117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9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181" name="Shape 118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82"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83" name="Shape 118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84" name="Shape 118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85"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Tree>
  </p:cSld>
  <p:clrMapOvr>
    <a:masterClrMapping/>
  </p:clrMapOvr>
  <p:transition spd="med" advClick="1"/>
</p:sldLayout>
</file>

<file path=ppt/slideLayouts/slideLayout193.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187" name="Shape 118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88"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89" name="Shape 118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90" name="Shape 119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91"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192" name="Shape 1192"/>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193" name="Shape 1193"/>
          <p:cNvSpPr/>
          <p:nvPr>
            <p:ph type="body" idx="1"/>
          </p:nvPr>
        </p:nvSpPr>
        <p:spPr>
          <a:xfrm>
            <a:off x="6357049" y="363741"/>
            <a:ext cx="9087737" cy="8780259"/>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5794" indent="-409217" defTabSz="914400">
              <a:spcBef>
                <a:spcPts val="1100"/>
              </a:spcBef>
              <a:buClr>
                <a:srgbClr val="ED781C"/>
              </a:buClr>
              <a:buChar char="•"/>
              <a:defRPr sz="3100">
                <a:latin typeface="Arial"/>
                <a:ea typeface="Arial"/>
                <a:cs typeface="Arial"/>
                <a:sym typeface="Arial"/>
              </a:defRPr>
            </a:lvl2pPr>
            <a:lvl3pPr marL="1299002" indent="-498178" defTabSz="914400">
              <a:spcBef>
                <a:spcPts val="1100"/>
              </a:spcBef>
              <a:buClr>
                <a:srgbClr val="ED781C"/>
              </a:buClr>
              <a:defRPr sz="3100">
                <a:latin typeface="Arial"/>
                <a:ea typeface="Arial"/>
                <a:cs typeface="Arial"/>
                <a:sym typeface="Arial"/>
              </a:defRPr>
            </a:lvl3pPr>
            <a:lvl4pPr marL="1767974" indent="-572906" defTabSz="914400">
              <a:spcBef>
                <a:spcPts val="1100"/>
              </a:spcBef>
              <a:buClr>
                <a:srgbClr val="ED781C"/>
              </a:buClr>
              <a:buChar char="•"/>
              <a:defRPr sz="3100">
                <a:latin typeface="Arial"/>
                <a:ea typeface="Arial"/>
                <a:cs typeface="Arial"/>
                <a:sym typeface="Arial"/>
              </a:defRPr>
            </a:lvl4pPr>
            <a:lvl5pPr marL="2162227"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194.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195" name="Shape 1195"/>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196"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197" name="Shape 119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198" name="Shape 1198"/>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99"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200" name="Shape 1200"/>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201" name="Shape 1201"/>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195.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203" name="Shape 120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04"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205" name="Shape 120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06" name="Shape 120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207"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208" name="Shape 120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09" name="Shape 1209"/>
          <p:cNvSpPr/>
          <p:nvPr>
            <p:ph type="body" idx="1"/>
          </p:nvPr>
        </p:nvSpPr>
        <p:spPr>
          <a:xfrm>
            <a:off x="812977" y="5283203"/>
            <a:ext cx="14669935" cy="3860797"/>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96.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211" name="Shape 121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12" name="image4.png"/>
          <p:cNvPicPr/>
          <p:nvPr/>
        </p:nvPicPr>
        <p:blipFill>
          <a:blip r:embed="rId2">
            <a:extLst/>
          </a:blip>
          <a:stretch>
            <a:fillRect/>
          </a:stretch>
        </p:blipFill>
        <p:spPr>
          <a:xfrm>
            <a:off x="11189923" y="-139697"/>
            <a:ext cx="5055098" cy="1222376"/>
          </a:xfrm>
          <a:prstGeom prst="rect">
            <a:avLst/>
          </a:prstGeom>
          <a:ln w="12700">
            <a:miter lim="400000"/>
          </a:ln>
        </p:spPr>
      </p:pic>
      <p:sp>
        <p:nvSpPr>
          <p:cNvPr id="1213" name="Shape 121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14" name="Shape 121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215"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216" name="Shape 1216"/>
          <p:cNvSpPr/>
          <p:nvPr>
            <p:ph type="title"/>
          </p:nvPr>
        </p:nvSpPr>
        <p:spPr>
          <a:xfrm>
            <a:off x="11812223" y="0"/>
            <a:ext cx="3670662" cy="8864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17" name="Shape 1217"/>
          <p:cNvSpPr/>
          <p:nvPr>
            <p:ph type="body" idx="1"/>
          </p:nvPr>
        </p:nvSpPr>
        <p:spPr>
          <a:xfrm>
            <a:off x="800249" y="177800"/>
            <a:ext cx="10859560"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5" indent="-369616" defTabSz="914400">
              <a:spcBef>
                <a:spcPts val="1100"/>
              </a:spcBef>
              <a:buClr>
                <a:srgbClr val="ED781C"/>
              </a:buClr>
              <a:buChar char="•"/>
              <a:defRPr sz="4600">
                <a:latin typeface="Arial"/>
                <a:ea typeface="Arial"/>
                <a:cs typeface="Arial"/>
                <a:sym typeface="Arial"/>
              </a:defRPr>
            </a:lvl4pPr>
            <a:lvl5pPr marL="195893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97.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1219" name="Shape 121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20" name="image4.png"/>
          <p:cNvPicPr/>
          <p:nvPr/>
        </p:nvPicPr>
        <p:blipFill>
          <a:blip r:embed="rId2">
            <a:extLst/>
          </a:blip>
          <a:stretch>
            <a:fillRect/>
          </a:stretch>
        </p:blipFill>
        <p:spPr>
          <a:xfrm>
            <a:off x="11189927" y="-139697"/>
            <a:ext cx="5055095" cy="1222376"/>
          </a:xfrm>
          <a:prstGeom prst="rect">
            <a:avLst/>
          </a:prstGeom>
          <a:ln w="12700">
            <a:miter lim="400000"/>
          </a:ln>
        </p:spPr>
      </p:pic>
      <p:sp>
        <p:nvSpPr>
          <p:cNvPr id="1221" name="Shape 122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22" name="Shape 122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223"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224" name="Shape 122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25" name="Shape 1225"/>
          <p:cNvSpPr/>
          <p:nvPr>
            <p:ph type="body" idx="1"/>
          </p:nvPr>
        </p:nvSpPr>
        <p:spPr>
          <a:xfrm>
            <a:off x="800273" y="2362201"/>
            <a:ext cx="6515738" cy="67817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82" indent="-369616" defTabSz="914400">
              <a:spcBef>
                <a:spcPts val="1100"/>
              </a:spcBef>
              <a:buClr>
                <a:srgbClr val="ED781C"/>
              </a:buClr>
              <a:buChar char="•"/>
              <a:defRPr sz="4600">
                <a:latin typeface="Arial"/>
                <a:ea typeface="Arial"/>
                <a:cs typeface="Arial"/>
                <a:sym typeface="Arial"/>
              </a:defRPr>
            </a:lvl4pPr>
            <a:lvl5pPr marL="1958935"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198.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1227" name="Shape 1227"/>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28" name="image4.png"/>
          <p:cNvPicPr/>
          <p:nvPr/>
        </p:nvPicPr>
        <p:blipFill>
          <a:blip r:embed="rId2">
            <a:extLst/>
          </a:blip>
          <a:stretch>
            <a:fillRect/>
          </a:stretch>
        </p:blipFill>
        <p:spPr>
          <a:xfrm>
            <a:off x="11189929" y="-139697"/>
            <a:ext cx="5055097" cy="1222376"/>
          </a:xfrm>
          <a:prstGeom prst="rect">
            <a:avLst/>
          </a:prstGeom>
          <a:ln w="12700">
            <a:miter lim="400000"/>
          </a:ln>
        </p:spPr>
      </p:pic>
      <p:sp>
        <p:nvSpPr>
          <p:cNvPr id="1229" name="Shape 1229"/>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30" name="Shape 123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231" name="image5.png"/>
          <p:cNvPicPr/>
          <p:nvPr/>
        </p:nvPicPr>
        <p:blipFill>
          <a:blip r:embed="rId3">
            <a:extLst/>
          </a:blip>
          <a:stretch>
            <a:fillRect/>
          </a:stretch>
        </p:blipFill>
        <p:spPr>
          <a:xfrm>
            <a:off x="698663" y="1600200"/>
            <a:ext cx="635065" cy="635000"/>
          </a:xfrm>
          <a:prstGeom prst="rect">
            <a:avLst/>
          </a:prstGeom>
          <a:ln w="12700">
            <a:miter lim="400000"/>
          </a:ln>
          <a:effectLst>
            <a:outerShdw sx="100000" sy="100000" kx="0" ky="0" algn="b" rotWithShape="0" blurRad="127000" dist="76199" dir="2700000">
              <a:srgbClr val="000000">
                <a:alpha val="75000"/>
              </a:srgbClr>
            </a:outerShdw>
          </a:effectLst>
        </p:spPr>
      </p:pic>
      <p:sp>
        <p:nvSpPr>
          <p:cNvPr id="1232" name="Shape 1232"/>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199.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234" name="Shape 1234"/>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35"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36" name="Shape 1236"/>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37" name="Shape 1237"/>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38" name="Shape 1238"/>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39" name="Shape 1239"/>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lvl="0">
              <a:defRPr sz="1800"/>
            </a:pPr>
            <a:r>
              <a:rPr sz="4400"/>
              <a:t>Click to edit Master title style</a:t>
            </a:r>
          </a:p>
        </p:txBody>
      </p:sp>
      <p:sp>
        <p:nvSpPr>
          <p:cNvPr id="12" name="Shape 12"/>
          <p:cNvSpPr/>
          <p:nvPr>
            <p:ph type="body" idx="1"/>
          </p:nvPr>
        </p:nvSpPr>
        <p:spPr>
          <a:prstGeom prst="rect">
            <a:avLst/>
          </a:prstGeom>
        </p:spPr>
        <p:txBody>
          <a:body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13" name="Shape 1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Grey Background Blank">
    <p:bg>
      <p:bgPr>
        <a:solidFill>
          <a:srgbClr val="000000"/>
        </a:solidFill>
      </p:bgPr>
    </p:bg>
    <p:spTree>
      <p:nvGrpSpPr>
        <p:cNvPr id="1" name=""/>
        <p:cNvGrpSpPr/>
        <p:nvPr/>
      </p:nvGrpSpPr>
      <p:grpSpPr>
        <a:xfrm>
          <a:off x="0" y="0"/>
          <a:ext cx="0" cy="0"/>
          <a:chOff x="0" y="0"/>
          <a:chExt cx="0" cy="0"/>
        </a:xfrm>
      </p:grpSpPr>
      <p:sp>
        <p:nvSpPr>
          <p:cNvPr id="96" name="Shape 96"/>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97" name="Shape 97"/>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98"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99" name="Shape 99"/>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Tree>
  </p:cSld>
  <p:clrMapOvr>
    <a:masterClrMapping/>
  </p:clrMapOvr>
  <p:transition spd="med" advClick="1"/>
</p:sldLayout>
</file>

<file path=ppt/slideLayouts/slideLayout20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41" name="Shape 1241"/>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42"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43" name="Shape 1243"/>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44" name="Shape 1244"/>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45" name="Shape 124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46" name="Shape 1246"/>
          <p:cNvSpPr/>
          <p:nvPr>
            <p:ph type="body" idx="1"/>
          </p:nvPr>
        </p:nvSpPr>
        <p:spPr>
          <a:xfrm>
            <a:off x="800201" y="1879601"/>
            <a:ext cx="7303214"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79" indent="-369616" defTabSz="914400">
              <a:spcBef>
                <a:spcPts val="1100"/>
              </a:spcBef>
              <a:buClr>
                <a:srgbClr val="ED781C"/>
              </a:buClr>
              <a:buChar char="•"/>
              <a:defRPr sz="4600">
                <a:latin typeface="Arial"/>
                <a:ea typeface="Arial"/>
                <a:cs typeface="Arial"/>
                <a:sym typeface="Arial"/>
              </a:defRPr>
            </a:lvl4pPr>
            <a:lvl5pPr marL="1958931"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01.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248" name="Shape 1248"/>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49"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50" name="Shape 1250"/>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51" name="Shape 1251"/>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52" name="Shape 1252"/>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253" name="Shape 1253"/>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202.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255" name="Shape 1255"/>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56"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57" name="Shape 1257"/>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58" name="Shape 1258"/>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59" name="Shape 125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60" name="Shape 1260"/>
          <p:cNvSpPr/>
          <p:nvPr>
            <p:ph type="body" idx="1"/>
          </p:nvPr>
        </p:nvSpPr>
        <p:spPr>
          <a:xfrm>
            <a:off x="800249" y="1879601"/>
            <a:ext cx="3575402"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5007" indent="-449967" defTabSz="914400">
              <a:spcBef>
                <a:spcPts val="1100"/>
              </a:spcBef>
              <a:buClr>
                <a:srgbClr val="ED781C"/>
              </a:buClr>
              <a:buChar char="•"/>
              <a:defRPr sz="2800">
                <a:latin typeface="Arial"/>
                <a:ea typeface="Arial"/>
                <a:cs typeface="Arial"/>
                <a:sym typeface="Arial"/>
              </a:defRPr>
            </a:lvl2pPr>
            <a:lvl3pPr marL="1318286" indent="-517462" defTabSz="914400">
              <a:spcBef>
                <a:spcPts val="1100"/>
              </a:spcBef>
              <a:buClr>
                <a:srgbClr val="ED781C"/>
              </a:buClr>
              <a:defRPr sz="2800">
                <a:latin typeface="Arial"/>
                <a:ea typeface="Arial"/>
                <a:cs typeface="Arial"/>
                <a:sym typeface="Arial"/>
              </a:defRPr>
            </a:lvl3pPr>
            <a:lvl4pPr marL="1803842" indent="-608779" defTabSz="914400">
              <a:spcBef>
                <a:spcPts val="1100"/>
              </a:spcBef>
              <a:buClr>
                <a:srgbClr val="ED781C"/>
              </a:buClr>
              <a:buChar char="•"/>
              <a:defRPr sz="2800">
                <a:latin typeface="Arial"/>
                <a:ea typeface="Arial"/>
                <a:cs typeface="Arial"/>
                <a:sym typeface="Arial"/>
              </a:defRPr>
            </a:lvl4pPr>
            <a:lvl5pPr marL="2198095"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03.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262" name="Shape 1262"/>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63"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64" name="Shape 1264"/>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65" name="Shape 1265"/>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66" name="Shape 1266"/>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67" name="Shape 1267"/>
          <p:cNvSpPr/>
          <p:nvPr>
            <p:ph type="body" idx="1"/>
          </p:nvPr>
        </p:nvSpPr>
        <p:spPr>
          <a:xfrm>
            <a:off x="812946"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204.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269" name="Shape 1269"/>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70"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71" name="Shape 1271"/>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72" name="Shape 1272"/>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73" name="Shape 127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0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75" name="Shape 1275"/>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76"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77" name="Shape 1277"/>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78" name="Shape 1278"/>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206.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280" name="Shape 1280"/>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81"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82" name="Shape 1282"/>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83" name="Shape 1283"/>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84" name="Shape 1284"/>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285" name="Shape 1285"/>
          <p:cNvSpPr/>
          <p:nvPr>
            <p:ph type="body" idx="1"/>
          </p:nvPr>
        </p:nvSpPr>
        <p:spPr>
          <a:xfrm>
            <a:off x="6357049" y="363744"/>
            <a:ext cx="9087737" cy="8780257"/>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4257" indent="-409217" defTabSz="914400">
              <a:spcBef>
                <a:spcPts val="1100"/>
              </a:spcBef>
              <a:buClr>
                <a:srgbClr val="ED781C"/>
              </a:buClr>
              <a:buChar char="•"/>
              <a:defRPr sz="3100">
                <a:latin typeface="Arial"/>
                <a:ea typeface="Arial"/>
                <a:cs typeface="Arial"/>
                <a:sym typeface="Arial"/>
              </a:defRPr>
            </a:lvl2pPr>
            <a:lvl3pPr marL="1299002" indent="-498178" defTabSz="914400">
              <a:spcBef>
                <a:spcPts val="1100"/>
              </a:spcBef>
              <a:buClr>
                <a:srgbClr val="ED781C"/>
              </a:buClr>
              <a:defRPr sz="3100">
                <a:latin typeface="Arial"/>
                <a:ea typeface="Arial"/>
                <a:cs typeface="Arial"/>
                <a:sym typeface="Arial"/>
              </a:defRPr>
            </a:lvl3pPr>
            <a:lvl4pPr marL="1767969" indent="-572906" defTabSz="914400">
              <a:spcBef>
                <a:spcPts val="1100"/>
              </a:spcBef>
              <a:buClr>
                <a:srgbClr val="ED781C"/>
              </a:buClr>
              <a:buChar char="•"/>
              <a:defRPr sz="3100">
                <a:latin typeface="Arial"/>
                <a:ea typeface="Arial"/>
                <a:cs typeface="Arial"/>
                <a:sym typeface="Arial"/>
              </a:defRPr>
            </a:lvl4pPr>
            <a:lvl5pPr marL="2162220"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207.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287" name="Shape 1287"/>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88"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89" name="Shape 1289"/>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90" name="Shape 1290"/>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91" name="Shape 1291"/>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292" name="Shape 1292"/>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208.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294" name="Shape 1294"/>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295"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296" name="Shape 1296"/>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97" name="Shape 1297"/>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298" name="Shape 129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299" name="Shape 1299"/>
          <p:cNvSpPr/>
          <p:nvPr>
            <p:ph type="body" idx="1"/>
          </p:nvPr>
        </p:nvSpPr>
        <p:spPr>
          <a:xfrm>
            <a:off x="800201" y="1879601"/>
            <a:ext cx="7303214"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79" indent="-369616" defTabSz="914400">
              <a:spcBef>
                <a:spcPts val="1100"/>
              </a:spcBef>
              <a:buClr>
                <a:srgbClr val="ED781C"/>
              </a:buClr>
              <a:buChar char="•"/>
              <a:defRPr sz="4600">
                <a:latin typeface="Arial"/>
                <a:ea typeface="Arial"/>
                <a:cs typeface="Arial"/>
                <a:sym typeface="Arial"/>
              </a:defRPr>
            </a:lvl4pPr>
            <a:lvl5pPr marL="1958931"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09.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301" name="Shape 1301"/>
          <p:cNvSpPr/>
          <p:nvPr/>
        </p:nvSpPr>
        <p:spPr>
          <a:xfrm>
            <a:off x="76" y="-127000"/>
            <a:ext cx="1628468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02" name="image4.png"/>
          <p:cNvPicPr/>
          <p:nvPr/>
        </p:nvPicPr>
        <p:blipFill>
          <a:blip r:embed="rId2">
            <a:extLst/>
          </a:blip>
          <a:stretch>
            <a:fillRect/>
          </a:stretch>
        </p:blipFill>
        <p:spPr>
          <a:xfrm>
            <a:off x="11202589" y="-139697"/>
            <a:ext cx="5055097" cy="1222376"/>
          </a:xfrm>
          <a:prstGeom prst="rect">
            <a:avLst/>
          </a:prstGeom>
          <a:ln w="12700">
            <a:miter lim="400000"/>
          </a:ln>
        </p:spPr>
      </p:pic>
      <p:sp>
        <p:nvSpPr>
          <p:cNvPr id="1303" name="Shape 1303"/>
          <p:cNvSpPr/>
          <p:nvPr/>
        </p:nvSpPr>
        <p:spPr>
          <a:xfrm flipH="1" rot="10800000">
            <a:off x="97" y="1412266"/>
            <a:ext cx="16271136" cy="9271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304" name="Shape 1304"/>
          <p:cNvSpPr/>
          <p:nvPr/>
        </p:nvSpPr>
        <p:spPr>
          <a:xfrm flipH="1" rot="10800000">
            <a:off x="24" y="8972549"/>
            <a:ext cx="1624492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1305" name="Shape 1305"/>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306" name="Shape 1306"/>
          <p:cNvSpPr/>
          <p:nvPr>
            <p:ph type="body" idx="1"/>
          </p:nvPr>
        </p:nvSpPr>
        <p:spPr>
          <a:xfrm>
            <a:off x="800245" y="177800"/>
            <a:ext cx="10840509"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39" indent="-369616" defTabSz="914400">
              <a:spcBef>
                <a:spcPts val="1100"/>
              </a:spcBef>
              <a:buClr>
                <a:srgbClr val="ED781C"/>
              </a:buClr>
              <a:defRPr sz="4600">
                <a:latin typeface="Arial"/>
                <a:ea typeface="Arial"/>
                <a:cs typeface="Arial"/>
                <a:sym typeface="Arial"/>
              </a:defRPr>
            </a:lvl3pPr>
            <a:lvl4pPr marL="1564679" indent="-369616" defTabSz="914400">
              <a:spcBef>
                <a:spcPts val="1100"/>
              </a:spcBef>
              <a:buClr>
                <a:srgbClr val="ED781C"/>
              </a:buClr>
              <a:buChar char="•"/>
              <a:defRPr sz="4600">
                <a:latin typeface="Arial"/>
                <a:ea typeface="Arial"/>
                <a:cs typeface="Arial"/>
                <a:sym typeface="Arial"/>
              </a:defRPr>
            </a:lvl4pPr>
            <a:lvl5pPr marL="1958931"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01" name="Shape 101"/>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02" name="Shape 102"/>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03"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04" name="Shape 104"/>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05" name="Shape 105"/>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10.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308" name="Shape 1308"/>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09"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10" name="Shape 1310"/>
          <p:cNvSpPr/>
          <p:nvPr>
            <p:ph type="title"/>
          </p:nvPr>
        </p:nvSpPr>
        <p:spPr>
          <a:xfrm>
            <a:off x="1219318" y="2840035"/>
            <a:ext cx="13818952" cy="2341565"/>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11" name="Shape 1311"/>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0"/>
              </a:spcBef>
              <a:buSzTx/>
              <a:buFontTx/>
              <a:buNone/>
              <a:defRPr sz="2800">
                <a:latin typeface="Arial"/>
                <a:ea typeface="Arial"/>
                <a:cs typeface="Arial"/>
                <a:sym typeface="Arial"/>
              </a:defRPr>
            </a:lvl1pPr>
          </a:lstStyle>
          <a:p>
            <a:pPr lvl="0">
              <a:defRPr sz="1800"/>
            </a:pPr>
            <a:r>
              <a:rPr sz="2800"/>
              <a:t>Click to edit Master subtitle style</a:t>
            </a:r>
          </a:p>
        </p:txBody>
      </p:sp>
    </p:spTree>
  </p:cSld>
  <p:clrMapOvr>
    <a:masterClrMapping/>
  </p:clrMapOvr>
  <p:transition spd="med" advClick="1"/>
</p:sldLayout>
</file>

<file path=ppt/slideLayouts/slideLayout21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13" name="Shape 1313"/>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14"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15" name="Shape 1315"/>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16" name="Shape 1316"/>
          <p:cNvSpPr/>
          <p:nvPr>
            <p:ph type="body" idx="1"/>
          </p:nvPr>
        </p:nvSpPr>
        <p:spPr>
          <a:xfrm>
            <a:off x="812880" y="2133600"/>
            <a:ext cx="14631830" cy="7010401"/>
          </a:xfrm>
          <a:prstGeom prst="rect">
            <a:avLst/>
          </a:prstGeom>
        </p:spPr>
        <p:txBody>
          <a:bodyPr lIns="44353" tIns="44353" rIns="44353" bIns="44353">
            <a:noAutofit/>
          </a:bodyPr>
          <a:lstStyle>
            <a:lvl1pPr marL="0" indent="0" defTabSz="914400">
              <a:spcBef>
                <a:spcPts val="0"/>
              </a:spcBef>
              <a:buSzTx/>
              <a:buFontTx/>
              <a:buNone/>
              <a:defRPr sz="2800">
                <a:latin typeface="Arial"/>
                <a:ea typeface="Arial"/>
                <a:cs typeface="Arial"/>
                <a:sym typeface="Arial"/>
              </a:defRPr>
            </a:lvl1pPr>
            <a:lvl2pPr marL="0" indent="0" defTabSz="914400">
              <a:spcBef>
                <a:spcPts val="0"/>
              </a:spcBef>
              <a:buSzTx/>
              <a:buFontTx/>
              <a:buNone/>
              <a:defRPr sz="2800">
                <a:latin typeface="Arial"/>
                <a:ea typeface="Arial"/>
                <a:cs typeface="Arial"/>
                <a:sym typeface="Arial"/>
              </a:defRPr>
            </a:lvl2pPr>
            <a:lvl3pPr marL="0" indent="0" defTabSz="914400">
              <a:spcBef>
                <a:spcPts val="0"/>
              </a:spcBef>
              <a:buSzTx/>
              <a:buFontTx/>
              <a:buNone/>
              <a:defRPr sz="2800">
                <a:latin typeface="Arial"/>
                <a:ea typeface="Arial"/>
                <a:cs typeface="Arial"/>
                <a:sym typeface="Arial"/>
              </a:defRPr>
            </a:lvl3pPr>
            <a:lvl4pPr marL="0" indent="0" defTabSz="914400">
              <a:spcBef>
                <a:spcPts val="0"/>
              </a:spcBef>
              <a:buSzTx/>
              <a:buFontTx/>
              <a:buNone/>
              <a:defRPr sz="2800">
                <a:latin typeface="Arial"/>
                <a:ea typeface="Arial"/>
                <a:cs typeface="Arial"/>
                <a:sym typeface="Arial"/>
              </a:defRPr>
            </a:lvl4pPr>
            <a:lvl5pPr marL="0" indent="0" defTabSz="914400">
              <a:spcBef>
                <a:spcPts val="0"/>
              </a:spcBef>
              <a:buSzTx/>
              <a:buFontTx/>
              <a:buNone/>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12.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318" name="Shape 1318"/>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19"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20" name="Shape 1320"/>
          <p:cNvSpPr/>
          <p:nvPr>
            <p:ph type="title"/>
          </p:nvPr>
        </p:nvSpPr>
        <p:spPr>
          <a:xfrm>
            <a:off x="1284412" y="5875339"/>
            <a:ext cx="13818952" cy="1816102"/>
          </a:xfrm>
          <a:prstGeom prst="rect">
            <a:avLst/>
          </a:prstGeom>
        </p:spPr>
        <p:txBody>
          <a:bodyPr lIns="44353" tIns="44353" rIns="44353" bIns="44353" anchor="t">
            <a:noAutofit/>
          </a:bodyPr>
          <a:lstStyle>
            <a:lvl1pPr algn="l" defTabSz="914400">
              <a:defRPr cap="all" sz="3900">
                <a:latin typeface="Arial Bold"/>
                <a:ea typeface="Arial Bold"/>
                <a:cs typeface="Arial Bold"/>
                <a:sym typeface="Arial Bold"/>
              </a:defRPr>
            </a:lvl1pPr>
          </a:lstStyle>
          <a:p>
            <a:pPr lvl="0">
              <a:defRPr cap="none" sz="1800"/>
            </a:pPr>
            <a:r>
              <a:rPr cap="all" sz="3900"/>
              <a:t>Click to edit Master title style</a:t>
            </a:r>
          </a:p>
        </p:txBody>
      </p:sp>
      <p:sp>
        <p:nvSpPr>
          <p:cNvPr id="1321" name="Shape 1321"/>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213.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323" name="Shape 1323"/>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24"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25" name="Shape 1325"/>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26" name="Shape 1326"/>
          <p:cNvSpPr/>
          <p:nvPr>
            <p:ph type="body" idx="1"/>
          </p:nvPr>
        </p:nvSpPr>
        <p:spPr>
          <a:xfrm>
            <a:off x="812952" y="2133600"/>
            <a:ext cx="7239708" cy="7010401"/>
          </a:xfrm>
          <a:prstGeom prst="rect">
            <a:avLst/>
          </a:prstGeom>
        </p:spPr>
        <p:txBody>
          <a:bodyPr lIns="44353" tIns="44353" rIns="44353" bIns="44353">
            <a:noAutofit/>
          </a:bodyPr>
          <a:lstStyle>
            <a:lvl1pPr marL="0" indent="0" defTabSz="914400">
              <a:spcBef>
                <a:spcPts val="0"/>
              </a:spcBef>
              <a:buSzTx/>
              <a:buFontTx/>
              <a:buNone/>
              <a:defRPr sz="2800">
                <a:latin typeface="Arial"/>
                <a:ea typeface="Arial"/>
                <a:cs typeface="Arial"/>
                <a:sym typeface="Arial"/>
              </a:defRPr>
            </a:lvl1pPr>
            <a:lvl2pPr marL="0" indent="0" defTabSz="914400">
              <a:spcBef>
                <a:spcPts val="0"/>
              </a:spcBef>
              <a:buSzTx/>
              <a:buFontTx/>
              <a:buNone/>
              <a:defRPr sz="2800">
                <a:latin typeface="Arial"/>
                <a:ea typeface="Arial"/>
                <a:cs typeface="Arial"/>
                <a:sym typeface="Arial"/>
              </a:defRPr>
            </a:lvl2pPr>
            <a:lvl3pPr marL="0" indent="0" defTabSz="914400">
              <a:spcBef>
                <a:spcPts val="0"/>
              </a:spcBef>
              <a:buSzTx/>
              <a:buFontTx/>
              <a:buNone/>
              <a:defRPr sz="2800">
                <a:latin typeface="Arial"/>
                <a:ea typeface="Arial"/>
                <a:cs typeface="Arial"/>
                <a:sym typeface="Arial"/>
              </a:defRPr>
            </a:lvl3pPr>
            <a:lvl4pPr marL="0" indent="0" defTabSz="914400">
              <a:spcBef>
                <a:spcPts val="0"/>
              </a:spcBef>
              <a:buSzTx/>
              <a:buFontTx/>
              <a:buNone/>
              <a:defRPr sz="2800">
                <a:latin typeface="Arial"/>
                <a:ea typeface="Arial"/>
                <a:cs typeface="Arial"/>
                <a:sym typeface="Arial"/>
              </a:defRPr>
            </a:lvl4pPr>
            <a:lvl5pPr marL="0" indent="0" defTabSz="914400">
              <a:spcBef>
                <a:spcPts val="0"/>
              </a:spcBef>
              <a:buSzTx/>
              <a:buFontTx/>
              <a:buNone/>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14.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328" name="Shape 1328"/>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29"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30" name="Shape 1330"/>
          <p:cNvSpPr/>
          <p:nvPr>
            <p:ph type="title"/>
          </p:nvPr>
        </p:nvSpPr>
        <p:spPr>
          <a:xfrm>
            <a:off x="812880" y="366714"/>
            <a:ext cx="14631830" cy="1606095"/>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31" name="Shape 1331"/>
          <p:cNvSpPr/>
          <p:nvPr>
            <p:ph type="body" idx="1"/>
          </p:nvPr>
        </p:nvSpPr>
        <p:spPr>
          <a:xfrm>
            <a:off x="812949" y="1972808"/>
            <a:ext cx="7182554" cy="927562"/>
          </a:xfrm>
          <a:prstGeom prst="rect">
            <a:avLst/>
          </a:prstGeom>
        </p:spPr>
        <p:txBody>
          <a:bodyPr lIns="44353" tIns="44353" rIns="44353" bIns="44353" anchor="b">
            <a:noAutofit/>
          </a:bodyPr>
          <a:lstStyle>
            <a:lvl1pPr marL="0" indent="0" defTabSz="914400">
              <a:spcBef>
                <a:spcPts val="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21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333" name="Shape 1333"/>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34"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35" name="Shape 1335"/>
          <p:cNvSpPr/>
          <p:nvPr>
            <p:ph type="title"/>
          </p:nvPr>
        </p:nvSpPr>
        <p:spPr>
          <a:xfrm>
            <a:off x="812880" y="366714"/>
            <a:ext cx="14631830" cy="2884486"/>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Tree>
  </p:cSld>
  <p:clrMapOvr>
    <a:masterClrMapping/>
  </p:clrMapOvr>
  <p:transition spd="med" advClick="1"/>
</p:sldLayout>
</file>

<file path=ppt/slideLayouts/slideLayout216.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337" name="Shape 1337"/>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38" name="image6.png"/>
          <p:cNvPicPr/>
          <p:nvPr/>
        </p:nvPicPr>
        <p:blipFill>
          <a:blip r:embed="rId2">
            <a:extLst/>
          </a:blip>
          <a:stretch>
            <a:fillRect/>
          </a:stretch>
        </p:blipFill>
        <p:spPr>
          <a:xfrm>
            <a:off x="6172834" y="3467134"/>
            <a:ext cx="3810373" cy="2190752"/>
          </a:xfrm>
          <a:prstGeom prst="rect">
            <a:avLst/>
          </a:prstGeom>
          <a:ln w="12700">
            <a:miter lim="400000"/>
          </a:ln>
        </p:spPr>
      </p:pic>
    </p:spTree>
  </p:cSld>
  <p:clrMapOvr>
    <a:masterClrMapping/>
  </p:clrMapOvr>
  <p:transition spd="med" advClick="1"/>
</p:sldLayout>
</file>

<file path=ppt/slideLayouts/slideLayout217.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340" name="Shape 1340"/>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41"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42" name="Shape 1342"/>
          <p:cNvSpPr/>
          <p:nvPr>
            <p:ph type="title"/>
          </p:nvPr>
        </p:nvSpPr>
        <p:spPr>
          <a:xfrm>
            <a:off x="812880" y="0"/>
            <a:ext cx="5348810" cy="1912940"/>
          </a:xfrm>
          <a:prstGeom prst="rect">
            <a:avLst/>
          </a:prstGeom>
        </p:spPr>
        <p:txBody>
          <a:bodyPr lIns="44353" tIns="44353" rIns="44353" bIns="44353" anchor="b">
            <a:noAutofit/>
          </a:bodyPr>
          <a:lstStyle>
            <a:lvl1pPr algn="l" defTabSz="914400">
              <a:defRPr sz="2000">
                <a:latin typeface="Arial Bold"/>
                <a:ea typeface="Arial Bold"/>
                <a:cs typeface="Arial Bold"/>
                <a:sym typeface="Arial Bold"/>
              </a:defRPr>
            </a:lvl1pPr>
          </a:lstStyle>
          <a:p>
            <a:pPr lvl="0">
              <a:defRPr sz="1800"/>
            </a:pPr>
            <a:r>
              <a:rPr sz="2000"/>
              <a:t>Click to edit Master title style</a:t>
            </a:r>
          </a:p>
        </p:txBody>
      </p:sp>
      <p:sp>
        <p:nvSpPr>
          <p:cNvPr id="1343" name="Shape 1343"/>
          <p:cNvSpPr/>
          <p:nvPr>
            <p:ph type="body" idx="1"/>
          </p:nvPr>
        </p:nvSpPr>
        <p:spPr>
          <a:xfrm>
            <a:off x="6357049" y="363744"/>
            <a:ext cx="9087737" cy="8780256"/>
          </a:xfrm>
          <a:prstGeom prst="rect">
            <a:avLst/>
          </a:prstGeom>
        </p:spPr>
        <p:txBody>
          <a:bodyPr lIns="44353" tIns="44353" rIns="44353" bIns="44353">
            <a:noAutofit/>
          </a:bodyPr>
          <a:lstStyle>
            <a:lvl1pPr marL="0" indent="0" defTabSz="914400">
              <a:spcBef>
                <a:spcPts val="0"/>
              </a:spcBef>
              <a:buSzTx/>
              <a:buFontTx/>
              <a:buNone/>
              <a:defRPr sz="3100">
                <a:latin typeface="Arial"/>
                <a:ea typeface="Arial"/>
                <a:cs typeface="Arial"/>
                <a:sym typeface="Arial"/>
              </a:defRPr>
            </a:lvl1pPr>
            <a:lvl2pPr marL="0" indent="0" defTabSz="914400">
              <a:spcBef>
                <a:spcPts val="0"/>
              </a:spcBef>
              <a:buSzTx/>
              <a:buFontTx/>
              <a:buNone/>
              <a:defRPr sz="3100">
                <a:latin typeface="Arial"/>
                <a:ea typeface="Arial"/>
                <a:cs typeface="Arial"/>
                <a:sym typeface="Arial"/>
              </a:defRPr>
            </a:lvl2pPr>
            <a:lvl3pPr marL="0" indent="0" defTabSz="914400">
              <a:spcBef>
                <a:spcPts val="0"/>
              </a:spcBef>
              <a:buSzTx/>
              <a:buFontTx/>
              <a:buNone/>
              <a:defRPr sz="3100">
                <a:latin typeface="Arial"/>
                <a:ea typeface="Arial"/>
                <a:cs typeface="Arial"/>
                <a:sym typeface="Arial"/>
              </a:defRPr>
            </a:lvl3pPr>
            <a:lvl4pPr marL="0" indent="0" defTabSz="914400">
              <a:spcBef>
                <a:spcPts val="0"/>
              </a:spcBef>
              <a:buSzTx/>
              <a:buFontTx/>
              <a:buNone/>
              <a:defRPr sz="3100">
                <a:latin typeface="Arial"/>
                <a:ea typeface="Arial"/>
                <a:cs typeface="Arial"/>
                <a:sym typeface="Arial"/>
              </a:defRPr>
            </a:lvl4pPr>
            <a:lvl5pPr marL="0" indent="0" defTabSz="914400">
              <a:spcBef>
                <a:spcPts val="0"/>
              </a:spcBef>
              <a:buSzTx/>
              <a:buFontTx/>
              <a:buNone/>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218.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345" name="Shape 1345"/>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46"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47" name="Shape 1347"/>
          <p:cNvSpPr/>
          <p:nvPr>
            <p:ph type="title"/>
          </p:nvPr>
        </p:nvSpPr>
        <p:spPr>
          <a:xfrm>
            <a:off x="3186427" y="1828822"/>
            <a:ext cx="9754553" cy="5327653"/>
          </a:xfrm>
          <a:prstGeom prst="rect">
            <a:avLst/>
          </a:prstGeom>
        </p:spPr>
        <p:txBody>
          <a:bodyPr lIns="44353" tIns="44353" rIns="44353" bIns="44353" anchor="b">
            <a:noAutofit/>
          </a:bodyPr>
          <a:lstStyle>
            <a:lvl1pPr algn="l" defTabSz="914400">
              <a:defRPr sz="2000">
                <a:latin typeface="Arial Bold"/>
                <a:ea typeface="Arial Bold"/>
                <a:cs typeface="Arial Bold"/>
                <a:sym typeface="Arial Bold"/>
              </a:defRPr>
            </a:lvl1pPr>
          </a:lstStyle>
          <a:p>
            <a:pPr lvl="0">
              <a:defRPr sz="1800"/>
            </a:pPr>
            <a:r>
              <a:rPr sz="2000"/>
              <a:t>Click to edit Master title style</a:t>
            </a:r>
          </a:p>
        </p:txBody>
      </p:sp>
      <p:sp>
        <p:nvSpPr>
          <p:cNvPr id="1348" name="Shape 1348"/>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219.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350" name="Shape 1350"/>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51"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52" name="Shape 1352"/>
          <p:cNvSpPr/>
          <p:nvPr>
            <p:ph type="title"/>
          </p:nvPr>
        </p:nvSpPr>
        <p:spPr>
          <a:xfrm>
            <a:off x="812880" y="366714"/>
            <a:ext cx="14631830" cy="1766886"/>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53" name="Shape 1353"/>
          <p:cNvSpPr/>
          <p:nvPr>
            <p:ph type="body" idx="1"/>
          </p:nvPr>
        </p:nvSpPr>
        <p:spPr>
          <a:xfrm>
            <a:off x="812880" y="2133600"/>
            <a:ext cx="14631830" cy="7010401"/>
          </a:xfrm>
          <a:prstGeom prst="rect">
            <a:avLst/>
          </a:prstGeom>
        </p:spPr>
        <p:txBody>
          <a:bodyPr lIns="44353" tIns="44353" rIns="44353" bIns="44353">
            <a:noAutofit/>
          </a:bodyPr>
          <a:lstStyle>
            <a:lvl1pPr marL="0" indent="0" defTabSz="914400">
              <a:spcBef>
                <a:spcPts val="0"/>
              </a:spcBef>
              <a:buSzTx/>
              <a:buFontTx/>
              <a:buNone/>
              <a:defRPr sz="2800">
                <a:latin typeface="Arial"/>
                <a:ea typeface="Arial"/>
                <a:cs typeface="Arial"/>
                <a:sym typeface="Arial"/>
              </a:defRPr>
            </a:lvl1pPr>
            <a:lvl2pPr marL="0" indent="0" defTabSz="914400">
              <a:spcBef>
                <a:spcPts val="0"/>
              </a:spcBef>
              <a:buSzTx/>
              <a:buFontTx/>
              <a:buNone/>
              <a:defRPr sz="2800">
                <a:latin typeface="Arial"/>
                <a:ea typeface="Arial"/>
                <a:cs typeface="Arial"/>
                <a:sym typeface="Arial"/>
              </a:defRPr>
            </a:lvl2pPr>
            <a:lvl3pPr marL="0" indent="0" defTabSz="914400">
              <a:spcBef>
                <a:spcPts val="0"/>
              </a:spcBef>
              <a:buSzTx/>
              <a:buFontTx/>
              <a:buNone/>
              <a:defRPr sz="2800">
                <a:latin typeface="Arial"/>
                <a:ea typeface="Arial"/>
                <a:cs typeface="Arial"/>
                <a:sym typeface="Arial"/>
              </a:defRPr>
            </a:lvl3pPr>
            <a:lvl4pPr marL="0" indent="0" defTabSz="914400">
              <a:spcBef>
                <a:spcPts val="0"/>
              </a:spcBef>
              <a:buSzTx/>
              <a:buFontTx/>
              <a:buNone/>
              <a:defRPr sz="2800">
                <a:latin typeface="Arial"/>
                <a:ea typeface="Arial"/>
                <a:cs typeface="Arial"/>
                <a:sym typeface="Arial"/>
              </a:defRPr>
            </a:lvl4pPr>
            <a:lvl5pPr marL="0" indent="0" defTabSz="914400">
              <a:spcBef>
                <a:spcPts val="0"/>
              </a:spcBef>
              <a:buSzTx/>
              <a:buFontTx/>
              <a:buNone/>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07" name="Shape 107"/>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08" name="Shape 108"/>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09"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10" name="Shape 110"/>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11" name="Shape 111"/>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12" name="Shape 112"/>
          <p:cNvSpPr/>
          <p:nvPr>
            <p:ph type="body" idx="1"/>
          </p:nvPr>
        </p:nvSpPr>
        <p:spPr>
          <a:xfrm>
            <a:off x="6357049" y="363719"/>
            <a:ext cx="9087737" cy="8780282"/>
          </a:xfrm>
          <a:prstGeom prst="rect">
            <a:avLst/>
          </a:prstGeom>
        </p:spPr>
        <p:txBody>
          <a:bodyPr lIns="44353" tIns="44353" rIns="44353" bIns="44353">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220.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355" name="Shape 1355"/>
          <p:cNvSpPr/>
          <p:nvPr/>
        </p:nvSpPr>
        <p:spPr>
          <a:xfrm>
            <a:off x="96" y="-76201"/>
            <a:ext cx="16321097" cy="9296401"/>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1356" name="image6.png"/>
          <p:cNvPicPr/>
          <p:nvPr/>
        </p:nvPicPr>
        <p:blipFill>
          <a:blip r:embed="rId2">
            <a:extLst/>
          </a:blip>
          <a:stretch>
            <a:fillRect/>
          </a:stretch>
        </p:blipFill>
        <p:spPr>
          <a:xfrm>
            <a:off x="6172834" y="3467134"/>
            <a:ext cx="3810373" cy="2190752"/>
          </a:xfrm>
          <a:prstGeom prst="rect">
            <a:avLst/>
          </a:prstGeom>
          <a:ln w="12700">
            <a:miter lim="400000"/>
          </a:ln>
        </p:spPr>
      </p:pic>
      <p:sp>
        <p:nvSpPr>
          <p:cNvPr id="1357" name="Shape 1357"/>
          <p:cNvSpPr/>
          <p:nvPr>
            <p:ph type="title"/>
          </p:nvPr>
        </p:nvSpPr>
        <p:spPr>
          <a:xfrm>
            <a:off x="11786751" y="366922"/>
            <a:ext cx="3657959" cy="8777079"/>
          </a:xfrm>
          <a:prstGeom prst="rect">
            <a:avLst/>
          </a:prstGeom>
        </p:spPr>
        <p:txBody>
          <a:bodyPr lIns="44353" tIns="44353" rIns="44353" bIns="44353" anchor="t">
            <a:noAutofit/>
          </a:bodyPr>
          <a:lstStyle>
            <a:lvl1pPr algn="l" defTabSz="914400">
              <a:defRPr sz="6600">
                <a:latin typeface="Arial"/>
                <a:ea typeface="Arial"/>
                <a:cs typeface="Arial"/>
                <a:sym typeface="Arial"/>
              </a:defRPr>
            </a:lvl1pPr>
          </a:lstStyle>
          <a:p>
            <a:pPr lvl="0">
              <a:defRPr sz="1800"/>
            </a:pPr>
            <a:r>
              <a:rPr sz="6600"/>
              <a:t>Click to edit Master title style</a:t>
            </a:r>
          </a:p>
        </p:txBody>
      </p:sp>
      <p:sp>
        <p:nvSpPr>
          <p:cNvPr id="1358" name="Shape 1358"/>
          <p:cNvSpPr/>
          <p:nvPr>
            <p:ph type="body" idx="1"/>
          </p:nvPr>
        </p:nvSpPr>
        <p:spPr>
          <a:xfrm>
            <a:off x="812909" y="366922"/>
            <a:ext cx="10821459" cy="8777079"/>
          </a:xfrm>
          <a:prstGeom prst="rect">
            <a:avLst/>
          </a:prstGeom>
        </p:spPr>
        <p:txBody>
          <a:bodyPr lIns="44353" tIns="44353" rIns="44353" bIns="44353">
            <a:noAutofit/>
          </a:bodyPr>
          <a:lstStyle>
            <a:lvl1pPr marL="0" indent="0" defTabSz="914400">
              <a:spcBef>
                <a:spcPts val="0"/>
              </a:spcBef>
              <a:buSzTx/>
              <a:buFontTx/>
              <a:buNone/>
              <a:defRPr sz="2800">
                <a:latin typeface="Arial"/>
                <a:ea typeface="Arial"/>
                <a:cs typeface="Arial"/>
                <a:sym typeface="Arial"/>
              </a:defRPr>
            </a:lvl1pPr>
            <a:lvl2pPr marL="0" indent="0" defTabSz="914400">
              <a:spcBef>
                <a:spcPts val="0"/>
              </a:spcBef>
              <a:buSzTx/>
              <a:buFontTx/>
              <a:buNone/>
              <a:defRPr sz="2800">
                <a:latin typeface="Arial"/>
                <a:ea typeface="Arial"/>
                <a:cs typeface="Arial"/>
                <a:sym typeface="Arial"/>
              </a:defRPr>
            </a:lvl2pPr>
            <a:lvl3pPr marL="0" indent="0" defTabSz="914400">
              <a:spcBef>
                <a:spcPts val="0"/>
              </a:spcBef>
              <a:buSzTx/>
              <a:buFontTx/>
              <a:buNone/>
              <a:defRPr sz="2800">
                <a:latin typeface="Arial"/>
                <a:ea typeface="Arial"/>
                <a:cs typeface="Arial"/>
                <a:sym typeface="Arial"/>
              </a:defRPr>
            </a:lvl3pPr>
            <a:lvl4pPr marL="0" indent="0" defTabSz="914400">
              <a:spcBef>
                <a:spcPts val="0"/>
              </a:spcBef>
              <a:buSzTx/>
              <a:buFontTx/>
              <a:buNone/>
              <a:defRPr sz="2800">
                <a:latin typeface="Arial"/>
                <a:ea typeface="Arial"/>
                <a:cs typeface="Arial"/>
                <a:sym typeface="Arial"/>
              </a:defRPr>
            </a:lvl4pPr>
            <a:lvl5pPr marL="0" indent="0" defTabSz="914400">
              <a:spcBef>
                <a:spcPts val="0"/>
              </a:spcBef>
              <a:buSzTx/>
              <a:buFontTx/>
              <a:buNone/>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2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360" name="Shape 1360"/>
          <p:cNvSpPr/>
          <p:nvPr>
            <p:ph type="title"/>
          </p:nvPr>
        </p:nvSpPr>
        <p:spPr>
          <a:xfrm>
            <a:off x="1219318" y="0"/>
            <a:ext cx="13818952" cy="4800599"/>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61" name="Shape 1361"/>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subtitle style</a:t>
            </a:r>
          </a:p>
        </p:txBody>
      </p:sp>
    </p:spTree>
  </p:cSld>
  <p:clrMapOvr>
    <a:masterClrMapping/>
  </p:clrMapOvr>
  <p:transition spd="med" advClick="1"/>
</p:sldLayout>
</file>

<file path=ppt/slideLayouts/slideLayout22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63" name="Shape 1363"/>
          <p:cNvSpPr/>
          <p:nvPr>
            <p:ph type="title"/>
          </p:nvPr>
        </p:nvSpPr>
        <p:spPr>
          <a:xfrm>
            <a:off x="330312" y="5461000"/>
            <a:ext cx="15597123"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64" name="Shape 1364"/>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22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366" name="Shape 1366"/>
          <p:cNvSpPr/>
          <p:nvPr>
            <p:ph type="title"/>
          </p:nvPr>
        </p:nvSpPr>
        <p:spPr>
          <a:xfrm>
            <a:off x="1284412" y="5875339"/>
            <a:ext cx="13818952" cy="1816102"/>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t">
            <a:noAutofit/>
          </a:bodyPr>
          <a:lstStyle>
            <a:lvl1pPr algn="l" defTabSz="914400">
              <a:defRPr cap="all" sz="39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000000"/>
                  </a:outerShdw>
                </a:effectLst>
              </a:rPr>
              <a:t>Click to edit Master title style</a:t>
            </a:r>
          </a:p>
        </p:txBody>
      </p:sp>
      <p:sp>
        <p:nvSpPr>
          <p:cNvPr id="1367" name="Shape 1367"/>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22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369" name="Shape 1369"/>
          <p:cNvSpPr/>
          <p:nvPr>
            <p:ph type="title"/>
          </p:nvPr>
        </p:nvSpPr>
        <p:spPr>
          <a:xfrm>
            <a:off x="330312" y="5461000"/>
            <a:ext cx="15597123"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70" name="Shape 1370"/>
          <p:cNvSpPr/>
          <p:nvPr>
            <p:ph type="body" idx="1"/>
          </p:nvPr>
        </p:nvSpPr>
        <p:spPr>
          <a:xfrm>
            <a:off x="812952" y="2133600"/>
            <a:ext cx="7239708" cy="6034088"/>
          </a:xfrm>
          <a:prstGeom prst="rect">
            <a:avLst/>
          </a:prstGeom>
        </p:spPr>
        <p:txBody>
          <a:bodyPr lIns="44353" tIns="44353" rIns="44353" bIns="44353">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22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372" name="Shape 1372"/>
          <p:cNvSpPr/>
          <p:nvPr>
            <p:ph type="title"/>
          </p:nvPr>
        </p:nvSpPr>
        <p:spPr>
          <a:xfrm>
            <a:off x="812880" y="0"/>
            <a:ext cx="14631830" cy="1890716"/>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73" name="Shape 1373"/>
          <p:cNvSpPr/>
          <p:nvPr>
            <p:ph type="body" idx="1"/>
          </p:nvPr>
        </p:nvSpPr>
        <p:spPr>
          <a:xfrm>
            <a:off x="812949" y="1890714"/>
            <a:ext cx="7182554" cy="1009656"/>
          </a:xfrm>
          <a:prstGeom prst="rect">
            <a:avLst/>
          </a:prstGeom>
        </p:spPr>
        <p:txBody>
          <a:bodyPr lIns="44353" tIns="44353" rIns="44353" bIns="44353"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22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375" name="Shape 1375"/>
          <p:cNvSpPr/>
          <p:nvPr>
            <p:ph type="title"/>
          </p:nvPr>
        </p:nvSpPr>
        <p:spPr>
          <a:xfrm>
            <a:off x="330312" y="5461000"/>
            <a:ext cx="15597123"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Tree>
  </p:cSld>
  <p:clrMapOvr>
    <a:masterClrMapping/>
  </p:clrMapOvr>
  <p:transition spd="med" advClick="1"/>
</p:sldLayout>
</file>

<file path=ppt/slideLayouts/slideLayout22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2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378" name="Shape 1378"/>
          <p:cNvSpPr/>
          <p:nvPr>
            <p:ph type="title"/>
          </p:nvPr>
        </p:nvSpPr>
        <p:spPr>
          <a:xfrm>
            <a:off x="812880" y="0"/>
            <a:ext cx="5348810" cy="191294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algn="l" defTabSz="914400">
              <a:defRPr sz="20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000000"/>
                  </a:outerShdw>
                </a:effectLst>
              </a:rPr>
              <a:t>Click to edit Master title style</a:t>
            </a:r>
          </a:p>
        </p:txBody>
      </p:sp>
      <p:sp>
        <p:nvSpPr>
          <p:cNvPr id="1379" name="Shape 1379"/>
          <p:cNvSpPr/>
          <p:nvPr>
            <p:ph type="body" idx="1"/>
          </p:nvPr>
        </p:nvSpPr>
        <p:spPr>
          <a:xfrm>
            <a:off x="6357049" y="363747"/>
            <a:ext cx="9087737" cy="8780254"/>
          </a:xfrm>
          <a:prstGeom prst="rect">
            <a:avLst/>
          </a:prstGeom>
        </p:spPr>
        <p:txBody>
          <a:bodyPr lIns="44353" tIns="44353" rIns="44353" bIns="44353">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22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381" name="Shape 1381"/>
          <p:cNvSpPr/>
          <p:nvPr>
            <p:ph type="title"/>
          </p:nvPr>
        </p:nvSpPr>
        <p:spPr>
          <a:xfrm>
            <a:off x="3186427" y="1828822"/>
            <a:ext cx="9754553" cy="5327653"/>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algn="l" defTabSz="914400">
              <a:defRPr sz="20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000000"/>
                  </a:outerShdw>
                </a:effectLst>
              </a:rPr>
              <a:t>Click to edit Master title style</a:t>
            </a:r>
          </a:p>
        </p:txBody>
      </p:sp>
      <p:sp>
        <p:nvSpPr>
          <p:cNvPr id="1382" name="Shape 1382"/>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14" name="Shape 114"/>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15" name="Shape 115"/>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16"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17" name="Shape 117"/>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18" name="Shape 118"/>
          <p:cNvSpPr/>
          <p:nvPr>
            <p:ph type="title"/>
          </p:nvPr>
        </p:nvSpPr>
        <p:spPr>
          <a:xfrm>
            <a:off x="3186427" y="6400822"/>
            <a:ext cx="9754553" cy="755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19" name="Shape 119"/>
          <p:cNvSpPr/>
          <p:nvPr>
            <p:ph type="body" idx="1"/>
          </p:nvPr>
        </p:nvSpPr>
        <p:spPr>
          <a:xfrm>
            <a:off x="3186427" y="7156463"/>
            <a:ext cx="9754553" cy="1073153"/>
          </a:xfrm>
          <a:prstGeom prst="rect">
            <a:avLst/>
          </a:prstGeom>
        </p:spPr>
        <p:txBody>
          <a:bodyPr lIns="44353" tIns="44353" rIns="44353" bIns="44353">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23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384" name="Shape 1384"/>
          <p:cNvSpPr/>
          <p:nvPr>
            <p:ph type="title"/>
          </p:nvPr>
        </p:nvSpPr>
        <p:spPr>
          <a:xfrm>
            <a:off x="330312" y="5461000"/>
            <a:ext cx="15597123" cy="2413000"/>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85" name="Shape 1385"/>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23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387" name="Shape 1387"/>
          <p:cNvSpPr/>
          <p:nvPr>
            <p:ph type="title"/>
          </p:nvPr>
        </p:nvSpPr>
        <p:spPr>
          <a:xfrm>
            <a:off x="12028099" y="0"/>
            <a:ext cx="3899282" cy="8167689"/>
          </a:xfrm>
          <a:prstGeom prst="rect">
            <a:avLst/>
          </a:prstGeom>
          <a:solidFill>
            <a:srgbClr val="334150"/>
          </a:solidFill>
          <a:effectLst>
            <a:outerShdw sx="100000" sy="100000" kx="0" ky="0" algn="b" rotWithShape="0" blurRad="50800" dist="25399" dir="2700000">
              <a:srgbClr val="000000">
                <a:alpha val="75000"/>
              </a:srgbClr>
            </a:outerShdw>
          </a:effectLst>
        </p:spPr>
        <p:txBody>
          <a:bodyPr lIns="123205" tIns="123205" rIns="123205" bIns="123205" anchor="b">
            <a:noAutofit/>
          </a:bodyPr>
          <a:lstStyle>
            <a:lvl1pPr defTabSz="914400">
              <a:defRPr sz="92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000000"/>
                  </a:outerShdw>
                </a:effectLst>
              </a:rPr>
              <a:t>Click to edit Master title style</a:t>
            </a:r>
          </a:p>
        </p:txBody>
      </p:sp>
      <p:sp>
        <p:nvSpPr>
          <p:cNvPr id="1388" name="Shape 1388"/>
          <p:cNvSpPr/>
          <p:nvPr>
            <p:ph type="body" idx="1"/>
          </p:nvPr>
        </p:nvSpPr>
        <p:spPr>
          <a:xfrm>
            <a:off x="330231" y="2133600"/>
            <a:ext cx="11545429" cy="7010401"/>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23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390" name="Shape 1390"/>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391"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392" name="Shape 1392"/>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393" name="Shape 1393"/>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394" name="Shape 1394"/>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395" name="Shape 1395"/>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23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397" name="Shape 1397"/>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398"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399" name="Shape 1399"/>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00" name="Shape 1400"/>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01" name="Shape 140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02" name="Shape 1402"/>
          <p:cNvSpPr/>
          <p:nvPr>
            <p:ph type="body" idx="1"/>
          </p:nvPr>
        </p:nvSpPr>
        <p:spPr>
          <a:xfrm>
            <a:off x="800274"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1" indent="-369616" defTabSz="914400">
              <a:spcBef>
                <a:spcPts val="1100"/>
              </a:spcBef>
              <a:buClr>
                <a:srgbClr val="ED781C"/>
              </a:buClr>
              <a:defRPr sz="4600">
                <a:latin typeface="Arial"/>
                <a:ea typeface="Arial"/>
                <a:cs typeface="Arial"/>
                <a:sym typeface="Arial"/>
              </a:defRPr>
            </a:lvl3pPr>
            <a:lvl4pPr marL="1564709" indent="-369616" defTabSz="914400">
              <a:spcBef>
                <a:spcPts val="1100"/>
              </a:spcBef>
              <a:buClr>
                <a:srgbClr val="ED781C"/>
              </a:buClr>
              <a:buChar char="•"/>
              <a:defRPr sz="4600">
                <a:latin typeface="Arial"/>
                <a:ea typeface="Arial"/>
                <a:cs typeface="Arial"/>
                <a:sym typeface="Arial"/>
              </a:defRPr>
            </a:lvl4pPr>
            <a:lvl5pPr marL="1958966"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34.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404" name="Shape 1404"/>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05"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06" name="Shape 1406"/>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07" name="Shape 1407"/>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08" name="Shape 1408"/>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409" name="Shape 1409"/>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235.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411" name="Shape 1411"/>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12"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13" name="Shape 1413"/>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14" name="Shape 1414"/>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15" name="Shape 141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16" name="Shape 1416"/>
          <p:cNvSpPr/>
          <p:nvPr>
            <p:ph type="body" idx="1"/>
          </p:nvPr>
        </p:nvSpPr>
        <p:spPr>
          <a:xfrm>
            <a:off x="800204" y="1879601"/>
            <a:ext cx="7252408"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5007" indent="-449967" defTabSz="914400">
              <a:spcBef>
                <a:spcPts val="1100"/>
              </a:spcBef>
              <a:buClr>
                <a:srgbClr val="ED781C"/>
              </a:buClr>
              <a:buChar char="•"/>
              <a:defRPr sz="2800">
                <a:latin typeface="Arial"/>
                <a:ea typeface="Arial"/>
                <a:cs typeface="Arial"/>
                <a:sym typeface="Arial"/>
              </a:defRPr>
            </a:lvl2pPr>
            <a:lvl3pPr marL="1318296" indent="-517462" defTabSz="914400">
              <a:spcBef>
                <a:spcPts val="1100"/>
              </a:spcBef>
              <a:buClr>
                <a:srgbClr val="ED781C"/>
              </a:buClr>
              <a:defRPr sz="2800">
                <a:latin typeface="Arial"/>
                <a:ea typeface="Arial"/>
                <a:cs typeface="Arial"/>
                <a:sym typeface="Arial"/>
              </a:defRPr>
            </a:lvl3pPr>
            <a:lvl4pPr marL="1803872" indent="-608779" defTabSz="914400">
              <a:spcBef>
                <a:spcPts val="1100"/>
              </a:spcBef>
              <a:buClr>
                <a:srgbClr val="ED781C"/>
              </a:buClr>
              <a:buChar char="•"/>
              <a:defRPr sz="2800">
                <a:latin typeface="Arial"/>
                <a:ea typeface="Arial"/>
                <a:cs typeface="Arial"/>
                <a:sym typeface="Arial"/>
              </a:defRPr>
            </a:lvl4pPr>
            <a:lvl5pPr marL="2198129"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36.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418" name="Shape 1418"/>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19"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20" name="Shape 1420"/>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21" name="Shape 1421"/>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22" name="Shape 1422"/>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23" name="Shape 1423"/>
          <p:cNvSpPr/>
          <p:nvPr>
            <p:ph type="body" idx="1"/>
          </p:nvPr>
        </p:nvSpPr>
        <p:spPr>
          <a:xfrm>
            <a:off x="812911"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23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425" name="Shape 1425"/>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26"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27" name="Shape 1427"/>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28" name="Shape 1428"/>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29" name="Shape 142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38.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431" name="Shape 1431"/>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32"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33" name="Shape 1433"/>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34" name="Shape 1434"/>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Tree>
  </p:cSld>
  <p:clrMapOvr>
    <a:masterClrMapping/>
  </p:clrMapOvr>
  <p:transition spd="med" advClick="1"/>
</p:sldLayout>
</file>

<file path=ppt/slideLayouts/slideLayout239.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436" name="Shape 1436"/>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37"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38" name="Shape 1438"/>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39" name="Shape 1439"/>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40" name="Shape 1440"/>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441" name="Shape 1441"/>
          <p:cNvSpPr/>
          <p:nvPr>
            <p:ph type="body" idx="1"/>
          </p:nvPr>
        </p:nvSpPr>
        <p:spPr>
          <a:xfrm>
            <a:off x="6357049" y="363719"/>
            <a:ext cx="9087737" cy="8780282"/>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4257" indent="-409217" defTabSz="914400">
              <a:spcBef>
                <a:spcPts val="1100"/>
              </a:spcBef>
              <a:buClr>
                <a:srgbClr val="ED781C"/>
              </a:buClr>
              <a:buChar char="•"/>
              <a:defRPr sz="3100">
                <a:latin typeface="Arial"/>
                <a:ea typeface="Arial"/>
                <a:cs typeface="Arial"/>
                <a:sym typeface="Arial"/>
              </a:defRPr>
            </a:lvl2pPr>
            <a:lvl3pPr marL="1299012" indent="-498178" defTabSz="914400">
              <a:spcBef>
                <a:spcPts val="1100"/>
              </a:spcBef>
              <a:buClr>
                <a:srgbClr val="ED781C"/>
              </a:buClr>
              <a:defRPr sz="3100">
                <a:latin typeface="Arial"/>
                <a:ea typeface="Arial"/>
                <a:cs typeface="Arial"/>
                <a:sym typeface="Arial"/>
              </a:defRPr>
            </a:lvl3pPr>
            <a:lvl4pPr marL="1767998" indent="-572906" defTabSz="914400">
              <a:spcBef>
                <a:spcPts val="1100"/>
              </a:spcBef>
              <a:buClr>
                <a:srgbClr val="ED781C"/>
              </a:buClr>
              <a:buChar char="•"/>
              <a:defRPr sz="3100">
                <a:latin typeface="Arial"/>
                <a:ea typeface="Arial"/>
                <a:cs typeface="Arial"/>
                <a:sym typeface="Arial"/>
              </a:defRPr>
            </a:lvl4pPr>
            <a:lvl5pPr marL="2162255"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21" name="Shape 121"/>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22" name="Shape 122"/>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23"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24" name="Shape 124"/>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25" name="Shape 125"/>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126" name="Shape 126"/>
          <p:cNvSpPr/>
          <p:nvPr>
            <p:ph type="body" idx="1"/>
          </p:nvPr>
        </p:nvSpPr>
        <p:spPr>
          <a:xfrm>
            <a:off x="812880" y="2133600"/>
            <a:ext cx="14631830" cy="6034088"/>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240.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443" name="Shape 1443"/>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44"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45" name="Shape 1445"/>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46" name="Shape 1446"/>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47" name="Shape 1447"/>
          <p:cNvSpPr/>
          <p:nvPr>
            <p:ph type="title"/>
          </p:nvPr>
        </p:nvSpPr>
        <p:spPr>
          <a:xfrm>
            <a:off x="3186427" y="6400822"/>
            <a:ext cx="9754553" cy="755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448" name="Shape 1448"/>
          <p:cNvSpPr/>
          <p:nvPr>
            <p:ph type="body" idx="1"/>
          </p:nvPr>
        </p:nvSpPr>
        <p:spPr>
          <a:xfrm>
            <a:off x="3186427" y="7156463"/>
            <a:ext cx="9754553" cy="1073153"/>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241.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450" name="Shape 1450"/>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51"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52" name="Shape 1452"/>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53" name="Shape 1453"/>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54" name="Shape 145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55" name="Shape 1455"/>
          <p:cNvSpPr/>
          <p:nvPr>
            <p:ph type="body" idx="1"/>
          </p:nvPr>
        </p:nvSpPr>
        <p:spPr>
          <a:xfrm>
            <a:off x="800274"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1" indent="-369616" defTabSz="914400">
              <a:spcBef>
                <a:spcPts val="1100"/>
              </a:spcBef>
              <a:buClr>
                <a:srgbClr val="ED781C"/>
              </a:buClr>
              <a:defRPr sz="4600">
                <a:latin typeface="Arial"/>
                <a:ea typeface="Arial"/>
                <a:cs typeface="Arial"/>
                <a:sym typeface="Arial"/>
              </a:defRPr>
            </a:lvl3pPr>
            <a:lvl4pPr marL="1564709" indent="-369616" defTabSz="914400">
              <a:spcBef>
                <a:spcPts val="1100"/>
              </a:spcBef>
              <a:buClr>
                <a:srgbClr val="ED781C"/>
              </a:buClr>
              <a:buChar char="•"/>
              <a:defRPr sz="4600">
                <a:latin typeface="Arial"/>
                <a:ea typeface="Arial"/>
                <a:cs typeface="Arial"/>
                <a:sym typeface="Arial"/>
              </a:defRPr>
            </a:lvl4pPr>
            <a:lvl5pPr marL="1958966"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42.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457" name="Shape 1457"/>
          <p:cNvSpPr/>
          <p:nvPr/>
        </p:nvSpPr>
        <p:spPr>
          <a:xfrm>
            <a:off x="3" y="-127000"/>
            <a:ext cx="16257588" cy="1625600"/>
          </a:xfrm>
          <a:prstGeom prst="rect">
            <a:avLst/>
          </a:prstGeom>
          <a:solidFill>
            <a:srgbClr val="334150"/>
          </a:solidFill>
          <a:ln w="12700">
            <a:miter lim="400000"/>
          </a:ln>
        </p:spPr>
        <p:txBody>
          <a:bodyPr lIns="0" tIns="0" rIns="0" bIns="0"/>
          <a:lstStyle/>
          <a:p>
            <a:pPr lvl="0" algn="ctr">
              <a:defRPr sz="3100">
                <a:latin typeface="Gill Sans"/>
                <a:ea typeface="Gill Sans"/>
                <a:cs typeface="Gill Sans"/>
                <a:sym typeface="Gill Sans"/>
              </a:defRPr>
            </a:pPr>
          </a:p>
        </p:txBody>
      </p:sp>
      <p:pic>
        <p:nvPicPr>
          <p:cNvPr id="1458" name="image4.png"/>
          <p:cNvPicPr/>
          <p:nvPr/>
        </p:nvPicPr>
        <p:blipFill>
          <a:blip r:embed="rId2">
            <a:extLst/>
          </a:blip>
          <a:stretch>
            <a:fillRect/>
          </a:stretch>
        </p:blipFill>
        <p:spPr>
          <a:xfrm>
            <a:off x="11189896" y="-139697"/>
            <a:ext cx="5055095" cy="1222376"/>
          </a:xfrm>
          <a:prstGeom prst="rect">
            <a:avLst/>
          </a:prstGeom>
          <a:ln w="12700">
            <a:miter lim="400000"/>
          </a:ln>
        </p:spPr>
      </p:pic>
      <p:sp>
        <p:nvSpPr>
          <p:cNvPr id="1459" name="Shape 1459"/>
          <p:cNvSpPr/>
          <p:nvPr/>
        </p:nvSpPr>
        <p:spPr>
          <a:xfrm flipH="1" rot="10800000">
            <a:off x="3" y="1441454"/>
            <a:ext cx="16257588" cy="63503"/>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60" name="Shape 1460"/>
          <p:cNvSpPr/>
          <p:nvPr/>
        </p:nvSpPr>
        <p:spPr>
          <a:xfrm flipH="1" rot="10800000">
            <a:off x="-16259" y="8972549"/>
            <a:ext cx="16273847" cy="228602"/>
          </a:xfrm>
          <a:prstGeom prst="rect">
            <a:avLst/>
          </a:prstGeom>
          <a:solidFill>
            <a:srgbClr val="ED781C"/>
          </a:solidFill>
          <a:ln w="12700">
            <a:miter lim="400000"/>
          </a:ln>
        </p:spPr>
        <p:txBody>
          <a:bodyPr lIns="0" tIns="0" rIns="0" bIns="0"/>
          <a:lstStyle/>
          <a:p>
            <a:pPr lvl="0" algn="ctr">
              <a:defRPr sz="3100">
                <a:latin typeface="Gill Sans"/>
                <a:ea typeface="Gill Sans"/>
                <a:cs typeface="Gill Sans"/>
                <a:sym typeface="Gill Sans"/>
              </a:defRPr>
            </a:pPr>
          </a:p>
        </p:txBody>
      </p:sp>
      <p:sp>
        <p:nvSpPr>
          <p:cNvPr id="1461" name="Shape 1461"/>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62" name="Shape 1462"/>
          <p:cNvSpPr/>
          <p:nvPr>
            <p:ph type="body" idx="1"/>
          </p:nvPr>
        </p:nvSpPr>
        <p:spPr>
          <a:xfrm>
            <a:off x="800209" y="177800"/>
            <a:ext cx="10840509"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1" indent="-369616" defTabSz="914400">
              <a:spcBef>
                <a:spcPts val="1100"/>
              </a:spcBef>
              <a:buClr>
                <a:srgbClr val="ED781C"/>
              </a:buClr>
              <a:defRPr sz="4600">
                <a:latin typeface="Arial"/>
                <a:ea typeface="Arial"/>
                <a:cs typeface="Arial"/>
                <a:sym typeface="Arial"/>
              </a:defRPr>
            </a:lvl3pPr>
            <a:lvl4pPr marL="1564709" indent="-369616" defTabSz="914400">
              <a:spcBef>
                <a:spcPts val="1100"/>
              </a:spcBef>
              <a:buClr>
                <a:srgbClr val="ED781C"/>
              </a:buClr>
              <a:buChar char="•"/>
              <a:defRPr sz="4600">
                <a:latin typeface="Arial"/>
                <a:ea typeface="Arial"/>
                <a:cs typeface="Arial"/>
                <a:sym typeface="Arial"/>
              </a:defRPr>
            </a:lvl4pPr>
            <a:lvl5pPr marL="1958966"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4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64" name="Shape 1464"/>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465"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466" name="Shape 1466"/>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67" name="Shape 1467"/>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68" name="Shape 1468"/>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69" name="Shape 1469"/>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244.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471" name="Shape 1471"/>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472"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473" name="Shape 1473"/>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74" name="Shape 1474"/>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75" name="Shape 1475"/>
          <p:cNvSpPr/>
          <p:nvPr>
            <p:ph type="title"/>
          </p:nvPr>
        </p:nvSpPr>
        <p:spPr>
          <a:xfrm>
            <a:off x="800273"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76" name="Shape 1476"/>
          <p:cNvSpPr/>
          <p:nvPr>
            <p:ph type="body" idx="1"/>
          </p:nvPr>
        </p:nvSpPr>
        <p:spPr>
          <a:xfrm>
            <a:off x="800273"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5" indent="-369616" defTabSz="914400">
              <a:spcBef>
                <a:spcPts val="1100"/>
              </a:spcBef>
              <a:buClr>
                <a:srgbClr val="ED781C"/>
              </a:buClr>
              <a:defRPr sz="4600">
                <a:latin typeface="Arial"/>
                <a:ea typeface="Arial"/>
                <a:cs typeface="Arial"/>
                <a:sym typeface="Arial"/>
              </a:defRPr>
            </a:lvl3pPr>
            <a:lvl4pPr marL="1564713" indent="-369616" defTabSz="914400">
              <a:spcBef>
                <a:spcPts val="1100"/>
              </a:spcBef>
              <a:buClr>
                <a:srgbClr val="ED781C"/>
              </a:buClr>
              <a:buChar char="•"/>
              <a:defRPr sz="4600">
                <a:latin typeface="Arial"/>
                <a:ea typeface="Arial"/>
                <a:cs typeface="Arial"/>
                <a:sym typeface="Arial"/>
              </a:defRPr>
            </a:lvl4pPr>
            <a:lvl5pPr marL="195897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4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0">
    <p:spTree>
      <p:nvGrpSpPr>
        <p:cNvPr id="1" name=""/>
        <p:cNvGrpSpPr/>
        <p:nvPr/>
      </p:nvGrpSpPr>
      <p:grpSpPr>
        <a:xfrm>
          <a:off x="0" y="0"/>
          <a:ext cx="0" cy="0"/>
          <a:chOff x="0" y="0"/>
          <a:chExt cx="0" cy="0"/>
        </a:xfrm>
      </p:grpSpPr>
      <p:sp>
        <p:nvSpPr>
          <p:cNvPr id="1478" name="Shape 1478"/>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479"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480" name="Shape 1480"/>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81" name="Shape 1481"/>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82" name="Shape 1482"/>
          <p:cNvSpPr/>
          <p:nvPr>
            <p:ph type="title"/>
          </p:nvPr>
        </p:nvSpPr>
        <p:spPr>
          <a:xfrm>
            <a:off x="800273"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83" name="Shape 1483"/>
          <p:cNvSpPr/>
          <p:nvPr>
            <p:ph type="body" idx="1"/>
          </p:nvPr>
        </p:nvSpPr>
        <p:spPr>
          <a:xfrm>
            <a:off x="800273"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5" indent="-369616" defTabSz="914400">
              <a:spcBef>
                <a:spcPts val="1100"/>
              </a:spcBef>
              <a:buClr>
                <a:srgbClr val="ED781C"/>
              </a:buClr>
              <a:defRPr sz="4600">
                <a:latin typeface="Arial"/>
                <a:ea typeface="Arial"/>
                <a:cs typeface="Arial"/>
                <a:sym typeface="Arial"/>
              </a:defRPr>
            </a:lvl3pPr>
            <a:lvl4pPr marL="1564713" indent="-369616" defTabSz="914400">
              <a:spcBef>
                <a:spcPts val="1100"/>
              </a:spcBef>
              <a:buClr>
                <a:srgbClr val="ED781C"/>
              </a:buClr>
              <a:buChar char="•"/>
              <a:defRPr sz="4600">
                <a:latin typeface="Arial"/>
                <a:ea typeface="Arial"/>
                <a:cs typeface="Arial"/>
                <a:sym typeface="Arial"/>
              </a:defRPr>
            </a:lvl4pPr>
            <a:lvl5pPr marL="195897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46.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485" name="Shape 1485"/>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486"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487" name="Shape 1487"/>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88" name="Shape 1488"/>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89" name="Shape 1489"/>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490" name="Shape 1490"/>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247.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492" name="Shape 1492"/>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493"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494" name="Shape 1494"/>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95" name="Shape 1495"/>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496" name="Shape 1496"/>
          <p:cNvSpPr/>
          <p:nvPr>
            <p:ph type="title"/>
          </p:nvPr>
        </p:nvSpPr>
        <p:spPr>
          <a:xfrm>
            <a:off x="800273"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97" name="Shape 1497"/>
          <p:cNvSpPr/>
          <p:nvPr>
            <p:ph type="body" idx="1"/>
          </p:nvPr>
        </p:nvSpPr>
        <p:spPr>
          <a:xfrm>
            <a:off x="800204" y="1879601"/>
            <a:ext cx="7252408"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5007" indent="-449967" defTabSz="914400">
              <a:spcBef>
                <a:spcPts val="1100"/>
              </a:spcBef>
              <a:buClr>
                <a:srgbClr val="ED781C"/>
              </a:buClr>
              <a:buChar char="•"/>
              <a:defRPr sz="2800">
                <a:latin typeface="Arial"/>
                <a:ea typeface="Arial"/>
                <a:cs typeface="Arial"/>
                <a:sym typeface="Arial"/>
              </a:defRPr>
            </a:lvl2pPr>
            <a:lvl3pPr marL="1318301" indent="-517462" defTabSz="914400">
              <a:spcBef>
                <a:spcPts val="1100"/>
              </a:spcBef>
              <a:buClr>
                <a:srgbClr val="ED781C"/>
              </a:buClr>
              <a:defRPr sz="2800">
                <a:latin typeface="Arial"/>
                <a:ea typeface="Arial"/>
                <a:cs typeface="Arial"/>
                <a:sym typeface="Arial"/>
              </a:defRPr>
            </a:lvl3pPr>
            <a:lvl4pPr marL="1803876" indent="-608779" defTabSz="914400">
              <a:spcBef>
                <a:spcPts val="1100"/>
              </a:spcBef>
              <a:buClr>
                <a:srgbClr val="ED781C"/>
              </a:buClr>
              <a:buChar char="•"/>
              <a:defRPr sz="2800">
                <a:latin typeface="Arial"/>
                <a:ea typeface="Arial"/>
                <a:cs typeface="Arial"/>
                <a:sym typeface="Arial"/>
              </a:defRPr>
            </a:lvl4pPr>
            <a:lvl5pPr marL="2198135"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248.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499" name="Shape 1499"/>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00"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01" name="Shape 1501"/>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02" name="Shape 1502"/>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03" name="Shape 1503"/>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04" name="Shape 1504"/>
          <p:cNvSpPr/>
          <p:nvPr>
            <p:ph type="body" idx="1"/>
          </p:nvPr>
        </p:nvSpPr>
        <p:spPr>
          <a:xfrm>
            <a:off x="812906"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249.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506" name="Shape 1506"/>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07"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08" name="Shape 1508"/>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09" name="Shape 1509"/>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10" name="Shape 1510"/>
          <p:cNvSpPr/>
          <p:nvPr>
            <p:ph type="title"/>
          </p:nvPr>
        </p:nvSpPr>
        <p:spPr>
          <a:xfrm>
            <a:off x="800273"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28" name="Shape 128"/>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29" name="Shape 129"/>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30"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31" name="Shape 131"/>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32" name="Shape 132"/>
          <p:cNvSpPr/>
          <p:nvPr>
            <p:ph type="title"/>
          </p:nvPr>
        </p:nvSpPr>
        <p:spPr>
          <a:xfrm>
            <a:off x="11786751" y="0"/>
            <a:ext cx="3657959" cy="81676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
        <p:nvSpPr>
          <p:cNvPr id="133" name="Shape 133"/>
          <p:cNvSpPr/>
          <p:nvPr>
            <p:ph type="body" idx="1"/>
          </p:nvPr>
        </p:nvSpPr>
        <p:spPr>
          <a:xfrm>
            <a:off x="812909" y="1892310"/>
            <a:ext cx="10821459" cy="7251690"/>
          </a:xfrm>
          <a:prstGeom prst="rect">
            <a:avLst/>
          </a:prstGeom>
        </p:spPr>
        <p:txBody>
          <a:bodyPr lIns="44353" tIns="44353" rIns="44353" bIns="44353">
            <a:noAutofit/>
          </a:bodyPr>
          <a:lstStyle>
            <a:lvl1pPr marL="0" indent="0" defTabSz="914400">
              <a:spcBef>
                <a:spcPts val="0"/>
              </a:spcBef>
              <a:buSzTx/>
              <a:buFontTx/>
              <a:buNone/>
              <a:defRPr sz="2000">
                <a:solidFill>
                  <a:srgbClr val="90B5DE"/>
                </a:solidFill>
                <a:latin typeface="Arial"/>
                <a:ea typeface="Arial"/>
                <a:cs typeface="Arial"/>
                <a:sym typeface="Arial"/>
              </a:defRPr>
            </a:lvl1pPr>
            <a:lvl2pPr marL="0" indent="0" defTabSz="914400">
              <a:spcBef>
                <a:spcPts val="0"/>
              </a:spcBef>
              <a:buSzTx/>
              <a:buFontTx/>
              <a:buNone/>
              <a:defRPr sz="2000">
                <a:solidFill>
                  <a:srgbClr val="90B5DE"/>
                </a:solidFill>
                <a:latin typeface="Arial"/>
                <a:ea typeface="Arial"/>
                <a:cs typeface="Arial"/>
                <a:sym typeface="Arial"/>
              </a:defRPr>
            </a:lvl2pPr>
            <a:lvl3pPr marL="0" indent="0" defTabSz="914400">
              <a:spcBef>
                <a:spcPts val="0"/>
              </a:spcBef>
              <a:buSzTx/>
              <a:buFontTx/>
              <a:buNone/>
              <a:defRPr sz="2000">
                <a:solidFill>
                  <a:srgbClr val="90B5DE"/>
                </a:solidFill>
                <a:latin typeface="Arial"/>
                <a:ea typeface="Arial"/>
                <a:cs typeface="Arial"/>
                <a:sym typeface="Arial"/>
              </a:defRPr>
            </a:lvl3pPr>
            <a:lvl4pPr marL="0" indent="0" defTabSz="914400">
              <a:spcBef>
                <a:spcPts val="0"/>
              </a:spcBef>
              <a:buSzTx/>
              <a:buFontTx/>
              <a:buNone/>
              <a:defRPr sz="2000">
                <a:solidFill>
                  <a:srgbClr val="90B5DE"/>
                </a:solidFill>
                <a:latin typeface="Arial"/>
                <a:ea typeface="Arial"/>
                <a:cs typeface="Arial"/>
                <a:sym typeface="Arial"/>
              </a:defRPr>
            </a:lvl4pPr>
            <a:lvl5pPr marL="0" indent="0" defTabSz="914400">
              <a:spcBef>
                <a:spcPts val="0"/>
              </a:spcBef>
              <a:buSzTx/>
              <a:buFontTx/>
              <a:buNone/>
              <a:defRPr sz="2000">
                <a:solidFill>
                  <a:srgbClr val="90B5DE"/>
                </a:solidFill>
                <a:latin typeface="Arial"/>
                <a:ea typeface="Arial"/>
                <a:cs typeface="Arial"/>
                <a:sym typeface="Arial"/>
              </a:defRPr>
            </a:lvl5pPr>
          </a:lstStyle>
          <a:p>
            <a:pPr lvl="0">
              <a:defRPr sz="1800">
                <a:solidFill>
                  <a:srgbClr val="000000"/>
                </a:solidFill>
              </a:defRPr>
            </a:pPr>
            <a:r>
              <a:rPr sz="2000">
                <a:solidFill>
                  <a:srgbClr val="90B5DE"/>
                </a:solidFill>
              </a:rPr>
              <a:t>Click to edit Master text styles</a:t>
            </a:r>
            <a:endParaRPr sz="2000">
              <a:solidFill>
                <a:srgbClr val="90B5DE"/>
              </a:solidFill>
            </a:endParaRPr>
          </a:p>
          <a:p>
            <a:pPr lvl="1">
              <a:defRPr sz="1800">
                <a:solidFill>
                  <a:srgbClr val="000000"/>
                </a:solidFill>
              </a:defRPr>
            </a:pPr>
            <a:r>
              <a:rPr sz="2000">
                <a:solidFill>
                  <a:srgbClr val="90B5DE"/>
                </a:solidFill>
              </a:rPr>
              <a:t>Second level</a:t>
            </a:r>
            <a:endParaRPr sz="2000">
              <a:solidFill>
                <a:srgbClr val="90B5DE"/>
              </a:solidFill>
            </a:endParaRPr>
          </a:p>
          <a:p>
            <a:pPr lvl="2">
              <a:defRPr sz="1800">
                <a:solidFill>
                  <a:srgbClr val="000000"/>
                </a:solidFill>
              </a:defRPr>
            </a:pPr>
            <a:r>
              <a:rPr sz="2000">
                <a:solidFill>
                  <a:srgbClr val="90B5DE"/>
                </a:solidFill>
              </a:rPr>
              <a:t>Third level</a:t>
            </a:r>
            <a:endParaRPr sz="2000">
              <a:solidFill>
                <a:srgbClr val="90B5DE"/>
              </a:solidFill>
            </a:endParaRPr>
          </a:p>
          <a:p>
            <a:pPr lvl="3">
              <a:defRPr sz="1800">
                <a:solidFill>
                  <a:srgbClr val="000000"/>
                </a:solidFill>
              </a:defRPr>
            </a:pPr>
            <a:r>
              <a:rPr sz="2000">
                <a:solidFill>
                  <a:srgbClr val="90B5DE"/>
                </a:solidFill>
              </a:rPr>
              <a:t>Fourth level</a:t>
            </a:r>
            <a:endParaRPr sz="2000">
              <a:solidFill>
                <a:srgbClr val="90B5DE"/>
              </a:solidFill>
            </a:endParaRPr>
          </a:p>
          <a:p>
            <a:pPr lvl="4">
              <a:defRPr sz="1800">
                <a:solidFill>
                  <a:srgbClr val="000000"/>
                </a:solidFill>
              </a:defRPr>
            </a:pPr>
            <a:r>
              <a:rPr sz="2000">
                <a:solidFill>
                  <a:srgbClr val="90B5DE"/>
                </a:solidFill>
              </a:rPr>
              <a:t>Fifth level</a:t>
            </a:r>
          </a:p>
        </p:txBody>
      </p:sp>
    </p:spTree>
  </p:cSld>
  <p:clrMapOvr>
    <a:masterClrMapping/>
  </p:clrMapOvr>
  <p:transition spd="med" advClick="1"/>
</p:sldLayout>
</file>

<file path=ppt/slideLayouts/slideLayout250.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512" name="Shape 1512"/>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13"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14" name="Shape 1514"/>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15" name="Shape 1515"/>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Tree>
  </p:cSld>
  <p:clrMapOvr>
    <a:masterClrMapping/>
  </p:clrMapOvr>
  <p:transition spd="med" advClick="1"/>
</p:sldLayout>
</file>

<file path=ppt/slideLayouts/slideLayout251.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517" name="Shape 1517"/>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18"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19" name="Shape 1519"/>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20" name="Shape 1520"/>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21" name="Shape 1521"/>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522" name="Shape 1522"/>
          <p:cNvSpPr/>
          <p:nvPr>
            <p:ph type="body" idx="1"/>
          </p:nvPr>
        </p:nvSpPr>
        <p:spPr>
          <a:xfrm>
            <a:off x="6357044" y="363712"/>
            <a:ext cx="9087737" cy="8780289"/>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4257" indent="-409217" defTabSz="914400">
              <a:spcBef>
                <a:spcPts val="1100"/>
              </a:spcBef>
              <a:buClr>
                <a:srgbClr val="ED781C"/>
              </a:buClr>
              <a:buChar char="•"/>
              <a:defRPr sz="3100">
                <a:latin typeface="Arial"/>
                <a:ea typeface="Arial"/>
                <a:cs typeface="Arial"/>
                <a:sym typeface="Arial"/>
              </a:defRPr>
            </a:lvl2pPr>
            <a:lvl3pPr marL="1299017" indent="-498178" defTabSz="914400">
              <a:spcBef>
                <a:spcPts val="1100"/>
              </a:spcBef>
              <a:buClr>
                <a:srgbClr val="ED781C"/>
              </a:buClr>
              <a:defRPr sz="3100">
                <a:latin typeface="Arial"/>
                <a:ea typeface="Arial"/>
                <a:cs typeface="Arial"/>
                <a:sym typeface="Arial"/>
              </a:defRPr>
            </a:lvl3pPr>
            <a:lvl4pPr marL="1768002" indent="-572906" defTabSz="914400">
              <a:spcBef>
                <a:spcPts val="1100"/>
              </a:spcBef>
              <a:buClr>
                <a:srgbClr val="ED781C"/>
              </a:buClr>
              <a:buChar char="•"/>
              <a:defRPr sz="3100">
                <a:latin typeface="Arial"/>
                <a:ea typeface="Arial"/>
                <a:cs typeface="Arial"/>
                <a:sym typeface="Arial"/>
              </a:defRPr>
            </a:lvl4pPr>
            <a:lvl5pPr marL="2162261"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252.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524" name="Shape 1524"/>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25"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26" name="Shape 1526"/>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27" name="Shape 1527"/>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28" name="Shape 1528"/>
          <p:cNvSpPr/>
          <p:nvPr>
            <p:ph type="title"/>
          </p:nvPr>
        </p:nvSpPr>
        <p:spPr>
          <a:xfrm>
            <a:off x="3186427" y="6400822"/>
            <a:ext cx="9754553" cy="755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529" name="Shape 1529"/>
          <p:cNvSpPr/>
          <p:nvPr>
            <p:ph type="body" idx="1"/>
          </p:nvPr>
        </p:nvSpPr>
        <p:spPr>
          <a:xfrm>
            <a:off x="3186427" y="7156463"/>
            <a:ext cx="9754553" cy="1073153"/>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253.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531" name="Shape 1531"/>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32"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33" name="Shape 1533"/>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34" name="Shape 1534"/>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35" name="Shape 1535"/>
          <p:cNvSpPr/>
          <p:nvPr>
            <p:ph type="title"/>
          </p:nvPr>
        </p:nvSpPr>
        <p:spPr>
          <a:xfrm>
            <a:off x="800273"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36" name="Shape 1536"/>
          <p:cNvSpPr/>
          <p:nvPr>
            <p:ph type="body" idx="1"/>
          </p:nvPr>
        </p:nvSpPr>
        <p:spPr>
          <a:xfrm>
            <a:off x="800273"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5" indent="-369616" defTabSz="914400">
              <a:spcBef>
                <a:spcPts val="1100"/>
              </a:spcBef>
              <a:buClr>
                <a:srgbClr val="ED781C"/>
              </a:buClr>
              <a:defRPr sz="4600">
                <a:latin typeface="Arial"/>
                <a:ea typeface="Arial"/>
                <a:cs typeface="Arial"/>
                <a:sym typeface="Arial"/>
              </a:defRPr>
            </a:lvl3pPr>
            <a:lvl4pPr marL="1564713" indent="-369616" defTabSz="914400">
              <a:spcBef>
                <a:spcPts val="1100"/>
              </a:spcBef>
              <a:buClr>
                <a:srgbClr val="ED781C"/>
              </a:buClr>
              <a:buChar char="•"/>
              <a:defRPr sz="4600">
                <a:latin typeface="Arial"/>
                <a:ea typeface="Arial"/>
                <a:cs typeface="Arial"/>
                <a:sym typeface="Arial"/>
              </a:defRPr>
            </a:lvl4pPr>
            <a:lvl5pPr marL="195897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54.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538" name="Shape 1538"/>
          <p:cNvSpPr/>
          <p:nvPr/>
        </p:nvSpPr>
        <p:spPr>
          <a:xfrm>
            <a:off x="97" y="-127000"/>
            <a:ext cx="16257588" cy="1625600"/>
          </a:xfrm>
          <a:prstGeom prst="rect">
            <a:avLst/>
          </a:prstGeom>
          <a:solidFill>
            <a:srgbClr val="334150"/>
          </a:solidFill>
          <a:ln w="12700">
            <a:miter lim="400000"/>
          </a:ln>
        </p:spPr>
        <p:txBody>
          <a:bodyPr lIns="0" tIns="0" rIns="0" bIns="0"/>
          <a:lstStyle/>
          <a:p>
            <a:pPr lvl="0" algn="ctr" defTabSz="1408065">
              <a:defRPr sz="3100">
                <a:latin typeface="Gill Sans"/>
                <a:ea typeface="Gill Sans"/>
                <a:cs typeface="Gill Sans"/>
                <a:sym typeface="Gill Sans"/>
              </a:defRPr>
            </a:pPr>
          </a:p>
        </p:txBody>
      </p:sp>
      <p:pic>
        <p:nvPicPr>
          <p:cNvPr id="1539" name="image4.png"/>
          <p:cNvPicPr/>
          <p:nvPr/>
        </p:nvPicPr>
        <p:blipFill>
          <a:blip r:embed="rId2">
            <a:extLst/>
          </a:blip>
          <a:stretch>
            <a:fillRect/>
          </a:stretch>
        </p:blipFill>
        <p:spPr>
          <a:xfrm>
            <a:off x="11189889" y="-139697"/>
            <a:ext cx="5055097" cy="1222376"/>
          </a:xfrm>
          <a:prstGeom prst="rect">
            <a:avLst/>
          </a:prstGeom>
          <a:ln w="12700">
            <a:miter lim="400000"/>
          </a:ln>
        </p:spPr>
      </p:pic>
      <p:sp>
        <p:nvSpPr>
          <p:cNvPr id="1540" name="Shape 1540"/>
          <p:cNvSpPr/>
          <p:nvPr/>
        </p:nvSpPr>
        <p:spPr>
          <a:xfrm flipH="1" rot="10800000">
            <a:off x="97" y="1441478"/>
            <a:ext cx="16257588" cy="635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41" name="Shape 1541"/>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lgn="ctr" defTabSz="1408065">
              <a:defRPr sz="3100">
                <a:latin typeface="Gill Sans"/>
                <a:ea typeface="Gill Sans"/>
                <a:cs typeface="Gill Sans"/>
                <a:sym typeface="Gill Sans"/>
              </a:defRPr>
            </a:pPr>
          </a:p>
        </p:txBody>
      </p:sp>
      <p:sp>
        <p:nvSpPr>
          <p:cNvPr id="1542" name="Shape 1542"/>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43" name="Shape 1543"/>
          <p:cNvSpPr/>
          <p:nvPr>
            <p:ph type="body" idx="1"/>
          </p:nvPr>
        </p:nvSpPr>
        <p:spPr>
          <a:xfrm>
            <a:off x="800204" y="177800"/>
            <a:ext cx="10840509"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55" indent="-369616" defTabSz="914400">
              <a:spcBef>
                <a:spcPts val="1100"/>
              </a:spcBef>
              <a:buClr>
                <a:srgbClr val="ED781C"/>
              </a:buClr>
              <a:defRPr sz="4600">
                <a:latin typeface="Arial"/>
                <a:ea typeface="Arial"/>
                <a:cs typeface="Arial"/>
                <a:sym typeface="Arial"/>
              </a:defRPr>
            </a:lvl3pPr>
            <a:lvl4pPr marL="1564713" indent="-369616" defTabSz="914400">
              <a:spcBef>
                <a:spcPts val="1100"/>
              </a:spcBef>
              <a:buClr>
                <a:srgbClr val="ED781C"/>
              </a:buClr>
              <a:buChar char="•"/>
              <a:defRPr sz="4600">
                <a:latin typeface="Arial"/>
                <a:ea typeface="Arial"/>
                <a:cs typeface="Arial"/>
                <a:sym typeface="Arial"/>
              </a:defRPr>
            </a:lvl4pPr>
            <a:lvl5pPr marL="1958972"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25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545" name="Shape 1545"/>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46" name="Shape 1546"/>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47"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48"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49" name="Shape 1549"/>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50" name="Shape 1550"/>
          <p:cNvSpPr/>
          <p:nvPr>
            <p:ph type="body" idx="1"/>
          </p:nvPr>
        </p:nvSpPr>
        <p:spPr>
          <a:xfrm>
            <a:off x="2438637" y="5181600"/>
            <a:ext cx="11380315" cy="3962400"/>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algn="ctr" defTabSz="914400">
              <a:spcBef>
                <a:spcPts val="0"/>
              </a:spcBef>
              <a:buSzTx/>
              <a:buFontTx/>
              <a:buNone/>
              <a:defRPr sz="3500">
                <a:solidFill>
                  <a:srgbClr val="90B5DE"/>
                </a:solidFill>
                <a:latin typeface="Arial"/>
                <a:ea typeface="Arial"/>
                <a:cs typeface="Arial"/>
                <a:sym typeface="Arial"/>
              </a:defRPr>
            </a:lvl1pPr>
          </a:lstStyle>
          <a:p>
            <a:pPr lvl="0">
              <a:defRPr sz="1800">
                <a:solidFill>
                  <a:srgbClr val="000000"/>
                </a:solidFill>
              </a:defRPr>
            </a:pPr>
            <a:r>
              <a:rPr sz="3500">
                <a:solidFill>
                  <a:srgbClr val="90B5DE"/>
                </a:solidFill>
              </a:rPr>
              <a:t>Click to edit Master subtitle style</a:t>
            </a:r>
          </a:p>
        </p:txBody>
      </p:sp>
    </p:spTree>
  </p:cSld>
  <p:clrMapOvr>
    <a:masterClrMapping/>
  </p:clrMapOvr>
  <p:transition spd="med" advClick="1"/>
</p:sldLayout>
</file>

<file path=ppt/slideLayouts/slideLayout25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52" name="Shape 1552"/>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53" name="Shape 1553"/>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54"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55"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56" name="Shape 1556"/>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57" name="Shape 1557"/>
          <p:cNvSpPr/>
          <p:nvPr>
            <p:ph type="body" idx="1"/>
          </p:nvPr>
        </p:nvSpPr>
        <p:spPr>
          <a:xfrm>
            <a:off x="901871" y="4902205"/>
            <a:ext cx="13793551"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257.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559" name="Shape 1559"/>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60" name="Shape 1560"/>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61"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62"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63" name="Shape 1563"/>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564" name="Shape 1564"/>
          <p:cNvSpPr/>
          <p:nvPr>
            <p:ph type="body" idx="1"/>
          </p:nvPr>
        </p:nvSpPr>
        <p:spPr>
          <a:xfrm>
            <a:off x="1284412" y="3875118"/>
            <a:ext cx="13818952" cy="20002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258.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566" name="Shape 1566"/>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67" name="Shape 1567"/>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68"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69"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70" name="Shape 1570"/>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71" name="Shape 1571"/>
          <p:cNvSpPr/>
          <p:nvPr>
            <p:ph type="body" idx="1"/>
          </p:nvPr>
        </p:nvSpPr>
        <p:spPr>
          <a:xfrm>
            <a:off x="901883" y="4902205"/>
            <a:ext cx="6820567"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259.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573" name="Shape 1573"/>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74" name="Shape 1574"/>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75"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76"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77" name="Shape 1577"/>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78" name="Shape 1578"/>
          <p:cNvSpPr/>
          <p:nvPr>
            <p:ph type="body" idx="1"/>
          </p:nvPr>
        </p:nvSpPr>
        <p:spPr>
          <a:xfrm>
            <a:off x="812915" y="1890714"/>
            <a:ext cx="7182554" cy="100965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1_Custom Layout">
    <p:spTree>
      <p:nvGrpSpPr>
        <p:cNvPr id="1" name=""/>
        <p:cNvGrpSpPr/>
        <p:nvPr/>
      </p:nvGrpSpPr>
      <p:grpSpPr>
        <a:xfrm>
          <a:off x="0" y="0"/>
          <a:ext cx="0" cy="0"/>
          <a:chOff x="0" y="0"/>
          <a:chExt cx="0" cy="0"/>
        </a:xfrm>
      </p:grpSpPr>
      <p:sp>
        <p:nvSpPr>
          <p:cNvPr id="135" name="Shape 135"/>
          <p:cNvSpPr/>
          <p:nvPr/>
        </p:nvSpPr>
        <p:spPr>
          <a:xfrm>
            <a:off x="1" y="-38080"/>
            <a:ext cx="16256957" cy="9143304"/>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36" name="Shape 136"/>
          <p:cNvSpPr/>
          <p:nvPr/>
        </p:nvSpPr>
        <p:spPr>
          <a:xfrm flipH="1" rot="10800000">
            <a:off x="-37561" y="8511188"/>
            <a:ext cx="16294590" cy="632464"/>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37" name="image1.png"/>
          <p:cNvPicPr/>
          <p:nvPr/>
        </p:nvPicPr>
        <p:blipFill>
          <a:blip r:embed="rId2">
            <a:extLst/>
          </a:blip>
          <a:stretch>
            <a:fillRect/>
          </a:stretch>
        </p:blipFill>
        <p:spPr>
          <a:xfrm>
            <a:off x="9576592" y="152400"/>
            <a:ext cx="6593474" cy="8376872"/>
          </a:xfrm>
          <a:prstGeom prst="rect">
            <a:avLst/>
          </a:prstGeom>
          <a:ln w="12700">
            <a:miter lim="400000"/>
          </a:ln>
        </p:spPr>
      </p:pic>
      <p:sp>
        <p:nvSpPr>
          <p:cNvPr id="138" name="Shape 138"/>
          <p:cNvSpPr/>
          <p:nvPr/>
        </p:nvSpPr>
        <p:spPr>
          <a:xfrm>
            <a:off x="0" y="8153399"/>
            <a:ext cx="1651794"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sp>
        <p:nvSpPr>
          <p:cNvPr id="139" name="Shape 139"/>
          <p:cNvSpPr/>
          <p:nvPr>
            <p:ph type="title"/>
          </p:nvPr>
        </p:nvSpPr>
        <p:spPr>
          <a:xfrm>
            <a:off x="901821" y="218080"/>
            <a:ext cx="15196093" cy="352592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9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92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6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580" name="Shape 1580"/>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81" name="Shape 1581"/>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82"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83"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84" name="Shape 1584"/>
          <p:cNvSpPr/>
          <p:nvPr>
            <p:ph type="title"/>
          </p:nvPr>
        </p:nvSpPr>
        <p:spPr>
          <a:xfrm>
            <a:off x="901871" y="1536705"/>
            <a:ext cx="13793551" cy="308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26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586" name="Shape 1586"/>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87" name="Shape 1587"/>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88"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89" name="image7.png"/>
          <p:cNvPicPr/>
          <p:nvPr/>
        </p:nvPicPr>
        <p:blipFill>
          <a:blip r:embed="rId3">
            <a:extLst/>
          </a:blip>
          <a:stretch>
            <a:fillRect/>
          </a:stretch>
        </p:blipFill>
        <p:spPr>
          <a:xfrm>
            <a:off x="13141548" y="8339842"/>
            <a:ext cx="2922346" cy="602436"/>
          </a:xfrm>
          <a:prstGeom prst="rect">
            <a:avLst/>
          </a:prstGeom>
          <a:ln w="12700">
            <a:miter lim="400000"/>
          </a:ln>
        </p:spPr>
      </p:pic>
    </p:spTree>
  </p:cSld>
  <p:clrMapOvr>
    <a:masterClrMapping/>
  </p:clrMapOvr>
  <p:transition spd="med" advClick="1"/>
</p:sldLayout>
</file>

<file path=ppt/slideLayouts/slideLayout262.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1591" name="Shape 1591"/>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92" name="Shape 1592"/>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93"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594"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595" name="Shape 1595"/>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596" name="Shape 1596"/>
          <p:cNvSpPr/>
          <p:nvPr>
            <p:ph type="body" idx="1"/>
          </p:nvPr>
        </p:nvSpPr>
        <p:spPr>
          <a:xfrm>
            <a:off x="6357049" y="363722"/>
            <a:ext cx="9087737" cy="8780279"/>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263.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598" name="Shape 1598"/>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99" name="Shape 1599"/>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600"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601"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602" name="Shape 1602"/>
          <p:cNvSpPr/>
          <p:nvPr>
            <p:ph type="title"/>
          </p:nvPr>
        </p:nvSpPr>
        <p:spPr>
          <a:xfrm>
            <a:off x="3186427" y="6400822"/>
            <a:ext cx="9754553" cy="755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1603" name="Shape 1603"/>
          <p:cNvSpPr/>
          <p:nvPr>
            <p:ph type="body" idx="1"/>
          </p:nvPr>
        </p:nvSpPr>
        <p:spPr>
          <a:xfrm>
            <a:off x="3186427" y="7156463"/>
            <a:ext cx="9754553" cy="1073153"/>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264.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1605" name="Shape 1605"/>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606" name="Shape 1606"/>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607"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608"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609" name="Shape 1609"/>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610" name="Shape 1610"/>
          <p:cNvSpPr/>
          <p:nvPr>
            <p:ph type="body" idx="1"/>
          </p:nvPr>
        </p:nvSpPr>
        <p:spPr>
          <a:xfrm>
            <a:off x="901871" y="4902205"/>
            <a:ext cx="13793551"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265.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1612" name="Shape 1612"/>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613" name="Shape 1613"/>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614" name="image2.png"/>
          <p:cNvPicPr/>
          <p:nvPr/>
        </p:nvPicPr>
        <p:blipFill>
          <a:blip r:embed="rId2">
            <a:extLst/>
          </a:blip>
          <a:stretch>
            <a:fillRect/>
          </a:stretch>
        </p:blipFill>
        <p:spPr>
          <a:xfrm>
            <a:off x="10072244" y="12738"/>
            <a:ext cx="6179155" cy="3005141"/>
          </a:xfrm>
          <a:prstGeom prst="rect">
            <a:avLst/>
          </a:prstGeom>
          <a:ln w="12700">
            <a:miter lim="400000"/>
          </a:ln>
        </p:spPr>
      </p:pic>
      <p:pic>
        <p:nvPicPr>
          <p:cNvPr id="1615" name="image7.png"/>
          <p:cNvPicPr/>
          <p:nvPr/>
        </p:nvPicPr>
        <p:blipFill>
          <a:blip r:embed="rId3">
            <a:extLst/>
          </a:blip>
          <a:stretch>
            <a:fillRect/>
          </a:stretch>
        </p:blipFill>
        <p:spPr>
          <a:xfrm>
            <a:off x="13141548" y="8339842"/>
            <a:ext cx="2922346" cy="602436"/>
          </a:xfrm>
          <a:prstGeom prst="rect">
            <a:avLst/>
          </a:prstGeom>
          <a:ln w="12700">
            <a:miter lim="400000"/>
          </a:ln>
        </p:spPr>
      </p:pic>
      <p:sp>
        <p:nvSpPr>
          <p:cNvPr id="1616" name="Shape 1616"/>
          <p:cNvSpPr/>
          <p:nvPr>
            <p:ph type="title"/>
          </p:nvPr>
        </p:nvSpPr>
        <p:spPr>
          <a:xfrm>
            <a:off x="11247021" y="0"/>
            <a:ext cx="3448388" cy="77597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617" name="Shape 1617"/>
          <p:cNvSpPr/>
          <p:nvPr>
            <p:ph type="body" idx="1"/>
          </p:nvPr>
        </p:nvSpPr>
        <p:spPr>
          <a:xfrm>
            <a:off x="901896" y="1536700"/>
            <a:ext cx="10192747" cy="7607300"/>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266.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1619" name="Shape 1619"/>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20"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21" name="Shape 1621"/>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22" name="Shape 1622"/>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23" name="Shape 1623"/>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b="1" sz="7200">
                <a:solidFill>
                  <a:srgbClr val="FFFFFF"/>
                </a:solidFill>
                <a:effectLst>
                  <a:outerShdw sx="100000" sy="100000" kx="0" ky="0" algn="b" rotWithShape="0" blurRad="50800" dist="25400"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Title Text</a:t>
            </a:r>
          </a:p>
        </p:txBody>
      </p:sp>
      <p:sp>
        <p:nvSpPr>
          <p:cNvPr id="1624" name="Shape 1624"/>
          <p:cNvSpPr/>
          <p:nvPr>
            <p:ph type="body" idx="1"/>
          </p:nvPr>
        </p:nvSpPr>
        <p:spPr>
          <a:xfrm>
            <a:off x="800100" y="1879600"/>
            <a:ext cx="14655800" cy="6731000"/>
          </a:xfrm>
          <a:prstGeom prst="rect">
            <a:avLst/>
          </a:prstGeom>
        </p:spPr>
        <p:txBody>
          <a:bodyPr lIns="0" tIns="0" rIns="0" bIns="0"/>
          <a:lstStyle>
            <a:lvl1pPr marL="381000" indent="-381000" defTabSz="558800">
              <a:spcBef>
                <a:spcPts val="1200"/>
              </a:spcBef>
              <a:buClr>
                <a:srgbClr val="F38C24"/>
              </a:buClr>
              <a:buFontTx/>
              <a:defRPr sz="4800">
                <a:latin typeface="Arial"/>
                <a:ea typeface="Arial"/>
                <a:cs typeface="Arial"/>
                <a:sym typeface="Arial"/>
              </a:defRPr>
            </a:lvl1pPr>
            <a:lvl2pPr marL="800099" indent="-381000" defTabSz="558800">
              <a:spcBef>
                <a:spcPts val="1200"/>
              </a:spcBef>
              <a:buClr>
                <a:srgbClr val="F38C24"/>
              </a:buClr>
              <a:buFontTx/>
              <a:buChar char="•"/>
              <a:defRPr sz="4800">
                <a:latin typeface="Arial"/>
                <a:ea typeface="Arial"/>
                <a:cs typeface="Arial"/>
                <a:sym typeface="Arial"/>
              </a:defRPr>
            </a:lvl2pPr>
            <a:lvl3pPr marL="1206500" indent="-381000" defTabSz="558800">
              <a:spcBef>
                <a:spcPts val="1200"/>
              </a:spcBef>
              <a:buClr>
                <a:srgbClr val="F38C24"/>
              </a:buClr>
              <a:buFontTx/>
              <a:defRPr sz="4800">
                <a:latin typeface="Arial"/>
                <a:ea typeface="Arial"/>
                <a:cs typeface="Arial"/>
                <a:sym typeface="Arial"/>
              </a:defRPr>
            </a:lvl3pPr>
            <a:lvl4pPr marL="1612900" indent="-381000" defTabSz="558800">
              <a:spcBef>
                <a:spcPts val="1200"/>
              </a:spcBef>
              <a:buClr>
                <a:srgbClr val="F38C24"/>
              </a:buClr>
              <a:buFontTx/>
              <a:buChar char="•"/>
              <a:defRPr sz="4800">
                <a:latin typeface="Arial"/>
                <a:ea typeface="Arial"/>
                <a:cs typeface="Arial"/>
                <a:sym typeface="Arial"/>
              </a:defRPr>
            </a:lvl4pPr>
            <a:lvl5pPr marL="2019300" indent="-381000" defTabSz="558800">
              <a:spcBef>
                <a:spcPts val="1200"/>
              </a:spcBef>
              <a:buClr>
                <a:srgbClr val="F38C24"/>
              </a:buClr>
              <a:buFontTx/>
              <a:buChar char="•"/>
              <a:defRPr sz="4800">
                <a:latin typeface="Arial"/>
                <a:ea typeface="Arial"/>
                <a:cs typeface="Arial"/>
                <a:sym typeface="Arial"/>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25" name="Shape 1625"/>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67.xml><?xml version="1.0" encoding="utf-8"?>
<p:sldLayout xmlns:a="http://schemas.openxmlformats.org/drawingml/2006/main" xmlns:r="http://schemas.openxmlformats.org/officeDocument/2006/relationships" xmlns:p="http://schemas.openxmlformats.org/presentationml/2006/main" type="tx" showMasterSp="0" showMasterPhAnim="1">
  <p:cSld name="Code Sample copy">
    <p:spTree>
      <p:nvGrpSpPr>
        <p:cNvPr id="1" name=""/>
        <p:cNvGrpSpPr/>
        <p:nvPr/>
      </p:nvGrpSpPr>
      <p:grpSpPr>
        <a:xfrm>
          <a:off x="0" y="0"/>
          <a:ext cx="0" cy="0"/>
          <a:chOff x="0" y="0"/>
          <a:chExt cx="0" cy="0"/>
        </a:xfrm>
      </p:grpSpPr>
      <p:sp>
        <p:nvSpPr>
          <p:cNvPr id="1627" name="Shape 1627"/>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28"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29" name="Shape 1629"/>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30" name="Shape 1630"/>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31" name="Shape 1631"/>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b="1" sz="7200">
                <a:solidFill>
                  <a:srgbClr val="FFFFFF"/>
                </a:solidFill>
                <a:effectLst>
                  <a:outerShdw sx="100000" sy="100000" kx="0" ky="0" algn="b" rotWithShape="0" blurRad="50800" dist="25400"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Title Text</a:t>
            </a:r>
          </a:p>
        </p:txBody>
      </p:sp>
      <p:sp>
        <p:nvSpPr>
          <p:cNvPr id="1632" name="Shape 1632"/>
          <p:cNvSpPr/>
          <p:nvPr>
            <p:ph type="body" idx="1"/>
          </p:nvPr>
        </p:nvSpPr>
        <p:spPr>
          <a:xfrm>
            <a:off x="800100" y="1879600"/>
            <a:ext cx="14655800" cy="6731000"/>
          </a:xfrm>
          <a:prstGeom prst="rect">
            <a:avLst/>
          </a:prstGeom>
          <a:ln w="25400">
            <a:solidFill>
              <a:srgbClr val="435363"/>
            </a:solidFill>
            <a:custDash>
              <a:ds d="200000" sp="200000"/>
            </a:custDash>
          </a:ln>
        </p:spPr>
        <p:txBody>
          <a:bodyPr lIns="190500" tIns="190500" rIns="190500" bIns="190500"/>
          <a:lstStyle>
            <a:lvl1pPr marL="0" indent="0" defTabSz="558800">
              <a:spcBef>
                <a:spcPts val="1200"/>
              </a:spcBef>
              <a:buClr>
                <a:srgbClr val="F38C24"/>
              </a:buClr>
              <a:buSzTx/>
              <a:buFontTx/>
              <a:buNone/>
              <a:defRPr sz="4800">
                <a:latin typeface="Courier"/>
                <a:ea typeface="Courier"/>
                <a:cs typeface="Courier"/>
                <a:sym typeface="Courier"/>
              </a:defRPr>
            </a:lvl1pPr>
            <a:lvl2pPr marL="0" indent="0" defTabSz="558800">
              <a:spcBef>
                <a:spcPts val="1200"/>
              </a:spcBef>
              <a:buClr>
                <a:srgbClr val="F38C24"/>
              </a:buClr>
              <a:buSzTx/>
              <a:buFontTx/>
              <a:buNone/>
              <a:defRPr sz="4800">
                <a:latin typeface="Courier"/>
                <a:ea typeface="Courier"/>
                <a:cs typeface="Courier"/>
                <a:sym typeface="Courier"/>
              </a:defRPr>
            </a:lvl2pPr>
            <a:lvl3pPr marL="0" indent="0" defTabSz="558800">
              <a:spcBef>
                <a:spcPts val="1200"/>
              </a:spcBef>
              <a:buClr>
                <a:srgbClr val="F38C24"/>
              </a:buClr>
              <a:buSzTx/>
              <a:buFontTx/>
              <a:buNone/>
              <a:defRPr sz="4800">
                <a:latin typeface="Courier"/>
                <a:ea typeface="Courier"/>
                <a:cs typeface="Courier"/>
                <a:sym typeface="Courier"/>
              </a:defRPr>
            </a:lvl3pPr>
            <a:lvl4pPr marL="0" indent="0" defTabSz="558800">
              <a:spcBef>
                <a:spcPts val="1200"/>
              </a:spcBef>
              <a:buClr>
                <a:srgbClr val="F38C24"/>
              </a:buClr>
              <a:buSzTx/>
              <a:buFontTx/>
              <a:buNone/>
              <a:defRPr sz="4800">
                <a:latin typeface="Courier"/>
                <a:ea typeface="Courier"/>
                <a:cs typeface="Courier"/>
                <a:sym typeface="Courier"/>
              </a:defRPr>
            </a:lvl4pPr>
            <a:lvl5pPr marL="0" indent="0" defTabSz="558800">
              <a:spcBef>
                <a:spcPts val="1200"/>
              </a:spcBef>
              <a:buClr>
                <a:srgbClr val="F38C24"/>
              </a:buClr>
              <a:buSzTx/>
              <a:buFontTx/>
              <a:buNone/>
              <a:defRPr sz="4800">
                <a:latin typeface="Courier"/>
                <a:ea typeface="Courier"/>
                <a:cs typeface="Courier"/>
                <a:sym typeface="Courier"/>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33" name="Shape 1633"/>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68.xml><?xml version="1.0" encoding="utf-8"?>
<p:sldLayout xmlns:a="http://schemas.openxmlformats.org/drawingml/2006/main" xmlns:r="http://schemas.openxmlformats.org/officeDocument/2006/relationships" xmlns:p="http://schemas.openxmlformats.org/presentationml/2006/main" type="tx" showMasterSp="0" showMasterPhAnim="1">
  <p:cSld name="Bullets copy 1">
    <p:spTree>
      <p:nvGrpSpPr>
        <p:cNvPr id="1" name=""/>
        <p:cNvGrpSpPr/>
        <p:nvPr/>
      </p:nvGrpSpPr>
      <p:grpSpPr>
        <a:xfrm>
          <a:off x="0" y="0"/>
          <a:ext cx="0" cy="0"/>
          <a:chOff x="0" y="0"/>
          <a:chExt cx="0" cy="0"/>
        </a:xfrm>
      </p:grpSpPr>
      <p:sp>
        <p:nvSpPr>
          <p:cNvPr id="1635" name="Shape 1635"/>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36"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37" name="Shape 1637"/>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38" name="Shape 1638"/>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39" name="Shape 1639"/>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b="1" sz="7200">
                <a:solidFill>
                  <a:srgbClr val="FFFFFF"/>
                </a:solidFill>
                <a:effectLst>
                  <a:outerShdw sx="100000" sy="100000" kx="0" ky="0" algn="b" rotWithShape="0" blurRad="50800" dist="25400"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Title Text</a:t>
            </a:r>
          </a:p>
        </p:txBody>
      </p:sp>
      <p:sp>
        <p:nvSpPr>
          <p:cNvPr id="1640" name="Shape 1640"/>
          <p:cNvSpPr/>
          <p:nvPr>
            <p:ph type="body" idx="1"/>
          </p:nvPr>
        </p:nvSpPr>
        <p:spPr>
          <a:xfrm>
            <a:off x="800100" y="1879600"/>
            <a:ext cx="14655800" cy="6731000"/>
          </a:xfrm>
          <a:prstGeom prst="rect">
            <a:avLst/>
          </a:prstGeom>
        </p:spPr>
        <p:txBody>
          <a:bodyPr lIns="0" tIns="0" rIns="0" bIns="0"/>
          <a:lstStyle>
            <a:lvl1pPr marL="381000" indent="-381000" defTabSz="558800">
              <a:spcBef>
                <a:spcPts val="1200"/>
              </a:spcBef>
              <a:buClr>
                <a:srgbClr val="F38C24"/>
              </a:buClr>
              <a:buFontTx/>
              <a:defRPr sz="4800">
                <a:latin typeface="Arial"/>
                <a:ea typeface="Arial"/>
                <a:cs typeface="Arial"/>
                <a:sym typeface="Arial"/>
              </a:defRPr>
            </a:lvl1pPr>
            <a:lvl2pPr marL="800099" indent="-381000" defTabSz="558800">
              <a:spcBef>
                <a:spcPts val="1200"/>
              </a:spcBef>
              <a:buClr>
                <a:srgbClr val="F38C24"/>
              </a:buClr>
              <a:buFontTx/>
              <a:buChar char="•"/>
              <a:defRPr sz="4800">
                <a:latin typeface="Arial"/>
                <a:ea typeface="Arial"/>
                <a:cs typeface="Arial"/>
                <a:sym typeface="Arial"/>
              </a:defRPr>
            </a:lvl2pPr>
            <a:lvl3pPr marL="1206500" indent="-381000" defTabSz="558800">
              <a:spcBef>
                <a:spcPts val="1200"/>
              </a:spcBef>
              <a:buClr>
                <a:srgbClr val="F38C24"/>
              </a:buClr>
              <a:buFontTx/>
              <a:defRPr sz="4800">
                <a:latin typeface="Arial"/>
                <a:ea typeface="Arial"/>
                <a:cs typeface="Arial"/>
                <a:sym typeface="Arial"/>
              </a:defRPr>
            </a:lvl3pPr>
            <a:lvl4pPr marL="1612900" indent="-381000" defTabSz="558800">
              <a:spcBef>
                <a:spcPts val="1200"/>
              </a:spcBef>
              <a:buClr>
                <a:srgbClr val="F38C24"/>
              </a:buClr>
              <a:buFontTx/>
              <a:buChar char="•"/>
              <a:defRPr sz="4800">
                <a:latin typeface="Arial"/>
                <a:ea typeface="Arial"/>
                <a:cs typeface="Arial"/>
                <a:sym typeface="Arial"/>
              </a:defRPr>
            </a:lvl4pPr>
            <a:lvl5pPr marL="2019300" indent="-381000" defTabSz="558800">
              <a:spcBef>
                <a:spcPts val="1200"/>
              </a:spcBef>
              <a:buClr>
                <a:srgbClr val="F38C24"/>
              </a:buClr>
              <a:buFontTx/>
              <a:buChar char="•"/>
              <a:defRPr sz="4800">
                <a:latin typeface="Arial"/>
                <a:ea typeface="Arial"/>
                <a:cs typeface="Arial"/>
                <a:sym typeface="Arial"/>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41" name="Shape 1641"/>
          <p:cNvSpPr/>
          <p:nvPr>
            <p:ph type="sldNum" sz="quarter" idx="2"/>
          </p:nvPr>
        </p:nvSpPr>
        <p:spPr>
          <a:xfrm>
            <a:off x="8010166" y="8851900"/>
            <a:ext cx="203201" cy="203200"/>
          </a:xfrm>
          <a:prstGeom prst="rect">
            <a:avLst/>
          </a:prstGeom>
        </p:spPr>
        <p:txBody>
          <a:bodyPr wrap="none" lIns="38100" tIns="38100" rIns="38100" bIns="38100" anchor="t"/>
          <a:lstStyle>
            <a:lvl1pPr algn="ctr" defTabSz="558800">
              <a:defRPr sz="9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69.xml><?xml version="1.0" encoding="utf-8"?>
<p:sldLayout xmlns:a="http://schemas.openxmlformats.org/drawingml/2006/main" xmlns:r="http://schemas.openxmlformats.org/officeDocument/2006/relationships" xmlns:p="http://schemas.openxmlformats.org/presentationml/2006/main" type="tx" showMasterSp="0" showMasterPhAnim="1">
  <p:cSld name="Code Sample copy 7">
    <p:spTree>
      <p:nvGrpSpPr>
        <p:cNvPr id="1" name=""/>
        <p:cNvGrpSpPr/>
        <p:nvPr/>
      </p:nvGrpSpPr>
      <p:grpSpPr>
        <a:xfrm>
          <a:off x="0" y="0"/>
          <a:ext cx="0" cy="0"/>
          <a:chOff x="0" y="0"/>
          <a:chExt cx="0" cy="0"/>
        </a:xfrm>
      </p:grpSpPr>
      <p:sp>
        <p:nvSpPr>
          <p:cNvPr id="1643" name="Shape 1643"/>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44"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45" name="Shape 1645"/>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46" name="Shape 1646"/>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47" name="Shape 1647"/>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b="1" sz="7200">
                <a:solidFill>
                  <a:srgbClr val="FFFFFF"/>
                </a:solidFill>
                <a:effectLst>
                  <a:outerShdw sx="100000" sy="100000" kx="0" ky="0" algn="b" rotWithShape="0" blurRad="50800" dist="25400"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Title Text</a:t>
            </a:r>
          </a:p>
        </p:txBody>
      </p:sp>
      <p:sp>
        <p:nvSpPr>
          <p:cNvPr id="1648" name="Shape 1648"/>
          <p:cNvSpPr/>
          <p:nvPr>
            <p:ph type="body" idx="1"/>
          </p:nvPr>
        </p:nvSpPr>
        <p:spPr>
          <a:xfrm>
            <a:off x="800100" y="1879600"/>
            <a:ext cx="14655800" cy="6731000"/>
          </a:xfrm>
          <a:prstGeom prst="rect">
            <a:avLst/>
          </a:prstGeom>
          <a:ln w="25400">
            <a:solidFill>
              <a:srgbClr val="435363"/>
            </a:solidFill>
            <a:custDash>
              <a:ds d="200000" sp="200000"/>
            </a:custDash>
          </a:ln>
        </p:spPr>
        <p:txBody>
          <a:bodyPr lIns="228600" tIns="228600" rIns="228600" bIns="228600"/>
          <a:lstStyle>
            <a:lvl1pPr marL="0" indent="0" defTabSz="558800">
              <a:spcBef>
                <a:spcPts val="1200"/>
              </a:spcBef>
              <a:buClr>
                <a:srgbClr val="F38C24"/>
              </a:buClr>
              <a:buSzTx/>
              <a:buFontTx/>
              <a:buNone/>
              <a:defRPr sz="4800">
                <a:latin typeface="Menlo Regular"/>
                <a:ea typeface="Menlo Regular"/>
                <a:cs typeface="Menlo Regular"/>
                <a:sym typeface="Menlo Regular"/>
              </a:defRPr>
            </a:lvl1pPr>
            <a:lvl2pPr marL="0" indent="0" defTabSz="558800">
              <a:spcBef>
                <a:spcPts val="1200"/>
              </a:spcBef>
              <a:buClr>
                <a:srgbClr val="F38C24"/>
              </a:buClr>
              <a:buSzTx/>
              <a:buFontTx/>
              <a:buNone/>
              <a:defRPr sz="4800">
                <a:latin typeface="Menlo Regular"/>
                <a:ea typeface="Menlo Regular"/>
                <a:cs typeface="Menlo Regular"/>
                <a:sym typeface="Menlo Regular"/>
              </a:defRPr>
            </a:lvl2pPr>
            <a:lvl3pPr marL="0" indent="0" defTabSz="558800">
              <a:spcBef>
                <a:spcPts val="1200"/>
              </a:spcBef>
              <a:buClr>
                <a:srgbClr val="F38C24"/>
              </a:buClr>
              <a:buSzTx/>
              <a:buFontTx/>
              <a:buNone/>
              <a:defRPr sz="4800">
                <a:latin typeface="Menlo Regular"/>
                <a:ea typeface="Menlo Regular"/>
                <a:cs typeface="Menlo Regular"/>
                <a:sym typeface="Menlo Regular"/>
              </a:defRPr>
            </a:lvl3pPr>
            <a:lvl4pPr marL="0" indent="0" defTabSz="558800">
              <a:spcBef>
                <a:spcPts val="1200"/>
              </a:spcBef>
              <a:buClr>
                <a:srgbClr val="F38C24"/>
              </a:buClr>
              <a:buSzTx/>
              <a:buFontTx/>
              <a:buNone/>
              <a:defRPr sz="4800">
                <a:latin typeface="Menlo Regular"/>
                <a:ea typeface="Menlo Regular"/>
                <a:cs typeface="Menlo Regular"/>
                <a:sym typeface="Menlo Regular"/>
              </a:defRPr>
            </a:lvl4pPr>
            <a:lvl5pPr marL="0" indent="0" defTabSz="558800">
              <a:spcBef>
                <a:spcPts val="1200"/>
              </a:spcBef>
              <a:buClr>
                <a:srgbClr val="F38C24"/>
              </a:buClr>
              <a:buSzTx/>
              <a:buFontTx/>
              <a:buNone/>
              <a:defRPr sz="4800">
                <a:latin typeface="Menlo Regular"/>
                <a:ea typeface="Menlo Regular"/>
                <a:cs typeface="Menlo Regular"/>
                <a:sym typeface="Menlo Regular"/>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49" name="Shape 1649"/>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1" name="Shape 141"/>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42" name="Shape 142"/>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43"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44" name="Shape 144"/>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45"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46" name="Shape 146"/>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47" name="Shape 147"/>
          <p:cNvSpPr/>
          <p:nvPr>
            <p:ph type="body" idx="1"/>
          </p:nvPr>
        </p:nvSpPr>
        <p:spPr>
          <a:xfrm>
            <a:off x="2438637" y="5181600"/>
            <a:ext cx="11380315" cy="3962400"/>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algn="ctr" defTabSz="914400">
              <a:spcBef>
                <a:spcPts val="0"/>
              </a:spcBef>
              <a:buSzTx/>
              <a:buFontTx/>
              <a:buNone/>
              <a:defRPr sz="3500">
                <a:solidFill>
                  <a:srgbClr val="90B5DE"/>
                </a:solidFill>
                <a:latin typeface="Arial"/>
                <a:ea typeface="Arial"/>
                <a:cs typeface="Arial"/>
                <a:sym typeface="Arial"/>
              </a:defRPr>
            </a:lvl1pPr>
          </a:lstStyle>
          <a:p>
            <a:pPr lvl="0">
              <a:defRPr sz="1800">
                <a:solidFill>
                  <a:srgbClr val="000000"/>
                </a:solidFill>
              </a:defRPr>
            </a:pPr>
            <a:r>
              <a:rPr sz="3500">
                <a:solidFill>
                  <a:srgbClr val="90B5DE"/>
                </a:solidFill>
              </a:rPr>
              <a:t>Click to edit Master subtitle style</a:t>
            </a:r>
          </a:p>
        </p:txBody>
      </p:sp>
    </p:spTree>
  </p:cSld>
  <p:clrMapOvr>
    <a:masterClrMapping/>
  </p:clrMapOvr>
  <p:transition spd="med" advClick="1"/>
</p:sldLayout>
</file>

<file path=ppt/slideLayouts/slideLayout270.xml><?xml version="1.0" encoding="utf-8"?>
<p:sldLayout xmlns:a="http://schemas.openxmlformats.org/drawingml/2006/main" xmlns:r="http://schemas.openxmlformats.org/officeDocument/2006/relationships" xmlns:p="http://schemas.openxmlformats.org/presentationml/2006/main" type="tx" showMasterSp="0" showMasterPhAnim="1">
  <p:cSld name="Code with Bullets Below copy">
    <p:spTree>
      <p:nvGrpSpPr>
        <p:cNvPr id="1" name=""/>
        <p:cNvGrpSpPr/>
        <p:nvPr/>
      </p:nvGrpSpPr>
      <p:grpSpPr>
        <a:xfrm>
          <a:off x="0" y="0"/>
          <a:ext cx="0" cy="0"/>
          <a:chOff x="0" y="0"/>
          <a:chExt cx="0" cy="0"/>
        </a:xfrm>
      </p:grpSpPr>
      <p:sp>
        <p:nvSpPr>
          <p:cNvPr id="1651" name="Shape 1651"/>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52"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53" name="Shape 1653"/>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54" name="Shape 1654"/>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55" name="Shape 1655"/>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sz="7200">
                <a:solidFill>
                  <a:srgbClr val="FFFFFF"/>
                </a:solidFill>
                <a:effectLst>
                  <a:outerShdw sx="100000" sy="100000" kx="0" ky="0" algn="b" rotWithShape="0" blurRad="50800" dist="2540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Title Text</a:t>
            </a:r>
          </a:p>
        </p:txBody>
      </p:sp>
      <p:sp>
        <p:nvSpPr>
          <p:cNvPr id="1656" name="Shape 1656"/>
          <p:cNvSpPr/>
          <p:nvPr>
            <p:ph type="body" idx="1"/>
          </p:nvPr>
        </p:nvSpPr>
        <p:spPr>
          <a:xfrm>
            <a:off x="800100" y="4546600"/>
            <a:ext cx="14655800" cy="4064000"/>
          </a:xfrm>
          <a:prstGeom prst="rect">
            <a:avLst/>
          </a:prstGeom>
        </p:spPr>
        <p:txBody>
          <a:bodyPr lIns="0" tIns="0" rIns="0" bIns="0"/>
          <a:lstStyle>
            <a:lvl1pPr marL="381000" indent="-381000" defTabSz="558800">
              <a:spcBef>
                <a:spcPts val="1200"/>
              </a:spcBef>
              <a:buClr>
                <a:srgbClr val="F38C24"/>
              </a:buClr>
              <a:buFontTx/>
              <a:defRPr sz="4800">
                <a:latin typeface="Arial"/>
                <a:ea typeface="Arial"/>
                <a:cs typeface="Arial"/>
                <a:sym typeface="Arial"/>
              </a:defRPr>
            </a:lvl1pPr>
            <a:lvl2pPr marL="800100" indent="-381000" defTabSz="558800">
              <a:spcBef>
                <a:spcPts val="1200"/>
              </a:spcBef>
              <a:buClr>
                <a:srgbClr val="F38C24"/>
              </a:buClr>
              <a:buFontTx/>
              <a:buChar char="•"/>
              <a:defRPr sz="4800">
                <a:latin typeface="Arial"/>
                <a:ea typeface="Arial"/>
                <a:cs typeface="Arial"/>
                <a:sym typeface="Arial"/>
              </a:defRPr>
            </a:lvl2pPr>
            <a:lvl3pPr marL="1206500" indent="-381000" defTabSz="558800">
              <a:spcBef>
                <a:spcPts val="1200"/>
              </a:spcBef>
              <a:buClr>
                <a:srgbClr val="F38C24"/>
              </a:buClr>
              <a:buFontTx/>
              <a:defRPr sz="4800">
                <a:latin typeface="Arial"/>
                <a:ea typeface="Arial"/>
                <a:cs typeface="Arial"/>
                <a:sym typeface="Arial"/>
              </a:defRPr>
            </a:lvl3pPr>
            <a:lvl4pPr marL="1612900" indent="-381000" defTabSz="558800">
              <a:spcBef>
                <a:spcPts val="1200"/>
              </a:spcBef>
              <a:buClr>
                <a:srgbClr val="F38C24"/>
              </a:buClr>
              <a:buFontTx/>
              <a:buChar char="•"/>
              <a:defRPr sz="4800">
                <a:latin typeface="Arial"/>
                <a:ea typeface="Arial"/>
                <a:cs typeface="Arial"/>
                <a:sym typeface="Arial"/>
              </a:defRPr>
            </a:lvl4pPr>
            <a:lvl5pPr marL="2019300" indent="-381000" defTabSz="558800">
              <a:spcBef>
                <a:spcPts val="1200"/>
              </a:spcBef>
              <a:buClr>
                <a:srgbClr val="F38C24"/>
              </a:buClr>
              <a:buFontTx/>
              <a:buChar char="•"/>
              <a:defRPr sz="4800">
                <a:latin typeface="Arial"/>
                <a:ea typeface="Arial"/>
                <a:cs typeface="Arial"/>
                <a:sym typeface="Arial"/>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57" name="Shape 1657"/>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1.xml><?xml version="1.0" encoding="utf-8"?>
<p:sldLayout xmlns:a="http://schemas.openxmlformats.org/drawingml/2006/main" xmlns:r="http://schemas.openxmlformats.org/officeDocument/2006/relationships" xmlns:p="http://schemas.openxmlformats.org/presentationml/2006/main" type="tx" showMasterSp="0" showMasterPhAnim="1">
  <p:cSld name="Image">
    <p:spTree>
      <p:nvGrpSpPr>
        <p:cNvPr id="1" name=""/>
        <p:cNvGrpSpPr/>
        <p:nvPr/>
      </p:nvGrpSpPr>
      <p:grpSpPr>
        <a:xfrm>
          <a:off x="0" y="0"/>
          <a:ext cx="0" cy="0"/>
          <a:chOff x="0" y="0"/>
          <a:chExt cx="0" cy="0"/>
        </a:xfrm>
      </p:grpSpPr>
      <p:sp>
        <p:nvSpPr>
          <p:cNvPr id="1659" name="Shape 1659"/>
          <p:cNvSpPr/>
          <p:nvPr>
            <p:ph type="obj" idx="3"/>
          </p:nvPr>
        </p:nvSpPr>
        <p:spPr>
          <a:xfrm>
            <a:off x="0" y="0"/>
            <a:ext cx="16256000" cy="9144000"/>
          </a:xfrm>
          <a:prstGeom prst="rect">
            <a:avLst/>
          </a:prstGeom>
        </p:spPr>
        <p:txBody>
          <a:bodyPr lIns="38100" tIns="38100" rIns="38100" bIns="38100" anchor="b">
            <a:noAutofit/>
          </a:bodyPr>
          <a:lstStyle/>
          <a:p>
            <a:pPr lvl="0" marL="0" indent="0" algn="ctr" defTabSz="558800">
              <a:spcBef>
                <a:spcPts val="0"/>
              </a:spcBef>
              <a:buSzTx/>
              <a:buFontTx/>
              <a:buNone/>
              <a:defRPr>
                <a:latin typeface="Gill Sans"/>
                <a:ea typeface="Gill Sans"/>
                <a:cs typeface="Gill Sans"/>
                <a:sym typeface="Gill Sans"/>
              </a:defRPr>
            </a:pPr>
          </a:p>
        </p:txBody>
      </p:sp>
      <p:sp>
        <p:nvSpPr>
          <p:cNvPr id="1660" name="Shape 1660"/>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2.xml><?xml version="1.0" encoding="utf-8"?>
<p:sldLayout xmlns:a="http://schemas.openxmlformats.org/drawingml/2006/main" xmlns:r="http://schemas.openxmlformats.org/officeDocument/2006/relationships" xmlns:p="http://schemas.openxmlformats.org/presentationml/2006/main" type="tx" showMasterSp="0" showMasterPhAnim="1">
  <p:cSld name="Code with Command Reveal">
    <p:spTree>
      <p:nvGrpSpPr>
        <p:cNvPr id="1" name=""/>
        <p:cNvGrpSpPr/>
        <p:nvPr/>
      </p:nvGrpSpPr>
      <p:grpSpPr>
        <a:xfrm>
          <a:off x="0" y="0"/>
          <a:ext cx="0" cy="0"/>
          <a:chOff x="0" y="0"/>
          <a:chExt cx="0" cy="0"/>
        </a:xfrm>
      </p:grpSpPr>
      <p:sp>
        <p:nvSpPr>
          <p:cNvPr id="1662" name="Shape 1662"/>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63"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64" name="Shape 1664"/>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5" name="Shape 1665"/>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66" name="Shape 1666"/>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b="1" sz="7200">
                <a:solidFill>
                  <a:srgbClr val="FFFFFF"/>
                </a:solidFill>
                <a:effectLst>
                  <a:outerShdw sx="100000" sy="100000" kx="0" ky="0" algn="b" rotWithShape="0" blurRad="50800" dist="25400"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Title Text</a:t>
            </a:r>
          </a:p>
        </p:txBody>
      </p:sp>
      <p:sp>
        <p:nvSpPr>
          <p:cNvPr id="1667" name="Shape 1667"/>
          <p:cNvSpPr/>
          <p:nvPr>
            <p:ph type="body" idx="1"/>
          </p:nvPr>
        </p:nvSpPr>
        <p:spPr>
          <a:xfrm>
            <a:off x="800100" y="3467100"/>
            <a:ext cx="14655800" cy="5143500"/>
          </a:xfrm>
          <a:prstGeom prst="rect">
            <a:avLst/>
          </a:prstGeom>
          <a:solidFill/>
          <a:ln w="25400">
            <a:solidFill>
              <a:srgbClr val="435363"/>
            </a:solidFill>
            <a:custDash>
              <a:ds d="200000" sp="200000"/>
            </a:custDash>
          </a:ln>
        </p:spPr>
        <p:txBody>
          <a:bodyPr lIns="228600" tIns="228600" rIns="228600" bIns="228600" anchor="ctr"/>
          <a:lstStyle>
            <a:lvl1pPr marL="0" indent="0" defTabSz="558800">
              <a:spcBef>
                <a:spcPts val="0"/>
              </a:spcBef>
              <a:buClr>
                <a:srgbClr val="F38C24"/>
              </a:buClr>
              <a:buSzTx/>
              <a:buFontTx/>
              <a:buNone/>
              <a:defRPr sz="4800">
                <a:solidFill>
                  <a:srgbClr val="FFFFFF"/>
                </a:solidFill>
                <a:latin typeface="Courier"/>
                <a:ea typeface="Courier"/>
                <a:cs typeface="Courier"/>
                <a:sym typeface="Courier"/>
              </a:defRPr>
            </a:lvl1pPr>
            <a:lvl2pPr marL="0" indent="0" defTabSz="558800">
              <a:spcBef>
                <a:spcPts val="0"/>
              </a:spcBef>
              <a:buClr>
                <a:srgbClr val="F38C24"/>
              </a:buClr>
              <a:buSzTx/>
              <a:buFontTx/>
              <a:buNone/>
              <a:defRPr sz="4800">
                <a:solidFill>
                  <a:srgbClr val="FFFFFF"/>
                </a:solidFill>
                <a:latin typeface="Courier"/>
                <a:ea typeface="Courier"/>
                <a:cs typeface="Courier"/>
                <a:sym typeface="Courier"/>
              </a:defRPr>
            </a:lvl2pPr>
            <a:lvl3pPr marL="0" indent="0" defTabSz="558800">
              <a:spcBef>
                <a:spcPts val="0"/>
              </a:spcBef>
              <a:buClr>
                <a:srgbClr val="F38C24"/>
              </a:buClr>
              <a:buSzTx/>
              <a:buFontTx/>
              <a:buNone/>
              <a:defRPr sz="4800">
                <a:solidFill>
                  <a:srgbClr val="FFFFFF"/>
                </a:solidFill>
                <a:latin typeface="Courier"/>
                <a:ea typeface="Courier"/>
                <a:cs typeface="Courier"/>
                <a:sym typeface="Courier"/>
              </a:defRPr>
            </a:lvl3pPr>
            <a:lvl4pPr marL="0" indent="0" defTabSz="558800">
              <a:spcBef>
                <a:spcPts val="0"/>
              </a:spcBef>
              <a:buClr>
                <a:srgbClr val="F38C24"/>
              </a:buClr>
              <a:buSzTx/>
              <a:buFontTx/>
              <a:buNone/>
              <a:defRPr sz="4800">
                <a:solidFill>
                  <a:srgbClr val="FFFFFF"/>
                </a:solidFill>
                <a:latin typeface="Courier"/>
                <a:ea typeface="Courier"/>
                <a:cs typeface="Courier"/>
                <a:sym typeface="Courier"/>
              </a:defRPr>
            </a:lvl4pPr>
            <a:lvl5pPr marL="0" indent="0" defTabSz="558800">
              <a:spcBef>
                <a:spcPts val="0"/>
              </a:spcBef>
              <a:buClr>
                <a:srgbClr val="F38C24"/>
              </a:buClr>
              <a:buSzTx/>
              <a:buFontTx/>
              <a:buNone/>
              <a:defRPr sz="4800">
                <a:solidFill>
                  <a:srgbClr val="FFFFFF"/>
                </a:solidFill>
                <a:latin typeface="Courier"/>
                <a:ea typeface="Courier"/>
                <a:cs typeface="Courier"/>
                <a:sym typeface="Courier"/>
              </a:defRPr>
            </a:lvl5pPr>
          </a:lstStyle>
          <a:p>
            <a:pPr lvl="0">
              <a:defRPr sz="1800">
                <a:solidFill>
                  <a:srgbClr val="000000"/>
                </a:solidFill>
              </a:defRPr>
            </a:pPr>
            <a:r>
              <a:rPr sz="4800">
                <a:solidFill>
                  <a:srgbClr val="FFFFFF"/>
                </a:solidFill>
              </a:rPr>
              <a:t>Body Level One</a:t>
            </a:r>
            <a:endParaRPr sz="4800">
              <a:solidFill>
                <a:srgbClr val="FFFFFF"/>
              </a:solidFill>
            </a:endParaRPr>
          </a:p>
          <a:p>
            <a:pPr lvl="1">
              <a:defRPr sz="1800">
                <a:solidFill>
                  <a:srgbClr val="000000"/>
                </a:solidFill>
              </a:defRPr>
            </a:pPr>
            <a:r>
              <a:rPr sz="4800">
                <a:solidFill>
                  <a:srgbClr val="FFFFFF"/>
                </a:solidFill>
              </a:rPr>
              <a:t>Body Level Two</a:t>
            </a:r>
            <a:endParaRPr sz="4800">
              <a:solidFill>
                <a:srgbClr val="FFFFFF"/>
              </a:solidFill>
            </a:endParaRPr>
          </a:p>
          <a:p>
            <a:pPr lvl="2">
              <a:defRPr sz="1800">
                <a:solidFill>
                  <a:srgbClr val="000000"/>
                </a:solidFill>
              </a:defRPr>
            </a:pPr>
            <a:r>
              <a:rPr sz="4800">
                <a:solidFill>
                  <a:srgbClr val="FFFFFF"/>
                </a:solidFill>
              </a:rPr>
              <a:t>Body Level Three</a:t>
            </a:r>
            <a:endParaRPr sz="4800">
              <a:solidFill>
                <a:srgbClr val="FFFFFF"/>
              </a:solidFill>
            </a:endParaRPr>
          </a:p>
          <a:p>
            <a:pPr lvl="3">
              <a:defRPr sz="1800">
                <a:solidFill>
                  <a:srgbClr val="000000"/>
                </a:solidFill>
              </a:defRPr>
            </a:pPr>
            <a:r>
              <a:rPr sz="4800">
                <a:solidFill>
                  <a:srgbClr val="FFFFFF"/>
                </a:solidFill>
              </a:rPr>
              <a:t>Body Level Four</a:t>
            </a:r>
            <a:endParaRPr sz="4800">
              <a:solidFill>
                <a:srgbClr val="FFFFFF"/>
              </a:solidFill>
            </a:endParaRPr>
          </a:p>
          <a:p>
            <a:pPr lvl="4">
              <a:defRPr sz="1800">
                <a:solidFill>
                  <a:srgbClr val="000000"/>
                </a:solidFill>
              </a:defRPr>
            </a:pPr>
            <a:r>
              <a:rPr sz="4800">
                <a:solidFill>
                  <a:srgbClr val="FFFFFF"/>
                </a:solidFill>
              </a:rPr>
              <a:t>Body Level Five</a:t>
            </a:r>
          </a:p>
        </p:txBody>
      </p:sp>
      <p:sp>
        <p:nvSpPr>
          <p:cNvPr id="1668" name="Shape 1668"/>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3.xml><?xml version="1.0" encoding="utf-8"?>
<p:sldLayout xmlns:a="http://schemas.openxmlformats.org/drawingml/2006/main" xmlns:r="http://schemas.openxmlformats.org/officeDocument/2006/relationships" xmlns:p="http://schemas.openxmlformats.org/presentationml/2006/main" type="tx" showMasterSp="0" showMasterPhAnim="1">
  <p:cSld name="Bullets with Image Right">
    <p:spTree>
      <p:nvGrpSpPr>
        <p:cNvPr id="1" name=""/>
        <p:cNvGrpSpPr/>
        <p:nvPr/>
      </p:nvGrpSpPr>
      <p:grpSpPr>
        <a:xfrm>
          <a:off x="0" y="0"/>
          <a:ext cx="0" cy="0"/>
          <a:chOff x="0" y="0"/>
          <a:chExt cx="0" cy="0"/>
        </a:xfrm>
      </p:grpSpPr>
      <p:sp>
        <p:nvSpPr>
          <p:cNvPr id="1670" name="Shape 1670"/>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71"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72" name="Shape 1672"/>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73" name="Shape 1673"/>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74" name="Shape 1674"/>
          <p:cNvSpPr/>
          <p:nvPr>
            <p:ph type="obj" sz="half" idx="3"/>
          </p:nvPr>
        </p:nvSpPr>
        <p:spPr>
          <a:xfrm>
            <a:off x="9182100" y="1485900"/>
            <a:ext cx="7061200" cy="7467600"/>
          </a:xfrm>
          <a:prstGeom prst="rect">
            <a:avLst/>
          </a:prstGeom>
        </p:spPr>
        <p:txBody>
          <a:bodyPr lIns="38100" tIns="38100" rIns="38100" bIns="38100" anchor="ctr">
            <a:noAutofit/>
          </a:bodyPr>
          <a:lstStyle/>
          <a:p>
            <a:pPr lvl="0" marL="0" indent="0" algn="ctr" defTabSz="558800">
              <a:spcBef>
                <a:spcPts val="0"/>
              </a:spcBef>
              <a:buSzTx/>
              <a:buFontTx/>
              <a:buNone/>
              <a:defRPr>
                <a:latin typeface="Gill Sans"/>
                <a:ea typeface="Gill Sans"/>
                <a:cs typeface="Gill Sans"/>
                <a:sym typeface="Gill Sans"/>
              </a:defRPr>
            </a:pPr>
          </a:p>
        </p:txBody>
      </p:sp>
      <p:sp>
        <p:nvSpPr>
          <p:cNvPr id="1675" name="Shape 1675"/>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sz="7200">
                <a:solidFill>
                  <a:srgbClr val="FFFFFF"/>
                </a:solidFill>
                <a:effectLst>
                  <a:outerShdw sx="100000" sy="100000" kx="0" ky="0" algn="b" rotWithShape="0" blurRad="50800" dist="2540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Title Text</a:t>
            </a:r>
          </a:p>
        </p:txBody>
      </p:sp>
      <p:sp>
        <p:nvSpPr>
          <p:cNvPr id="1676" name="Shape 1676"/>
          <p:cNvSpPr/>
          <p:nvPr>
            <p:ph type="body" sz="half" idx="1"/>
          </p:nvPr>
        </p:nvSpPr>
        <p:spPr>
          <a:xfrm>
            <a:off x="800100" y="1879600"/>
            <a:ext cx="6515100" cy="6731000"/>
          </a:xfrm>
          <a:prstGeom prst="rect">
            <a:avLst/>
          </a:prstGeom>
        </p:spPr>
        <p:txBody>
          <a:bodyPr lIns="0" tIns="0" rIns="0" bIns="0"/>
          <a:lstStyle>
            <a:lvl1pPr marL="381000" indent="-381000" defTabSz="558800">
              <a:spcBef>
                <a:spcPts val="1200"/>
              </a:spcBef>
              <a:buClr>
                <a:srgbClr val="F38C24"/>
              </a:buClr>
              <a:buFontTx/>
              <a:defRPr sz="4800">
                <a:latin typeface="Arial"/>
                <a:ea typeface="Arial"/>
                <a:cs typeface="Arial"/>
                <a:sym typeface="Arial"/>
              </a:defRPr>
            </a:lvl1pPr>
            <a:lvl2pPr marL="800099" indent="-381000" defTabSz="558800">
              <a:spcBef>
                <a:spcPts val="1200"/>
              </a:spcBef>
              <a:buClr>
                <a:srgbClr val="F38C24"/>
              </a:buClr>
              <a:buFontTx/>
              <a:buChar char="•"/>
              <a:defRPr sz="4800">
                <a:latin typeface="Arial"/>
                <a:ea typeface="Arial"/>
                <a:cs typeface="Arial"/>
                <a:sym typeface="Arial"/>
              </a:defRPr>
            </a:lvl2pPr>
            <a:lvl3pPr marL="1206499" indent="-381000" defTabSz="558800">
              <a:spcBef>
                <a:spcPts val="1200"/>
              </a:spcBef>
              <a:buClr>
                <a:srgbClr val="F38C24"/>
              </a:buClr>
              <a:buFontTx/>
              <a:defRPr sz="4800">
                <a:latin typeface="Arial"/>
                <a:ea typeface="Arial"/>
                <a:cs typeface="Arial"/>
                <a:sym typeface="Arial"/>
              </a:defRPr>
            </a:lvl3pPr>
            <a:lvl4pPr marL="1612900" indent="-381000" defTabSz="558800">
              <a:spcBef>
                <a:spcPts val="1200"/>
              </a:spcBef>
              <a:buClr>
                <a:srgbClr val="F38C24"/>
              </a:buClr>
              <a:buFontTx/>
              <a:buChar char="•"/>
              <a:defRPr sz="4800">
                <a:latin typeface="Arial"/>
                <a:ea typeface="Arial"/>
                <a:cs typeface="Arial"/>
                <a:sym typeface="Arial"/>
              </a:defRPr>
            </a:lvl4pPr>
            <a:lvl5pPr marL="2019300" indent="-381000" defTabSz="558800">
              <a:spcBef>
                <a:spcPts val="1200"/>
              </a:spcBef>
              <a:buClr>
                <a:srgbClr val="F38C24"/>
              </a:buClr>
              <a:buFontTx/>
              <a:buChar char="•"/>
              <a:defRPr sz="4800">
                <a:latin typeface="Arial"/>
                <a:ea typeface="Arial"/>
                <a:cs typeface="Arial"/>
                <a:sym typeface="Arial"/>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77" name="Shape 1677"/>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4.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679" name="Shape 1679"/>
          <p:cNvSpPr/>
          <p:nvPr/>
        </p:nvSpPr>
        <p:spPr>
          <a:xfrm>
            <a:off x="0" y="-127000"/>
            <a:ext cx="16319500" cy="83185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80" name="Shape 1680"/>
          <p:cNvSpPr/>
          <p:nvPr/>
        </p:nvSpPr>
        <p:spPr>
          <a:xfrm>
            <a:off x="0" y="8032750"/>
            <a:ext cx="16319500" cy="1524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81" name="droppedImage.pdf"/>
          <p:cNvPicPr/>
          <p:nvPr/>
        </p:nvPicPr>
        <p:blipFill>
          <a:blip r:embed="rId2">
            <a:extLst/>
          </a:blip>
          <a:srcRect l="0" t="63525" r="50307" b="0"/>
          <a:stretch>
            <a:fillRect/>
          </a:stretch>
        </p:blipFill>
        <p:spPr>
          <a:xfrm>
            <a:off x="10137669" y="12700"/>
            <a:ext cx="6177618" cy="3005828"/>
          </a:xfrm>
          <a:prstGeom prst="rect">
            <a:avLst/>
          </a:prstGeom>
          <a:ln w="12700">
            <a:miter lim="400000"/>
          </a:ln>
        </p:spPr>
      </p:pic>
      <p:sp>
        <p:nvSpPr>
          <p:cNvPr id="1682" name="Shape 1682"/>
          <p:cNvSpPr/>
          <p:nvPr/>
        </p:nvSpPr>
        <p:spPr>
          <a:xfrm>
            <a:off x="0" y="7734300"/>
            <a:ext cx="1333500" cy="355600"/>
          </a:xfrm>
          <a:prstGeom prst="rect">
            <a:avLst/>
          </a:prstGeom>
          <a:ln w="12700">
            <a:miter lim="400000"/>
          </a:ln>
          <a:effectLst>
            <a:outerShdw sx="100000" sy="100000" kx="0" ky="0" algn="b" rotWithShape="0" blurRad="50800" dist="25400" dir="2700000">
              <a:srgbClr val="000000">
                <a:alpha val="75000"/>
              </a:srgbClr>
            </a:outerShdw>
          </a:effectLst>
          <a:extLst>
            <a:ext uri="{C572A759-6A51-4108-AA02-DFA0A04FC94B}">
              <ma14:wrappingTextBoxFlag xmlns:ma14="http://schemas.microsoft.com/office/mac/drawingml/2011/main" val="1"/>
            </a:ext>
          </a:extLst>
        </p:spPr>
        <p:txBody>
          <a:bodyPr lIns="38100" tIns="38100" rIns="38100" bIns="38100"/>
          <a:lstStyle>
            <a:lvl1pPr defTabSz="558800">
              <a:defRPr sz="1800">
                <a:solidFill>
                  <a:srgbClr val="A1C3E5"/>
                </a:solidFill>
                <a:latin typeface="Arial"/>
                <a:ea typeface="Arial"/>
                <a:cs typeface="Arial"/>
                <a:sym typeface="Arial"/>
              </a:defRPr>
            </a:lvl1pPr>
          </a:lstStyle>
          <a:p>
            <a:pPr lvl="0">
              <a:defRPr>
                <a:solidFill>
                  <a:srgbClr val="000000"/>
                </a:solidFill>
              </a:defRPr>
            </a:pPr>
            <a:r>
              <a:rPr>
                <a:solidFill>
                  <a:srgbClr val="A1C3E5"/>
                </a:solidFill>
              </a:rPr>
              <a:t>v2.1.5</a:t>
            </a:r>
          </a:p>
        </p:txBody>
      </p:sp>
      <p:pic>
        <p:nvPicPr>
          <p:cNvPr id="1683" name="droppedImage.pdf"/>
          <p:cNvPicPr/>
          <p:nvPr/>
        </p:nvPicPr>
        <p:blipFill>
          <a:blip r:embed="rId3">
            <a:extLst/>
          </a:blip>
          <a:stretch>
            <a:fillRect/>
          </a:stretch>
        </p:blipFill>
        <p:spPr>
          <a:xfrm>
            <a:off x="13881100" y="8407400"/>
            <a:ext cx="2076232" cy="558800"/>
          </a:xfrm>
          <a:prstGeom prst="rect">
            <a:avLst/>
          </a:prstGeom>
          <a:ln w="12700">
            <a:miter lim="400000"/>
          </a:ln>
        </p:spPr>
      </p:pic>
      <p:sp>
        <p:nvSpPr>
          <p:cNvPr id="1684" name="Shape 1684"/>
          <p:cNvSpPr/>
          <p:nvPr>
            <p:ph type="title"/>
          </p:nvPr>
        </p:nvSpPr>
        <p:spPr>
          <a:xfrm>
            <a:off x="901700" y="1536700"/>
            <a:ext cx="13792200" cy="30861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noAutofit/>
          </a:bodyPr>
          <a:lstStyle>
            <a:lvl1pPr algn="l" defTabSz="558800">
              <a:defRPr sz="7200">
                <a:solidFill>
                  <a:srgbClr val="FFFFFF"/>
                </a:solidFill>
                <a:effectLst>
                  <a:outerShdw sx="100000" sy="100000" kx="0" ky="0" algn="b" rotWithShape="0" blurRad="50800" dist="2540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Title Text</a:t>
            </a:r>
          </a:p>
        </p:txBody>
      </p:sp>
      <p:sp>
        <p:nvSpPr>
          <p:cNvPr id="1685" name="Shape 1685"/>
          <p:cNvSpPr/>
          <p:nvPr>
            <p:ph type="body" idx="1"/>
          </p:nvPr>
        </p:nvSpPr>
        <p:spPr>
          <a:xfrm>
            <a:off x="901700" y="4902200"/>
            <a:ext cx="13792200" cy="2857500"/>
          </a:xfrm>
          <a:prstGeom prst="rect">
            <a:avLst/>
          </a:prstGeom>
          <a:effectLst>
            <a:outerShdw sx="100000" sy="100000" kx="0" ky="0" algn="b" rotWithShape="0" blurRad="50800" dist="25400" dir="2700000">
              <a:srgbClr val="000000">
                <a:alpha val="75000"/>
              </a:srgbClr>
            </a:outerShdw>
          </a:effectLst>
        </p:spPr>
        <p:txBody>
          <a:bodyPr lIns="38100" tIns="38100" rIns="38100" bIns="38100">
            <a:noAutofit/>
          </a:bodyPr>
          <a:lstStyle>
            <a:lvl1pPr marL="0" indent="0" defTabSz="558800">
              <a:spcBef>
                <a:spcPts val="0"/>
              </a:spcBef>
              <a:buSzTx/>
              <a:buFontTx/>
              <a:buNone/>
              <a:defRPr sz="3600">
                <a:solidFill>
                  <a:srgbClr val="A1C3E5"/>
                </a:solidFill>
                <a:latin typeface="Arial"/>
                <a:ea typeface="Arial"/>
                <a:cs typeface="Arial"/>
                <a:sym typeface="Arial"/>
              </a:defRPr>
            </a:lvl1pPr>
            <a:lvl2pPr marL="0" indent="0" defTabSz="558800">
              <a:spcBef>
                <a:spcPts val="0"/>
              </a:spcBef>
              <a:buSzTx/>
              <a:buFontTx/>
              <a:buNone/>
              <a:defRPr sz="3600">
                <a:solidFill>
                  <a:srgbClr val="A1C3E5"/>
                </a:solidFill>
                <a:latin typeface="Arial"/>
                <a:ea typeface="Arial"/>
                <a:cs typeface="Arial"/>
                <a:sym typeface="Arial"/>
              </a:defRPr>
            </a:lvl2pPr>
            <a:lvl3pPr marL="0" indent="0" defTabSz="558800">
              <a:spcBef>
                <a:spcPts val="0"/>
              </a:spcBef>
              <a:buSzTx/>
              <a:buFontTx/>
              <a:buNone/>
              <a:defRPr sz="3600">
                <a:solidFill>
                  <a:srgbClr val="A1C3E5"/>
                </a:solidFill>
                <a:latin typeface="Arial"/>
                <a:ea typeface="Arial"/>
                <a:cs typeface="Arial"/>
                <a:sym typeface="Arial"/>
              </a:defRPr>
            </a:lvl3pPr>
            <a:lvl4pPr marL="0" indent="0" defTabSz="558800">
              <a:spcBef>
                <a:spcPts val="0"/>
              </a:spcBef>
              <a:buSzTx/>
              <a:buFontTx/>
              <a:buNone/>
              <a:defRPr sz="3600">
                <a:solidFill>
                  <a:srgbClr val="A1C3E5"/>
                </a:solidFill>
                <a:latin typeface="Arial"/>
                <a:ea typeface="Arial"/>
                <a:cs typeface="Arial"/>
                <a:sym typeface="Arial"/>
              </a:defRPr>
            </a:lvl4pPr>
            <a:lvl5pPr marL="0" indent="0" defTabSz="558800">
              <a:spcBef>
                <a:spcPts val="0"/>
              </a:spcBef>
              <a:buSzTx/>
              <a:buFontTx/>
              <a:buNone/>
              <a:defRPr sz="3600">
                <a:solidFill>
                  <a:srgbClr val="A1C3E5"/>
                </a:solidFill>
                <a:latin typeface="Arial"/>
                <a:ea typeface="Arial"/>
                <a:cs typeface="Arial"/>
                <a:sym typeface="Arial"/>
              </a:defRPr>
            </a:lvl5pPr>
          </a:lstStyle>
          <a:p>
            <a:pPr lvl="0">
              <a:defRPr sz="1800">
                <a:solidFill>
                  <a:srgbClr val="000000"/>
                </a:solidFill>
              </a:defRPr>
            </a:pPr>
            <a:r>
              <a:rPr sz="3600">
                <a:solidFill>
                  <a:srgbClr val="A1C3E5"/>
                </a:solidFill>
              </a:rPr>
              <a:t>Body Level One</a:t>
            </a:r>
            <a:endParaRPr sz="3600">
              <a:solidFill>
                <a:srgbClr val="A1C3E5"/>
              </a:solidFill>
            </a:endParaRPr>
          </a:p>
          <a:p>
            <a:pPr lvl="1">
              <a:defRPr sz="1800">
                <a:solidFill>
                  <a:srgbClr val="000000"/>
                </a:solidFill>
              </a:defRPr>
            </a:pPr>
            <a:r>
              <a:rPr sz="3600">
                <a:solidFill>
                  <a:srgbClr val="A1C3E5"/>
                </a:solidFill>
              </a:rPr>
              <a:t>Body Level Two</a:t>
            </a:r>
            <a:endParaRPr sz="3600">
              <a:solidFill>
                <a:srgbClr val="A1C3E5"/>
              </a:solidFill>
            </a:endParaRPr>
          </a:p>
          <a:p>
            <a:pPr lvl="2">
              <a:defRPr sz="1800">
                <a:solidFill>
                  <a:srgbClr val="000000"/>
                </a:solidFill>
              </a:defRPr>
            </a:pPr>
            <a:r>
              <a:rPr sz="3600">
                <a:solidFill>
                  <a:srgbClr val="A1C3E5"/>
                </a:solidFill>
              </a:rPr>
              <a:t>Body Level Three</a:t>
            </a:r>
            <a:endParaRPr sz="3600">
              <a:solidFill>
                <a:srgbClr val="A1C3E5"/>
              </a:solidFill>
            </a:endParaRPr>
          </a:p>
          <a:p>
            <a:pPr lvl="3">
              <a:defRPr sz="1800">
                <a:solidFill>
                  <a:srgbClr val="000000"/>
                </a:solidFill>
              </a:defRPr>
            </a:pPr>
            <a:r>
              <a:rPr sz="3600">
                <a:solidFill>
                  <a:srgbClr val="A1C3E5"/>
                </a:solidFill>
              </a:rPr>
              <a:t>Body Level Four</a:t>
            </a:r>
            <a:endParaRPr sz="3600">
              <a:solidFill>
                <a:srgbClr val="A1C3E5"/>
              </a:solidFill>
            </a:endParaRPr>
          </a:p>
          <a:p>
            <a:pPr lvl="4">
              <a:defRPr sz="1800">
                <a:solidFill>
                  <a:srgbClr val="000000"/>
                </a:solidFill>
              </a:defRPr>
            </a:pPr>
            <a:r>
              <a:rPr sz="3600">
                <a:solidFill>
                  <a:srgbClr val="A1C3E5"/>
                </a:solidFill>
              </a:rPr>
              <a:t>Body Level Five</a:t>
            </a:r>
          </a:p>
        </p:txBody>
      </p:sp>
      <p:sp>
        <p:nvSpPr>
          <p:cNvPr id="1686" name="Shape 1686"/>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75.xml><?xml version="1.0" encoding="utf-8"?>
<p:sldLayout xmlns:a="http://schemas.openxmlformats.org/drawingml/2006/main" xmlns:r="http://schemas.openxmlformats.org/officeDocument/2006/relationships" xmlns:p="http://schemas.openxmlformats.org/presentationml/2006/main" type="tx" showMasterSp="0" showMasterPhAnim="1">
  <p:cSld name="Bullets with Code on Right copy">
    <p:spTree>
      <p:nvGrpSpPr>
        <p:cNvPr id="1" name=""/>
        <p:cNvGrpSpPr/>
        <p:nvPr/>
      </p:nvGrpSpPr>
      <p:grpSpPr>
        <a:xfrm>
          <a:off x="0" y="0"/>
          <a:ext cx="0" cy="0"/>
          <a:chOff x="0" y="0"/>
          <a:chExt cx="0" cy="0"/>
        </a:xfrm>
      </p:grpSpPr>
      <p:sp>
        <p:nvSpPr>
          <p:cNvPr id="1688" name="Shape 1688"/>
          <p:cNvSpPr/>
          <p:nvPr/>
        </p:nvSpPr>
        <p:spPr>
          <a:xfrm>
            <a:off x="0" y="-127000"/>
            <a:ext cx="16319500" cy="1625600"/>
          </a:xfrm>
          <a:prstGeom prst="rect">
            <a:avLst/>
          </a:prstGeom>
          <a:solidFill>
            <a:srgbClr val="435363"/>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1689" name="droppedImage.pdf"/>
          <p:cNvPicPr/>
          <p:nvPr/>
        </p:nvPicPr>
        <p:blipFill>
          <a:blip r:embed="rId2">
            <a:extLst/>
          </a:blip>
          <a:srcRect l="0" t="63525" r="50258" b="18321"/>
          <a:stretch>
            <a:fillRect/>
          </a:stretch>
        </p:blipFill>
        <p:spPr>
          <a:xfrm>
            <a:off x="11188700" y="-139700"/>
            <a:ext cx="5055305" cy="1223011"/>
          </a:xfrm>
          <a:prstGeom prst="rect">
            <a:avLst/>
          </a:prstGeom>
          <a:ln w="12700">
            <a:miter lim="400000"/>
          </a:ln>
        </p:spPr>
      </p:pic>
      <p:sp>
        <p:nvSpPr>
          <p:cNvPr id="1690" name="Shape 1690"/>
          <p:cNvSpPr/>
          <p:nvPr/>
        </p:nvSpPr>
        <p:spPr>
          <a:xfrm>
            <a:off x="0" y="1441450"/>
            <a:ext cx="16319500" cy="63501"/>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91" name="Shape 1691"/>
          <p:cNvSpPr/>
          <p:nvPr/>
        </p:nvSpPr>
        <p:spPr>
          <a:xfrm>
            <a:off x="0" y="8972550"/>
            <a:ext cx="16319500" cy="228600"/>
          </a:xfrm>
          <a:prstGeom prst="rect">
            <a:avLst/>
          </a:prstGeom>
          <a:solidFill>
            <a:srgbClr val="F38C24"/>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1692" name="Shape 1692"/>
          <p:cNvSpPr/>
          <p:nvPr>
            <p:ph type="title"/>
          </p:nvPr>
        </p:nvSpPr>
        <p:spPr>
          <a:xfrm>
            <a:off x="800100" y="177800"/>
            <a:ext cx="14655800" cy="1117600"/>
          </a:xfrm>
          <a:prstGeom prst="rect">
            <a:avLst/>
          </a:prstGeom>
          <a:effectLst>
            <a:outerShdw sx="100000" sy="100000" kx="0" ky="0" algn="b" rotWithShape="0" blurRad="50800" dist="25400" dir="2700000">
              <a:srgbClr val="000000">
                <a:alpha val="75000"/>
              </a:srgbClr>
            </a:outerShdw>
          </a:effectLst>
        </p:spPr>
        <p:txBody>
          <a:bodyPr lIns="38100" tIns="38100" rIns="38100" bIns="38100" anchor="b"/>
          <a:lstStyle>
            <a:lvl1pPr algn="l" defTabSz="558800">
              <a:defRPr sz="7200">
                <a:solidFill>
                  <a:srgbClr val="FFFFFF"/>
                </a:solidFill>
                <a:effectLst>
                  <a:outerShdw sx="100000" sy="100000" kx="0" ky="0" algn="b" rotWithShape="0" blurRad="50800" dist="2540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Title Text</a:t>
            </a:r>
          </a:p>
        </p:txBody>
      </p:sp>
      <p:sp>
        <p:nvSpPr>
          <p:cNvPr id="1693" name="Shape 1693"/>
          <p:cNvSpPr/>
          <p:nvPr>
            <p:ph type="body" idx="1"/>
          </p:nvPr>
        </p:nvSpPr>
        <p:spPr>
          <a:xfrm>
            <a:off x="800100" y="1879600"/>
            <a:ext cx="6515100" cy="6731000"/>
          </a:xfrm>
          <a:prstGeom prst="rect">
            <a:avLst/>
          </a:prstGeom>
        </p:spPr>
        <p:txBody>
          <a:bodyPr lIns="0" tIns="0" rIns="0" bIns="0"/>
          <a:lstStyle>
            <a:lvl1pPr marL="381000" indent="-381000" defTabSz="558800">
              <a:spcBef>
                <a:spcPts val="1200"/>
              </a:spcBef>
              <a:buClr>
                <a:srgbClr val="F38C24"/>
              </a:buClr>
              <a:buFontTx/>
              <a:defRPr sz="4800">
                <a:latin typeface="Arial"/>
                <a:ea typeface="Arial"/>
                <a:cs typeface="Arial"/>
                <a:sym typeface="Arial"/>
              </a:defRPr>
            </a:lvl1pPr>
            <a:lvl2pPr marL="800100" indent="-381000" defTabSz="558800">
              <a:spcBef>
                <a:spcPts val="1200"/>
              </a:spcBef>
              <a:buClr>
                <a:srgbClr val="F38C24"/>
              </a:buClr>
              <a:buFontTx/>
              <a:buChar char="•"/>
              <a:defRPr sz="4800">
                <a:latin typeface="Arial"/>
                <a:ea typeface="Arial"/>
                <a:cs typeface="Arial"/>
                <a:sym typeface="Arial"/>
              </a:defRPr>
            </a:lvl2pPr>
            <a:lvl3pPr marL="1206500" indent="-381000" defTabSz="558800">
              <a:spcBef>
                <a:spcPts val="1200"/>
              </a:spcBef>
              <a:buClr>
                <a:srgbClr val="F38C24"/>
              </a:buClr>
              <a:buFontTx/>
              <a:defRPr sz="4800">
                <a:latin typeface="Arial"/>
                <a:ea typeface="Arial"/>
                <a:cs typeface="Arial"/>
                <a:sym typeface="Arial"/>
              </a:defRPr>
            </a:lvl3pPr>
            <a:lvl4pPr marL="1612900" indent="-381000" defTabSz="558800">
              <a:spcBef>
                <a:spcPts val="1200"/>
              </a:spcBef>
              <a:buClr>
                <a:srgbClr val="F38C24"/>
              </a:buClr>
              <a:buFontTx/>
              <a:buChar char="•"/>
              <a:defRPr sz="4800">
                <a:latin typeface="Arial"/>
                <a:ea typeface="Arial"/>
                <a:cs typeface="Arial"/>
                <a:sym typeface="Arial"/>
              </a:defRPr>
            </a:lvl4pPr>
            <a:lvl5pPr marL="2019300" indent="-381000" defTabSz="558800">
              <a:spcBef>
                <a:spcPts val="1200"/>
              </a:spcBef>
              <a:buClr>
                <a:srgbClr val="F38C24"/>
              </a:buClr>
              <a:buFontTx/>
              <a:buChar char="•"/>
              <a:defRPr sz="4800">
                <a:latin typeface="Arial"/>
                <a:ea typeface="Arial"/>
                <a:cs typeface="Arial"/>
                <a:sym typeface="Arial"/>
              </a:defRPr>
            </a:lvl5pPr>
          </a:lstStyle>
          <a:p>
            <a:pPr lvl="0">
              <a:defRPr sz="1800"/>
            </a:pPr>
            <a:r>
              <a:rPr sz="4800"/>
              <a:t>Body Level One</a:t>
            </a:r>
            <a:endParaRPr sz="4800"/>
          </a:p>
          <a:p>
            <a:pPr lvl="1">
              <a:defRPr sz="1800"/>
            </a:pPr>
            <a:r>
              <a:rPr sz="4800"/>
              <a:t>Body Level Two</a:t>
            </a:r>
            <a:endParaRPr sz="4800"/>
          </a:p>
          <a:p>
            <a:pPr lvl="2">
              <a:defRPr sz="1800"/>
            </a:pPr>
            <a:r>
              <a:rPr sz="4800"/>
              <a:t>Body Level Three</a:t>
            </a:r>
            <a:endParaRPr sz="4800"/>
          </a:p>
          <a:p>
            <a:pPr lvl="3">
              <a:defRPr sz="1800"/>
            </a:pPr>
            <a:r>
              <a:rPr sz="4800"/>
              <a:t>Body Level Four</a:t>
            </a:r>
            <a:endParaRPr sz="4800"/>
          </a:p>
          <a:p>
            <a:pPr lvl="4">
              <a:defRPr sz="1800"/>
            </a:pPr>
            <a:r>
              <a:rPr sz="4800"/>
              <a:t>Body Level Five</a:t>
            </a:r>
          </a:p>
        </p:txBody>
      </p:sp>
      <p:sp>
        <p:nvSpPr>
          <p:cNvPr id="1694" name="Shape 1694"/>
          <p:cNvSpPr/>
          <p:nvPr>
            <p:ph type="sldNum" sz="quarter" idx="2"/>
          </p:nvPr>
        </p:nvSpPr>
        <p:spPr>
          <a:xfrm>
            <a:off x="8001699" y="8826500"/>
            <a:ext cx="215901" cy="215900"/>
          </a:xfrm>
          <a:prstGeom prst="rect">
            <a:avLst/>
          </a:prstGeom>
        </p:spPr>
        <p:txBody>
          <a:bodyPr wrap="none" lIns="38100" tIns="38100" rIns="38100" bIns="38100" anchor="t"/>
          <a:lstStyle>
            <a:lvl1pPr algn="ctr" defTabSz="558800">
              <a:defRPr sz="1000">
                <a:solidFill>
                  <a:srgbClr val="000000"/>
                </a:solidFill>
                <a:latin typeface="Gill Sans"/>
                <a:ea typeface="Gill Sans"/>
                <a:cs typeface="Gill Sans"/>
                <a:sym typeface="Gill Sans"/>
              </a:defRPr>
            </a:lvl1pPr>
          </a:lstStyle>
          <a:p>
            <a:pPr lvl="0"/>
            <a:fld id="{86CB4B4D-7CA3-9044-876B-883B54F8677D}" type="slidenum"/>
          </a:p>
        </p:txBody>
      </p:sp>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itle Slide 0">
    <p:spTree>
      <p:nvGrpSpPr>
        <p:cNvPr id="1" name=""/>
        <p:cNvGrpSpPr/>
        <p:nvPr/>
      </p:nvGrpSpPr>
      <p:grpSpPr>
        <a:xfrm>
          <a:off x="0" y="0"/>
          <a:ext cx="0" cy="0"/>
          <a:chOff x="0" y="0"/>
          <a:chExt cx="0" cy="0"/>
        </a:xfrm>
      </p:grpSpPr>
      <p:sp>
        <p:nvSpPr>
          <p:cNvPr id="149" name="Shape 149"/>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0" name="Shape 150"/>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1"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52" name="Shape 152"/>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53"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54" name="Shape 154"/>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55" name="Shape 155"/>
          <p:cNvSpPr/>
          <p:nvPr>
            <p:ph type="body" idx="1"/>
          </p:nvPr>
        </p:nvSpPr>
        <p:spPr>
          <a:xfrm>
            <a:off x="2438637" y="5181600"/>
            <a:ext cx="11380315" cy="3962400"/>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algn="ctr" defTabSz="914400">
              <a:spcBef>
                <a:spcPts val="0"/>
              </a:spcBef>
              <a:buSzTx/>
              <a:buFontTx/>
              <a:buNone/>
              <a:defRPr sz="3500">
                <a:solidFill>
                  <a:srgbClr val="90B5DE"/>
                </a:solidFill>
                <a:latin typeface="Arial"/>
                <a:ea typeface="Arial"/>
                <a:cs typeface="Arial"/>
                <a:sym typeface="Arial"/>
              </a:defRPr>
            </a:lvl1pPr>
          </a:lstStyle>
          <a:p>
            <a:pPr lvl="0">
              <a:defRPr sz="1800">
                <a:solidFill>
                  <a:srgbClr val="000000"/>
                </a:solidFill>
              </a:defRPr>
            </a:pPr>
            <a:r>
              <a:rPr sz="3500">
                <a:solidFill>
                  <a:srgbClr val="90B5DE"/>
                </a:solidFill>
              </a:rPr>
              <a:t>Click to edit Master subtitle style</a:t>
            </a:r>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7" name="Shape 157"/>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58" name="Shape 158"/>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59"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60" name="Shape 160"/>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61"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62" name="Shape 162"/>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63" name="Shape 163"/>
          <p:cNvSpPr/>
          <p:nvPr>
            <p:ph type="body" idx="1"/>
          </p:nvPr>
        </p:nvSpPr>
        <p:spPr>
          <a:xfrm>
            <a:off x="901871" y="4902205"/>
            <a:ext cx="13793551"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15" name="Shape 15"/>
          <p:cNvSpPr/>
          <p:nvPr>
            <p:ph type="title"/>
          </p:nvPr>
        </p:nvSpPr>
        <p:spPr>
          <a:xfrm>
            <a:off x="1284287" y="5875337"/>
            <a:ext cx="13819190" cy="3268665"/>
          </a:xfrm>
          <a:prstGeom prst="rect">
            <a:avLst/>
          </a:prstGeom>
        </p:spPr>
        <p:txBody>
          <a:bodyPr anchor="t"/>
          <a:lstStyle>
            <a:lvl1pPr algn="l">
              <a:defRPr b="1" cap="all" sz="4000"/>
            </a:lvl1pPr>
          </a:lstStyle>
          <a:p>
            <a:pPr lvl="0">
              <a:defRPr b="0" cap="none" sz="1800"/>
            </a:pPr>
            <a:r>
              <a:rPr b="1" cap="all" sz="4000"/>
              <a:t>Click to edit Master title style</a:t>
            </a:r>
          </a:p>
        </p:txBody>
      </p:sp>
      <p:sp>
        <p:nvSpPr>
          <p:cNvPr id="16" name="Shape 16"/>
          <p:cNvSpPr/>
          <p:nvPr>
            <p:ph type="body" idx="1"/>
          </p:nvPr>
        </p:nvSpPr>
        <p:spPr>
          <a:xfrm>
            <a:off x="1284287" y="1589087"/>
            <a:ext cx="13819190" cy="4286252"/>
          </a:xfrm>
          <a:prstGeom prst="rect">
            <a:avLst/>
          </a:prstGeom>
        </p:spPr>
        <p:txBody>
          <a:bodyPr anchor="b"/>
          <a:lstStyle>
            <a:lvl1pPr marL="0" indent="0">
              <a:spcBef>
                <a:spcPts val="400"/>
              </a:spcBef>
              <a:buSzTx/>
              <a:buFontTx/>
              <a:buNone/>
              <a:defRPr sz="2000">
                <a:solidFill>
                  <a:srgbClr val="888888"/>
                </a:solidFill>
              </a:defRPr>
            </a:lvl1pPr>
          </a:lstStyle>
          <a:p>
            <a:pPr lvl="0">
              <a:defRPr sz="1800">
                <a:solidFill>
                  <a:srgbClr val="000000"/>
                </a:solidFill>
              </a:defRPr>
            </a:pPr>
            <a:r>
              <a:rPr sz="2000">
                <a:solidFill>
                  <a:srgbClr val="888888"/>
                </a:solidFill>
              </a:rPr>
              <a:t>Click to edit Master text styles</a:t>
            </a:r>
          </a:p>
        </p:txBody>
      </p:sp>
      <p:sp>
        <p:nvSpPr>
          <p:cNvPr id="17" name="Shape 1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0">
    <p:spTree>
      <p:nvGrpSpPr>
        <p:cNvPr id="1" name=""/>
        <p:cNvGrpSpPr/>
        <p:nvPr/>
      </p:nvGrpSpPr>
      <p:grpSpPr>
        <a:xfrm>
          <a:off x="0" y="0"/>
          <a:ext cx="0" cy="0"/>
          <a:chOff x="0" y="0"/>
          <a:chExt cx="0" cy="0"/>
        </a:xfrm>
      </p:grpSpPr>
      <p:sp>
        <p:nvSpPr>
          <p:cNvPr id="165" name="Shape 165"/>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66" name="Shape 166"/>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67"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68" name="Shape 168"/>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69"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70" name="Shape 170"/>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71" name="Shape 171"/>
          <p:cNvSpPr/>
          <p:nvPr>
            <p:ph type="body" idx="1"/>
          </p:nvPr>
        </p:nvSpPr>
        <p:spPr>
          <a:xfrm>
            <a:off x="901871" y="4902205"/>
            <a:ext cx="13793551"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173" name="Shape 173"/>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74" name="Shape 174"/>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75"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76" name="Shape 176"/>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77"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78" name="Shape 178"/>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79" name="Shape 179"/>
          <p:cNvSpPr/>
          <p:nvPr>
            <p:ph type="body" idx="1"/>
          </p:nvPr>
        </p:nvSpPr>
        <p:spPr>
          <a:xfrm>
            <a:off x="1284412" y="3875118"/>
            <a:ext cx="13818952" cy="20002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0">
    <p:spTree>
      <p:nvGrpSpPr>
        <p:cNvPr id="1" name=""/>
        <p:cNvGrpSpPr/>
        <p:nvPr/>
      </p:nvGrpSpPr>
      <p:grpSpPr>
        <a:xfrm>
          <a:off x="0" y="0"/>
          <a:ext cx="0" cy="0"/>
          <a:chOff x="0" y="0"/>
          <a:chExt cx="0" cy="0"/>
        </a:xfrm>
      </p:grpSpPr>
      <p:sp>
        <p:nvSpPr>
          <p:cNvPr id="181" name="Shape 181"/>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82" name="Shape 182"/>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83"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84" name="Shape 184"/>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85"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86" name="Shape 186"/>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187" name="Shape 187"/>
          <p:cNvSpPr/>
          <p:nvPr>
            <p:ph type="body" idx="1"/>
          </p:nvPr>
        </p:nvSpPr>
        <p:spPr>
          <a:xfrm>
            <a:off x="1284412" y="3875118"/>
            <a:ext cx="13818952" cy="20002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marL="0" indent="0" defTabSz="914400">
              <a:spcBef>
                <a:spcPts val="0"/>
              </a:spcBef>
              <a:buSzTx/>
              <a:buFontTx/>
              <a:buNone/>
              <a:defRPr sz="2000">
                <a:solidFill>
                  <a:srgbClr val="90B5DE"/>
                </a:solidFill>
                <a:latin typeface="Arial"/>
                <a:ea typeface="Arial"/>
                <a:cs typeface="Arial"/>
                <a:sym typeface="Arial"/>
              </a:defRPr>
            </a:lvl1pPr>
          </a:lstStyle>
          <a:p>
            <a:pPr lvl="0">
              <a:defRPr sz="1800">
                <a:solidFill>
                  <a:srgbClr val="000000"/>
                </a:solidFill>
              </a:defRPr>
            </a:pPr>
            <a:r>
              <a:rPr sz="2000">
                <a:solidFill>
                  <a:srgbClr val="90B5DE"/>
                </a:solidFill>
              </a:rPr>
              <a:t>Click to edit Master text styles</a:t>
            </a:r>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189" name="Shape 189"/>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90" name="Shape 190"/>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91"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192" name="Shape 192"/>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193"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194" name="Shape 194"/>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195" name="Shape 195"/>
          <p:cNvSpPr/>
          <p:nvPr>
            <p:ph type="body" idx="1"/>
          </p:nvPr>
        </p:nvSpPr>
        <p:spPr>
          <a:xfrm>
            <a:off x="901883" y="4902205"/>
            <a:ext cx="6820567"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2800">
                <a:solidFill>
                  <a:srgbClr val="90B5DE"/>
                </a:solidFill>
                <a:latin typeface="Arial"/>
                <a:ea typeface="Arial"/>
                <a:cs typeface="Arial"/>
                <a:sym typeface="Arial"/>
              </a:defRPr>
            </a:lvl1pPr>
            <a:lvl2pPr marL="0" indent="0" defTabSz="914400">
              <a:spcBef>
                <a:spcPts val="0"/>
              </a:spcBef>
              <a:buSzTx/>
              <a:buFontTx/>
              <a:buNone/>
              <a:defRPr sz="2800">
                <a:solidFill>
                  <a:srgbClr val="90B5DE"/>
                </a:solidFill>
                <a:latin typeface="Arial"/>
                <a:ea typeface="Arial"/>
                <a:cs typeface="Arial"/>
                <a:sym typeface="Arial"/>
              </a:defRPr>
            </a:lvl2pPr>
            <a:lvl3pPr marL="0" indent="0" defTabSz="914400">
              <a:spcBef>
                <a:spcPts val="0"/>
              </a:spcBef>
              <a:buSzTx/>
              <a:buFontTx/>
              <a:buNone/>
              <a:defRPr sz="2800">
                <a:solidFill>
                  <a:srgbClr val="90B5DE"/>
                </a:solidFill>
                <a:latin typeface="Arial"/>
                <a:ea typeface="Arial"/>
                <a:cs typeface="Arial"/>
                <a:sym typeface="Arial"/>
              </a:defRPr>
            </a:lvl3pPr>
            <a:lvl4pPr marL="0" indent="0" defTabSz="914400">
              <a:spcBef>
                <a:spcPts val="0"/>
              </a:spcBef>
              <a:buSzTx/>
              <a:buFontTx/>
              <a:buNone/>
              <a:defRPr sz="2800">
                <a:solidFill>
                  <a:srgbClr val="90B5DE"/>
                </a:solidFill>
                <a:latin typeface="Arial"/>
                <a:ea typeface="Arial"/>
                <a:cs typeface="Arial"/>
                <a:sym typeface="Arial"/>
              </a:defRPr>
            </a:lvl4pPr>
            <a:lvl5pPr marL="0" indent="0" defTabSz="914400">
              <a:spcBef>
                <a:spcPts val="0"/>
              </a:spcBef>
              <a:buSzTx/>
              <a:buFontTx/>
              <a:buNone/>
              <a:defRPr sz="2800">
                <a:solidFill>
                  <a:srgbClr val="90B5DE"/>
                </a:solidFill>
                <a:latin typeface="Arial"/>
                <a:ea typeface="Arial"/>
                <a:cs typeface="Arial"/>
                <a:sym typeface="Arial"/>
              </a:defRPr>
            </a:lvl5pPr>
          </a:lstStyle>
          <a:p>
            <a:pPr lvl="0">
              <a:defRPr sz="1800">
                <a:solidFill>
                  <a:srgbClr val="000000"/>
                </a:solidFill>
              </a:defRPr>
            </a:pPr>
            <a:r>
              <a:rPr sz="2800">
                <a:solidFill>
                  <a:srgbClr val="90B5DE"/>
                </a:solidFill>
              </a:rPr>
              <a:t>Click to edit Master text styles</a:t>
            </a:r>
            <a:endParaRPr sz="2800">
              <a:solidFill>
                <a:srgbClr val="90B5DE"/>
              </a:solidFill>
            </a:endParaRPr>
          </a:p>
          <a:p>
            <a:pPr lvl="1">
              <a:defRPr sz="1800">
                <a:solidFill>
                  <a:srgbClr val="000000"/>
                </a:solidFill>
              </a:defRPr>
            </a:pPr>
            <a:r>
              <a:rPr sz="2800">
                <a:solidFill>
                  <a:srgbClr val="90B5DE"/>
                </a:solidFill>
              </a:rPr>
              <a:t>Second level</a:t>
            </a:r>
            <a:endParaRPr sz="2800">
              <a:solidFill>
                <a:srgbClr val="90B5DE"/>
              </a:solidFill>
            </a:endParaRPr>
          </a:p>
          <a:p>
            <a:pPr lvl="2">
              <a:defRPr sz="1800">
                <a:solidFill>
                  <a:srgbClr val="000000"/>
                </a:solidFill>
              </a:defRPr>
            </a:pPr>
            <a:r>
              <a:rPr sz="2800">
                <a:solidFill>
                  <a:srgbClr val="90B5DE"/>
                </a:solidFill>
              </a:rPr>
              <a:t>Third level</a:t>
            </a:r>
            <a:endParaRPr sz="2800">
              <a:solidFill>
                <a:srgbClr val="90B5DE"/>
              </a:solidFill>
            </a:endParaRPr>
          </a:p>
          <a:p>
            <a:pPr lvl="3">
              <a:defRPr sz="1800">
                <a:solidFill>
                  <a:srgbClr val="000000"/>
                </a:solidFill>
              </a:defRPr>
            </a:pPr>
            <a:r>
              <a:rPr sz="2800">
                <a:solidFill>
                  <a:srgbClr val="90B5DE"/>
                </a:solidFill>
              </a:rPr>
              <a:t>Fourth level</a:t>
            </a:r>
            <a:endParaRPr sz="2800">
              <a:solidFill>
                <a:srgbClr val="90B5DE"/>
              </a:solidFill>
            </a:endParaRPr>
          </a:p>
          <a:p>
            <a:pPr lvl="4">
              <a:defRPr sz="1800">
                <a:solidFill>
                  <a:srgbClr val="000000"/>
                </a:solidFill>
              </a:defRPr>
            </a:pPr>
            <a:r>
              <a:rPr sz="2800">
                <a:solidFill>
                  <a:srgbClr val="90B5DE"/>
                </a:solidFill>
              </a:rPr>
              <a:t>Fifth level</a:t>
            </a:r>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197" name="Shape 197"/>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198" name="Shape 198"/>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199"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00" name="Shape 200"/>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01"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02" name="Shape 202"/>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03" name="Shape 203"/>
          <p:cNvSpPr/>
          <p:nvPr>
            <p:ph type="body" idx="1"/>
          </p:nvPr>
        </p:nvSpPr>
        <p:spPr>
          <a:xfrm>
            <a:off x="812915" y="1890714"/>
            <a:ext cx="7182554" cy="100965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marL="0" indent="0" defTabSz="914400">
              <a:spcBef>
                <a:spcPts val="0"/>
              </a:spcBef>
              <a:buSzTx/>
              <a:buFontTx/>
              <a:buNone/>
              <a:defRPr sz="2300">
                <a:solidFill>
                  <a:srgbClr val="90B5DE"/>
                </a:solidFill>
                <a:latin typeface="Arial Bold"/>
                <a:ea typeface="Arial Bold"/>
                <a:cs typeface="Arial Bold"/>
                <a:sym typeface="Arial Bold"/>
              </a:defRPr>
            </a:lvl1pPr>
          </a:lstStyle>
          <a:p>
            <a:pPr lvl="0">
              <a:defRPr sz="1800">
                <a:solidFill>
                  <a:srgbClr val="000000"/>
                </a:solidFill>
              </a:defRPr>
            </a:pPr>
            <a:r>
              <a:rPr sz="2300">
                <a:solidFill>
                  <a:srgbClr val="90B5DE"/>
                </a:solidFill>
              </a:rPr>
              <a:t>Click to edit Master text styles</a:t>
            </a:r>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05" name="Shape 205"/>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06" name="Shape 206"/>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07"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08" name="Shape 208"/>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09"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10" name="Shape 210"/>
          <p:cNvSpPr/>
          <p:nvPr>
            <p:ph type="title"/>
          </p:nvPr>
        </p:nvSpPr>
        <p:spPr>
          <a:xfrm>
            <a:off x="901871" y="1536705"/>
            <a:ext cx="13793551" cy="308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12" name="Shape 212"/>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13" name="Shape 213"/>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14"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15" name="Shape 215"/>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16" name="image3.png"/>
          <p:cNvPicPr/>
          <p:nvPr/>
        </p:nvPicPr>
        <p:blipFill>
          <a:blip r:embed="rId3">
            <a:extLst/>
          </a:blip>
          <a:stretch>
            <a:fillRect/>
          </a:stretch>
        </p:blipFill>
        <p:spPr>
          <a:xfrm>
            <a:off x="13767593" y="8267734"/>
            <a:ext cx="2456218" cy="740016"/>
          </a:xfrm>
          <a:prstGeom prst="rect">
            <a:avLst/>
          </a:prstGeom>
          <a:ln w="12700">
            <a:miter lim="400000"/>
          </a:ln>
        </p:spPr>
      </p:pic>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218" name="Shape 218"/>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19" name="Shape 219"/>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20"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21" name="Shape 221"/>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22"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23" name="Shape 223"/>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224" name="Shape 224"/>
          <p:cNvSpPr/>
          <p:nvPr>
            <p:ph type="body" idx="1"/>
          </p:nvPr>
        </p:nvSpPr>
        <p:spPr>
          <a:xfrm>
            <a:off x="6357049" y="363722"/>
            <a:ext cx="9087737" cy="8780279"/>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100">
                <a:solidFill>
                  <a:srgbClr val="90B5DE"/>
                </a:solidFill>
                <a:latin typeface="Arial"/>
                <a:ea typeface="Arial"/>
                <a:cs typeface="Arial"/>
                <a:sym typeface="Arial"/>
              </a:defRPr>
            </a:lvl1pPr>
            <a:lvl2pPr marL="0" indent="0" defTabSz="914400">
              <a:spcBef>
                <a:spcPts val="0"/>
              </a:spcBef>
              <a:buSzTx/>
              <a:buFontTx/>
              <a:buNone/>
              <a:defRPr sz="3100">
                <a:solidFill>
                  <a:srgbClr val="90B5DE"/>
                </a:solidFill>
                <a:latin typeface="Arial"/>
                <a:ea typeface="Arial"/>
                <a:cs typeface="Arial"/>
                <a:sym typeface="Arial"/>
              </a:defRPr>
            </a:lvl2pPr>
            <a:lvl3pPr marL="0" indent="0" defTabSz="914400">
              <a:spcBef>
                <a:spcPts val="0"/>
              </a:spcBef>
              <a:buSzTx/>
              <a:buFontTx/>
              <a:buNone/>
              <a:defRPr sz="3100">
                <a:solidFill>
                  <a:srgbClr val="90B5DE"/>
                </a:solidFill>
                <a:latin typeface="Arial"/>
                <a:ea typeface="Arial"/>
                <a:cs typeface="Arial"/>
                <a:sym typeface="Arial"/>
              </a:defRPr>
            </a:lvl3pPr>
            <a:lvl4pPr marL="0" indent="0" defTabSz="914400">
              <a:spcBef>
                <a:spcPts val="0"/>
              </a:spcBef>
              <a:buSzTx/>
              <a:buFontTx/>
              <a:buNone/>
              <a:defRPr sz="3100">
                <a:solidFill>
                  <a:srgbClr val="90B5DE"/>
                </a:solidFill>
                <a:latin typeface="Arial"/>
                <a:ea typeface="Arial"/>
                <a:cs typeface="Arial"/>
                <a:sym typeface="Arial"/>
              </a:defRPr>
            </a:lvl4pPr>
            <a:lvl5pPr marL="0" indent="0" defTabSz="914400">
              <a:spcBef>
                <a:spcPts val="0"/>
              </a:spcBef>
              <a:buSzTx/>
              <a:buFontTx/>
              <a:buNone/>
              <a:defRPr sz="3100">
                <a:solidFill>
                  <a:srgbClr val="90B5DE"/>
                </a:solidFill>
                <a:latin typeface="Arial"/>
                <a:ea typeface="Arial"/>
                <a:cs typeface="Arial"/>
                <a:sym typeface="Arial"/>
              </a:defRPr>
            </a:lvl5pPr>
          </a:lstStyle>
          <a:p>
            <a:pPr lvl="0">
              <a:defRPr sz="1800">
                <a:solidFill>
                  <a:srgbClr val="000000"/>
                </a:solidFill>
              </a:defRPr>
            </a:pPr>
            <a:r>
              <a:rPr sz="3100">
                <a:solidFill>
                  <a:srgbClr val="90B5DE"/>
                </a:solidFill>
              </a:rPr>
              <a:t>Click to edit Master text styles</a:t>
            </a:r>
            <a:endParaRPr sz="3100">
              <a:solidFill>
                <a:srgbClr val="90B5DE"/>
              </a:solidFill>
            </a:endParaRPr>
          </a:p>
          <a:p>
            <a:pPr lvl="1">
              <a:defRPr sz="1800">
                <a:solidFill>
                  <a:srgbClr val="000000"/>
                </a:solidFill>
              </a:defRPr>
            </a:pPr>
            <a:r>
              <a:rPr sz="3100">
                <a:solidFill>
                  <a:srgbClr val="90B5DE"/>
                </a:solidFill>
              </a:rPr>
              <a:t>Second level</a:t>
            </a:r>
            <a:endParaRPr sz="3100">
              <a:solidFill>
                <a:srgbClr val="90B5DE"/>
              </a:solidFill>
            </a:endParaRPr>
          </a:p>
          <a:p>
            <a:pPr lvl="2">
              <a:defRPr sz="1800">
                <a:solidFill>
                  <a:srgbClr val="000000"/>
                </a:solidFill>
              </a:defRPr>
            </a:pPr>
            <a:r>
              <a:rPr sz="3100">
                <a:solidFill>
                  <a:srgbClr val="90B5DE"/>
                </a:solidFill>
              </a:rPr>
              <a:t>Third level</a:t>
            </a:r>
            <a:endParaRPr sz="3100">
              <a:solidFill>
                <a:srgbClr val="90B5DE"/>
              </a:solidFill>
            </a:endParaRPr>
          </a:p>
          <a:p>
            <a:pPr lvl="3">
              <a:defRPr sz="1800">
                <a:solidFill>
                  <a:srgbClr val="000000"/>
                </a:solidFill>
              </a:defRPr>
            </a:pPr>
            <a:r>
              <a:rPr sz="3100">
                <a:solidFill>
                  <a:srgbClr val="90B5DE"/>
                </a:solidFill>
              </a:rPr>
              <a:t>Fourth level</a:t>
            </a:r>
            <a:endParaRPr sz="3100">
              <a:solidFill>
                <a:srgbClr val="90B5DE"/>
              </a:solidFill>
            </a:endParaRPr>
          </a:p>
          <a:p>
            <a:pPr lvl="4">
              <a:defRPr sz="1800">
                <a:solidFill>
                  <a:srgbClr val="000000"/>
                </a:solidFill>
              </a:defRPr>
            </a:pPr>
            <a:r>
              <a:rPr sz="3100">
                <a:solidFill>
                  <a:srgbClr val="90B5DE"/>
                </a:solidFill>
              </a:rPr>
              <a:t>Fifth level</a:t>
            </a:r>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226" name="Shape 226"/>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27" name="Shape 227"/>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28"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29" name="Shape 229"/>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30"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31" name="Shape 231"/>
          <p:cNvSpPr/>
          <p:nvPr>
            <p:ph type="title"/>
          </p:nvPr>
        </p:nvSpPr>
        <p:spPr>
          <a:xfrm>
            <a:off x="3186427" y="6400822"/>
            <a:ext cx="9754553" cy="755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232" name="Shape 232"/>
          <p:cNvSpPr/>
          <p:nvPr>
            <p:ph type="body" idx="1"/>
          </p:nvPr>
        </p:nvSpPr>
        <p:spPr>
          <a:xfrm>
            <a:off x="3186427" y="7156463"/>
            <a:ext cx="9754553" cy="1073153"/>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1400">
                <a:solidFill>
                  <a:srgbClr val="90B5DE"/>
                </a:solidFill>
                <a:latin typeface="Arial"/>
                <a:ea typeface="Arial"/>
                <a:cs typeface="Arial"/>
                <a:sym typeface="Arial"/>
              </a:defRPr>
            </a:lvl1pPr>
          </a:lstStyle>
          <a:p>
            <a:pPr lvl="0">
              <a:defRPr sz="1800">
                <a:solidFill>
                  <a:srgbClr val="000000"/>
                </a:solidFill>
              </a:defRPr>
            </a:pPr>
            <a:r>
              <a:rPr sz="1400">
                <a:solidFill>
                  <a:srgbClr val="90B5DE"/>
                </a:solidFill>
              </a:rPr>
              <a:t>Click to edit Master text styles</a:t>
            </a:r>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234" name="Shape 234"/>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35" name="Shape 235"/>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36"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37" name="Shape 237"/>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38"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39" name="Shape 239"/>
          <p:cNvSpPr/>
          <p:nvPr>
            <p:ph type="title"/>
          </p:nvPr>
        </p:nvSpPr>
        <p:spPr>
          <a:xfrm>
            <a:off x="901871" y="0"/>
            <a:ext cx="13793551" cy="462280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40" name="Shape 240"/>
          <p:cNvSpPr/>
          <p:nvPr>
            <p:ph type="body" idx="1"/>
          </p:nvPr>
        </p:nvSpPr>
        <p:spPr>
          <a:xfrm>
            <a:off x="901871" y="4902205"/>
            <a:ext cx="13793551" cy="4241797"/>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9" name="Shape 19"/>
          <p:cNvSpPr/>
          <p:nvPr>
            <p:ph type="title"/>
          </p:nvPr>
        </p:nvSpPr>
        <p:spPr>
          <a:prstGeom prst="rect">
            <a:avLst/>
          </a:prstGeom>
        </p:spPr>
        <p:txBody>
          <a:bodyPr/>
          <a:lstStyle/>
          <a:p>
            <a:pPr lvl="0">
              <a:defRPr sz="1800"/>
            </a:pPr>
            <a:r>
              <a:rPr sz="4400"/>
              <a:t>Click to edit Master title style</a:t>
            </a:r>
          </a:p>
        </p:txBody>
      </p:sp>
      <p:sp>
        <p:nvSpPr>
          <p:cNvPr id="20" name="Shape 20"/>
          <p:cNvSpPr/>
          <p:nvPr>
            <p:ph type="body" idx="1"/>
          </p:nvPr>
        </p:nvSpPr>
        <p:spPr>
          <a:xfrm>
            <a:off x="812800" y="2133600"/>
            <a:ext cx="7239000" cy="7010401"/>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
        <p:nvSpPr>
          <p:cNvPr id="21" name="Shape 2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242" name="Shape 242"/>
          <p:cNvSpPr/>
          <p:nvPr/>
        </p:nvSpPr>
        <p:spPr>
          <a:xfrm>
            <a:off x="-2" y="18"/>
            <a:ext cx="16256957" cy="8150226"/>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sp>
        <p:nvSpPr>
          <p:cNvPr id="243" name="Shape 243"/>
          <p:cNvSpPr/>
          <p:nvPr/>
        </p:nvSpPr>
        <p:spPr>
          <a:xfrm flipH="1" rot="10800000">
            <a:off x="1" y="8070853"/>
            <a:ext cx="16273847" cy="1587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pic>
        <p:nvPicPr>
          <p:cNvPr id="244" name="image2.png"/>
          <p:cNvPicPr/>
          <p:nvPr/>
        </p:nvPicPr>
        <p:blipFill>
          <a:blip r:embed="rId2">
            <a:extLst/>
          </a:blip>
          <a:stretch>
            <a:fillRect/>
          </a:stretch>
        </p:blipFill>
        <p:spPr>
          <a:xfrm>
            <a:off x="10072244" y="12738"/>
            <a:ext cx="6179155" cy="3005141"/>
          </a:xfrm>
          <a:prstGeom prst="rect">
            <a:avLst/>
          </a:prstGeom>
          <a:ln w="12700">
            <a:miter lim="400000"/>
          </a:ln>
        </p:spPr>
      </p:pic>
      <p:sp>
        <p:nvSpPr>
          <p:cNvPr id="245" name="Shape 245"/>
          <p:cNvSpPr/>
          <p:nvPr/>
        </p:nvSpPr>
        <p:spPr>
          <a:xfrm>
            <a:off x="-1" y="7696200"/>
            <a:ext cx="157559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800">
                <a:solidFill>
                  <a:srgbClr val="FFFFFF"/>
                </a:solidFill>
                <a:latin typeface="Arial"/>
                <a:ea typeface="Arial"/>
                <a:cs typeface="Arial"/>
                <a:sym typeface="Arial"/>
              </a:defRPr>
            </a:lvl1pPr>
          </a:lstStyle>
          <a:p>
            <a:pPr lvl="0">
              <a:defRPr>
                <a:solidFill>
                  <a:srgbClr val="000000"/>
                </a:solidFill>
              </a:defRPr>
            </a:pPr>
            <a:r>
              <a:rPr>
                <a:solidFill>
                  <a:srgbClr val="FFFFFF"/>
                </a:solidFill>
              </a:rPr>
              <a:t>v2.0.0_WIN</a:t>
            </a:r>
          </a:p>
        </p:txBody>
      </p:sp>
      <p:pic>
        <p:nvPicPr>
          <p:cNvPr id="246" name="image3.png"/>
          <p:cNvPicPr/>
          <p:nvPr/>
        </p:nvPicPr>
        <p:blipFill>
          <a:blip r:embed="rId3">
            <a:extLst/>
          </a:blip>
          <a:stretch>
            <a:fillRect/>
          </a:stretch>
        </p:blipFill>
        <p:spPr>
          <a:xfrm>
            <a:off x="13767593" y="8267734"/>
            <a:ext cx="2456218" cy="740016"/>
          </a:xfrm>
          <a:prstGeom prst="rect">
            <a:avLst/>
          </a:prstGeom>
          <a:ln w="12700">
            <a:miter lim="400000"/>
          </a:ln>
        </p:spPr>
      </p:pic>
      <p:sp>
        <p:nvSpPr>
          <p:cNvPr id="247" name="Shape 247"/>
          <p:cNvSpPr/>
          <p:nvPr>
            <p:ph type="title"/>
          </p:nvPr>
        </p:nvSpPr>
        <p:spPr>
          <a:xfrm>
            <a:off x="11247021" y="0"/>
            <a:ext cx="3448388" cy="77597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48" name="Shape 248"/>
          <p:cNvSpPr/>
          <p:nvPr>
            <p:ph type="body" idx="1"/>
          </p:nvPr>
        </p:nvSpPr>
        <p:spPr>
          <a:xfrm>
            <a:off x="901896" y="1536700"/>
            <a:ext cx="10192747" cy="7607300"/>
          </a:xfrm>
          <a:prstGeom prst="rect">
            <a:avLst/>
          </a:prstGeom>
          <a:effectLst>
            <a:outerShdw sx="100000" sy="100000" kx="0" ky="0" algn="b" rotWithShape="0" blurRad="50800" dist="25399" dir="2700000">
              <a:srgbClr val="000000">
                <a:alpha val="75000"/>
              </a:srgbClr>
            </a:outerShdw>
          </a:effectLst>
        </p:spPr>
        <p:txBody>
          <a:bodyPr lIns="36962" tIns="36962" rIns="36962" bIns="36962">
            <a:noAutofit/>
          </a:bodyPr>
          <a:lstStyle>
            <a:lvl1pPr marL="0" indent="0" defTabSz="914400">
              <a:spcBef>
                <a:spcPts val="0"/>
              </a:spcBef>
              <a:buSzTx/>
              <a:buFontTx/>
              <a:buNone/>
              <a:defRPr sz="3500">
                <a:solidFill>
                  <a:srgbClr val="90B5DE"/>
                </a:solidFill>
                <a:latin typeface="Arial"/>
                <a:ea typeface="Arial"/>
                <a:cs typeface="Arial"/>
                <a:sym typeface="Arial"/>
              </a:defRPr>
            </a:lvl1pPr>
            <a:lvl2pPr marL="0" indent="0" defTabSz="914400">
              <a:spcBef>
                <a:spcPts val="0"/>
              </a:spcBef>
              <a:buSzTx/>
              <a:buFontTx/>
              <a:buNone/>
              <a:defRPr sz="3500">
                <a:solidFill>
                  <a:srgbClr val="90B5DE"/>
                </a:solidFill>
                <a:latin typeface="Arial"/>
                <a:ea typeface="Arial"/>
                <a:cs typeface="Arial"/>
                <a:sym typeface="Arial"/>
              </a:defRPr>
            </a:lvl2pPr>
            <a:lvl3pPr marL="0" indent="0" defTabSz="914400">
              <a:spcBef>
                <a:spcPts val="0"/>
              </a:spcBef>
              <a:buSzTx/>
              <a:buFontTx/>
              <a:buNone/>
              <a:defRPr sz="3500">
                <a:solidFill>
                  <a:srgbClr val="90B5DE"/>
                </a:solidFill>
                <a:latin typeface="Arial"/>
                <a:ea typeface="Arial"/>
                <a:cs typeface="Arial"/>
                <a:sym typeface="Arial"/>
              </a:defRPr>
            </a:lvl3pPr>
            <a:lvl4pPr marL="0" indent="0" defTabSz="914400">
              <a:spcBef>
                <a:spcPts val="0"/>
              </a:spcBef>
              <a:buSzTx/>
              <a:buFontTx/>
              <a:buNone/>
              <a:defRPr sz="3500">
                <a:solidFill>
                  <a:srgbClr val="90B5DE"/>
                </a:solidFill>
                <a:latin typeface="Arial"/>
                <a:ea typeface="Arial"/>
                <a:cs typeface="Arial"/>
                <a:sym typeface="Arial"/>
              </a:defRPr>
            </a:lvl4pPr>
            <a:lvl5pPr marL="0" indent="0" defTabSz="914400">
              <a:spcBef>
                <a:spcPts val="0"/>
              </a:spcBef>
              <a:buSzTx/>
              <a:buFontTx/>
              <a:buNone/>
              <a:defRPr sz="3500">
                <a:solidFill>
                  <a:srgbClr val="90B5DE"/>
                </a:solidFill>
                <a:latin typeface="Arial"/>
                <a:ea typeface="Arial"/>
                <a:cs typeface="Arial"/>
                <a:sym typeface="Arial"/>
              </a:defRPr>
            </a:lvl5pPr>
          </a:lstStyle>
          <a:p>
            <a:pPr lvl="0">
              <a:defRPr sz="1800">
                <a:solidFill>
                  <a:srgbClr val="000000"/>
                </a:solidFill>
              </a:defRPr>
            </a:pPr>
            <a:r>
              <a:rPr sz="3500">
                <a:solidFill>
                  <a:srgbClr val="90B5DE"/>
                </a:solidFill>
              </a:rPr>
              <a:t>Click to edit Master text styles</a:t>
            </a:r>
            <a:endParaRPr sz="3500">
              <a:solidFill>
                <a:srgbClr val="90B5DE"/>
              </a:solidFill>
            </a:endParaRPr>
          </a:p>
          <a:p>
            <a:pPr lvl="1">
              <a:defRPr sz="1800">
                <a:solidFill>
                  <a:srgbClr val="000000"/>
                </a:solidFill>
              </a:defRPr>
            </a:pPr>
            <a:r>
              <a:rPr sz="3500">
                <a:solidFill>
                  <a:srgbClr val="90B5DE"/>
                </a:solidFill>
              </a:rPr>
              <a:t>Second level</a:t>
            </a:r>
            <a:endParaRPr sz="3500">
              <a:solidFill>
                <a:srgbClr val="90B5DE"/>
              </a:solidFill>
            </a:endParaRPr>
          </a:p>
          <a:p>
            <a:pPr lvl="2">
              <a:defRPr sz="1800">
                <a:solidFill>
                  <a:srgbClr val="000000"/>
                </a:solidFill>
              </a:defRPr>
            </a:pPr>
            <a:r>
              <a:rPr sz="3500">
                <a:solidFill>
                  <a:srgbClr val="90B5DE"/>
                </a:solidFill>
              </a:rPr>
              <a:t>Third level</a:t>
            </a:r>
            <a:endParaRPr sz="3500">
              <a:solidFill>
                <a:srgbClr val="90B5DE"/>
              </a:solidFill>
            </a:endParaRPr>
          </a:p>
          <a:p>
            <a:pPr lvl="3">
              <a:defRPr sz="1800">
                <a:solidFill>
                  <a:srgbClr val="000000"/>
                </a:solidFill>
              </a:defRPr>
            </a:pPr>
            <a:r>
              <a:rPr sz="3500">
                <a:solidFill>
                  <a:srgbClr val="90B5DE"/>
                </a:solidFill>
              </a:rPr>
              <a:t>Fourth level</a:t>
            </a:r>
            <a:endParaRPr sz="3500">
              <a:solidFill>
                <a:srgbClr val="90B5DE"/>
              </a:solidFill>
            </a:endParaRPr>
          </a:p>
          <a:p>
            <a:pPr lvl="4">
              <a:defRPr sz="1800">
                <a:solidFill>
                  <a:srgbClr val="000000"/>
                </a:solidFill>
              </a:defRPr>
            </a:pPr>
            <a:r>
              <a:rPr sz="3500">
                <a:solidFill>
                  <a:srgbClr val="90B5DE"/>
                </a:solidFill>
              </a:rPr>
              <a:t>Fifth level</a:t>
            </a:r>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250" name="Shape 250"/>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51"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52" name="Shape 252"/>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53" name="Shape 253"/>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54" name="Shape 254"/>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55" name="Shape 255"/>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57" name="Shape 257"/>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58"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59" name="Shape 259"/>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60" name="Shape 260"/>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61" name="Shape 261"/>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62" name="Shape 262"/>
          <p:cNvSpPr/>
          <p:nvPr>
            <p:ph type="body" idx="1"/>
          </p:nvPr>
        </p:nvSpPr>
        <p:spPr>
          <a:xfrm>
            <a:off x="800274"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45" indent="-369616" defTabSz="914400">
              <a:spcBef>
                <a:spcPts val="1100"/>
              </a:spcBef>
              <a:buClr>
                <a:srgbClr val="ED781C"/>
              </a:buClr>
              <a:defRPr sz="4600">
                <a:latin typeface="Arial"/>
                <a:ea typeface="Arial"/>
                <a:cs typeface="Arial"/>
                <a:sym typeface="Arial"/>
              </a:defRPr>
            </a:lvl3pPr>
            <a:lvl4pPr marL="1564704" indent="-369616" defTabSz="914400">
              <a:spcBef>
                <a:spcPts val="1100"/>
              </a:spcBef>
              <a:buClr>
                <a:srgbClr val="ED781C"/>
              </a:buClr>
              <a:buChar char="•"/>
              <a:defRPr sz="4600">
                <a:latin typeface="Arial"/>
                <a:ea typeface="Arial"/>
                <a:cs typeface="Arial"/>
                <a:sym typeface="Arial"/>
              </a:defRPr>
            </a:lvl4pPr>
            <a:lvl5pPr marL="1958960"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264" name="Shape 264"/>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65"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66" name="Shape 266"/>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67" name="Shape 267"/>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68" name="Shape 268"/>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269" name="Shape 269"/>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271" name="Shape 271"/>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72"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73" name="Shape 273"/>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74" name="Shape 274"/>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75" name="Shape 27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76" name="Shape 276"/>
          <p:cNvSpPr/>
          <p:nvPr>
            <p:ph type="body" idx="1"/>
          </p:nvPr>
        </p:nvSpPr>
        <p:spPr>
          <a:xfrm>
            <a:off x="800204" y="1879601"/>
            <a:ext cx="7252408"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5007" indent="-449967" defTabSz="914400">
              <a:spcBef>
                <a:spcPts val="1100"/>
              </a:spcBef>
              <a:buClr>
                <a:srgbClr val="ED781C"/>
              </a:buClr>
              <a:buChar char="•"/>
              <a:defRPr sz="2800">
                <a:latin typeface="Arial"/>
                <a:ea typeface="Arial"/>
                <a:cs typeface="Arial"/>
                <a:sym typeface="Arial"/>
              </a:defRPr>
            </a:lvl2pPr>
            <a:lvl3pPr marL="1318292" indent="-517462" defTabSz="914400">
              <a:spcBef>
                <a:spcPts val="1100"/>
              </a:spcBef>
              <a:buClr>
                <a:srgbClr val="ED781C"/>
              </a:buClr>
              <a:defRPr sz="2800">
                <a:latin typeface="Arial"/>
                <a:ea typeface="Arial"/>
                <a:cs typeface="Arial"/>
                <a:sym typeface="Arial"/>
              </a:defRPr>
            </a:lvl3pPr>
            <a:lvl4pPr marL="1803867" indent="-608779" defTabSz="914400">
              <a:spcBef>
                <a:spcPts val="1100"/>
              </a:spcBef>
              <a:buClr>
                <a:srgbClr val="ED781C"/>
              </a:buClr>
              <a:buChar char="•"/>
              <a:defRPr sz="2800">
                <a:latin typeface="Arial"/>
                <a:ea typeface="Arial"/>
                <a:cs typeface="Arial"/>
                <a:sym typeface="Arial"/>
              </a:defRPr>
            </a:lvl4pPr>
            <a:lvl5pPr marL="2198122"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278" name="Shape 278"/>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79"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80" name="Shape 280"/>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81" name="Shape 281"/>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82" name="Shape 282"/>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283" name="Shape 283"/>
          <p:cNvSpPr/>
          <p:nvPr>
            <p:ph type="body" idx="1"/>
          </p:nvPr>
        </p:nvSpPr>
        <p:spPr>
          <a:xfrm>
            <a:off x="812918"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285" name="Shape 285"/>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86"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87" name="Shape 287"/>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88" name="Shape 288"/>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89" name="Shape 28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91" name="Shape 291"/>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92"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93" name="Shape 293"/>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94" name="Shape 294"/>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296" name="Shape 296"/>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297"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298" name="Shape 298"/>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299" name="Shape 299"/>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00" name="Shape 300"/>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301" name="Shape 301"/>
          <p:cNvSpPr/>
          <p:nvPr>
            <p:ph type="body" idx="1"/>
          </p:nvPr>
        </p:nvSpPr>
        <p:spPr>
          <a:xfrm>
            <a:off x="6357049" y="363723"/>
            <a:ext cx="9087737" cy="8780278"/>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4257" indent="-409217" defTabSz="914400">
              <a:spcBef>
                <a:spcPts val="1100"/>
              </a:spcBef>
              <a:buClr>
                <a:srgbClr val="ED781C"/>
              </a:buClr>
              <a:buChar char="•"/>
              <a:defRPr sz="3100">
                <a:latin typeface="Arial"/>
                <a:ea typeface="Arial"/>
                <a:cs typeface="Arial"/>
                <a:sym typeface="Arial"/>
              </a:defRPr>
            </a:lvl2pPr>
            <a:lvl3pPr marL="1299008" indent="-498178" defTabSz="914400">
              <a:spcBef>
                <a:spcPts val="1100"/>
              </a:spcBef>
              <a:buClr>
                <a:srgbClr val="ED781C"/>
              </a:buClr>
              <a:defRPr sz="3100">
                <a:latin typeface="Arial"/>
                <a:ea typeface="Arial"/>
                <a:cs typeface="Arial"/>
                <a:sym typeface="Arial"/>
              </a:defRPr>
            </a:lvl3pPr>
            <a:lvl4pPr marL="1767994" indent="-572906" defTabSz="914400">
              <a:spcBef>
                <a:spcPts val="1100"/>
              </a:spcBef>
              <a:buClr>
                <a:srgbClr val="ED781C"/>
              </a:buClr>
              <a:buChar char="•"/>
              <a:defRPr sz="3100">
                <a:latin typeface="Arial"/>
                <a:ea typeface="Arial"/>
                <a:cs typeface="Arial"/>
                <a:sym typeface="Arial"/>
              </a:defRPr>
            </a:lvl4pPr>
            <a:lvl5pPr marL="2162249"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303" name="Shape 303"/>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304"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305" name="Shape 305"/>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06" name="Shape 306"/>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07" name="Shape 307"/>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308" name="Shape 308"/>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23" name="Shape 23"/>
          <p:cNvSpPr/>
          <p:nvPr>
            <p:ph type="title"/>
          </p:nvPr>
        </p:nvSpPr>
        <p:spPr>
          <a:xfrm>
            <a:off x="812800" y="343069"/>
            <a:ext cx="14631988" cy="1571289"/>
          </a:xfrm>
          <a:prstGeom prst="rect">
            <a:avLst/>
          </a:prstGeom>
        </p:spPr>
        <p:txBody>
          <a:bodyPr/>
          <a:lstStyle/>
          <a:p>
            <a:pPr lvl="0">
              <a:defRPr sz="1800"/>
            </a:pPr>
            <a:r>
              <a:rPr sz="4400"/>
              <a:t>Click to edit Master title style</a:t>
            </a:r>
          </a:p>
        </p:txBody>
      </p:sp>
      <p:sp>
        <p:nvSpPr>
          <p:cNvPr id="24" name="Shape 24"/>
          <p:cNvSpPr/>
          <p:nvPr>
            <p:ph type="body" idx="1"/>
          </p:nvPr>
        </p:nvSpPr>
        <p:spPr>
          <a:xfrm>
            <a:off x="812800" y="1914356"/>
            <a:ext cx="7183440" cy="986009"/>
          </a:xfrm>
          <a:prstGeom prst="rect">
            <a:avLst/>
          </a:prstGeom>
        </p:spPr>
        <p:txBody>
          <a:bodyPr anchor="b"/>
          <a:lstStyle>
            <a:lvl1pPr marL="0" indent="0">
              <a:spcBef>
                <a:spcPts val="500"/>
              </a:spcBef>
              <a:buSzTx/>
              <a:buFontTx/>
              <a:buNone/>
              <a:defRPr b="1" sz="2400"/>
            </a:lvl1pPr>
          </a:lstStyle>
          <a:p>
            <a:pPr lvl="0">
              <a:defRPr b="0" sz="1800"/>
            </a:pPr>
            <a:r>
              <a:rPr b="1" sz="2400"/>
              <a:t>Click to edit Master text styles</a:t>
            </a:r>
          </a:p>
        </p:txBody>
      </p:sp>
      <p:sp>
        <p:nvSpPr>
          <p:cNvPr id="25" name="Shape 2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310" name="Shape 310"/>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311"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312" name="Shape 312"/>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13" name="Shape 313"/>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14" name="Shape 31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15" name="Shape 315"/>
          <p:cNvSpPr/>
          <p:nvPr>
            <p:ph type="body" idx="1"/>
          </p:nvPr>
        </p:nvSpPr>
        <p:spPr>
          <a:xfrm>
            <a:off x="800274" y="1879601"/>
            <a:ext cx="14657233"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45" indent="-369616" defTabSz="914400">
              <a:spcBef>
                <a:spcPts val="1100"/>
              </a:spcBef>
              <a:buClr>
                <a:srgbClr val="ED781C"/>
              </a:buClr>
              <a:defRPr sz="4600">
                <a:latin typeface="Arial"/>
                <a:ea typeface="Arial"/>
                <a:cs typeface="Arial"/>
                <a:sym typeface="Arial"/>
              </a:defRPr>
            </a:lvl3pPr>
            <a:lvl4pPr marL="1564704" indent="-369616" defTabSz="914400">
              <a:spcBef>
                <a:spcPts val="1100"/>
              </a:spcBef>
              <a:buClr>
                <a:srgbClr val="ED781C"/>
              </a:buClr>
              <a:buChar char="•"/>
              <a:defRPr sz="4600">
                <a:latin typeface="Arial"/>
                <a:ea typeface="Arial"/>
                <a:cs typeface="Arial"/>
                <a:sym typeface="Arial"/>
              </a:defRPr>
            </a:lvl4pPr>
            <a:lvl5pPr marL="1958960"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317" name="Shape 317"/>
          <p:cNvSpPr/>
          <p:nvPr/>
        </p:nvSpPr>
        <p:spPr>
          <a:xfrm>
            <a:off x="1"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318" name="image4.png"/>
          <p:cNvPicPr/>
          <p:nvPr/>
        </p:nvPicPr>
        <p:blipFill>
          <a:blip r:embed="rId2">
            <a:extLst/>
          </a:blip>
          <a:stretch>
            <a:fillRect/>
          </a:stretch>
        </p:blipFill>
        <p:spPr>
          <a:xfrm>
            <a:off x="11189902" y="-139697"/>
            <a:ext cx="5055097" cy="1222376"/>
          </a:xfrm>
          <a:prstGeom prst="rect">
            <a:avLst/>
          </a:prstGeom>
          <a:ln w="12700">
            <a:miter lim="400000"/>
          </a:ln>
        </p:spPr>
      </p:pic>
      <p:sp>
        <p:nvSpPr>
          <p:cNvPr id="319" name="Shape 319"/>
          <p:cNvSpPr/>
          <p:nvPr/>
        </p:nvSpPr>
        <p:spPr>
          <a:xfrm flipH="1" rot="10800000">
            <a:off x="77" y="1441454"/>
            <a:ext cx="16244900"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20" name="Shape 320"/>
          <p:cNvSpPr/>
          <p:nvPr/>
        </p:nvSpPr>
        <p:spPr>
          <a:xfrm flipH="1" rot="10800000">
            <a:off x="3"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321" name="Shape 321"/>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22" name="Shape 322"/>
          <p:cNvSpPr/>
          <p:nvPr>
            <p:ph type="body" idx="1"/>
          </p:nvPr>
        </p:nvSpPr>
        <p:spPr>
          <a:xfrm>
            <a:off x="800215" y="177800"/>
            <a:ext cx="10840511"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70445" indent="-369616" defTabSz="914400">
              <a:spcBef>
                <a:spcPts val="1100"/>
              </a:spcBef>
              <a:buClr>
                <a:srgbClr val="ED781C"/>
              </a:buClr>
              <a:defRPr sz="4600">
                <a:latin typeface="Arial"/>
                <a:ea typeface="Arial"/>
                <a:cs typeface="Arial"/>
                <a:sym typeface="Arial"/>
              </a:defRPr>
            </a:lvl3pPr>
            <a:lvl4pPr marL="1564704" indent="-369616" defTabSz="914400">
              <a:spcBef>
                <a:spcPts val="1100"/>
              </a:spcBef>
              <a:buClr>
                <a:srgbClr val="ED781C"/>
              </a:buClr>
              <a:buChar char="•"/>
              <a:defRPr sz="4600">
                <a:latin typeface="Arial"/>
                <a:ea typeface="Arial"/>
                <a:cs typeface="Arial"/>
                <a:sym typeface="Arial"/>
              </a:defRPr>
            </a:lvl4pPr>
            <a:lvl5pPr marL="1958960"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324" name="Shape 324"/>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25"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26" name="Shape 326"/>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27" name="Shape 327"/>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28" name="Shape 328"/>
          <p:cNvSpPr/>
          <p:nvPr>
            <p:ph type="title"/>
          </p:nvPr>
        </p:nvSpPr>
        <p:spPr>
          <a:xfrm>
            <a:off x="1219318" y="554035"/>
            <a:ext cx="13818952" cy="4246564"/>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29" name="Shape 329"/>
          <p:cNvSpPr/>
          <p:nvPr>
            <p:ph type="body" idx="1"/>
          </p:nvPr>
        </p:nvSpPr>
        <p:spPr>
          <a:xfrm>
            <a:off x="2438637" y="4800598"/>
            <a:ext cx="11380315" cy="3098805"/>
          </a:xfrm>
          <a:prstGeom prst="rect">
            <a:avLst/>
          </a:prstGeom>
          <a:solidFill/>
          <a:ln w="25400">
            <a:solidFill>
              <a:srgbClr val="334150"/>
            </a:solidFill>
            <a:prstDash val="sysDot"/>
            <a:miter lim="800000"/>
          </a:ln>
        </p:spPr>
        <p:txBody>
          <a:bodyPr lIns="221771" tIns="221771" rIns="221771" bIns="221771" anchor="ctr">
            <a:noAutofit/>
          </a:bodyPr>
          <a:lstStyle>
            <a:lvl1pPr marL="0" indent="0" algn="ctr" defTabSz="914400">
              <a:spcBef>
                <a:spcPts val="0"/>
              </a:spcBef>
              <a:buSzTx/>
              <a:buFontTx/>
              <a:buNone/>
              <a:defRPr sz="4600">
                <a:solidFill>
                  <a:srgbClr val="FFFFFF"/>
                </a:solidFill>
                <a:latin typeface="Courier"/>
                <a:ea typeface="Courier"/>
                <a:cs typeface="Courier"/>
                <a:sym typeface="Courier"/>
              </a:defRPr>
            </a:lvl1pPr>
          </a:lstStyle>
          <a:p>
            <a:pPr lvl="0">
              <a:defRPr sz="1800">
                <a:solidFill>
                  <a:srgbClr val="000000"/>
                </a:solidFill>
              </a:defRPr>
            </a:pPr>
            <a:r>
              <a:rPr sz="4600">
                <a:solidFill>
                  <a:srgbClr val="FFFFFF"/>
                </a:solidFill>
              </a:rPr>
              <a:t>Click to edit Master subtitle style</a:t>
            </a:r>
          </a:p>
        </p:txBody>
      </p:sp>
    </p:spTree>
  </p:cSld>
  <p:clrMapOvr>
    <a:masterClrMapping/>
  </p:clrMapOvr>
  <p:transitio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31" name="Shape 331"/>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32"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33" name="Shape 333"/>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34" name="Shape 334"/>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35" name="Shape 335"/>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36" name="Shape 336"/>
          <p:cNvSpPr/>
          <p:nvPr>
            <p:ph type="body" idx="1"/>
          </p:nvPr>
        </p:nvSpPr>
        <p:spPr>
          <a:xfrm>
            <a:off x="800274" y="2933708"/>
            <a:ext cx="14657233"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338" name="Shape 338"/>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39"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40" name="Shape 340"/>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41" name="Shape 341"/>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42" name="Shape 342"/>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343" name="Shape 343"/>
          <p:cNvSpPr/>
          <p:nvPr>
            <p:ph type="body" idx="1"/>
          </p:nvPr>
        </p:nvSpPr>
        <p:spPr>
          <a:xfrm>
            <a:off x="1284412" y="3875118"/>
            <a:ext cx="13818952" cy="2000253"/>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sz="2000">
                <a:solidFill>
                  <a:srgbClr val="FFFFFF"/>
                </a:solidFill>
                <a:latin typeface="Courier"/>
                <a:ea typeface="Courier"/>
                <a:cs typeface="Courier"/>
                <a:sym typeface="Courier"/>
              </a:defRPr>
            </a:lvl1pPr>
          </a:lstStyle>
          <a:p>
            <a:pPr lvl="0">
              <a:defRPr sz="1800">
                <a:solidFill>
                  <a:srgbClr val="000000"/>
                </a:solidFill>
              </a:defRPr>
            </a:pPr>
            <a:r>
              <a:rPr sz="2000">
                <a:solidFill>
                  <a:srgbClr val="FFFFFF"/>
                </a:solidFill>
              </a:rPr>
              <a:t>Click to edit Master text styles</a:t>
            </a:r>
          </a:p>
        </p:txBody>
      </p:sp>
    </p:spTree>
  </p:cSld>
  <p:clrMapOvr>
    <a:masterClrMapping/>
  </p:clrMapOvr>
  <p:transitio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345" name="Shape 345"/>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46"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47" name="Shape 347"/>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48" name="Shape 348"/>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49" name="Shape 34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50" name="Shape 350"/>
          <p:cNvSpPr/>
          <p:nvPr>
            <p:ph type="body" idx="1"/>
          </p:nvPr>
        </p:nvSpPr>
        <p:spPr>
          <a:xfrm>
            <a:off x="800204" y="2933708"/>
            <a:ext cx="7252408"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2800">
                <a:solidFill>
                  <a:srgbClr val="FFFFFF"/>
                </a:solidFill>
                <a:latin typeface="Courier"/>
                <a:ea typeface="Courier"/>
                <a:cs typeface="Courier"/>
                <a:sym typeface="Courier"/>
              </a:defRPr>
            </a:lvl1pPr>
            <a:lvl2pPr marL="184808" indent="-184808" defTabSz="914400">
              <a:spcBef>
                <a:spcPts val="0"/>
              </a:spcBef>
              <a:buSzTx/>
              <a:buFontTx/>
              <a:buNone/>
              <a:defRPr sz="2800">
                <a:solidFill>
                  <a:srgbClr val="FFFFFF"/>
                </a:solidFill>
                <a:latin typeface="Courier"/>
                <a:ea typeface="Courier"/>
                <a:cs typeface="Courier"/>
                <a:sym typeface="Courier"/>
              </a:defRPr>
            </a:lvl2pPr>
            <a:lvl3pPr marL="184808" indent="-184808" defTabSz="914400">
              <a:spcBef>
                <a:spcPts val="0"/>
              </a:spcBef>
              <a:buSzTx/>
              <a:buFontTx/>
              <a:buNone/>
              <a:defRPr sz="2800">
                <a:solidFill>
                  <a:srgbClr val="FFFFFF"/>
                </a:solidFill>
                <a:latin typeface="Courier"/>
                <a:ea typeface="Courier"/>
                <a:cs typeface="Courier"/>
                <a:sym typeface="Courier"/>
              </a:defRPr>
            </a:lvl3pPr>
            <a:lvl4pPr marL="184808" indent="-184808" defTabSz="914400">
              <a:spcBef>
                <a:spcPts val="0"/>
              </a:spcBef>
              <a:buSzTx/>
              <a:buFontTx/>
              <a:buNone/>
              <a:defRPr sz="2800">
                <a:solidFill>
                  <a:srgbClr val="FFFFFF"/>
                </a:solidFill>
                <a:latin typeface="Courier"/>
                <a:ea typeface="Courier"/>
                <a:cs typeface="Courier"/>
                <a:sym typeface="Courier"/>
              </a:defRPr>
            </a:lvl4pPr>
            <a:lvl5pPr marL="184808" indent="-184808" defTabSz="914400">
              <a:spcBef>
                <a:spcPts val="0"/>
              </a:spcBef>
              <a:buSzTx/>
              <a:buFontTx/>
              <a:buNone/>
              <a:defRPr sz="2800">
                <a:solidFill>
                  <a:srgbClr val="FFFFFF"/>
                </a:solidFill>
                <a:latin typeface="Courier"/>
                <a:ea typeface="Courier"/>
                <a:cs typeface="Courier"/>
                <a:sym typeface="Courier"/>
              </a:defRPr>
            </a:lvl5pPr>
          </a:lstStyle>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Tree>
  </p:cSld>
  <p:clrMapOvr>
    <a:masterClrMapping/>
  </p:clrMapOvr>
  <p:transitio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352" name="Shape 352"/>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53"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54" name="Shape 354"/>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55" name="Shape 355"/>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56" name="Shape 356"/>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57" name="Shape 357"/>
          <p:cNvSpPr/>
          <p:nvPr>
            <p:ph type="body" idx="1"/>
          </p:nvPr>
        </p:nvSpPr>
        <p:spPr>
          <a:xfrm>
            <a:off x="812918" y="1890714"/>
            <a:ext cx="7182555" cy="1009656"/>
          </a:xfrm>
          <a:prstGeom prst="rect">
            <a:avLst/>
          </a:prstGeom>
          <a:solidFill/>
          <a:ln w="25400">
            <a:solidFill>
              <a:srgbClr val="334150"/>
            </a:solidFill>
            <a:prstDash val="sysDot"/>
            <a:miter lim="800000"/>
          </a:ln>
        </p:spPr>
        <p:txBody>
          <a:bodyPr lIns="221771" tIns="221771" rIns="221771" bIns="221771" anchor="b">
            <a:noAutofit/>
          </a:bodyPr>
          <a:lstStyle>
            <a:lvl1pPr marL="0" indent="0" defTabSz="914400">
              <a:spcBef>
                <a:spcPts val="0"/>
              </a:spcBef>
              <a:buSzTx/>
              <a:buFontTx/>
              <a:buNone/>
              <a:defRPr b="1" sz="2300">
                <a:solidFill>
                  <a:srgbClr val="FFFFFF"/>
                </a:solidFill>
                <a:latin typeface="Courier"/>
                <a:ea typeface="Courier"/>
                <a:cs typeface="Courier"/>
                <a:sym typeface="Courier"/>
              </a:defRPr>
            </a:lvl1pPr>
          </a:lstStyle>
          <a:p>
            <a:pPr lvl="0">
              <a:defRPr b="0" sz="1800">
                <a:solidFill>
                  <a:srgbClr val="000000"/>
                </a:solidFill>
              </a:defRPr>
            </a:pPr>
            <a:r>
              <a:rPr b="1" sz="2300">
                <a:solidFill>
                  <a:srgbClr val="FFFFFF"/>
                </a:solidFill>
              </a:rPr>
              <a:t>Click to edit Master text styles</a:t>
            </a:r>
          </a:p>
        </p:txBody>
      </p:sp>
    </p:spTree>
  </p:cSld>
  <p:clrMapOvr>
    <a:masterClrMapping/>
  </p:clrMapOvr>
  <p:transitio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59" name="Shape 359"/>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60"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61" name="Shape 361"/>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62" name="Shape 362"/>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63" name="Shape 36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365" name="Shape 365"/>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66"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67" name="Shape 367"/>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68" name="Shape 368"/>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Tree>
  </p:cSld>
  <p:clrMapOvr>
    <a:masterClrMapping/>
  </p:clrMapOvr>
  <p:transitio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370" name="Shape 370"/>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71"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72" name="Shape 372"/>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73" name="Shape 373"/>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74" name="Shape 374"/>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375" name="Shape 375"/>
          <p:cNvSpPr/>
          <p:nvPr>
            <p:ph type="body" idx="1"/>
          </p:nvPr>
        </p:nvSpPr>
        <p:spPr>
          <a:xfrm>
            <a:off x="6357049" y="0"/>
            <a:ext cx="9087737" cy="8531601"/>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3100">
                <a:solidFill>
                  <a:srgbClr val="FFFFFF"/>
                </a:solidFill>
                <a:latin typeface="Courier"/>
                <a:ea typeface="Courier"/>
                <a:cs typeface="Courier"/>
                <a:sym typeface="Courier"/>
              </a:defRPr>
            </a:lvl1pPr>
            <a:lvl2pPr marL="184808" indent="-184808" defTabSz="914400">
              <a:spcBef>
                <a:spcPts val="0"/>
              </a:spcBef>
              <a:buSzTx/>
              <a:buFontTx/>
              <a:buNone/>
              <a:defRPr sz="3100">
                <a:solidFill>
                  <a:srgbClr val="FFFFFF"/>
                </a:solidFill>
                <a:latin typeface="Courier"/>
                <a:ea typeface="Courier"/>
                <a:cs typeface="Courier"/>
                <a:sym typeface="Courier"/>
              </a:defRPr>
            </a:lvl2pPr>
            <a:lvl3pPr marL="184808" indent="-184808" defTabSz="914400">
              <a:spcBef>
                <a:spcPts val="0"/>
              </a:spcBef>
              <a:buSzTx/>
              <a:buFontTx/>
              <a:buNone/>
              <a:defRPr sz="3100">
                <a:solidFill>
                  <a:srgbClr val="FFFFFF"/>
                </a:solidFill>
                <a:latin typeface="Courier"/>
                <a:ea typeface="Courier"/>
                <a:cs typeface="Courier"/>
                <a:sym typeface="Courier"/>
              </a:defRPr>
            </a:lvl3pPr>
            <a:lvl4pPr marL="184808" indent="-184808" defTabSz="914400">
              <a:spcBef>
                <a:spcPts val="0"/>
              </a:spcBef>
              <a:buSzTx/>
              <a:buFontTx/>
              <a:buNone/>
              <a:defRPr sz="3100">
                <a:solidFill>
                  <a:srgbClr val="FFFFFF"/>
                </a:solidFill>
                <a:latin typeface="Courier"/>
                <a:ea typeface="Courier"/>
                <a:cs typeface="Courier"/>
                <a:sym typeface="Courier"/>
              </a:defRPr>
            </a:lvl4pPr>
            <a:lvl5pPr marL="184808" indent="-184808" defTabSz="914400">
              <a:spcBef>
                <a:spcPts val="0"/>
              </a:spcBef>
              <a:buSzTx/>
              <a:buFontTx/>
              <a:buNone/>
              <a:defRPr sz="3100">
                <a:solidFill>
                  <a:srgbClr val="FFFFFF"/>
                </a:solidFill>
                <a:latin typeface="Courier"/>
                <a:ea typeface="Courier"/>
                <a:cs typeface="Courier"/>
                <a:sym typeface="Courier"/>
              </a:defRPr>
            </a:lvl5pPr>
          </a:lstStyle>
          <a:p>
            <a:pPr lvl="0">
              <a:defRPr sz="1800">
                <a:solidFill>
                  <a:srgbClr val="000000"/>
                </a:solidFill>
              </a:defRPr>
            </a:pPr>
            <a:r>
              <a:rPr sz="3100">
                <a:solidFill>
                  <a:srgbClr val="FFFFFF"/>
                </a:solidFill>
              </a:rPr>
              <a:t>Click to edit Master text styles</a:t>
            </a:r>
            <a:endParaRPr sz="3100">
              <a:solidFill>
                <a:srgbClr val="FFFFFF"/>
              </a:solidFill>
            </a:endParaRPr>
          </a:p>
          <a:p>
            <a:pPr lvl="1">
              <a:defRPr sz="1800">
                <a:solidFill>
                  <a:srgbClr val="000000"/>
                </a:solidFill>
              </a:defRPr>
            </a:pPr>
            <a:r>
              <a:rPr sz="3100">
                <a:solidFill>
                  <a:srgbClr val="FFFFFF"/>
                </a:solidFill>
              </a:rPr>
              <a:t>Second level</a:t>
            </a:r>
            <a:endParaRPr sz="3100">
              <a:solidFill>
                <a:srgbClr val="FFFFFF"/>
              </a:solidFill>
            </a:endParaRPr>
          </a:p>
          <a:p>
            <a:pPr lvl="2">
              <a:defRPr sz="1800">
                <a:solidFill>
                  <a:srgbClr val="000000"/>
                </a:solidFill>
              </a:defRPr>
            </a:pPr>
            <a:r>
              <a:rPr sz="3100">
                <a:solidFill>
                  <a:srgbClr val="FFFFFF"/>
                </a:solidFill>
              </a:rPr>
              <a:t>Third level</a:t>
            </a:r>
            <a:endParaRPr sz="3100">
              <a:solidFill>
                <a:srgbClr val="FFFFFF"/>
              </a:solidFill>
            </a:endParaRPr>
          </a:p>
          <a:p>
            <a:pPr lvl="3">
              <a:defRPr sz="1800">
                <a:solidFill>
                  <a:srgbClr val="000000"/>
                </a:solidFill>
              </a:defRPr>
            </a:pPr>
            <a:r>
              <a:rPr sz="3100">
                <a:solidFill>
                  <a:srgbClr val="FFFFFF"/>
                </a:solidFill>
              </a:rPr>
              <a:t>Fourth level</a:t>
            </a:r>
            <a:endParaRPr sz="3100">
              <a:solidFill>
                <a:srgbClr val="FFFFFF"/>
              </a:solidFill>
            </a:endParaRPr>
          </a:p>
          <a:p>
            <a:pPr lvl="4">
              <a:defRPr sz="1800">
                <a:solidFill>
                  <a:srgbClr val="000000"/>
                </a:solidFill>
              </a:defRPr>
            </a:pPr>
            <a:r>
              <a:rPr sz="3100">
                <a:solidFill>
                  <a:srgbClr val="FFFFFF"/>
                </a:solidFill>
              </a:rPr>
              <a:t>Fifth level</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27" name="Shape 27"/>
          <p:cNvSpPr/>
          <p:nvPr>
            <p:ph type="title"/>
          </p:nvPr>
        </p:nvSpPr>
        <p:spPr>
          <a:xfrm>
            <a:off x="812800" y="0"/>
            <a:ext cx="14631988" cy="2257427"/>
          </a:xfrm>
          <a:prstGeom prst="rect">
            <a:avLst/>
          </a:prstGeom>
        </p:spPr>
        <p:txBody>
          <a:bodyPr/>
          <a:lstStyle/>
          <a:p>
            <a:pPr lvl="0">
              <a:defRPr sz="1800"/>
            </a:pPr>
            <a:r>
              <a:rPr sz="4400"/>
              <a:t>Click to edit Master title style</a:t>
            </a:r>
          </a:p>
        </p:txBody>
      </p:sp>
      <p:sp>
        <p:nvSpPr>
          <p:cNvPr id="28" name="Shape 2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377" name="Shape 377"/>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78"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79" name="Shape 379"/>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80" name="Shape 380"/>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81" name="Shape 381"/>
          <p:cNvSpPr/>
          <p:nvPr>
            <p:ph type="title"/>
          </p:nvPr>
        </p:nvSpPr>
        <p:spPr>
          <a:xfrm>
            <a:off x="3186427" y="4114822"/>
            <a:ext cx="9754553" cy="3041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382" name="Shape 382"/>
          <p:cNvSpPr/>
          <p:nvPr>
            <p:ph type="body" idx="1"/>
          </p:nvPr>
        </p:nvSpPr>
        <p:spPr>
          <a:xfrm>
            <a:off x="3186427" y="7156473"/>
            <a:ext cx="9754553" cy="1073184"/>
          </a:xfrm>
          <a:prstGeom prst="rect">
            <a:avLst/>
          </a:prstGeom>
          <a:solidFill/>
          <a:ln w="25400">
            <a:solidFill>
              <a:srgbClr val="334150"/>
            </a:solidFill>
            <a:prstDash val="sysDot"/>
            <a:miter lim="800000"/>
          </a:ln>
        </p:spPr>
        <p:txBody>
          <a:bodyPr lIns="221771" tIns="221771" rIns="221771" bIns="221771" anchor="ctr">
            <a:noAutofit/>
          </a:bodyPr>
          <a:lstStyle>
            <a:lvl1pPr marL="0" indent="0" defTabSz="914400">
              <a:spcBef>
                <a:spcPts val="0"/>
              </a:spcBef>
              <a:buSzTx/>
              <a:buFontTx/>
              <a:buNone/>
              <a:defRPr sz="1400">
                <a:solidFill>
                  <a:srgbClr val="FFFFFF"/>
                </a:solidFill>
                <a:latin typeface="Courier"/>
                <a:ea typeface="Courier"/>
                <a:cs typeface="Courier"/>
                <a:sym typeface="Courier"/>
              </a:defRPr>
            </a:lvl1pPr>
          </a:lstStyle>
          <a:p>
            <a:pPr lvl="0">
              <a:defRPr sz="1800">
                <a:solidFill>
                  <a:srgbClr val="000000"/>
                </a:solidFill>
              </a:defRPr>
            </a:pPr>
            <a:r>
              <a:rPr sz="1400">
                <a:solidFill>
                  <a:srgbClr val="FFFFFF"/>
                </a:solidFill>
              </a:rPr>
              <a:t>Click to edit Master text styles</a:t>
            </a:r>
          </a:p>
        </p:txBody>
      </p:sp>
    </p:spTree>
  </p:cSld>
  <p:clrMapOvr>
    <a:masterClrMapping/>
  </p:clrMapOvr>
  <p:transitio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384" name="Shape 384"/>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85"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86" name="Shape 386"/>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87" name="Shape 387"/>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88" name="Shape 38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89" name="Shape 389"/>
          <p:cNvSpPr/>
          <p:nvPr>
            <p:ph type="body" idx="1"/>
          </p:nvPr>
        </p:nvSpPr>
        <p:spPr>
          <a:xfrm>
            <a:off x="800274" y="2933708"/>
            <a:ext cx="14657233" cy="6210293"/>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391" name="Shape 391"/>
          <p:cNvSpPr/>
          <p:nvPr/>
        </p:nvSpPr>
        <p:spPr>
          <a:xfrm>
            <a:off x="100" y="-127000"/>
            <a:ext cx="16279264"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392" name="image4.png"/>
          <p:cNvPicPr/>
          <p:nvPr/>
        </p:nvPicPr>
        <p:blipFill>
          <a:blip r:embed="rId2">
            <a:extLst/>
          </a:blip>
          <a:stretch>
            <a:fillRect/>
          </a:stretch>
        </p:blipFill>
        <p:spPr>
          <a:xfrm>
            <a:off x="11189903" y="-139697"/>
            <a:ext cx="5055097" cy="1222376"/>
          </a:xfrm>
          <a:prstGeom prst="rect">
            <a:avLst/>
          </a:prstGeom>
          <a:ln w="12700">
            <a:miter lim="400000"/>
          </a:ln>
        </p:spPr>
      </p:pic>
      <p:sp>
        <p:nvSpPr>
          <p:cNvPr id="393" name="Shape 393"/>
          <p:cNvSpPr/>
          <p:nvPr/>
        </p:nvSpPr>
        <p:spPr>
          <a:xfrm flipH="1" rot="10800000">
            <a:off x="3" y="1414290"/>
            <a:ext cx="16257588" cy="90681"/>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94" name="Shape 394"/>
          <p:cNvSpPr/>
          <p:nvPr/>
        </p:nvSpPr>
        <p:spPr>
          <a:xfrm flipH="1" rot="10800000">
            <a:off x="98" y="8972549"/>
            <a:ext cx="1627926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395" name="Shape 395"/>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396" name="Shape 396"/>
          <p:cNvSpPr/>
          <p:nvPr>
            <p:ph type="body" idx="1"/>
          </p:nvPr>
        </p:nvSpPr>
        <p:spPr>
          <a:xfrm>
            <a:off x="800218" y="0"/>
            <a:ext cx="10840509" cy="8788400"/>
          </a:xfrm>
          <a:prstGeom prst="rect">
            <a:avLst/>
          </a:prstGeom>
          <a:solidFill/>
          <a:ln w="25400">
            <a:solidFill>
              <a:srgbClr val="334150"/>
            </a:solidFill>
            <a:prstDash val="sysDot"/>
            <a:miter lim="800000"/>
          </a:ln>
        </p:spPr>
        <p:txBody>
          <a:bodyPr lIns="221771" tIns="221771" rIns="221771" bIns="221771" anchor="ctr">
            <a:noAutofit/>
          </a:bodyPr>
          <a:lstStyle>
            <a:lvl1pPr marL="184808" indent="-184808" defTabSz="914400">
              <a:spcBef>
                <a:spcPts val="0"/>
              </a:spcBef>
              <a:buSzTx/>
              <a:buFontTx/>
              <a:buNone/>
              <a:defRPr sz="4600">
                <a:solidFill>
                  <a:srgbClr val="FFFFFF"/>
                </a:solidFill>
                <a:latin typeface="Courier"/>
                <a:ea typeface="Courier"/>
                <a:cs typeface="Courier"/>
                <a:sym typeface="Courier"/>
              </a:defRPr>
            </a:lvl1pPr>
            <a:lvl2pPr marL="184808" indent="-184808" defTabSz="914400">
              <a:spcBef>
                <a:spcPts val="0"/>
              </a:spcBef>
              <a:buSzTx/>
              <a:buFontTx/>
              <a:buNone/>
              <a:defRPr sz="4600">
                <a:solidFill>
                  <a:srgbClr val="FFFFFF"/>
                </a:solidFill>
                <a:latin typeface="Courier"/>
                <a:ea typeface="Courier"/>
                <a:cs typeface="Courier"/>
                <a:sym typeface="Courier"/>
              </a:defRPr>
            </a:lvl2pPr>
            <a:lvl3pPr marL="184808" indent="-184808" defTabSz="914400">
              <a:spcBef>
                <a:spcPts val="0"/>
              </a:spcBef>
              <a:buSzTx/>
              <a:buFontTx/>
              <a:buNone/>
              <a:defRPr sz="4600">
                <a:solidFill>
                  <a:srgbClr val="FFFFFF"/>
                </a:solidFill>
                <a:latin typeface="Courier"/>
                <a:ea typeface="Courier"/>
                <a:cs typeface="Courier"/>
                <a:sym typeface="Courier"/>
              </a:defRPr>
            </a:lvl3pPr>
            <a:lvl4pPr marL="184808" indent="-184808" defTabSz="914400">
              <a:spcBef>
                <a:spcPts val="0"/>
              </a:spcBef>
              <a:buSzTx/>
              <a:buFontTx/>
              <a:buNone/>
              <a:defRPr sz="4600">
                <a:solidFill>
                  <a:srgbClr val="FFFFFF"/>
                </a:solidFill>
                <a:latin typeface="Courier"/>
                <a:ea typeface="Courier"/>
                <a:cs typeface="Courier"/>
                <a:sym typeface="Courier"/>
              </a:defRPr>
            </a:lvl4pPr>
            <a:lvl5pPr marL="184808" indent="-184808" defTabSz="914400">
              <a:spcBef>
                <a:spcPts val="0"/>
              </a:spcBef>
              <a:buSzTx/>
              <a:buFontTx/>
              <a:buNone/>
              <a:defRPr sz="4600">
                <a:solidFill>
                  <a:srgbClr val="FFFFFF"/>
                </a:solidFill>
                <a:latin typeface="Courier"/>
                <a:ea typeface="Courier"/>
                <a:cs typeface="Courier"/>
                <a:sym typeface="Courier"/>
              </a:defRPr>
            </a:lvl5pPr>
          </a:lstStyle>
          <a:p>
            <a:pPr lvl="0">
              <a:defRPr sz="1800">
                <a:solidFill>
                  <a:srgbClr val="000000"/>
                </a:solidFill>
              </a:defRPr>
            </a:pPr>
            <a:r>
              <a:rPr sz="4600">
                <a:solidFill>
                  <a:srgbClr val="FFFFFF"/>
                </a:solidFill>
              </a:rPr>
              <a:t>Click to edit Master text styles</a:t>
            </a:r>
            <a:endParaRPr sz="4600">
              <a:solidFill>
                <a:srgbClr val="FFFFFF"/>
              </a:solidFill>
            </a:endParaRPr>
          </a:p>
          <a:p>
            <a:pPr lvl="1">
              <a:defRPr sz="1800">
                <a:solidFill>
                  <a:srgbClr val="000000"/>
                </a:solidFill>
              </a:defRPr>
            </a:pPr>
            <a:r>
              <a:rPr sz="4600">
                <a:solidFill>
                  <a:srgbClr val="FFFFFF"/>
                </a:solidFill>
              </a:rPr>
              <a:t>Second level</a:t>
            </a:r>
            <a:endParaRPr sz="4600">
              <a:solidFill>
                <a:srgbClr val="FFFFFF"/>
              </a:solidFill>
            </a:endParaRPr>
          </a:p>
          <a:p>
            <a:pPr lvl="2">
              <a:defRPr sz="1800">
                <a:solidFill>
                  <a:srgbClr val="000000"/>
                </a:solidFill>
              </a:defRPr>
            </a:pPr>
            <a:r>
              <a:rPr sz="4600">
                <a:solidFill>
                  <a:srgbClr val="FFFFFF"/>
                </a:solidFill>
              </a:rPr>
              <a:t>Third level</a:t>
            </a:r>
            <a:endParaRPr sz="4600">
              <a:solidFill>
                <a:srgbClr val="FFFFFF"/>
              </a:solidFill>
            </a:endParaRPr>
          </a:p>
          <a:p>
            <a:pPr lvl="3">
              <a:defRPr sz="1800">
                <a:solidFill>
                  <a:srgbClr val="000000"/>
                </a:solidFill>
              </a:defRPr>
            </a:pPr>
            <a:r>
              <a:rPr sz="4600">
                <a:solidFill>
                  <a:srgbClr val="FFFFFF"/>
                </a:solidFill>
              </a:rPr>
              <a:t>Fourth level</a:t>
            </a:r>
            <a:endParaRPr sz="4600">
              <a:solidFill>
                <a:srgbClr val="FFFFFF"/>
              </a:solidFill>
            </a:endParaRPr>
          </a:p>
          <a:p>
            <a:pPr lvl="4">
              <a:defRPr sz="1800">
                <a:solidFill>
                  <a:srgbClr val="000000"/>
                </a:solidFill>
              </a:defRPr>
            </a:pPr>
            <a:r>
              <a:rPr sz="4600">
                <a:solidFill>
                  <a:srgbClr val="FFFFFF"/>
                </a:solidFill>
              </a:rPr>
              <a:t>Fifth level</a:t>
            </a:r>
          </a:p>
        </p:txBody>
      </p:sp>
    </p:spTree>
  </p:cSld>
  <p:clrMapOvr>
    <a:masterClrMapping/>
  </p:clrMapOvr>
  <p:transitio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398" name="Shape 398"/>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399"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00" name="Shape 400"/>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01" name="Shape 401"/>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02" name="Shape 402"/>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03" name="Shape 403"/>
          <p:cNvSpPr/>
          <p:nvPr>
            <p:ph type="body" idx="1"/>
          </p:nvPr>
        </p:nvSpPr>
        <p:spPr>
          <a:xfrm>
            <a:off x="2438637" y="5181600"/>
            <a:ext cx="11380315" cy="3962400"/>
          </a:xfrm>
          <a:prstGeom prst="rect">
            <a:avLst/>
          </a:prstGeom>
        </p:spPr>
        <p:txBody>
          <a:bodyPr lIns="44353" tIns="44353" rIns="44353" bIns="44353">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405" name="Shape 405"/>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06"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07" name="Shape 407"/>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08" name="Shape 408"/>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09" name="Shape 40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10" name="Shape 410"/>
          <p:cNvSpPr/>
          <p:nvPr>
            <p:ph type="body" idx="1"/>
          </p:nvPr>
        </p:nvSpPr>
        <p:spPr>
          <a:xfrm>
            <a:off x="812880" y="2133600"/>
            <a:ext cx="14631830" cy="7010401"/>
          </a:xfrm>
          <a:prstGeom prst="rect">
            <a:avLst/>
          </a:prstGeom>
        </p:spPr>
        <p:txBody>
          <a:bodyPr lIns="44353" tIns="44353" rIns="44353" bIns="44353">
            <a:noAutofit/>
          </a:bodyPr>
          <a:lstStyle>
            <a:lvl1pPr marL="685800" indent="-685800" defTabSz="914400">
              <a:spcBef>
                <a:spcPts val="0"/>
              </a:spcBef>
              <a:buClr>
                <a:srgbClr val="ED781C"/>
              </a:buClr>
              <a:defRPr sz="4600">
                <a:latin typeface="Arial"/>
                <a:ea typeface="Arial"/>
                <a:cs typeface="Arial"/>
                <a:sym typeface="Arial"/>
              </a:defRPr>
            </a:lvl1pPr>
            <a:lvl2pPr marL="1092377" indent="-685800" defTabSz="914400">
              <a:spcBef>
                <a:spcPts val="0"/>
              </a:spcBef>
              <a:buClr>
                <a:srgbClr val="ED781C"/>
              </a:buClr>
              <a:buChar char="•"/>
              <a:defRPr sz="4600">
                <a:latin typeface="Arial"/>
                <a:ea typeface="Arial"/>
                <a:cs typeface="Arial"/>
                <a:sym typeface="Arial"/>
              </a:defRPr>
            </a:lvl2pPr>
            <a:lvl3pPr marL="1486626" indent="-685800" defTabSz="914400">
              <a:spcBef>
                <a:spcPts val="0"/>
              </a:spcBef>
              <a:buClr>
                <a:srgbClr val="ED781C"/>
              </a:buClr>
              <a:defRPr sz="4600">
                <a:latin typeface="Arial"/>
                <a:ea typeface="Arial"/>
                <a:cs typeface="Arial"/>
                <a:sym typeface="Arial"/>
              </a:defRPr>
            </a:lvl3pPr>
            <a:lvl4pPr marL="1880884" indent="-685800" defTabSz="914400">
              <a:spcBef>
                <a:spcPts val="0"/>
              </a:spcBef>
              <a:buClr>
                <a:srgbClr val="ED781C"/>
              </a:buClr>
              <a:buChar char="•"/>
              <a:defRPr sz="4600">
                <a:latin typeface="Arial"/>
                <a:ea typeface="Arial"/>
                <a:cs typeface="Arial"/>
                <a:sym typeface="Arial"/>
              </a:defRPr>
            </a:lvl4pPr>
            <a:lvl5pPr marL="2275138" indent="-685800" defTabSz="914400">
              <a:spcBef>
                <a:spcPts val="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0">
    <p:spTree>
      <p:nvGrpSpPr>
        <p:cNvPr id="1" name=""/>
        <p:cNvGrpSpPr/>
        <p:nvPr/>
      </p:nvGrpSpPr>
      <p:grpSpPr>
        <a:xfrm>
          <a:off x="0" y="0"/>
          <a:ext cx="0" cy="0"/>
          <a:chOff x="0" y="0"/>
          <a:chExt cx="0" cy="0"/>
        </a:xfrm>
      </p:grpSpPr>
      <p:sp>
        <p:nvSpPr>
          <p:cNvPr id="412" name="Shape 412"/>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13"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14" name="Shape 414"/>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15" name="Shape 415"/>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16" name="Shape 416"/>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17" name="Shape 417"/>
          <p:cNvSpPr/>
          <p:nvPr>
            <p:ph type="body" idx="1"/>
          </p:nvPr>
        </p:nvSpPr>
        <p:spPr>
          <a:xfrm>
            <a:off x="812880" y="2133600"/>
            <a:ext cx="14631830" cy="7010401"/>
          </a:xfrm>
          <a:prstGeom prst="rect">
            <a:avLst/>
          </a:prstGeom>
        </p:spPr>
        <p:txBody>
          <a:bodyPr lIns="44353" tIns="44353" rIns="44353" bIns="44353">
            <a:noAutofit/>
          </a:bodyPr>
          <a:lstStyle>
            <a:lvl1pPr marL="685800" indent="-685800" defTabSz="914400">
              <a:spcBef>
                <a:spcPts val="0"/>
              </a:spcBef>
              <a:buClr>
                <a:srgbClr val="ED781C"/>
              </a:buClr>
              <a:defRPr sz="4600">
                <a:latin typeface="Arial"/>
                <a:ea typeface="Arial"/>
                <a:cs typeface="Arial"/>
                <a:sym typeface="Arial"/>
              </a:defRPr>
            </a:lvl1pPr>
            <a:lvl2pPr marL="1092377" indent="-685800" defTabSz="914400">
              <a:spcBef>
                <a:spcPts val="0"/>
              </a:spcBef>
              <a:buClr>
                <a:srgbClr val="ED781C"/>
              </a:buClr>
              <a:buChar char="•"/>
              <a:defRPr sz="4600">
                <a:latin typeface="Arial"/>
                <a:ea typeface="Arial"/>
                <a:cs typeface="Arial"/>
                <a:sym typeface="Arial"/>
              </a:defRPr>
            </a:lvl2pPr>
            <a:lvl3pPr marL="1486626" indent="-685800" defTabSz="914400">
              <a:spcBef>
                <a:spcPts val="0"/>
              </a:spcBef>
              <a:buClr>
                <a:srgbClr val="ED781C"/>
              </a:buClr>
              <a:defRPr sz="4600">
                <a:latin typeface="Arial"/>
                <a:ea typeface="Arial"/>
                <a:cs typeface="Arial"/>
                <a:sym typeface="Arial"/>
              </a:defRPr>
            </a:lvl3pPr>
            <a:lvl4pPr marL="1880884" indent="-685800" defTabSz="914400">
              <a:spcBef>
                <a:spcPts val="0"/>
              </a:spcBef>
              <a:buClr>
                <a:srgbClr val="ED781C"/>
              </a:buClr>
              <a:buChar char="•"/>
              <a:defRPr sz="4600">
                <a:latin typeface="Arial"/>
                <a:ea typeface="Arial"/>
                <a:cs typeface="Arial"/>
                <a:sym typeface="Arial"/>
              </a:defRPr>
            </a:lvl4pPr>
            <a:lvl5pPr marL="2275138" indent="-685800" defTabSz="914400">
              <a:spcBef>
                <a:spcPts val="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419" name="Shape 419"/>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20"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21" name="Shape 421"/>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22" name="Shape 422"/>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23" name="Shape 423"/>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424" name="Shape 424"/>
          <p:cNvSpPr/>
          <p:nvPr>
            <p:ph type="body" idx="1"/>
          </p:nvPr>
        </p:nvSpPr>
        <p:spPr>
          <a:xfrm>
            <a:off x="1284412" y="3875118"/>
            <a:ext cx="13818952" cy="2000253"/>
          </a:xfrm>
          <a:prstGeom prst="rect">
            <a:avLst/>
          </a:prstGeom>
        </p:spPr>
        <p:txBody>
          <a:bodyPr lIns="44353" tIns="44353" rIns="44353" bIns="44353"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426" name="Shape 426"/>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27"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28" name="Shape 428"/>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29" name="Shape 429"/>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30" name="Shape 430"/>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31" name="Shape 431"/>
          <p:cNvSpPr/>
          <p:nvPr>
            <p:ph type="body" idx="1"/>
          </p:nvPr>
        </p:nvSpPr>
        <p:spPr>
          <a:xfrm>
            <a:off x="812952" y="2133600"/>
            <a:ext cx="7239708" cy="7010401"/>
          </a:xfrm>
          <a:prstGeom prst="rect">
            <a:avLst/>
          </a:prstGeom>
        </p:spPr>
        <p:txBody>
          <a:bodyPr lIns="44353" tIns="44353" rIns="44353" bIns="44353">
            <a:noAutofit/>
          </a:bodyPr>
          <a:lstStyle>
            <a:lvl1pPr marL="369616" indent="-369616" defTabSz="914400">
              <a:spcBef>
                <a:spcPts val="1100"/>
              </a:spcBef>
              <a:buClr>
                <a:srgbClr val="ED781C"/>
              </a:buClr>
              <a:defRPr sz="2800">
                <a:latin typeface="Arial"/>
                <a:ea typeface="Arial"/>
                <a:cs typeface="Arial"/>
                <a:sym typeface="Arial"/>
              </a:defRPr>
            </a:lvl1pPr>
            <a:lvl2pPr marL="856545" indent="-449967" defTabSz="914400">
              <a:spcBef>
                <a:spcPts val="1100"/>
              </a:spcBef>
              <a:buClr>
                <a:srgbClr val="ED781C"/>
              </a:buClr>
              <a:buChar char="•"/>
              <a:defRPr sz="2800">
                <a:latin typeface="Arial"/>
                <a:ea typeface="Arial"/>
                <a:cs typeface="Arial"/>
                <a:sym typeface="Arial"/>
              </a:defRPr>
            </a:lvl2pPr>
            <a:lvl3pPr marL="1318289" indent="-517462" defTabSz="914400">
              <a:spcBef>
                <a:spcPts val="1100"/>
              </a:spcBef>
              <a:buClr>
                <a:srgbClr val="ED781C"/>
              </a:buClr>
              <a:defRPr sz="2800">
                <a:latin typeface="Arial"/>
                <a:ea typeface="Arial"/>
                <a:cs typeface="Arial"/>
                <a:sym typeface="Arial"/>
              </a:defRPr>
            </a:lvl3pPr>
            <a:lvl4pPr marL="1803865" indent="-608779" defTabSz="914400">
              <a:spcBef>
                <a:spcPts val="1100"/>
              </a:spcBef>
              <a:buClr>
                <a:srgbClr val="ED781C"/>
              </a:buClr>
              <a:buChar char="•"/>
              <a:defRPr sz="2800">
                <a:latin typeface="Arial"/>
                <a:ea typeface="Arial"/>
                <a:cs typeface="Arial"/>
                <a:sym typeface="Arial"/>
              </a:defRPr>
            </a:lvl4pPr>
            <a:lvl5pPr marL="2198117"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433" name="Shape 433"/>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34"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35" name="Shape 435"/>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36" name="Shape 436"/>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37" name="Shape 437"/>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38" name="Shape 438"/>
          <p:cNvSpPr/>
          <p:nvPr>
            <p:ph type="body" idx="1"/>
          </p:nvPr>
        </p:nvSpPr>
        <p:spPr>
          <a:xfrm>
            <a:off x="812921" y="1890714"/>
            <a:ext cx="7182554" cy="1009656"/>
          </a:xfrm>
          <a:prstGeom prst="rect">
            <a:avLst/>
          </a:prstGeom>
        </p:spPr>
        <p:txBody>
          <a:bodyPr lIns="44353" tIns="44353" rIns="44353" bIns="44353"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440" name="Shape 440"/>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41"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42" name="Shape 442"/>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43" name="Shape 443"/>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44" name="Shape 44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30" name="Shape 3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446" name="Shape 446"/>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47"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48" name="Shape 448"/>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49" name="Shape 449"/>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451" name="Shape 451"/>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52"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53" name="Shape 453"/>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54" name="Shape 454"/>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55" name="Shape 455"/>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456" name="Shape 456"/>
          <p:cNvSpPr/>
          <p:nvPr>
            <p:ph type="body" idx="1"/>
          </p:nvPr>
        </p:nvSpPr>
        <p:spPr>
          <a:xfrm>
            <a:off x="6357049" y="363726"/>
            <a:ext cx="9087737" cy="8780275"/>
          </a:xfrm>
          <a:prstGeom prst="rect">
            <a:avLst/>
          </a:prstGeom>
        </p:spPr>
        <p:txBody>
          <a:bodyPr lIns="44353" tIns="44353" rIns="44353" bIns="44353">
            <a:noAutofit/>
          </a:bodyPr>
          <a:lstStyle>
            <a:lvl1pPr marL="369616" indent="-369616" defTabSz="914400">
              <a:spcBef>
                <a:spcPts val="1100"/>
              </a:spcBef>
              <a:buClr>
                <a:srgbClr val="ED781C"/>
              </a:buClr>
              <a:defRPr sz="3100">
                <a:latin typeface="Arial"/>
                <a:ea typeface="Arial"/>
                <a:cs typeface="Arial"/>
                <a:sym typeface="Arial"/>
              </a:defRPr>
            </a:lvl1pPr>
            <a:lvl2pPr marL="815794" indent="-409217" defTabSz="914400">
              <a:spcBef>
                <a:spcPts val="1100"/>
              </a:spcBef>
              <a:buClr>
                <a:srgbClr val="ED781C"/>
              </a:buClr>
              <a:buChar char="•"/>
              <a:defRPr sz="3100">
                <a:latin typeface="Arial"/>
                <a:ea typeface="Arial"/>
                <a:cs typeface="Arial"/>
                <a:sym typeface="Arial"/>
              </a:defRPr>
            </a:lvl2pPr>
            <a:lvl3pPr marL="1299005" indent="-498178" defTabSz="914400">
              <a:spcBef>
                <a:spcPts val="1100"/>
              </a:spcBef>
              <a:buClr>
                <a:srgbClr val="ED781C"/>
              </a:buClr>
              <a:defRPr sz="3100">
                <a:latin typeface="Arial"/>
                <a:ea typeface="Arial"/>
                <a:cs typeface="Arial"/>
                <a:sym typeface="Arial"/>
              </a:defRPr>
            </a:lvl3pPr>
            <a:lvl4pPr marL="1767990" indent="-572906" defTabSz="914400">
              <a:spcBef>
                <a:spcPts val="1100"/>
              </a:spcBef>
              <a:buClr>
                <a:srgbClr val="ED781C"/>
              </a:buClr>
              <a:buChar char="•"/>
              <a:defRPr sz="3100">
                <a:latin typeface="Arial"/>
                <a:ea typeface="Arial"/>
                <a:cs typeface="Arial"/>
                <a:sym typeface="Arial"/>
              </a:defRPr>
            </a:lvl4pPr>
            <a:lvl5pPr marL="2162243"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458" name="Shape 458"/>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59"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60" name="Shape 460"/>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61" name="Shape 461"/>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62" name="Shape 462"/>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463" name="Shape 463"/>
          <p:cNvSpPr/>
          <p:nvPr>
            <p:ph type="body" idx="1"/>
          </p:nvPr>
        </p:nvSpPr>
        <p:spPr>
          <a:xfrm>
            <a:off x="3186427" y="7156487"/>
            <a:ext cx="9754553" cy="1987514"/>
          </a:xfrm>
          <a:prstGeom prst="rect">
            <a:avLst/>
          </a:prstGeom>
        </p:spPr>
        <p:txBody>
          <a:bodyPr lIns="44353" tIns="44353" rIns="44353" bIns="44353">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465" name="Shape 465"/>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66"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67" name="Shape 467"/>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68" name="Shape 468"/>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69" name="Shape 469"/>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70" name="Shape 470"/>
          <p:cNvSpPr/>
          <p:nvPr>
            <p:ph type="body" idx="1"/>
          </p:nvPr>
        </p:nvSpPr>
        <p:spPr>
          <a:xfrm>
            <a:off x="812880" y="2133600"/>
            <a:ext cx="14631830" cy="7010401"/>
          </a:xfrm>
          <a:prstGeom prst="rect">
            <a:avLst/>
          </a:prstGeom>
        </p:spPr>
        <p:txBody>
          <a:bodyPr lIns="44353" tIns="44353" rIns="44353" bIns="44353">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42" indent="-369616" defTabSz="914400">
              <a:spcBef>
                <a:spcPts val="1100"/>
              </a:spcBef>
              <a:buClr>
                <a:srgbClr val="ED781C"/>
              </a:buClr>
              <a:defRPr sz="4600">
                <a:latin typeface="Arial"/>
                <a:ea typeface="Arial"/>
                <a:cs typeface="Arial"/>
                <a:sym typeface="Arial"/>
              </a:defRPr>
            </a:lvl3pPr>
            <a:lvl4pPr marL="1564701" indent="-369616" defTabSz="914400">
              <a:spcBef>
                <a:spcPts val="1100"/>
              </a:spcBef>
              <a:buClr>
                <a:srgbClr val="ED781C"/>
              </a:buClr>
              <a:buChar char="•"/>
              <a:defRPr sz="4600">
                <a:latin typeface="Arial"/>
                <a:ea typeface="Arial"/>
                <a:cs typeface="Arial"/>
                <a:sym typeface="Arial"/>
              </a:defRPr>
            </a:lvl4pPr>
            <a:lvl5pPr marL="1958955"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472" name="Shape 472"/>
          <p:cNvSpPr/>
          <p:nvPr/>
        </p:nvSpPr>
        <p:spPr>
          <a:xfrm>
            <a:off x="3" y="-127000"/>
            <a:ext cx="16257588"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73" name="image4.png"/>
          <p:cNvPicPr/>
          <p:nvPr/>
        </p:nvPicPr>
        <p:blipFill>
          <a:blip r:embed="rId2">
            <a:extLst/>
          </a:blip>
          <a:stretch>
            <a:fillRect/>
          </a:stretch>
        </p:blipFill>
        <p:spPr>
          <a:xfrm>
            <a:off x="11189905" y="-139697"/>
            <a:ext cx="5055097" cy="1222376"/>
          </a:xfrm>
          <a:prstGeom prst="rect">
            <a:avLst/>
          </a:prstGeom>
          <a:ln w="12700">
            <a:miter lim="400000"/>
          </a:ln>
        </p:spPr>
      </p:pic>
      <p:sp>
        <p:nvSpPr>
          <p:cNvPr id="474" name="Shape 474"/>
          <p:cNvSpPr/>
          <p:nvPr/>
        </p:nvSpPr>
        <p:spPr>
          <a:xfrm flipH="1" rot="10800000">
            <a:off x="4" y="1441454"/>
            <a:ext cx="16257591" cy="6350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75" name="Shape 475"/>
          <p:cNvSpPr/>
          <p:nvPr/>
        </p:nvSpPr>
        <p:spPr>
          <a:xfrm flipH="1" rot="10800000">
            <a:off x="1" y="8972549"/>
            <a:ext cx="16257588"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76" name="Shape 476"/>
          <p:cNvSpPr/>
          <p:nvPr>
            <p:ph type="title"/>
          </p:nvPr>
        </p:nvSpPr>
        <p:spPr>
          <a:xfrm>
            <a:off x="11793101" y="0"/>
            <a:ext cx="3664309" cy="816769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77" name="Shape 477"/>
          <p:cNvSpPr/>
          <p:nvPr>
            <p:ph type="body" idx="1"/>
          </p:nvPr>
        </p:nvSpPr>
        <p:spPr>
          <a:xfrm>
            <a:off x="800220" y="177800"/>
            <a:ext cx="10840509" cy="8966200"/>
          </a:xfrm>
          <a:prstGeom prst="rect">
            <a:avLst/>
          </a:prstGeom>
        </p:spPr>
        <p:txBody>
          <a:bodyPr lIns="44353" tIns="44353" rIns="44353" bIns="44353">
            <a:noAutofit/>
          </a:bodyPr>
          <a:lstStyle>
            <a:lvl1pPr marL="369616" indent="-369616" defTabSz="914400">
              <a:spcBef>
                <a:spcPts val="1100"/>
              </a:spcBef>
              <a:buClr>
                <a:srgbClr val="ED781C"/>
              </a:buClr>
              <a:defRPr sz="4600">
                <a:latin typeface="Arial"/>
                <a:ea typeface="Arial"/>
                <a:cs typeface="Arial"/>
                <a:sym typeface="Arial"/>
              </a:defRPr>
            </a:lvl1pPr>
            <a:lvl2pPr marL="776192" indent="-369616" defTabSz="914400">
              <a:spcBef>
                <a:spcPts val="1100"/>
              </a:spcBef>
              <a:buClr>
                <a:srgbClr val="ED781C"/>
              </a:buClr>
              <a:buChar char="•"/>
              <a:defRPr sz="4600">
                <a:latin typeface="Arial"/>
                <a:ea typeface="Arial"/>
                <a:cs typeface="Arial"/>
                <a:sym typeface="Arial"/>
              </a:defRPr>
            </a:lvl2pPr>
            <a:lvl3pPr marL="1170442" indent="-369616" defTabSz="914400">
              <a:spcBef>
                <a:spcPts val="1100"/>
              </a:spcBef>
              <a:buClr>
                <a:srgbClr val="ED781C"/>
              </a:buClr>
              <a:defRPr sz="4600">
                <a:latin typeface="Arial"/>
                <a:ea typeface="Arial"/>
                <a:cs typeface="Arial"/>
                <a:sym typeface="Arial"/>
              </a:defRPr>
            </a:lvl3pPr>
            <a:lvl4pPr marL="1564701" indent="-369616" defTabSz="914400">
              <a:spcBef>
                <a:spcPts val="1100"/>
              </a:spcBef>
              <a:buClr>
                <a:srgbClr val="ED781C"/>
              </a:buClr>
              <a:buChar char="•"/>
              <a:defRPr sz="4600">
                <a:latin typeface="Arial"/>
                <a:ea typeface="Arial"/>
                <a:cs typeface="Arial"/>
                <a:sym typeface="Arial"/>
              </a:defRPr>
            </a:lvl4pPr>
            <a:lvl5pPr marL="1958955"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479" name="Shape 479"/>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80"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481" name="Shape 48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82" name="Shape 482"/>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83" name="Shape 483"/>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84" name="Shape 484"/>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486" name="Shape 486"/>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87"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488" name="Shape 48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89" name="Shape 489"/>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90" name="Shape 490"/>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491" name="Shape 491"/>
          <p:cNvSpPr/>
          <p:nvPr>
            <p:ph type="body" idx="1"/>
          </p:nvPr>
        </p:nvSpPr>
        <p:spPr>
          <a:xfrm>
            <a:off x="8611537" y="1905000"/>
            <a:ext cx="6515739" cy="7239001"/>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68496" indent="-369616" defTabSz="914400">
              <a:spcBef>
                <a:spcPts val="1100"/>
              </a:spcBef>
              <a:buClr>
                <a:srgbClr val="ED781C"/>
              </a:buClr>
              <a:buChar char="•"/>
              <a:defRPr sz="4600">
                <a:latin typeface="Arial"/>
                <a:ea typeface="Arial"/>
                <a:cs typeface="Arial"/>
                <a:sym typeface="Arial"/>
              </a:defRPr>
            </a:lvl2pPr>
            <a:lvl3pPr marL="1162751" indent="-369616" defTabSz="914400">
              <a:spcBef>
                <a:spcPts val="1100"/>
              </a:spcBef>
              <a:buClr>
                <a:srgbClr val="ED781C"/>
              </a:buClr>
              <a:defRPr sz="4600">
                <a:latin typeface="Arial"/>
                <a:ea typeface="Arial"/>
                <a:cs typeface="Arial"/>
                <a:sym typeface="Arial"/>
              </a:defRPr>
            </a:lvl3pPr>
            <a:lvl4pPr marL="1557000" indent="-369616" defTabSz="914400">
              <a:spcBef>
                <a:spcPts val="1100"/>
              </a:spcBef>
              <a:buClr>
                <a:srgbClr val="ED781C"/>
              </a:buClr>
              <a:buChar char="•"/>
              <a:defRPr sz="4600">
                <a:latin typeface="Arial"/>
                <a:ea typeface="Arial"/>
                <a:cs typeface="Arial"/>
                <a:sym typeface="Arial"/>
              </a:defRPr>
            </a:lvl4pPr>
            <a:lvl5pPr marL="195125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493" name="Shape 493"/>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494"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495" name="Shape 49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96" name="Shape 496"/>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497" name="Shape 497"/>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498" name="Shape 498"/>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500" name="Shape 500"/>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01"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02" name="Shape 50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03" name="Shape 503"/>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04" name="Shape 50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05" name="Shape 505"/>
          <p:cNvSpPr/>
          <p:nvPr>
            <p:ph type="body" idx="1"/>
          </p:nvPr>
        </p:nvSpPr>
        <p:spPr>
          <a:xfrm>
            <a:off x="8611530" y="1905000"/>
            <a:ext cx="3181662" cy="7239001"/>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48847" indent="-449967" defTabSz="914400">
              <a:spcBef>
                <a:spcPts val="1100"/>
              </a:spcBef>
              <a:buClr>
                <a:srgbClr val="ED781C"/>
              </a:buClr>
              <a:buChar char="•"/>
              <a:defRPr sz="2800">
                <a:latin typeface="Arial"/>
                <a:ea typeface="Arial"/>
                <a:cs typeface="Arial"/>
                <a:sym typeface="Arial"/>
              </a:defRPr>
            </a:lvl2pPr>
            <a:lvl3pPr marL="1310597" indent="-517462" defTabSz="914400">
              <a:spcBef>
                <a:spcPts val="1100"/>
              </a:spcBef>
              <a:buClr>
                <a:srgbClr val="ED781C"/>
              </a:buClr>
              <a:defRPr sz="2800">
                <a:latin typeface="Arial"/>
                <a:ea typeface="Arial"/>
                <a:cs typeface="Arial"/>
                <a:sym typeface="Arial"/>
              </a:defRPr>
            </a:lvl3pPr>
            <a:lvl4pPr marL="1796164" indent="-608779" defTabSz="914400">
              <a:spcBef>
                <a:spcPts val="1100"/>
              </a:spcBef>
              <a:buClr>
                <a:srgbClr val="ED781C"/>
              </a:buClr>
              <a:buChar char="•"/>
              <a:defRPr sz="2800">
                <a:latin typeface="Arial"/>
                <a:ea typeface="Arial"/>
                <a:cs typeface="Arial"/>
                <a:sym typeface="Arial"/>
              </a:defRPr>
            </a:lvl4pPr>
            <a:lvl5pPr marL="2190419"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507" name="Shape 507"/>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08"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09" name="Shape 50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10" name="Shape 510"/>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11" name="Shape 511"/>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12" name="Shape 512"/>
          <p:cNvSpPr/>
          <p:nvPr>
            <p:ph type="body" idx="1"/>
          </p:nvPr>
        </p:nvSpPr>
        <p:spPr>
          <a:xfrm>
            <a:off x="812924"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lank 0">
    <p:spTree>
      <p:nvGrpSpPr>
        <p:cNvPr id="1" name=""/>
        <p:cNvGrpSpPr/>
        <p:nvPr/>
      </p:nvGrpSpPr>
      <p:grpSpPr>
        <a:xfrm>
          <a:off x="0" y="0"/>
          <a:ext cx="0" cy="0"/>
          <a:chOff x="0" y="0"/>
          <a:chExt cx="0" cy="0"/>
        </a:xfrm>
      </p:grpSpPr>
      <p:sp>
        <p:nvSpPr>
          <p:cNvPr id="32" name="Shape 3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514" name="Shape 514"/>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15"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16" name="Shape 51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17" name="Shape 517"/>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18" name="Shape 51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520" name="Shape 520"/>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21"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22" name="Shape 52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23" name="Shape 523"/>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525" name="Shape 525"/>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26"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27" name="Shape 527"/>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28" name="Shape 528"/>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29" name="Shape 529"/>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530" name="Shape 530"/>
          <p:cNvSpPr/>
          <p:nvPr>
            <p:ph type="body" idx="1"/>
          </p:nvPr>
        </p:nvSpPr>
        <p:spPr>
          <a:xfrm>
            <a:off x="6357049" y="363726"/>
            <a:ext cx="9087737" cy="8780275"/>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08098" indent="-409217" defTabSz="914400">
              <a:spcBef>
                <a:spcPts val="1100"/>
              </a:spcBef>
              <a:buClr>
                <a:srgbClr val="ED781C"/>
              </a:buClr>
              <a:buChar char="•"/>
              <a:defRPr sz="3100">
                <a:latin typeface="Arial"/>
                <a:ea typeface="Arial"/>
                <a:cs typeface="Arial"/>
                <a:sym typeface="Arial"/>
              </a:defRPr>
            </a:lvl2pPr>
            <a:lvl3pPr marL="1291313" indent="-498178" defTabSz="914400">
              <a:spcBef>
                <a:spcPts val="1100"/>
              </a:spcBef>
              <a:buClr>
                <a:srgbClr val="ED781C"/>
              </a:buClr>
              <a:defRPr sz="3100">
                <a:latin typeface="Arial"/>
                <a:ea typeface="Arial"/>
                <a:cs typeface="Arial"/>
                <a:sym typeface="Arial"/>
              </a:defRPr>
            </a:lvl3pPr>
            <a:lvl4pPr marL="1760289" indent="-572906" defTabSz="914400">
              <a:spcBef>
                <a:spcPts val="1100"/>
              </a:spcBef>
              <a:buClr>
                <a:srgbClr val="ED781C"/>
              </a:buClr>
              <a:buChar char="•"/>
              <a:defRPr sz="3100">
                <a:latin typeface="Arial"/>
                <a:ea typeface="Arial"/>
                <a:cs typeface="Arial"/>
                <a:sym typeface="Arial"/>
              </a:defRPr>
            </a:lvl4pPr>
            <a:lvl5pPr marL="2154546"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532" name="Shape 532"/>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33"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34" name="Shape 534"/>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35" name="Shape 535"/>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36" name="Shape 536"/>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537" name="Shape 537"/>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539" name="Shape 539"/>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40"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41" name="Shape 54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42" name="Shape 542"/>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43" name="Shape 543"/>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44" name="Shape 544"/>
          <p:cNvSpPr/>
          <p:nvPr>
            <p:ph type="body" idx="1"/>
          </p:nvPr>
        </p:nvSpPr>
        <p:spPr>
          <a:xfrm>
            <a:off x="8611537" y="1905000"/>
            <a:ext cx="6515739" cy="7239001"/>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68496" indent="-369616" defTabSz="914400">
              <a:spcBef>
                <a:spcPts val="1100"/>
              </a:spcBef>
              <a:buClr>
                <a:srgbClr val="ED781C"/>
              </a:buClr>
              <a:buChar char="•"/>
              <a:defRPr sz="4600">
                <a:latin typeface="Arial"/>
                <a:ea typeface="Arial"/>
                <a:cs typeface="Arial"/>
                <a:sym typeface="Arial"/>
              </a:defRPr>
            </a:lvl2pPr>
            <a:lvl3pPr marL="1162751" indent="-369616" defTabSz="914400">
              <a:spcBef>
                <a:spcPts val="1100"/>
              </a:spcBef>
              <a:buClr>
                <a:srgbClr val="ED781C"/>
              </a:buClr>
              <a:defRPr sz="4600">
                <a:latin typeface="Arial"/>
                <a:ea typeface="Arial"/>
                <a:cs typeface="Arial"/>
                <a:sym typeface="Arial"/>
              </a:defRPr>
            </a:lvl3pPr>
            <a:lvl4pPr marL="1557000" indent="-369616" defTabSz="914400">
              <a:spcBef>
                <a:spcPts val="1100"/>
              </a:spcBef>
              <a:buClr>
                <a:srgbClr val="ED781C"/>
              </a:buClr>
              <a:buChar char="•"/>
              <a:defRPr sz="4600">
                <a:latin typeface="Arial"/>
                <a:ea typeface="Arial"/>
                <a:cs typeface="Arial"/>
                <a:sym typeface="Arial"/>
              </a:defRPr>
            </a:lvl4pPr>
            <a:lvl5pPr marL="195125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546" name="Shape 546"/>
          <p:cNvSpPr/>
          <p:nvPr/>
        </p:nvSpPr>
        <p:spPr>
          <a:xfrm>
            <a:off x="3" y="-127000"/>
            <a:ext cx="16302334"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47" name="image4.png"/>
          <p:cNvPicPr/>
          <p:nvPr/>
        </p:nvPicPr>
        <p:blipFill>
          <a:blip r:embed="rId2">
            <a:extLst/>
          </a:blip>
          <a:stretch>
            <a:fillRect/>
          </a:stretch>
        </p:blipFill>
        <p:spPr>
          <a:xfrm>
            <a:off x="11189906" y="-139697"/>
            <a:ext cx="5055097" cy="1222376"/>
          </a:xfrm>
          <a:prstGeom prst="rect">
            <a:avLst/>
          </a:prstGeom>
          <a:ln w="12700">
            <a:miter lim="400000"/>
          </a:ln>
        </p:spPr>
      </p:pic>
      <p:sp>
        <p:nvSpPr>
          <p:cNvPr id="548" name="Shape 54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49" name="Shape 549"/>
          <p:cNvSpPr/>
          <p:nvPr/>
        </p:nvSpPr>
        <p:spPr>
          <a:xfrm flipH="1" rot="10800000">
            <a:off x="6" y="8991754"/>
            <a:ext cx="16257586" cy="209553"/>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50" name="Shape 550"/>
          <p:cNvSpPr/>
          <p:nvPr>
            <p:ph type="title"/>
          </p:nvPr>
        </p:nvSpPr>
        <p:spPr>
          <a:xfrm>
            <a:off x="11793101" y="0"/>
            <a:ext cx="3664309" cy="863600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51" name="Shape 551"/>
          <p:cNvSpPr/>
          <p:nvPr>
            <p:ph type="body" idx="1"/>
          </p:nvPr>
        </p:nvSpPr>
        <p:spPr>
          <a:xfrm>
            <a:off x="800221" y="177801"/>
            <a:ext cx="10840510"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68496" indent="-369616" defTabSz="914400">
              <a:spcBef>
                <a:spcPts val="1100"/>
              </a:spcBef>
              <a:buClr>
                <a:srgbClr val="ED781C"/>
              </a:buClr>
              <a:buChar char="•"/>
              <a:defRPr sz="4600">
                <a:latin typeface="Arial"/>
                <a:ea typeface="Arial"/>
                <a:cs typeface="Arial"/>
                <a:sym typeface="Arial"/>
              </a:defRPr>
            </a:lvl2pPr>
            <a:lvl3pPr marL="1162751" indent="-369616" defTabSz="914400">
              <a:spcBef>
                <a:spcPts val="1100"/>
              </a:spcBef>
              <a:buClr>
                <a:srgbClr val="ED781C"/>
              </a:buClr>
              <a:defRPr sz="4600">
                <a:latin typeface="Arial"/>
                <a:ea typeface="Arial"/>
                <a:cs typeface="Arial"/>
                <a:sym typeface="Arial"/>
              </a:defRPr>
            </a:lvl3pPr>
            <a:lvl4pPr marL="1557000" indent="-369616" defTabSz="914400">
              <a:spcBef>
                <a:spcPts val="1100"/>
              </a:spcBef>
              <a:buClr>
                <a:srgbClr val="ED781C"/>
              </a:buClr>
              <a:buChar char="•"/>
              <a:defRPr sz="4600">
                <a:latin typeface="Arial"/>
                <a:ea typeface="Arial"/>
                <a:cs typeface="Arial"/>
                <a:sym typeface="Arial"/>
              </a:defRPr>
            </a:lvl4pPr>
            <a:lvl5pPr marL="1951257"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553" name="Shape 55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54"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55" name="Shape 55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56" name="Shape 55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57" name="Shape 557"/>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58" name="Shape 558"/>
          <p:cNvSpPr/>
          <p:nvPr>
            <p:ph type="body" idx="1"/>
          </p:nvPr>
        </p:nvSpPr>
        <p:spPr>
          <a:xfrm>
            <a:off x="2438637" y="5181600"/>
            <a:ext cx="11380315" cy="3962400"/>
          </a:xfrm>
          <a:prstGeom prst="rect">
            <a:avLst/>
          </a:prstGeom>
        </p:spPr>
        <p:txBody>
          <a:bodyPr lIns="0" tIns="0" rIns="0" bIns="0">
            <a:noAutofit/>
          </a:bodyPr>
          <a:lstStyle>
            <a:lvl1pPr marL="0" indent="0" algn="ctr" defTabSz="914400">
              <a:spcBef>
                <a:spcPts val="1100"/>
              </a:spcBef>
              <a:buSzTx/>
              <a:buFontTx/>
              <a:buNone/>
              <a:defRPr sz="4600">
                <a:latin typeface="Arial"/>
                <a:ea typeface="Arial"/>
                <a:cs typeface="Arial"/>
                <a:sym typeface="Arial"/>
              </a:defRPr>
            </a:lvl1pPr>
          </a:lstStyle>
          <a:p>
            <a:pPr lvl="0">
              <a:defRPr sz="1800"/>
            </a:pPr>
            <a:r>
              <a:rPr sz="4600"/>
              <a:t>Click to edit Master subtitle style</a:t>
            </a:r>
          </a:p>
        </p:txBody>
      </p:sp>
    </p:spTree>
  </p:cSld>
  <p:clrMapOvr>
    <a:masterClrMapping/>
  </p:clrMapOvr>
  <p:transitio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560" name="Shape 56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61"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62" name="Shape 56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63" name="Shape 56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64" name="Shape 564"/>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65" name="Shape 565"/>
          <p:cNvSpPr/>
          <p:nvPr>
            <p:ph type="body" idx="1"/>
          </p:nvPr>
        </p:nvSpPr>
        <p:spPr>
          <a:xfrm>
            <a:off x="800273" y="1879601"/>
            <a:ext cx="6515738"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68908" indent="-369616" defTabSz="914400">
              <a:spcBef>
                <a:spcPts val="1100"/>
              </a:spcBef>
              <a:buClr>
                <a:srgbClr val="ED781C"/>
              </a:buClr>
              <a:defRPr sz="4600">
                <a:latin typeface="Arial"/>
                <a:ea typeface="Arial"/>
                <a:cs typeface="Arial"/>
                <a:sym typeface="Arial"/>
              </a:defRPr>
            </a:lvl3pPr>
            <a:lvl4pPr marL="1564698" indent="-369616" defTabSz="914400">
              <a:spcBef>
                <a:spcPts val="1100"/>
              </a:spcBef>
              <a:buClr>
                <a:srgbClr val="ED781C"/>
              </a:buClr>
              <a:buChar char="•"/>
              <a:defRPr sz="4600">
                <a:latin typeface="Arial"/>
                <a:ea typeface="Arial"/>
                <a:cs typeface="Arial"/>
                <a:sym typeface="Arial"/>
              </a:defRPr>
            </a:lvl4pPr>
            <a:lvl5pPr marL="1958954"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567" name="Shape 56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68"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69" name="Shape 56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70" name="Shape 57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71" name="Shape 571"/>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572" name="Shape 572"/>
          <p:cNvSpPr/>
          <p:nvPr>
            <p:ph type="body" idx="1"/>
          </p:nvPr>
        </p:nvSpPr>
        <p:spPr>
          <a:xfrm>
            <a:off x="1284412" y="3875118"/>
            <a:ext cx="13818952" cy="2000253"/>
          </a:xfrm>
          <a:prstGeom prst="rect">
            <a:avLst/>
          </a:prstGeom>
        </p:spPr>
        <p:txBody>
          <a:bodyPr lIns="0" tIns="0" rIns="0" bIns="0" anchor="b">
            <a:noAutofit/>
          </a:bodyPr>
          <a:lstStyle>
            <a:lvl1pPr marL="0" indent="0" defTabSz="914400">
              <a:spcBef>
                <a:spcPts val="1100"/>
              </a:spcBef>
              <a:buSzTx/>
              <a:buFontTx/>
              <a:buNone/>
              <a:defRPr sz="2000">
                <a:latin typeface="Arial"/>
                <a:ea typeface="Arial"/>
                <a:cs typeface="Arial"/>
                <a:sym typeface="Arial"/>
              </a:defRPr>
            </a:lvl1pPr>
          </a:lstStyle>
          <a:p>
            <a:pPr lvl="0">
              <a:defRPr sz="1800"/>
            </a:pPr>
            <a:r>
              <a:rPr sz="2000"/>
              <a:t>Click to edit Master text styles</a:t>
            </a:r>
          </a:p>
        </p:txBody>
      </p:sp>
    </p:spTree>
  </p:cSld>
  <p:clrMapOvr>
    <a:masterClrMapping/>
  </p:clrMapOvr>
  <p:transitio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sp>
        <p:nvSpPr>
          <p:cNvPr id="574" name="Shape 57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75"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76" name="Shape 57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77" name="Shape 57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78" name="Shape 57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79" name="Shape 579"/>
          <p:cNvSpPr/>
          <p:nvPr>
            <p:ph type="body" idx="1"/>
          </p:nvPr>
        </p:nvSpPr>
        <p:spPr>
          <a:xfrm>
            <a:off x="800273" y="1879601"/>
            <a:ext cx="3181662" cy="7264399"/>
          </a:xfrm>
          <a:prstGeom prst="rect">
            <a:avLst/>
          </a:prstGeom>
        </p:spPr>
        <p:txBody>
          <a:bodyPr lIns="0" tIns="0" rIns="0" bIns="0">
            <a:noAutofit/>
          </a:bodyPr>
          <a:lstStyle>
            <a:lvl1pPr marL="369616" indent="-369616" defTabSz="914400">
              <a:spcBef>
                <a:spcPts val="1100"/>
              </a:spcBef>
              <a:buClr>
                <a:srgbClr val="ED781C"/>
              </a:buClr>
              <a:defRPr sz="2800">
                <a:latin typeface="Arial"/>
                <a:ea typeface="Arial"/>
                <a:cs typeface="Arial"/>
                <a:sym typeface="Arial"/>
              </a:defRPr>
            </a:lvl1pPr>
            <a:lvl2pPr marL="855007" indent="-449967" defTabSz="914400">
              <a:spcBef>
                <a:spcPts val="1100"/>
              </a:spcBef>
              <a:buClr>
                <a:srgbClr val="ED781C"/>
              </a:buClr>
              <a:buChar char="•"/>
              <a:defRPr sz="2800">
                <a:latin typeface="Arial"/>
                <a:ea typeface="Arial"/>
                <a:cs typeface="Arial"/>
                <a:sym typeface="Arial"/>
              </a:defRPr>
            </a:lvl2pPr>
            <a:lvl3pPr marL="1316754" indent="-517462" defTabSz="914400">
              <a:spcBef>
                <a:spcPts val="1100"/>
              </a:spcBef>
              <a:buClr>
                <a:srgbClr val="ED781C"/>
              </a:buClr>
              <a:defRPr sz="2800">
                <a:latin typeface="Arial"/>
                <a:ea typeface="Arial"/>
                <a:cs typeface="Arial"/>
                <a:sym typeface="Arial"/>
              </a:defRPr>
            </a:lvl3pPr>
            <a:lvl4pPr marL="1803861" indent="-608779" defTabSz="914400">
              <a:spcBef>
                <a:spcPts val="1100"/>
              </a:spcBef>
              <a:buClr>
                <a:srgbClr val="ED781C"/>
              </a:buClr>
              <a:buChar char="•"/>
              <a:defRPr sz="2800">
                <a:latin typeface="Arial"/>
                <a:ea typeface="Arial"/>
                <a:cs typeface="Arial"/>
                <a:sym typeface="Arial"/>
              </a:defRPr>
            </a:lvl4pPr>
            <a:lvl5pPr marL="2198116" indent="-608779" defTabSz="914400">
              <a:spcBef>
                <a:spcPts val="1100"/>
              </a:spcBef>
              <a:buClr>
                <a:srgbClr val="ED781C"/>
              </a:buClr>
              <a:buChar char="•"/>
              <a:defRPr sz="2800">
                <a:latin typeface="Arial"/>
                <a:ea typeface="Arial"/>
                <a:cs typeface="Arial"/>
                <a:sym typeface="Arial"/>
              </a:defRPr>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34" name="Shape 34"/>
          <p:cNvSpPr/>
          <p:nvPr>
            <p:ph type="title"/>
          </p:nvPr>
        </p:nvSpPr>
        <p:spPr>
          <a:xfrm>
            <a:off x="812800" y="0"/>
            <a:ext cx="5348288" cy="1912940"/>
          </a:xfrm>
          <a:prstGeom prst="rect">
            <a:avLst/>
          </a:prstGeom>
        </p:spPr>
        <p:txBody>
          <a:bodyPr anchor="b"/>
          <a:lstStyle>
            <a:lvl1pPr algn="l">
              <a:defRPr b="1" sz="2000"/>
            </a:lvl1pPr>
          </a:lstStyle>
          <a:p>
            <a:pPr lvl="0">
              <a:defRPr b="0" sz="1800"/>
            </a:pPr>
            <a:r>
              <a:rPr b="1" sz="2000"/>
              <a:t>Click to edit Master title style</a:t>
            </a:r>
          </a:p>
        </p:txBody>
      </p:sp>
      <p:sp>
        <p:nvSpPr>
          <p:cNvPr id="35" name="Shape 35"/>
          <p:cNvSpPr/>
          <p:nvPr>
            <p:ph type="body" idx="1"/>
          </p:nvPr>
        </p:nvSpPr>
        <p:spPr>
          <a:xfrm>
            <a:off x="6356350" y="363538"/>
            <a:ext cx="9088440" cy="8780462"/>
          </a:xfrm>
          <a:prstGeom prst="rect">
            <a:avLst/>
          </a:prstGeom>
        </p:spPr>
        <p:txBody>
          <a:body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36" name="Shape 3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581" name="Shape 58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82"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83" name="Shape 58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84" name="Shape 58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85" name="Shape 585"/>
          <p:cNvSpPr/>
          <p:nvPr>
            <p:ph type="title"/>
          </p:nvPr>
        </p:nvSpPr>
        <p:spPr>
          <a:xfrm>
            <a:off x="812880" y="0"/>
            <a:ext cx="14631830" cy="1890716"/>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586" name="Shape 586"/>
          <p:cNvSpPr/>
          <p:nvPr>
            <p:ph type="body" idx="1"/>
          </p:nvPr>
        </p:nvSpPr>
        <p:spPr>
          <a:xfrm>
            <a:off x="812924" y="1890714"/>
            <a:ext cx="7182554" cy="1009656"/>
          </a:xfrm>
          <a:prstGeom prst="rect">
            <a:avLst/>
          </a:prstGeom>
        </p:spPr>
        <p:txBody>
          <a:bodyPr lIns="0" tIns="0" rIns="0" bIns="0" anchor="b">
            <a:noAutofit/>
          </a:bodyPr>
          <a:lstStyle>
            <a:lvl1pPr marL="0" indent="0" defTabSz="914400">
              <a:spcBef>
                <a:spcPts val="1100"/>
              </a:spcBef>
              <a:buSzTx/>
              <a:buFontTx/>
              <a:buNone/>
              <a:defRPr sz="2300">
                <a:latin typeface="Arial Bold"/>
                <a:ea typeface="Arial Bold"/>
                <a:cs typeface="Arial Bold"/>
                <a:sym typeface="Arial Bold"/>
              </a:defRPr>
            </a:lvl1pPr>
          </a:lstStyle>
          <a:p>
            <a:pPr lvl="0">
              <a:defRPr sz="1800"/>
            </a:pPr>
            <a:r>
              <a:rPr sz="2300"/>
              <a:t>Click to edit Master text styles</a:t>
            </a:r>
          </a:p>
        </p:txBody>
      </p:sp>
    </p:spTree>
  </p:cSld>
  <p:clrMapOvr>
    <a:masterClrMapping/>
  </p:clrMapOvr>
  <p:transitio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588" name="Shape 588"/>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89"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90" name="Shape 590"/>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91" name="Shape 591"/>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92" name="Shape 592"/>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Tree>
  </p:cSld>
  <p:clrMapOvr>
    <a:masterClrMapping/>
  </p:clrMapOvr>
  <p:transitio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594" name="Shape 59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595"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596" name="Shape 59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597" name="Shape 59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sp>
        <p:nvSpPr>
          <p:cNvPr id="599" name="Shape 599"/>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600"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601" name="Shape 601"/>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02" name="Shape 602"/>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03" name="Shape 603"/>
          <p:cNvSpPr/>
          <p:nvPr>
            <p:ph type="title"/>
          </p:nvPr>
        </p:nvSpPr>
        <p:spPr>
          <a:xfrm>
            <a:off x="812880" y="0"/>
            <a:ext cx="5348810" cy="191294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604" name="Shape 604"/>
          <p:cNvSpPr/>
          <p:nvPr>
            <p:ph type="body" idx="1"/>
          </p:nvPr>
        </p:nvSpPr>
        <p:spPr>
          <a:xfrm>
            <a:off x="6357049" y="363729"/>
            <a:ext cx="9087737" cy="8780272"/>
          </a:xfrm>
          <a:prstGeom prst="rect">
            <a:avLst/>
          </a:prstGeom>
        </p:spPr>
        <p:txBody>
          <a:bodyPr lIns="0" tIns="0" rIns="0" bIns="0">
            <a:noAutofit/>
          </a:bodyPr>
          <a:lstStyle>
            <a:lvl1pPr marL="369616" indent="-369616" defTabSz="914400">
              <a:spcBef>
                <a:spcPts val="1100"/>
              </a:spcBef>
              <a:buClr>
                <a:srgbClr val="ED781C"/>
              </a:buClr>
              <a:defRPr sz="3100">
                <a:latin typeface="Arial"/>
                <a:ea typeface="Arial"/>
                <a:cs typeface="Arial"/>
                <a:sym typeface="Arial"/>
              </a:defRPr>
            </a:lvl1pPr>
            <a:lvl2pPr marL="814257" indent="-409217" defTabSz="914400">
              <a:spcBef>
                <a:spcPts val="1100"/>
              </a:spcBef>
              <a:buClr>
                <a:srgbClr val="ED781C"/>
              </a:buClr>
              <a:buChar char="•"/>
              <a:defRPr sz="3100">
                <a:latin typeface="Arial"/>
                <a:ea typeface="Arial"/>
                <a:cs typeface="Arial"/>
                <a:sym typeface="Arial"/>
              </a:defRPr>
            </a:lvl2pPr>
            <a:lvl3pPr marL="1297470" indent="-498178" defTabSz="914400">
              <a:spcBef>
                <a:spcPts val="1100"/>
              </a:spcBef>
              <a:buClr>
                <a:srgbClr val="ED781C"/>
              </a:buClr>
              <a:defRPr sz="3100">
                <a:latin typeface="Arial"/>
                <a:ea typeface="Arial"/>
                <a:cs typeface="Arial"/>
                <a:sym typeface="Arial"/>
              </a:defRPr>
            </a:lvl3pPr>
            <a:lvl4pPr marL="1767988" indent="-572906" defTabSz="914400">
              <a:spcBef>
                <a:spcPts val="1100"/>
              </a:spcBef>
              <a:buClr>
                <a:srgbClr val="ED781C"/>
              </a:buClr>
              <a:buChar char="•"/>
              <a:defRPr sz="3100">
                <a:latin typeface="Arial"/>
                <a:ea typeface="Arial"/>
                <a:cs typeface="Arial"/>
                <a:sym typeface="Arial"/>
              </a:defRPr>
            </a:lvl4pPr>
            <a:lvl5pPr marL="2162243" indent="-572906" defTabSz="914400">
              <a:spcBef>
                <a:spcPts val="1100"/>
              </a:spcBef>
              <a:buClr>
                <a:srgbClr val="ED781C"/>
              </a:buClr>
              <a:buChar char="•"/>
              <a:defRPr sz="3100">
                <a:latin typeface="Arial"/>
                <a:ea typeface="Arial"/>
                <a:cs typeface="Arial"/>
                <a:sym typeface="Arial"/>
              </a:defRPr>
            </a:lvl5pPr>
          </a:lstStyle>
          <a:p>
            <a:pPr lvl="0">
              <a:defRPr sz="1800"/>
            </a:pPr>
            <a:r>
              <a:rPr sz="3100"/>
              <a:t>Click to edit Master text styles</a:t>
            </a:r>
            <a:endParaRPr sz="3100"/>
          </a:p>
          <a:p>
            <a:pPr lvl="1">
              <a:defRPr sz="1800"/>
            </a:pPr>
            <a:r>
              <a:rPr sz="3100"/>
              <a:t>Second level</a:t>
            </a:r>
            <a:endParaRPr sz="3100"/>
          </a:p>
          <a:p>
            <a:pPr lvl="2">
              <a:defRPr sz="1800"/>
            </a:pPr>
            <a:r>
              <a:rPr sz="3100"/>
              <a:t>Third level</a:t>
            </a:r>
            <a:endParaRPr sz="3100"/>
          </a:p>
          <a:p>
            <a:pPr lvl="3">
              <a:defRPr sz="1800"/>
            </a:pPr>
            <a:r>
              <a:rPr sz="3100"/>
              <a:t>Fourth level</a:t>
            </a:r>
            <a:endParaRPr sz="3100"/>
          </a:p>
          <a:p>
            <a:pPr lvl="4">
              <a:defRPr sz="1800"/>
            </a:pPr>
            <a:r>
              <a:rPr sz="3100"/>
              <a:t>Fifth level</a:t>
            </a:r>
          </a:p>
        </p:txBody>
      </p:sp>
    </p:spTree>
  </p:cSld>
  <p:clrMapOvr>
    <a:masterClrMapping/>
  </p:clrMapOvr>
  <p:transitio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606" name="Shape 606"/>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607"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608" name="Shape 608"/>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09" name="Shape 609"/>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10" name="Shape 610"/>
          <p:cNvSpPr/>
          <p:nvPr>
            <p:ph type="title"/>
          </p:nvPr>
        </p:nvSpPr>
        <p:spPr>
          <a:xfrm>
            <a:off x="3186427" y="1828822"/>
            <a:ext cx="9754553" cy="5327653"/>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2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2000">
                <a:solidFill>
                  <a:srgbClr val="FFFFFF"/>
                </a:solidFill>
                <a:effectLst>
                  <a:outerShdw sx="100000" sy="100000" kx="0" ky="0" algn="b" rotWithShape="0" blurRad="38100" dist="38100" dir="2700000">
                    <a:srgbClr val="C0C0C0"/>
                  </a:outerShdw>
                </a:effectLst>
              </a:rPr>
              <a:t>Click to edit Master title style</a:t>
            </a:r>
          </a:p>
        </p:txBody>
      </p:sp>
      <p:sp>
        <p:nvSpPr>
          <p:cNvPr id="611" name="Shape 611"/>
          <p:cNvSpPr/>
          <p:nvPr>
            <p:ph type="body" idx="1"/>
          </p:nvPr>
        </p:nvSpPr>
        <p:spPr>
          <a:xfrm>
            <a:off x="3186427" y="7156487"/>
            <a:ext cx="9754553" cy="1987514"/>
          </a:xfrm>
          <a:prstGeom prst="rect">
            <a:avLst/>
          </a:prstGeom>
        </p:spPr>
        <p:txBody>
          <a:bodyPr lIns="0" tIns="0" rIns="0" bIns="0">
            <a:noAutofit/>
          </a:bodyPr>
          <a:lstStyle>
            <a:lvl1pPr marL="0" indent="0" defTabSz="914400">
              <a:spcBef>
                <a:spcPts val="1100"/>
              </a:spcBef>
              <a:buSzTx/>
              <a:buFontTx/>
              <a:buNone/>
              <a:defRPr sz="1400">
                <a:latin typeface="Arial"/>
                <a:ea typeface="Arial"/>
                <a:cs typeface="Arial"/>
                <a:sym typeface="Arial"/>
              </a:defRPr>
            </a:lvl1pPr>
          </a:lstStyle>
          <a:p>
            <a:pPr lvl="0">
              <a:defRPr sz="1800"/>
            </a:pPr>
            <a:r>
              <a:rPr sz="1400"/>
              <a:t>Click to edit Master text styles</a:t>
            </a:r>
          </a:p>
        </p:txBody>
      </p:sp>
    </p:spTree>
  </p:cSld>
  <p:clrMapOvr>
    <a:masterClrMapping/>
  </p:clrMapOvr>
  <p:transitio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sp>
        <p:nvSpPr>
          <p:cNvPr id="613" name="Shape 613"/>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614"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615" name="Shape 615"/>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16" name="Shape 616"/>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17" name="Shape 617"/>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18" name="Shape 618"/>
          <p:cNvSpPr/>
          <p:nvPr>
            <p:ph type="body" idx="1"/>
          </p:nvPr>
        </p:nvSpPr>
        <p:spPr>
          <a:xfrm>
            <a:off x="800273" y="1879601"/>
            <a:ext cx="6515738" cy="7264399"/>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68908" indent="-369616" defTabSz="914400">
              <a:spcBef>
                <a:spcPts val="1100"/>
              </a:spcBef>
              <a:buClr>
                <a:srgbClr val="ED781C"/>
              </a:buClr>
              <a:defRPr sz="4600">
                <a:latin typeface="Arial"/>
                <a:ea typeface="Arial"/>
                <a:cs typeface="Arial"/>
                <a:sym typeface="Arial"/>
              </a:defRPr>
            </a:lvl3pPr>
            <a:lvl4pPr marL="1564698" indent="-369616" defTabSz="914400">
              <a:spcBef>
                <a:spcPts val="1100"/>
              </a:spcBef>
              <a:buClr>
                <a:srgbClr val="ED781C"/>
              </a:buClr>
              <a:buChar char="•"/>
              <a:defRPr sz="4600">
                <a:latin typeface="Arial"/>
                <a:ea typeface="Arial"/>
                <a:cs typeface="Arial"/>
                <a:sym typeface="Arial"/>
              </a:defRPr>
            </a:lvl4pPr>
            <a:lvl5pPr marL="1958954"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sp>
        <p:nvSpPr>
          <p:cNvPr id="620" name="Shape 620"/>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Arial"/>
                <a:ea typeface="Arial"/>
                <a:cs typeface="Arial"/>
                <a:sym typeface="Arial"/>
              </a:defRPr>
            </a:pPr>
          </a:p>
        </p:txBody>
      </p:sp>
      <p:pic>
        <p:nvPicPr>
          <p:cNvPr id="621" name="image4.png"/>
          <p:cNvPicPr/>
          <p:nvPr/>
        </p:nvPicPr>
        <p:blipFill>
          <a:blip r:embed="rId2">
            <a:extLst/>
          </a:blip>
          <a:stretch>
            <a:fillRect/>
          </a:stretch>
        </p:blipFill>
        <p:spPr>
          <a:xfrm>
            <a:off x="11189909" y="-139697"/>
            <a:ext cx="5055097" cy="1222376"/>
          </a:xfrm>
          <a:prstGeom prst="rect">
            <a:avLst/>
          </a:prstGeom>
          <a:ln w="12700">
            <a:miter lim="400000"/>
          </a:ln>
        </p:spPr>
      </p:pic>
      <p:sp>
        <p:nvSpPr>
          <p:cNvPr id="622" name="Shape 622"/>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23" name="Shape 623"/>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Arial"/>
                <a:ea typeface="Arial"/>
                <a:cs typeface="Arial"/>
                <a:sym typeface="Arial"/>
              </a:defRPr>
            </a:pPr>
          </a:p>
        </p:txBody>
      </p:sp>
      <p:sp>
        <p:nvSpPr>
          <p:cNvPr id="624" name="Shape 624"/>
          <p:cNvSpPr/>
          <p:nvPr>
            <p:ph type="title"/>
          </p:nvPr>
        </p:nvSpPr>
        <p:spPr>
          <a:xfrm>
            <a:off x="11793101" y="0"/>
            <a:ext cx="3664309" cy="86106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25" name="Shape 625"/>
          <p:cNvSpPr/>
          <p:nvPr>
            <p:ph type="body" idx="1"/>
          </p:nvPr>
        </p:nvSpPr>
        <p:spPr>
          <a:xfrm>
            <a:off x="800224" y="177800"/>
            <a:ext cx="10840509" cy="8966200"/>
          </a:xfrm>
          <a:prstGeom prst="rect">
            <a:avLst/>
          </a:prstGeom>
        </p:spPr>
        <p:txBody>
          <a:bodyPr lIns="0" tIns="0" rIns="0" bIns="0">
            <a:noAutofit/>
          </a:bodyPr>
          <a:lstStyle>
            <a:lvl1pPr marL="369616" indent="-369616" defTabSz="914400">
              <a:spcBef>
                <a:spcPts val="1100"/>
              </a:spcBef>
              <a:buClr>
                <a:srgbClr val="ED781C"/>
              </a:buClr>
              <a:defRPr sz="4600">
                <a:latin typeface="Arial"/>
                <a:ea typeface="Arial"/>
                <a:cs typeface="Arial"/>
                <a:sym typeface="Arial"/>
              </a:defRPr>
            </a:lvl1pPr>
            <a:lvl2pPr marL="774656" indent="-369616" defTabSz="914400">
              <a:spcBef>
                <a:spcPts val="1100"/>
              </a:spcBef>
              <a:buClr>
                <a:srgbClr val="ED781C"/>
              </a:buClr>
              <a:buChar char="•"/>
              <a:defRPr sz="4600">
                <a:latin typeface="Arial"/>
                <a:ea typeface="Arial"/>
                <a:cs typeface="Arial"/>
                <a:sym typeface="Arial"/>
              </a:defRPr>
            </a:lvl2pPr>
            <a:lvl3pPr marL="1168908" indent="-369616" defTabSz="914400">
              <a:spcBef>
                <a:spcPts val="1100"/>
              </a:spcBef>
              <a:buClr>
                <a:srgbClr val="ED781C"/>
              </a:buClr>
              <a:defRPr sz="4600">
                <a:latin typeface="Arial"/>
                <a:ea typeface="Arial"/>
                <a:cs typeface="Arial"/>
                <a:sym typeface="Arial"/>
              </a:defRPr>
            </a:lvl3pPr>
            <a:lvl4pPr marL="1564698" indent="-369616" defTabSz="914400">
              <a:spcBef>
                <a:spcPts val="1100"/>
              </a:spcBef>
              <a:buClr>
                <a:srgbClr val="ED781C"/>
              </a:buClr>
              <a:buChar char="•"/>
              <a:defRPr sz="4600">
                <a:latin typeface="Arial"/>
                <a:ea typeface="Arial"/>
                <a:cs typeface="Arial"/>
                <a:sym typeface="Arial"/>
              </a:defRPr>
            </a:lvl4pPr>
            <a:lvl5pPr marL="1958954" indent="-369616" defTabSz="914400">
              <a:spcBef>
                <a:spcPts val="1100"/>
              </a:spcBef>
              <a:buClr>
                <a:srgbClr val="ED781C"/>
              </a:buClr>
              <a:buChar char="•"/>
              <a:defRPr sz="4600">
                <a:latin typeface="Arial"/>
                <a:ea typeface="Arial"/>
                <a:cs typeface="Arial"/>
                <a:sym typeface="Arial"/>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627" name="Shape 627"/>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28"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29" name="Shape 629"/>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30" name="Shape 630"/>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31" name="Shape 631"/>
          <p:cNvSpPr/>
          <p:nvPr>
            <p:ph type="title"/>
          </p:nvPr>
        </p:nvSpPr>
        <p:spPr>
          <a:xfrm>
            <a:off x="1219318" y="0"/>
            <a:ext cx="13818952" cy="4800599"/>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32" name="Shape 632"/>
          <p:cNvSpPr/>
          <p:nvPr>
            <p:ph type="body" idx="1"/>
          </p:nvPr>
        </p:nvSpPr>
        <p:spPr>
          <a:xfrm>
            <a:off x="2438637" y="5181600"/>
            <a:ext cx="11380315" cy="3962400"/>
          </a:xfrm>
          <a:prstGeom prst="rect">
            <a:avLst/>
          </a:prstGeom>
          <a:ln w="25400">
            <a:solidFill>
              <a:srgbClr val="334150"/>
            </a:solidFill>
            <a:prstDash val="sysDot"/>
            <a:miter lim="800000"/>
          </a:ln>
        </p:spPr>
        <p:txBody>
          <a:bodyPr lIns="184808" tIns="184808" rIns="184808" bIns="184808">
            <a:noAutofit/>
          </a:bodyPr>
          <a:lstStyle>
            <a:lvl1pPr marL="0" indent="0" algn="ctr" defTabSz="914400">
              <a:spcBef>
                <a:spcPts val="1100"/>
              </a:spcBef>
              <a:buSzTx/>
              <a:buFontTx/>
              <a:buNone/>
              <a:defRPr sz="4600">
                <a:latin typeface="Courier"/>
                <a:ea typeface="Courier"/>
                <a:cs typeface="Courier"/>
                <a:sym typeface="Courier"/>
              </a:defRPr>
            </a:lvl1pPr>
          </a:lstStyle>
          <a:p>
            <a:pPr lvl="0">
              <a:defRPr sz="1800"/>
            </a:pPr>
            <a:r>
              <a:rPr sz="4600"/>
              <a:t>Click to edit Master subtitle style</a:t>
            </a:r>
          </a:p>
        </p:txBody>
      </p:sp>
    </p:spTree>
  </p:cSld>
  <p:clrMapOvr>
    <a:masterClrMapping/>
  </p:clrMapOvr>
  <p:transitio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634" name="Shape 634"/>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35"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36" name="Shape 636"/>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37" name="Shape 637"/>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38" name="Shape 638"/>
          <p:cNvSpPr/>
          <p:nvPr>
            <p:ph type="title"/>
          </p:nvPr>
        </p:nvSpPr>
        <p:spPr>
          <a:xfrm>
            <a:off x="800274" y="0"/>
            <a:ext cx="14657233" cy="1295400"/>
          </a:xfrm>
          <a:prstGeom prst="rect">
            <a:avLst/>
          </a:prstGeom>
          <a:effectLst>
            <a:outerShdw sx="100000" sy="100000" kx="0" ky="0" algn="b" rotWithShape="0" blurRad="50800" dist="25399" dir="2700000">
              <a:srgbClr val="000000">
                <a:alpha val="75000"/>
              </a:srgbClr>
            </a:outerShdw>
          </a:effectLst>
        </p:spPr>
        <p:txBody>
          <a:bodyPr lIns="36962" tIns="36962" rIns="36962" bIns="36962" anchor="b">
            <a:noAutofit/>
          </a:bodyPr>
          <a:lstStyle>
            <a:lvl1pPr algn="l" defTabSz="914400">
              <a:defRPr sz="6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Click to edit Master title style</a:t>
            </a:r>
          </a:p>
        </p:txBody>
      </p:sp>
      <p:sp>
        <p:nvSpPr>
          <p:cNvPr id="639" name="Shape 639"/>
          <p:cNvSpPr/>
          <p:nvPr>
            <p:ph type="body" idx="1"/>
          </p:nvPr>
        </p:nvSpPr>
        <p:spPr>
          <a:xfrm>
            <a:off x="800274" y="1879601"/>
            <a:ext cx="14657233" cy="7264399"/>
          </a:xfrm>
          <a:prstGeom prst="rect">
            <a:avLst/>
          </a:prstGeom>
          <a:ln w="25400">
            <a:solidFill>
              <a:srgbClr val="334150"/>
            </a:solidFill>
            <a:prstDash val="sysDot"/>
            <a:miter lim="800000"/>
          </a:ln>
        </p:spPr>
        <p:txBody>
          <a:bodyPr lIns="184808" tIns="184808" rIns="184808" bIns="184808">
            <a:noAutofit/>
          </a:bodyPr>
          <a:lstStyle>
            <a:lvl1pPr marL="184808" indent="-184808" defTabSz="914400">
              <a:spcBef>
                <a:spcPts val="1100"/>
              </a:spcBef>
              <a:buSzTx/>
              <a:buFontTx/>
              <a:buNone/>
              <a:defRPr sz="4600">
                <a:latin typeface="Courier"/>
                <a:ea typeface="Courier"/>
                <a:cs typeface="Courier"/>
                <a:sym typeface="Courier"/>
              </a:defRPr>
            </a:lvl1pPr>
            <a:lvl2pPr marL="184808" indent="-184808" defTabSz="914400">
              <a:spcBef>
                <a:spcPts val="1100"/>
              </a:spcBef>
              <a:buSzTx/>
              <a:buFontTx/>
              <a:buNone/>
              <a:defRPr sz="4600">
                <a:latin typeface="Courier"/>
                <a:ea typeface="Courier"/>
                <a:cs typeface="Courier"/>
                <a:sym typeface="Courier"/>
              </a:defRPr>
            </a:lvl2pPr>
            <a:lvl3pPr marL="184808" indent="-184808" defTabSz="914400">
              <a:spcBef>
                <a:spcPts val="1100"/>
              </a:spcBef>
              <a:buSzTx/>
              <a:buFontTx/>
              <a:buNone/>
              <a:defRPr sz="4600">
                <a:latin typeface="Courier"/>
                <a:ea typeface="Courier"/>
                <a:cs typeface="Courier"/>
                <a:sym typeface="Courier"/>
              </a:defRPr>
            </a:lvl3pPr>
            <a:lvl4pPr marL="184808" indent="-184808" defTabSz="914400">
              <a:spcBef>
                <a:spcPts val="1100"/>
              </a:spcBef>
              <a:buSzTx/>
              <a:buFontTx/>
              <a:buNone/>
              <a:defRPr sz="4600">
                <a:latin typeface="Courier"/>
                <a:ea typeface="Courier"/>
                <a:cs typeface="Courier"/>
                <a:sym typeface="Courier"/>
              </a:defRPr>
            </a:lvl4pPr>
            <a:lvl5pPr marL="184808" indent="-184808" defTabSz="914400">
              <a:spcBef>
                <a:spcPts val="1100"/>
              </a:spcBef>
              <a:buSzTx/>
              <a:buFontTx/>
              <a:buNone/>
              <a:defRPr sz="4600">
                <a:latin typeface="Courier"/>
                <a:ea typeface="Courier"/>
                <a:cs typeface="Courier"/>
                <a:sym typeface="Courier"/>
              </a:defRPr>
            </a:lvl5pPr>
          </a:lstStyle>
          <a:p>
            <a:pPr lvl="0">
              <a:defRPr sz="1800"/>
            </a:pPr>
            <a:r>
              <a:rPr sz="4600"/>
              <a:t>Click to edit Master text styles</a:t>
            </a:r>
            <a:endParaRPr sz="4600"/>
          </a:p>
          <a:p>
            <a:pPr lvl="1">
              <a:defRPr sz="1800"/>
            </a:pPr>
            <a:r>
              <a:rPr sz="4600"/>
              <a:t>Second level</a:t>
            </a:r>
            <a:endParaRPr sz="4600"/>
          </a:p>
          <a:p>
            <a:pPr lvl="2">
              <a:defRPr sz="1800"/>
            </a:pPr>
            <a:r>
              <a:rPr sz="4600"/>
              <a:t>Third level</a:t>
            </a:r>
            <a:endParaRPr sz="4600"/>
          </a:p>
          <a:p>
            <a:pPr lvl="3">
              <a:defRPr sz="1800"/>
            </a:pPr>
            <a:r>
              <a:rPr sz="4600"/>
              <a:t>Fourth level</a:t>
            </a:r>
            <a:endParaRPr sz="4600"/>
          </a:p>
          <a:p>
            <a:pPr lvl="4">
              <a:defRPr sz="1800"/>
            </a:pPr>
            <a:r>
              <a:rPr sz="4600"/>
              <a:t>Fifth level</a:t>
            </a:r>
          </a:p>
        </p:txBody>
      </p:sp>
    </p:spTree>
  </p:cSld>
  <p:clrMapOvr>
    <a:masterClrMapping/>
  </p:clrMapOvr>
  <p:transitio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sp>
        <p:nvSpPr>
          <p:cNvPr id="641" name="Shape 641"/>
          <p:cNvSpPr/>
          <p:nvPr/>
        </p:nvSpPr>
        <p:spPr>
          <a:xfrm>
            <a:off x="96" y="-127000"/>
            <a:ext cx="16321097" cy="1625600"/>
          </a:xfrm>
          <a:prstGeom prst="rect">
            <a:avLst/>
          </a:prstGeom>
          <a:solidFill>
            <a:srgbClr val="334150"/>
          </a:solidFill>
          <a:ln w="12700">
            <a:miter lim="400000"/>
          </a:ln>
        </p:spPr>
        <p:txBody>
          <a:bodyPr lIns="0" tIns="0" rIns="0" bIns="0"/>
          <a:lstStyle/>
          <a:p>
            <a:pPr lvl="0">
              <a:defRPr>
                <a:latin typeface="Courier"/>
                <a:ea typeface="Courier"/>
                <a:cs typeface="Courier"/>
                <a:sym typeface="Courier"/>
              </a:defRPr>
            </a:pPr>
          </a:p>
        </p:txBody>
      </p:sp>
      <p:pic>
        <p:nvPicPr>
          <p:cNvPr id="642" name="image4.png"/>
          <p:cNvPicPr/>
          <p:nvPr/>
        </p:nvPicPr>
        <p:blipFill>
          <a:blip r:embed="rId2">
            <a:extLst/>
          </a:blip>
          <a:stretch>
            <a:fillRect/>
          </a:stretch>
        </p:blipFill>
        <p:spPr>
          <a:xfrm>
            <a:off x="11189910" y="-139697"/>
            <a:ext cx="5055097" cy="1222376"/>
          </a:xfrm>
          <a:prstGeom prst="rect">
            <a:avLst/>
          </a:prstGeom>
          <a:ln w="12700">
            <a:miter lim="400000"/>
          </a:ln>
        </p:spPr>
      </p:pic>
      <p:sp>
        <p:nvSpPr>
          <p:cNvPr id="643" name="Shape 643"/>
          <p:cNvSpPr/>
          <p:nvPr/>
        </p:nvSpPr>
        <p:spPr>
          <a:xfrm flipH="1" rot="10800000">
            <a:off x="96" y="1441453"/>
            <a:ext cx="16321097" cy="635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44" name="Shape 644"/>
          <p:cNvSpPr/>
          <p:nvPr/>
        </p:nvSpPr>
        <p:spPr>
          <a:xfrm flipH="1" rot="10800000">
            <a:off x="96" y="8972549"/>
            <a:ext cx="16321097" cy="228602"/>
          </a:xfrm>
          <a:prstGeom prst="rect">
            <a:avLst/>
          </a:prstGeom>
          <a:solidFill>
            <a:srgbClr val="ED781C"/>
          </a:solidFill>
          <a:ln w="12700">
            <a:miter lim="400000"/>
          </a:ln>
        </p:spPr>
        <p:txBody>
          <a:bodyPr lIns="0" tIns="0" rIns="0" bIns="0"/>
          <a:lstStyle/>
          <a:p>
            <a:pPr lvl="0">
              <a:defRPr>
                <a:latin typeface="Courier"/>
                <a:ea typeface="Courier"/>
                <a:cs typeface="Courier"/>
                <a:sym typeface="Courier"/>
              </a:defRPr>
            </a:pPr>
          </a:p>
        </p:txBody>
      </p:sp>
      <p:sp>
        <p:nvSpPr>
          <p:cNvPr id="645" name="Shape 645"/>
          <p:cNvSpPr/>
          <p:nvPr>
            <p:ph type="title"/>
          </p:nvPr>
        </p:nvSpPr>
        <p:spPr>
          <a:xfrm>
            <a:off x="1284412" y="5875339"/>
            <a:ext cx="13818952" cy="1816102"/>
          </a:xfrm>
          <a:prstGeom prst="rect">
            <a:avLst/>
          </a:prstGeom>
          <a:effectLst>
            <a:outerShdw sx="100000" sy="100000" kx="0" ky="0" algn="b" rotWithShape="0" blurRad="50800" dist="25399" dir="2700000">
              <a:srgbClr val="000000">
                <a:alpha val="75000"/>
              </a:srgbClr>
            </a:outerShdw>
          </a:effectLst>
        </p:spPr>
        <p:txBody>
          <a:bodyPr lIns="36962" tIns="36962" rIns="36962" bIns="36962" anchor="t">
            <a:noAutofit/>
          </a:bodyPr>
          <a:lstStyle>
            <a:lvl1pPr algn="l" defTabSz="914400">
              <a:defRPr cap="all" sz="39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cap="none" sz="1800">
                <a:solidFill>
                  <a:srgbClr val="000000"/>
                </a:solidFill>
                <a:effectLst/>
              </a:defRPr>
            </a:pPr>
            <a:r>
              <a:rPr cap="all" sz="3900">
                <a:solidFill>
                  <a:srgbClr val="FFFFFF"/>
                </a:solidFill>
                <a:effectLst>
                  <a:outerShdw sx="100000" sy="100000" kx="0" ky="0" algn="b" rotWithShape="0" blurRad="38100" dist="38100" dir="2700000">
                    <a:srgbClr val="C0C0C0"/>
                  </a:outerShdw>
                </a:effectLst>
              </a:rPr>
              <a:t>Click to edit Master title style</a:t>
            </a:r>
          </a:p>
        </p:txBody>
      </p:sp>
      <p:sp>
        <p:nvSpPr>
          <p:cNvPr id="646" name="Shape 646"/>
          <p:cNvSpPr/>
          <p:nvPr>
            <p:ph type="body" idx="1"/>
          </p:nvPr>
        </p:nvSpPr>
        <p:spPr>
          <a:xfrm>
            <a:off x="1284412" y="3875118"/>
            <a:ext cx="13818952" cy="2000253"/>
          </a:xfrm>
          <a:prstGeom prst="rect">
            <a:avLst/>
          </a:prstGeom>
          <a:ln w="25400">
            <a:solidFill>
              <a:srgbClr val="334150"/>
            </a:solidFill>
            <a:prstDash val="sysDot"/>
            <a:miter lim="800000"/>
          </a:ln>
        </p:spPr>
        <p:txBody>
          <a:bodyPr lIns="184808" tIns="184808" rIns="184808" bIns="184808" anchor="b">
            <a:noAutofit/>
          </a:bodyPr>
          <a:lstStyle>
            <a:lvl1pPr marL="0" indent="0" defTabSz="914400">
              <a:spcBef>
                <a:spcPts val="1100"/>
              </a:spcBef>
              <a:buSzTx/>
              <a:buFontTx/>
              <a:buNone/>
              <a:defRPr sz="2000">
                <a:latin typeface="Courier"/>
                <a:ea typeface="Courier"/>
                <a:cs typeface="Courier"/>
                <a:sym typeface="Courier"/>
              </a:defRPr>
            </a:lvl1pPr>
          </a:lstStyle>
          <a:p>
            <a:pPr lvl="0">
              <a:defRPr sz="1800"/>
            </a:pPr>
            <a:r>
              <a:rPr sz="2000"/>
              <a:t>Click to edit Master text styles</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 Id="rId120" Type="http://schemas.openxmlformats.org/officeDocument/2006/relationships/slideLayout" Target="../slideLayouts/slideLayout119.xml"/><Relationship Id="rId121" Type="http://schemas.openxmlformats.org/officeDocument/2006/relationships/slideLayout" Target="../slideLayouts/slideLayout120.xml"/><Relationship Id="rId122" Type="http://schemas.openxmlformats.org/officeDocument/2006/relationships/slideLayout" Target="../slideLayouts/slideLayout121.xml"/><Relationship Id="rId123" Type="http://schemas.openxmlformats.org/officeDocument/2006/relationships/slideLayout" Target="../slideLayouts/slideLayout122.xml"/><Relationship Id="rId124" Type="http://schemas.openxmlformats.org/officeDocument/2006/relationships/slideLayout" Target="../slideLayouts/slideLayout123.xml"/><Relationship Id="rId125" Type="http://schemas.openxmlformats.org/officeDocument/2006/relationships/slideLayout" Target="../slideLayouts/slideLayout124.xml"/><Relationship Id="rId126" Type="http://schemas.openxmlformats.org/officeDocument/2006/relationships/slideLayout" Target="../slideLayouts/slideLayout125.xml"/><Relationship Id="rId127" Type="http://schemas.openxmlformats.org/officeDocument/2006/relationships/slideLayout" Target="../slideLayouts/slideLayout126.xml"/><Relationship Id="rId128" Type="http://schemas.openxmlformats.org/officeDocument/2006/relationships/slideLayout" Target="../slideLayouts/slideLayout127.xml"/><Relationship Id="rId129" Type="http://schemas.openxmlformats.org/officeDocument/2006/relationships/slideLayout" Target="../slideLayouts/slideLayout128.xml"/><Relationship Id="rId130" Type="http://schemas.openxmlformats.org/officeDocument/2006/relationships/slideLayout" Target="../slideLayouts/slideLayout129.xml"/><Relationship Id="rId131" Type="http://schemas.openxmlformats.org/officeDocument/2006/relationships/slideLayout" Target="../slideLayouts/slideLayout130.xml"/><Relationship Id="rId132" Type="http://schemas.openxmlformats.org/officeDocument/2006/relationships/slideLayout" Target="../slideLayouts/slideLayout131.xml"/><Relationship Id="rId133" Type="http://schemas.openxmlformats.org/officeDocument/2006/relationships/slideLayout" Target="../slideLayouts/slideLayout132.xml"/><Relationship Id="rId134" Type="http://schemas.openxmlformats.org/officeDocument/2006/relationships/slideLayout" Target="../slideLayouts/slideLayout133.xml"/><Relationship Id="rId135" Type="http://schemas.openxmlformats.org/officeDocument/2006/relationships/slideLayout" Target="../slideLayouts/slideLayout134.xml"/><Relationship Id="rId136" Type="http://schemas.openxmlformats.org/officeDocument/2006/relationships/slideLayout" Target="../slideLayouts/slideLayout135.xml"/><Relationship Id="rId137" Type="http://schemas.openxmlformats.org/officeDocument/2006/relationships/slideLayout" Target="../slideLayouts/slideLayout136.xml"/><Relationship Id="rId138" Type="http://schemas.openxmlformats.org/officeDocument/2006/relationships/slideLayout" Target="../slideLayouts/slideLayout137.xml"/><Relationship Id="rId139" Type="http://schemas.openxmlformats.org/officeDocument/2006/relationships/slideLayout" Target="../slideLayouts/slideLayout138.xml"/><Relationship Id="rId140" Type="http://schemas.openxmlformats.org/officeDocument/2006/relationships/slideLayout" Target="../slideLayouts/slideLayout139.xml"/><Relationship Id="rId141" Type="http://schemas.openxmlformats.org/officeDocument/2006/relationships/slideLayout" Target="../slideLayouts/slideLayout140.xml"/><Relationship Id="rId142" Type="http://schemas.openxmlformats.org/officeDocument/2006/relationships/slideLayout" Target="../slideLayouts/slideLayout141.xml"/><Relationship Id="rId143" Type="http://schemas.openxmlformats.org/officeDocument/2006/relationships/slideLayout" Target="../slideLayouts/slideLayout142.xml"/><Relationship Id="rId144" Type="http://schemas.openxmlformats.org/officeDocument/2006/relationships/slideLayout" Target="../slideLayouts/slideLayout143.xml"/><Relationship Id="rId145" Type="http://schemas.openxmlformats.org/officeDocument/2006/relationships/slideLayout" Target="../slideLayouts/slideLayout144.xml"/><Relationship Id="rId146" Type="http://schemas.openxmlformats.org/officeDocument/2006/relationships/slideLayout" Target="../slideLayouts/slideLayout145.xml"/><Relationship Id="rId147" Type="http://schemas.openxmlformats.org/officeDocument/2006/relationships/slideLayout" Target="../slideLayouts/slideLayout146.xml"/><Relationship Id="rId148" Type="http://schemas.openxmlformats.org/officeDocument/2006/relationships/slideLayout" Target="../slideLayouts/slideLayout147.xml"/><Relationship Id="rId149" Type="http://schemas.openxmlformats.org/officeDocument/2006/relationships/slideLayout" Target="../slideLayouts/slideLayout148.xml"/><Relationship Id="rId150" Type="http://schemas.openxmlformats.org/officeDocument/2006/relationships/slideLayout" Target="../slideLayouts/slideLayout149.xml"/><Relationship Id="rId151" Type="http://schemas.openxmlformats.org/officeDocument/2006/relationships/slideLayout" Target="../slideLayouts/slideLayout150.xml"/><Relationship Id="rId152" Type="http://schemas.openxmlformats.org/officeDocument/2006/relationships/slideLayout" Target="../slideLayouts/slideLayout151.xml"/><Relationship Id="rId153" Type="http://schemas.openxmlformats.org/officeDocument/2006/relationships/slideLayout" Target="../slideLayouts/slideLayout152.xml"/><Relationship Id="rId154" Type="http://schemas.openxmlformats.org/officeDocument/2006/relationships/slideLayout" Target="../slideLayouts/slideLayout153.xml"/><Relationship Id="rId155" Type="http://schemas.openxmlformats.org/officeDocument/2006/relationships/slideLayout" Target="../slideLayouts/slideLayout154.xml"/><Relationship Id="rId156" Type="http://schemas.openxmlformats.org/officeDocument/2006/relationships/slideLayout" Target="../slideLayouts/slideLayout155.xml"/><Relationship Id="rId157" Type="http://schemas.openxmlformats.org/officeDocument/2006/relationships/slideLayout" Target="../slideLayouts/slideLayout156.xml"/><Relationship Id="rId158" Type="http://schemas.openxmlformats.org/officeDocument/2006/relationships/slideLayout" Target="../slideLayouts/slideLayout157.xml"/><Relationship Id="rId159" Type="http://schemas.openxmlformats.org/officeDocument/2006/relationships/slideLayout" Target="../slideLayouts/slideLayout158.xml"/><Relationship Id="rId160" Type="http://schemas.openxmlformats.org/officeDocument/2006/relationships/slideLayout" Target="../slideLayouts/slideLayout159.xml"/><Relationship Id="rId161" Type="http://schemas.openxmlformats.org/officeDocument/2006/relationships/slideLayout" Target="../slideLayouts/slideLayout160.xml"/><Relationship Id="rId162" Type="http://schemas.openxmlformats.org/officeDocument/2006/relationships/slideLayout" Target="../slideLayouts/slideLayout161.xml"/><Relationship Id="rId163" Type="http://schemas.openxmlformats.org/officeDocument/2006/relationships/slideLayout" Target="../slideLayouts/slideLayout162.xml"/><Relationship Id="rId164" Type="http://schemas.openxmlformats.org/officeDocument/2006/relationships/slideLayout" Target="../slideLayouts/slideLayout163.xml"/><Relationship Id="rId165" Type="http://schemas.openxmlformats.org/officeDocument/2006/relationships/slideLayout" Target="../slideLayouts/slideLayout164.xml"/><Relationship Id="rId166" Type="http://schemas.openxmlformats.org/officeDocument/2006/relationships/slideLayout" Target="../slideLayouts/slideLayout165.xml"/><Relationship Id="rId167" Type="http://schemas.openxmlformats.org/officeDocument/2006/relationships/slideLayout" Target="../slideLayouts/slideLayout166.xml"/><Relationship Id="rId168" Type="http://schemas.openxmlformats.org/officeDocument/2006/relationships/slideLayout" Target="../slideLayouts/slideLayout167.xml"/><Relationship Id="rId169" Type="http://schemas.openxmlformats.org/officeDocument/2006/relationships/slideLayout" Target="../slideLayouts/slideLayout168.xml"/><Relationship Id="rId170" Type="http://schemas.openxmlformats.org/officeDocument/2006/relationships/slideLayout" Target="../slideLayouts/slideLayout169.xml"/><Relationship Id="rId171" Type="http://schemas.openxmlformats.org/officeDocument/2006/relationships/slideLayout" Target="../slideLayouts/slideLayout170.xml"/><Relationship Id="rId172" Type="http://schemas.openxmlformats.org/officeDocument/2006/relationships/slideLayout" Target="../slideLayouts/slideLayout171.xml"/><Relationship Id="rId173" Type="http://schemas.openxmlformats.org/officeDocument/2006/relationships/slideLayout" Target="../slideLayouts/slideLayout172.xml"/><Relationship Id="rId174" Type="http://schemas.openxmlformats.org/officeDocument/2006/relationships/slideLayout" Target="../slideLayouts/slideLayout173.xml"/><Relationship Id="rId175" Type="http://schemas.openxmlformats.org/officeDocument/2006/relationships/slideLayout" Target="../slideLayouts/slideLayout174.xml"/><Relationship Id="rId176" Type="http://schemas.openxmlformats.org/officeDocument/2006/relationships/slideLayout" Target="../slideLayouts/slideLayout175.xml"/><Relationship Id="rId177" Type="http://schemas.openxmlformats.org/officeDocument/2006/relationships/slideLayout" Target="../slideLayouts/slideLayout176.xml"/><Relationship Id="rId178" Type="http://schemas.openxmlformats.org/officeDocument/2006/relationships/slideLayout" Target="../slideLayouts/slideLayout177.xml"/><Relationship Id="rId179" Type="http://schemas.openxmlformats.org/officeDocument/2006/relationships/slideLayout" Target="../slideLayouts/slideLayout178.xml"/><Relationship Id="rId180" Type="http://schemas.openxmlformats.org/officeDocument/2006/relationships/slideLayout" Target="../slideLayouts/slideLayout179.xml"/><Relationship Id="rId181" Type="http://schemas.openxmlformats.org/officeDocument/2006/relationships/slideLayout" Target="../slideLayouts/slideLayout180.xml"/><Relationship Id="rId182" Type="http://schemas.openxmlformats.org/officeDocument/2006/relationships/slideLayout" Target="../slideLayouts/slideLayout181.xml"/><Relationship Id="rId183" Type="http://schemas.openxmlformats.org/officeDocument/2006/relationships/slideLayout" Target="../slideLayouts/slideLayout182.xml"/><Relationship Id="rId184" Type="http://schemas.openxmlformats.org/officeDocument/2006/relationships/slideLayout" Target="../slideLayouts/slideLayout183.xml"/><Relationship Id="rId185" Type="http://schemas.openxmlformats.org/officeDocument/2006/relationships/slideLayout" Target="../slideLayouts/slideLayout184.xml"/><Relationship Id="rId186" Type="http://schemas.openxmlformats.org/officeDocument/2006/relationships/slideLayout" Target="../slideLayouts/slideLayout185.xml"/><Relationship Id="rId187" Type="http://schemas.openxmlformats.org/officeDocument/2006/relationships/slideLayout" Target="../slideLayouts/slideLayout186.xml"/><Relationship Id="rId188" Type="http://schemas.openxmlformats.org/officeDocument/2006/relationships/slideLayout" Target="../slideLayouts/slideLayout187.xml"/><Relationship Id="rId189" Type="http://schemas.openxmlformats.org/officeDocument/2006/relationships/slideLayout" Target="../slideLayouts/slideLayout188.xml"/><Relationship Id="rId190" Type="http://schemas.openxmlformats.org/officeDocument/2006/relationships/slideLayout" Target="../slideLayouts/slideLayout189.xml"/><Relationship Id="rId191" Type="http://schemas.openxmlformats.org/officeDocument/2006/relationships/slideLayout" Target="../slideLayouts/slideLayout190.xml"/><Relationship Id="rId192" Type="http://schemas.openxmlformats.org/officeDocument/2006/relationships/slideLayout" Target="../slideLayouts/slideLayout191.xml"/><Relationship Id="rId193" Type="http://schemas.openxmlformats.org/officeDocument/2006/relationships/slideLayout" Target="../slideLayouts/slideLayout192.xml"/><Relationship Id="rId194" Type="http://schemas.openxmlformats.org/officeDocument/2006/relationships/slideLayout" Target="../slideLayouts/slideLayout193.xml"/><Relationship Id="rId195" Type="http://schemas.openxmlformats.org/officeDocument/2006/relationships/slideLayout" Target="../slideLayouts/slideLayout194.xml"/><Relationship Id="rId196" Type="http://schemas.openxmlformats.org/officeDocument/2006/relationships/slideLayout" Target="../slideLayouts/slideLayout195.xml"/><Relationship Id="rId197" Type="http://schemas.openxmlformats.org/officeDocument/2006/relationships/slideLayout" Target="../slideLayouts/slideLayout196.xml"/><Relationship Id="rId198" Type="http://schemas.openxmlformats.org/officeDocument/2006/relationships/slideLayout" Target="../slideLayouts/slideLayout197.xml"/><Relationship Id="rId199" Type="http://schemas.openxmlformats.org/officeDocument/2006/relationships/slideLayout" Target="../slideLayouts/slideLayout198.xml"/><Relationship Id="rId200" Type="http://schemas.openxmlformats.org/officeDocument/2006/relationships/slideLayout" Target="../slideLayouts/slideLayout199.xml"/><Relationship Id="rId201" Type="http://schemas.openxmlformats.org/officeDocument/2006/relationships/slideLayout" Target="../slideLayouts/slideLayout200.xml"/><Relationship Id="rId202" Type="http://schemas.openxmlformats.org/officeDocument/2006/relationships/slideLayout" Target="../slideLayouts/slideLayout201.xml"/><Relationship Id="rId203" Type="http://schemas.openxmlformats.org/officeDocument/2006/relationships/slideLayout" Target="../slideLayouts/slideLayout202.xml"/><Relationship Id="rId204" Type="http://schemas.openxmlformats.org/officeDocument/2006/relationships/slideLayout" Target="../slideLayouts/slideLayout203.xml"/><Relationship Id="rId205" Type="http://schemas.openxmlformats.org/officeDocument/2006/relationships/slideLayout" Target="../slideLayouts/slideLayout204.xml"/><Relationship Id="rId206" Type="http://schemas.openxmlformats.org/officeDocument/2006/relationships/slideLayout" Target="../slideLayouts/slideLayout205.xml"/><Relationship Id="rId207" Type="http://schemas.openxmlformats.org/officeDocument/2006/relationships/slideLayout" Target="../slideLayouts/slideLayout206.xml"/><Relationship Id="rId208" Type="http://schemas.openxmlformats.org/officeDocument/2006/relationships/slideLayout" Target="../slideLayouts/slideLayout207.xml"/><Relationship Id="rId209" Type="http://schemas.openxmlformats.org/officeDocument/2006/relationships/slideLayout" Target="../slideLayouts/slideLayout208.xml"/><Relationship Id="rId210" Type="http://schemas.openxmlformats.org/officeDocument/2006/relationships/slideLayout" Target="../slideLayouts/slideLayout209.xml"/><Relationship Id="rId211" Type="http://schemas.openxmlformats.org/officeDocument/2006/relationships/slideLayout" Target="../slideLayouts/slideLayout210.xml"/><Relationship Id="rId212" Type="http://schemas.openxmlformats.org/officeDocument/2006/relationships/slideLayout" Target="../slideLayouts/slideLayout211.xml"/><Relationship Id="rId213" Type="http://schemas.openxmlformats.org/officeDocument/2006/relationships/slideLayout" Target="../slideLayouts/slideLayout212.xml"/><Relationship Id="rId214" Type="http://schemas.openxmlformats.org/officeDocument/2006/relationships/slideLayout" Target="../slideLayouts/slideLayout213.xml"/><Relationship Id="rId215" Type="http://schemas.openxmlformats.org/officeDocument/2006/relationships/slideLayout" Target="../slideLayouts/slideLayout214.xml"/><Relationship Id="rId216" Type="http://schemas.openxmlformats.org/officeDocument/2006/relationships/slideLayout" Target="../slideLayouts/slideLayout215.xml"/><Relationship Id="rId217" Type="http://schemas.openxmlformats.org/officeDocument/2006/relationships/slideLayout" Target="../slideLayouts/slideLayout216.xml"/><Relationship Id="rId218" Type="http://schemas.openxmlformats.org/officeDocument/2006/relationships/slideLayout" Target="../slideLayouts/slideLayout217.xml"/><Relationship Id="rId219" Type="http://schemas.openxmlformats.org/officeDocument/2006/relationships/slideLayout" Target="../slideLayouts/slideLayout218.xml"/><Relationship Id="rId220" Type="http://schemas.openxmlformats.org/officeDocument/2006/relationships/slideLayout" Target="../slideLayouts/slideLayout219.xml"/><Relationship Id="rId221" Type="http://schemas.openxmlformats.org/officeDocument/2006/relationships/slideLayout" Target="../slideLayouts/slideLayout220.xml"/><Relationship Id="rId222" Type="http://schemas.openxmlformats.org/officeDocument/2006/relationships/slideLayout" Target="../slideLayouts/slideLayout221.xml"/><Relationship Id="rId223" Type="http://schemas.openxmlformats.org/officeDocument/2006/relationships/slideLayout" Target="../slideLayouts/slideLayout222.xml"/><Relationship Id="rId224" Type="http://schemas.openxmlformats.org/officeDocument/2006/relationships/slideLayout" Target="../slideLayouts/slideLayout223.xml"/><Relationship Id="rId225" Type="http://schemas.openxmlformats.org/officeDocument/2006/relationships/slideLayout" Target="../slideLayouts/slideLayout224.xml"/><Relationship Id="rId226" Type="http://schemas.openxmlformats.org/officeDocument/2006/relationships/slideLayout" Target="../slideLayouts/slideLayout225.xml"/><Relationship Id="rId227" Type="http://schemas.openxmlformats.org/officeDocument/2006/relationships/slideLayout" Target="../slideLayouts/slideLayout226.xml"/><Relationship Id="rId228" Type="http://schemas.openxmlformats.org/officeDocument/2006/relationships/slideLayout" Target="../slideLayouts/slideLayout227.xml"/><Relationship Id="rId229" Type="http://schemas.openxmlformats.org/officeDocument/2006/relationships/slideLayout" Target="../slideLayouts/slideLayout228.xml"/><Relationship Id="rId230" Type="http://schemas.openxmlformats.org/officeDocument/2006/relationships/slideLayout" Target="../slideLayouts/slideLayout229.xml"/><Relationship Id="rId231" Type="http://schemas.openxmlformats.org/officeDocument/2006/relationships/slideLayout" Target="../slideLayouts/slideLayout230.xml"/><Relationship Id="rId232" Type="http://schemas.openxmlformats.org/officeDocument/2006/relationships/slideLayout" Target="../slideLayouts/slideLayout231.xml"/><Relationship Id="rId233" Type="http://schemas.openxmlformats.org/officeDocument/2006/relationships/slideLayout" Target="../slideLayouts/slideLayout232.xml"/><Relationship Id="rId234" Type="http://schemas.openxmlformats.org/officeDocument/2006/relationships/slideLayout" Target="../slideLayouts/slideLayout233.xml"/><Relationship Id="rId235" Type="http://schemas.openxmlformats.org/officeDocument/2006/relationships/slideLayout" Target="../slideLayouts/slideLayout234.xml"/><Relationship Id="rId236" Type="http://schemas.openxmlformats.org/officeDocument/2006/relationships/slideLayout" Target="../slideLayouts/slideLayout235.xml"/><Relationship Id="rId237" Type="http://schemas.openxmlformats.org/officeDocument/2006/relationships/slideLayout" Target="../slideLayouts/slideLayout236.xml"/><Relationship Id="rId238" Type="http://schemas.openxmlformats.org/officeDocument/2006/relationships/slideLayout" Target="../slideLayouts/slideLayout237.xml"/><Relationship Id="rId239" Type="http://schemas.openxmlformats.org/officeDocument/2006/relationships/slideLayout" Target="../slideLayouts/slideLayout238.xml"/><Relationship Id="rId240" Type="http://schemas.openxmlformats.org/officeDocument/2006/relationships/slideLayout" Target="../slideLayouts/slideLayout239.xml"/><Relationship Id="rId241" Type="http://schemas.openxmlformats.org/officeDocument/2006/relationships/slideLayout" Target="../slideLayouts/slideLayout240.xml"/><Relationship Id="rId242" Type="http://schemas.openxmlformats.org/officeDocument/2006/relationships/slideLayout" Target="../slideLayouts/slideLayout241.xml"/><Relationship Id="rId243" Type="http://schemas.openxmlformats.org/officeDocument/2006/relationships/slideLayout" Target="../slideLayouts/slideLayout242.xml"/><Relationship Id="rId244" Type="http://schemas.openxmlformats.org/officeDocument/2006/relationships/slideLayout" Target="../slideLayouts/slideLayout243.xml"/><Relationship Id="rId245" Type="http://schemas.openxmlformats.org/officeDocument/2006/relationships/slideLayout" Target="../slideLayouts/slideLayout244.xml"/><Relationship Id="rId246" Type="http://schemas.openxmlformats.org/officeDocument/2006/relationships/slideLayout" Target="../slideLayouts/slideLayout245.xml"/><Relationship Id="rId247" Type="http://schemas.openxmlformats.org/officeDocument/2006/relationships/slideLayout" Target="../slideLayouts/slideLayout246.xml"/><Relationship Id="rId248" Type="http://schemas.openxmlformats.org/officeDocument/2006/relationships/slideLayout" Target="../slideLayouts/slideLayout247.xml"/><Relationship Id="rId249" Type="http://schemas.openxmlformats.org/officeDocument/2006/relationships/slideLayout" Target="../slideLayouts/slideLayout248.xml"/><Relationship Id="rId250" Type="http://schemas.openxmlformats.org/officeDocument/2006/relationships/slideLayout" Target="../slideLayouts/slideLayout249.xml"/><Relationship Id="rId251" Type="http://schemas.openxmlformats.org/officeDocument/2006/relationships/slideLayout" Target="../slideLayouts/slideLayout250.xml"/><Relationship Id="rId252" Type="http://schemas.openxmlformats.org/officeDocument/2006/relationships/slideLayout" Target="../slideLayouts/slideLayout251.xml"/><Relationship Id="rId253" Type="http://schemas.openxmlformats.org/officeDocument/2006/relationships/slideLayout" Target="../slideLayouts/slideLayout252.xml"/><Relationship Id="rId254" Type="http://schemas.openxmlformats.org/officeDocument/2006/relationships/slideLayout" Target="../slideLayouts/slideLayout253.xml"/><Relationship Id="rId255" Type="http://schemas.openxmlformats.org/officeDocument/2006/relationships/slideLayout" Target="../slideLayouts/slideLayout254.xml"/><Relationship Id="rId256" Type="http://schemas.openxmlformats.org/officeDocument/2006/relationships/slideLayout" Target="../slideLayouts/slideLayout255.xml"/><Relationship Id="rId257" Type="http://schemas.openxmlformats.org/officeDocument/2006/relationships/slideLayout" Target="../slideLayouts/slideLayout256.xml"/><Relationship Id="rId258" Type="http://schemas.openxmlformats.org/officeDocument/2006/relationships/slideLayout" Target="../slideLayouts/slideLayout257.xml"/><Relationship Id="rId259" Type="http://schemas.openxmlformats.org/officeDocument/2006/relationships/slideLayout" Target="../slideLayouts/slideLayout258.xml"/><Relationship Id="rId260" Type="http://schemas.openxmlformats.org/officeDocument/2006/relationships/slideLayout" Target="../slideLayouts/slideLayout259.xml"/><Relationship Id="rId261" Type="http://schemas.openxmlformats.org/officeDocument/2006/relationships/slideLayout" Target="../slideLayouts/slideLayout260.xml"/><Relationship Id="rId262" Type="http://schemas.openxmlformats.org/officeDocument/2006/relationships/slideLayout" Target="../slideLayouts/slideLayout261.xml"/><Relationship Id="rId263" Type="http://schemas.openxmlformats.org/officeDocument/2006/relationships/slideLayout" Target="../slideLayouts/slideLayout262.xml"/><Relationship Id="rId264" Type="http://schemas.openxmlformats.org/officeDocument/2006/relationships/slideLayout" Target="../slideLayouts/slideLayout263.xml"/><Relationship Id="rId265" Type="http://schemas.openxmlformats.org/officeDocument/2006/relationships/slideLayout" Target="../slideLayouts/slideLayout264.xml"/><Relationship Id="rId266" Type="http://schemas.openxmlformats.org/officeDocument/2006/relationships/slideLayout" Target="../slideLayouts/slideLayout265.xml"/><Relationship Id="rId267" Type="http://schemas.openxmlformats.org/officeDocument/2006/relationships/slideLayout" Target="../slideLayouts/slideLayout266.xml"/><Relationship Id="rId268" Type="http://schemas.openxmlformats.org/officeDocument/2006/relationships/slideLayout" Target="../slideLayouts/slideLayout267.xml"/><Relationship Id="rId269" Type="http://schemas.openxmlformats.org/officeDocument/2006/relationships/slideLayout" Target="../slideLayouts/slideLayout268.xml"/><Relationship Id="rId270" Type="http://schemas.openxmlformats.org/officeDocument/2006/relationships/slideLayout" Target="../slideLayouts/slideLayout269.xml"/><Relationship Id="rId271" Type="http://schemas.openxmlformats.org/officeDocument/2006/relationships/slideLayout" Target="../slideLayouts/slideLayout270.xml"/><Relationship Id="rId272" Type="http://schemas.openxmlformats.org/officeDocument/2006/relationships/slideLayout" Target="../slideLayouts/slideLayout271.xml"/><Relationship Id="rId273" Type="http://schemas.openxmlformats.org/officeDocument/2006/relationships/slideLayout" Target="../slideLayouts/slideLayout272.xml"/><Relationship Id="rId274" Type="http://schemas.openxmlformats.org/officeDocument/2006/relationships/slideLayout" Target="../slideLayouts/slideLayout273.xml"/><Relationship Id="rId275" Type="http://schemas.openxmlformats.org/officeDocument/2006/relationships/slideLayout" Target="../slideLayouts/slideLayout274.xml"/><Relationship Id="rId276" Type="http://schemas.openxmlformats.org/officeDocument/2006/relationships/slideLayout" Target="../slideLayouts/slideLayout2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24606" y="-1"/>
            <a:ext cx="16282194" cy="9143304"/>
          </a:xfrm>
          <a:prstGeom prst="rect">
            <a:avLst/>
          </a:prstGeom>
          <a:solidFill>
            <a:srgbClr val="334150"/>
          </a:solidFill>
          <a:ln w="12700">
            <a:miter lim="400000"/>
          </a:ln>
        </p:spPr>
        <p:txBody>
          <a:bodyPr lIns="0" tIns="0" rIns="0" bIns="0"/>
          <a:lstStyle/>
          <a:p>
            <a:pPr lvl="0" defTabSz="914400">
              <a:defRPr sz="1800">
                <a:latin typeface="Calibri"/>
                <a:ea typeface="Calibri"/>
                <a:cs typeface="Calibri"/>
                <a:sym typeface="Calibri"/>
              </a:defRPr>
            </a:pPr>
          </a:p>
        </p:txBody>
      </p:sp>
      <p:sp>
        <p:nvSpPr>
          <p:cNvPr id="3" name="Shape 3"/>
          <p:cNvSpPr/>
          <p:nvPr>
            <p:ph type="title"/>
          </p:nvPr>
        </p:nvSpPr>
        <p:spPr>
          <a:xfrm>
            <a:off x="812800" y="123826"/>
            <a:ext cx="14631988" cy="20097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lvl="0">
              <a:defRPr sz="1800"/>
            </a:pPr>
            <a:r>
              <a:rPr sz="4400"/>
              <a:t>Click to edit Master title style</a:t>
            </a:r>
          </a:p>
        </p:txBody>
      </p:sp>
      <p:sp>
        <p:nvSpPr>
          <p:cNvPr id="4" name="Shape 4"/>
          <p:cNvSpPr/>
          <p:nvPr>
            <p:ph type="body" idx="1"/>
          </p:nvPr>
        </p:nvSpPr>
        <p:spPr>
          <a:xfrm>
            <a:off x="812800" y="2133600"/>
            <a:ext cx="14631988" cy="70104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5" name="Shape 5"/>
          <p:cNvSpPr/>
          <p:nvPr>
            <p:ph type="sldNum" sz="quarter" idx="2"/>
          </p:nvPr>
        </p:nvSpPr>
        <p:spPr>
          <a:xfrm>
            <a:off x="11650663" y="8583930"/>
            <a:ext cx="3794127" cy="269239"/>
          </a:xfrm>
          <a:prstGeom prst="rect">
            <a:avLst/>
          </a:prstGeom>
          <a:ln w="12700">
            <a:miter lim="400000"/>
          </a:ln>
        </p:spPr>
        <p:txBody>
          <a:bodyPr lIns="45718" tIns="45718" rIns="45718" bIns="45718" anchor="ctr">
            <a:spAutoFit/>
          </a:bodyPr>
          <a:lstStyle>
            <a:lvl1pPr algn="r">
              <a:defRPr sz="1200">
                <a:solidFill>
                  <a:srgbClr val="888888"/>
                </a:solidFill>
                <a:latin typeface="Calibri"/>
                <a:ea typeface="Calibri"/>
                <a:cs typeface="Calibri"/>
                <a:sym typeface="Calibri"/>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 id="2147483849" r:id="rId202"/>
    <p:sldLayoutId id="2147483850" r:id="rId203"/>
    <p:sldLayoutId id="2147483851" r:id="rId204"/>
    <p:sldLayoutId id="2147483852" r:id="rId205"/>
    <p:sldLayoutId id="2147483853" r:id="rId206"/>
    <p:sldLayoutId id="2147483854" r:id="rId207"/>
    <p:sldLayoutId id="2147483855" r:id="rId208"/>
    <p:sldLayoutId id="2147483856" r:id="rId209"/>
    <p:sldLayoutId id="2147483857" r:id="rId210"/>
    <p:sldLayoutId id="2147483858" r:id="rId211"/>
    <p:sldLayoutId id="2147483859" r:id="rId212"/>
    <p:sldLayoutId id="2147483860" r:id="rId213"/>
    <p:sldLayoutId id="2147483861" r:id="rId214"/>
    <p:sldLayoutId id="2147483862" r:id="rId215"/>
    <p:sldLayoutId id="2147483863" r:id="rId216"/>
    <p:sldLayoutId id="2147483864" r:id="rId217"/>
    <p:sldLayoutId id="2147483865" r:id="rId218"/>
    <p:sldLayoutId id="2147483866" r:id="rId219"/>
    <p:sldLayoutId id="2147483867" r:id="rId220"/>
    <p:sldLayoutId id="2147483868" r:id="rId221"/>
    <p:sldLayoutId id="2147483869" r:id="rId222"/>
    <p:sldLayoutId id="2147483870" r:id="rId223"/>
    <p:sldLayoutId id="2147483871" r:id="rId224"/>
    <p:sldLayoutId id="2147483872" r:id="rId225"/>
    <p:sldLayoutId id="2147483873" r:id="rId226"/>
    <p:sldLayoutId id="2147483874" r:id="rId227"/>
    <p:sldLayoutId id="2147483875" r:id="rId228"/>
    <p:sldLayoutId id="2147483876" r:id="rId229"/>
    <p:sldLayoutId id="2147483877" r:id="rId230"/>
    <p:sldLayoutId id="2147483878" r:id="rId231"/>
    <p:sldLayoutId id="2147483879" r:id="rId232"/>
    <p:sldLayoutId id="2147483880" r:id="rId233"/>
    <p:sldLayoutId id="2147483881" r:id="rId234"/>
    <p:sldLayoutId id="2147483882" r:id="rId235"/>
    <p:sldLayoutId id="2147483883" r:id="rId236"/>
    <p:sldLayoutId id="2147483884" r:id="rId237"/>
    <p:sldLayoutId id="2147483885" r:id="rId238"/>
    <p:sldLayoutId id="2147483886" r:id="rId239"/>
    <p:sldLayoutId id="2147483887" r:id="rId240"/>
    <p:sldLayoutId id="2147483888" r:id="rId241"/>
    <p:sldLayoutId id="2147483889" r:id="rId242"/>
    <p:sldLayoutId id="2147483890" r:id="rId243"/>
    <p:sldLayoutId id="2147483891" r:id="rId244"/>
    <p:sldLayoutId id="2147483892" r:id="rId245"/>
    <p:sldLayoutId id="2147483893" r:id="rId246"/>
    <p:sldLayoutId id="2147483894" r:id="rId247"/>
    <p:sldLayoutId id="2147483895" r:id="rId248"/>
    <p:sldLayoutId id="2147483896" r:id="rId249"/>
    <p:sldLayoutId id="2147483897" r:id="rId250"/>
    <p:sldLayoutId id="2147483898" r:id="rId251"/>
    <p:sldLayoutId id="2147483899" r:id="rId252"/>
    <p:sldLayoutId id="2147483900" r:id="rId253"/>
    <p:sldLayoutId id="2147483901" r:id="rId254"/>
    <p:sldLayoutId id="2147483902" r:id="rId255"/>
    <p:sldLayoutId id="2147483903" r:id="rId256"/>
    <p:sldLayoutId id="2147483904" r:id="rId257"/>
    <p:sldLayoutId id="2147483905" r:id="rId258"/>
    <p:sldLayoutId id="2147483906" r:id="rId259"/>
    <p:sldLayoutId id="2147483907" r:id="rId260"/>
    <p:sldLayoutId id="2147483908" r:id="rId261"/>
    <p:sldLayoutId id="2147483909" r:id="rId262"/>
    <p:sldLayoutId id="2147483910" r:id="rId263"/>
    <p:sldLayoutId id="2147483911" r:id="rId264"/>
    <p:sldLayoutId id="2147483912" r:id="rId265"/>
    <p:sldLayoutId id="2147483913" r:id="rId266"/>
    <p:sldLayoutId id="2147483914" r:id="rId267"/>
    <p:sldLayoutId id="2147483915" r:id="rId268"/>
    <p:sldLayoutId id="2147483916" r:id="rId269"/>
    <p:sldLayoutId id="2147483917" r:id="rId270"/>
    <p:sldLayoutId id="2147483918" r:id="rId271"/>
    <p:sldLayoutId id="2147483919" r:id="rId272"/>
    <p:sldLayoutId id="2147483920" r:id="rId273"/>
    <p:sldLayoutId id="2147483921" r:id="rId274"/>
    <p:sldLayoutId id="2147483922" r:id="rId275"/>
    <p:sldLayoutId id="2147483923" r:id="rId276"/>
  </p:sldLayoutIdLst>
  <p:transition spd="med" advClick="1"/>
  <p:txStyles>
    <p:titleStyle>
      <a:lvl1pPr algn="ctr" defTabSz="457200">
        <a:defRPr sz="4400">
          <a:latin typeface="Calibri"/>
          <a:ea typeface="Calibri"/>
          <a:cs typeface="Calibri"/>
          <a:sym typeface="Calibri"/>
        </a:defRPr>
      </a:lvl1pPr>
      <a:lvl2pPr algn="ctr" defTabSz="457200">
        <a:defRPr sz="4400">
          <a:latin typeface="Calibri"/>
          <a:ea typeface="Calibri"/>
          <a:cs typeface="Calibri"/>
          <a:sym typeface="Calibri"/>
        </a:defRPr>
      </a:lvl2pPr>
      <a:lvl3pPr algn="ctr" defTabSz="457200">
        <a:defRPr sz="4400">
          <a:latin typeface="Calibri"/>
          <a:ea typeface="Calibri"/>
          <a:cs typeface="Calibri"/>
          <a:sym typeface="Calibri"/>
        </a:defRPr>
      </a:lvl3pPr>
      <a:lvl4pPr algn="ctr" defTabSz="457200">
        <a:defRPr sz="4400">
          <a:latin typeface="Calibri"/>
          <a:ea typeface="Calibri"/>
          <a:cs typeface="Calibri"/>
          <a:sym typeface="Calibri"/>
        </a:defRPr>
      </a:lvl4pPr>
      <a:lvl5pPr algn="ctr" defTabSz="457200">
        <a:defRPr sz="4400">
          <a:latin typeface="Calibri"/>
          <a:ea typeface="Calibri"/>
          <a:cs typeface="Calibri"/>
          <a:sym typeface="Calibri"/>
        </a:defRPr>
      </a:lvl5pPr>
      <a:lvl6pPr algn="ctr" defTabSz="457200">
        <a:defRPr sz="4400">
          <a:latin typeface="Calibri"/>
          <a:ea typeface="Calibri"/>
          <a:cs typeface="Calibri"/>
          <a:sym typeface="Calibri"/>
        </a:defRPr>
      </a:lvl6pPr>
      <a:lvl7pPr algn="ctr" defTabSz="457200">
        <a:defRPr sz="4400">
          <a:latin typeface="Calibri"/>
          <a:ea typeface="Calibri"/>
          <a:cs typeface="Calibri"/>
          <a:sym typeface="Calibri"/>
        </a:defRPr>
      </a:lvl7pPr>
      <a:lvl8pPr algn="ctr" defTabSz="457200">
        <a:defRPr sz="4400">
          <a:latin typeface="Calibri"/>
          <a:ea typeface="Calibri"/>
          <a:cs typeface="Calibri"/>
          <a:sym typeface="Calibri"/>
        </a:defRPr>
      </a:lvl8pPr>
      <a:lvl9pPr algn="ctr" defTabSz="457200">
        <a:defRPr sz="4400">
          <a:latin typeface="Calibri"/>
          <a:ea typeface="Calibri"/>
          <a:cs typeface="Calibri"/>
          <a:sym typeface="Calibri"/>
        </a:defRPr>
      </a:lvl9pPr>
    </p:titleStyle>
    <p:bodyStyle>
      <a:lvl1pPr marL="342900" indent="-342900" defTabSz="457200">
        <a:spcBef>
          <a:spcPts val="700"/>
        </a:spcBef>
        <a:buSzPct val="100000"/>
        <a:buFont typeface="Arial"/>
        <a:buChar char="•"/>
        <a:defRPr sz="3200">
          <a:latin typeface="Calibri"/>
          <a:ea typeface="Calibri"/>
          <a:cs typeface="Calibri"/>
          <a:sym typeface="Calibri"/>
        </a:defRPr>
      </a:lvl1pPr>
      <a:lvl2pPr marL="783771" indent="-326571" defTabSz="457200">
        <a:spcBef>
          <a:spcPts val="700"/>
        </a:spcBef>
        <a:buSzPct val="100000"/>
        <a:buFont typeface="Arial"/>
        <a:buChar char="–"/>
        <a:defRPr sz="3200">
          <a:latin typeface="Calibri"/>
          <a:ea typeface="Calibri"/>
          <a:cs typeface="Calibri"/>
          <a:sym typeface="Calibri"/>
        </a:defRPr>
      </a:lvl2pPr>
      <a:lvl3pPr marL="1219200" indent="-304800" defTabSz="457200">
        <a:spcBef>
          <a:spcPts val="700"/>
        </a:spcBef>
        <a:buSzPct val="100000"/>
        <a:buFont typeface="Arial"/>
        <a:buChar char="•"/>
        <a:defRPr sz="3200">
          <a:latin typeface="Calibri"/>
          <a:ea typeface="Calibri"/>
          <a:cs typeface="Calibri"/>
          <a:sym typeface="Calibri"/>
        </a:defRPr>
      </a:lvl3pPr>
      <a:lvl4pPr marL="1737360" indent="-365760" defTabSz="457200">
        <a:spcBef>
          <a:spcPts val="700"/>
        </a:spcBef>
        <a:buSzPct val="100000"/>
        <a:buFont typeface="Arial"/>
        <a:buChar char="–"/>
        <a:defRPr sz="3200">
          <a:latin typeface="Calibri"/>
          <a:ea typeface="Calibri"/>
          <a:cs typeface="Calibri"/>
          <a:sym typeface="Calibri"/>
        </a:defRPr>
      </a:lvl4pPr>
      <a:lvl5pPr marL="2194560" indent="-365760" defTabSz="457200">
        <a:spcBef>
          <a:spcPts val="700"/>
        </a:spcBef>
        <a:buSzPct val="100000"/>
        <a:buFont typeface="Arial"/>
        <a:buChar char="»"/>
        <a:defRPr sz="3200">
          <a:latin typeface="Calibri"/>
          <a:ea typeface="Calibri"/>
          <a:cs typeface="Calibri"/>
          <a:sym typeface="Calibri"/>
        </a:defRPr>
      </a:lvl5pPr>
      <a:lvl6pPr marL="2651760" indent="-365760" defTabSz="457200">
        <a:spcBef>
          <a:spcPts val="700"/>
        </a:spcBef>
        <a:buSzPct val="100000"/>
        <a:buFont typeface="Arial"/>
        <a:buChar char="•"/>
        <a:defRPr sz="3200">
          <a:latin typeface="Calibri"/>
          <a:ea typeface="Calibri"/>
          <a:cs typeface="Calibri"/>
          <a:sym typeface="Calibri"/>
        </a:defRPr>
      </a:lvl6pPr>
      <a:lvl7pPr marL="3108960" indent="-365760" defTabSz="457200">
        <a:spcBef>
          <a:spcPts val="700"/>
        </a:spcBef>
        <a:buSzPct val="100000"/>
        <a:buFont typeface="Arial"/>
        <a:buChar char="•"/>
        <a:defRPr sz="3200">
          <a:latin typeface="Calibri"/>
          <a:ea typeface="Calibri"/>
          <a:cs typeface="Calibri"/>
          <a:sym typeface="Calibri"/>
        </a:defRPr>
      </a:lvl7pPr>
      <a:lvl8pPr marL="3566159" indent="-365759" defTabSz="457200">
        <a:spcBef>
          <a:spcPts val="700"/>
        </a:spcBef>
        <a:buSzPct val="100000"/>
        <a:buFont typeface="Arial"/>
        <a:buChar char="•"/>
        <a:defRPr sz="3200">
          <a:latin typeface="Calibri"/>
          <a:ea typeface="Calibri"/>
          <a:cs typeface="Calibri"/>
          <a:sym typeface="Calibri"/>
        </a:defRPr>
      </a:lvl8pPr>
      <a:lvl9pPr marL="4023359" indent="-365759" defTabSz="457200">
        <a:spcBef>
          <a:spcPts val="700"/>
        </a:spcBef>
        <a:buSzPct val="100000"/>
        <a:buFont typeface="Arial"/>
        <a:buChar char="•"/>
        <a:defRPr sz="3200">
          <a:latin typeface="Calibri"/>
          <a:ea typeface="Calibri"/>
          <a:cs typeface="Calibri"/>
          <a:sym typeface="Calibri"/>
        </a:defRPr>
      </a:lvl9pPr>
    </p:bodyStyle>
    <p:otherStyle>
      <a:lvl1pPr algn="r" defTabSz="1408059">
        <a:defRPr sz="1200">
          <a:solidFill>
            <a:schemeClr val="tx1"/>
          </a:solidFill>
          <a:latin typeface="+mn-lt"/>
          <a:ea typeface="+mn-ea"/>
          <a:cs typeface="+mn-cs"/>
          <a:sym typeface="Calibri"/>
        </a:defRPr>
      </a:lvl1pPr>
      <a:lvl2pPr algn="r" defTabSz="1408059">
        <a:defRPr sz="1200">
          <a:solidFill>
            <a:schemeClr val="tx1"/>
          </a:solidFill>
          <a:latin typeface="+mn-lt"/>
          <a:ea typeface="+mn-ea"/>
          <a:cs typeface="+mn-cs"/>
          <a:sym typeface="Calibri"/>
        </a:defRPr>
      </a:lvl2pPr>
      <a:lvl3pPr algn="r" defTabSz="1408059">
        <a:defRPr sz="1200">
          <a:solidFill>
            <a:schemeClr val="tx1"/>
          </a:solidFill>
          <a:latin typeface="+mn-lt"/>
          <a:ea typeface="+mn-ea"/>
          <a:cs typeface="+mn-cs"/>
          <a:sym typeface="Calibri"/>
        </a:defRPr>
      </a:lvl3pPr>
      <a:lvl4pPr algn="r" defTabSz="1408059">
        <a:defRPr sz="1200">
          <a:solidFill>
            <a:schemeClr val="tx1"/>
          </a:solidFill>
          <a:latin typeface="+mn-lt"/>
          <a:ea typeface="+mn-ea"/>
          <a:cs typeface="+mn-cs"/>
          <a:sym typeface="Calibri"/>
        </a:defRPr>
      </a:lvl4pPr>
      <a:lvl5pPr algn="r" defTabSz="1408059">
        <a:defRPr sz="1200">
          <a:solidFill>
            <a:schemeClr val="tx1"/>
          </a:solidFill>
          <a:latin typeface="+mn-lt"/>
          <a:ea typeface="+mn-ea"/>
          <a:cs typeface="+mn-cs"/>
          <a:sym typeface="Calibri"/>
        </a:defRPr>
      </a:lvl5pPr>
      <a:lvl6pPr algn="r" defTabSz="1408059">
        <a:defRPr sz="1200">
          <a:solidFill>
            <a:schemeClr val="tx1"/>
          </a:solidFill>
          <a:latin typeface="+mn-lt"/>
          <a:ea typeface="+mn-ea"/>
          <a:cs typeface="+mn-cs"/>
          <a:sym typeface="Calibri"/>
        </a:defRPr>
      </a:lvl6pPr>
      <a:lvl7pPr algn="r" defTabSz="1408059">
        <a:defRPr sz="1200">
          <a:solidFill>
            <a:schemeClr val="tx1"/>
          </a:solidFill>
          <a:latin typeface="+mn-lt"/>
          <a:ea typeface="+mn-ea"/>
          <a:cs typeface="+mn-cs"/>
          <a:sym typeface="Calibri"/>
        </a:defRPr>
      </a:lvl7pPr>
      <a:lvl8pPr algn="r" defTabSz="1408059">
        <a:defRPr sz="1200">
          <a:solidFill>
            <a:schemeClr val="tx1"/>
          </a:solidFill>
          <a:latin typeface="+mn-lt"/>
          <a:ea typeface="+mn-ea"/>
          <a:cs typeface="+mn-cs"/>
          <a:sym typeface="Calibri"/>
        </a:defRPr>
      </a:lvl8pPr>
      <a:lvl9pPr algn="r" defTabSz="1408059">
        <a:defRPr sz="1200">
          <a:solidFill>
            <a:schemeClr val="tx1"/>
          </a:solid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hyperlink" Target="mailto:gmiranda@opscode.com" TargetMode="Externa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3.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4.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5.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hyperlink" Target="http://www.youtube.com/watch?v=bAWjqE5FCxI" TargetMode="Externa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7.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hyperlink" Target="http://www.aol.com/" TargetMode="External"/><Relationship Id="rId3" Type="http://schemas.openxmlformats.org/officeDocument/2006/relationships/hyperlink" Target="http://moviefone.com/" TargetMode="External"/><Relationship Id="rId4" Type="http://schemas.openxmlformats.org/officeDocument/2006/relationships/hyperlink" Target="http://games.com/" TargetMode="Externa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143.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143.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24.pn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6.pn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7.png"/><Relationship Id="rId3" Type="http://schemas.openxmlformats.org/officeDocument/2006/relationships/image" Target="../media/image28.pn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9.png"/><Relationship Id="rId3" Type="http://schemas.openxmlformats.org/officeDocument/2006/relationships/image" Target="../media/image30.pn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2.xml"/><Relationship Id="rId3" Type="http://schemas.openxmlformats.org/officeDocument/2006/relationships/hyperlink" Target="http://downloads.getchef.com/" TargetMode="External"/><Relationship Id="rId4" Type="http://schemas.openxmlformats.org/officeDocument/2006/relationships/hyperlink" Target="https://www.opscode.com/chef/install.msi" TargetMode="External"/><Relationship Id="rId5" Type="http://schemas.openxmlformats.org/officeDocument/2006/relationships/image" Target="../media/image31.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3.xml"/><Relationship Id="rId3" Type="http://schemas.openxmlformats.org/officeDocument/2006/relationships/hyperlink" Target="https://www.getchef.com/chef/install.msi" TargetMode="External"/></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5.xml"/><Relationship Id="rId3" Type="http://schemas.openxmlformats.org/officeDocument/2006/relationships/hyperlink" Target="http://www.opscode.com/chef/install.sh" TargetMode="External"/></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6.xml"/></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7.xml"/><Relationship Id="rId3" Type="http://schemas.openxmlformats.org/officeDocument/2006/relationships/image" Target="../media/image38.pn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hyperlink" Target="http://opscode.com" TargetMode="Externa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9.xml"/><Relationship Id="rId3" Type="http://schemas.openxmlformats.org/officeDocument/2006/relationships/image" Target="../media/image5.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2.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3.xml"/></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4.xml"/><Relationship Id="rId3" Type="http://schemas.openxmlformats.org/officeDocument/2006/relationships/hyperlink" Target="http://docs.opscode.com/config_rb_knife.html" TargetMode="External"/></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5.xml"/></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6.xml"/><Relationship Id="rId3" Type="http://schemas.openxmlformats.org/officeDocument/2006/relationships/image" Target="../media/image6.jpeg"/></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8.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9.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0.xml"/></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1.xml"/></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2.xml"/><Relationship Id="rId3" Type="http://schemas.openxmlformats.org/officeDocument/2006/relationships/hyperlink" Target="http://sublimetext.com" TargetMode="External"/><Relationship Id="rId4" Type="http://schemas.openxmlformats.org/officeDocument/2006/relationships/image" Target="../media/image49.pn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3.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4.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5.xml"/><Relationship Id="rId3" Type="http://schemas.openxmlformats.org/officeDocument/2006/relationships/image" Target="../media/image50.png"/></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6.xml"/><Relationship Id="rId3" Type="http://schemas.openxmlformats.org/officeDocument/2006/relationships/image" Target="../media/image4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2.xm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8.xml"/><Relationship Id="rId3" Type="http://schemas.openxmlformats.org/officeDocument/2006/relationships/image" Target="../media/image24.png"/></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9.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0.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1.xml"/></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2.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3.xml"/><Relationship Id="rId3" Type="http://schemas.openxmlformats.org/officeDocument/2006/relationships/image" Target="../media/image24.png"/></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4.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jpeg"/></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6.xml"/></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7.xml"/><Relationship Id="rId3" Type="http://schemas.openxmlformats.org/officeDocument/2006/relationships/hyperlink" Target="http://getchef.com" TargetMode="External"/><Relationship Id="rId4" Type="http://schemas.openxmlformats.org/officeDocument/2006/relationships/image" Target="../media/image51.png"/><Relationship Id="rId5" Type="http://schemas.openxmlformats.org/officeDocument/2006/relationships/image" Target="../media/image52.png"/></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8.xml"/><Relationship Id="rId3" Type="http://schemas.openxmlformats.org/officeDocument/2006/relationships/image" Target="../media/image53.png"/></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9.xml"/><Relationship Id="rId3" Type="http://schemas.openxmlformats.org/officeDocument/2006/relationships/image" Target="../media/image54.png"/></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0.xml"/><Relationship Id="rId3" Type="http://schemas.openxmlformats.org/officeDocument/2006/relationships/hyperlink" Target="http://manage.getchef.com" TargetMode="External"/></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1.xml"/><Relationship Id="rId3" Type="http://schemas.openxmlformats.org/officeDocument/2006/relationships/hyperlink" Target="http://manage.opscode.com" TargetMode="External"/><Relationship Id="rId4" Type="http://schemas.openxmlformats.org/officeDocument/2006/relationships/image" Target="../media/image5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49.xml"/></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56.png"/><Relationship Id="rId3" Type="http://schemas.openxmlformats.org/officeDocument/2006/relationships/image" Target="../media/image57.png"/></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58.png"/><Relationship Id="rId3" Type="http://schemas.openxmlformats.org/officeDocument/2006/relationships/image" Target="../media/image59.png"/></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58.png"/><Relationship Id="rId3" Type="http://schemas.openxmlformats.org/officeDocument/2006/relationships/image" Target="../media/image59.png"/></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2.xml"/><Relationship Id="rId3" Type="http://schemas.openxmlformats.org/officeDocument/2006/relationships/image" Target="../media/image60.png"/></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3.xml"/></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04.xml"/></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5.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xml"/></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7.xml"/></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62.png"/></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63.png"/></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64.png"/></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08.xml"/><Relationship Id="rId3" Type="http://schemas.openxmlformats.org/officeDocument/2006/relationships/image" Target="../media/image65.png"/></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18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9.xml"/><Relationship Id="rId3" Type="http://schemas.openxmlformats.org/officeDocument/2006/relationships/image" Target="../media/image66.png"/></Relationships>

</file>

<file path=ppt/slides/_rels/slide18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xml"/></Relationships>

</file>

<file path=ppt/slides/_rels/slide190.xml.rels><?xml version="1.0" encoding="UTF-8" standalone="yes"?><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1.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191.xml.rels><?xml version="1.0" encoding="UTF-8" standalone="yes"?><Relationships xmlns="http://schemas.openxmlformats.org/package/2006/relationships"><Relationship Id="rId1" Type="http://schemas.openxmlformats.org/officeDocument/2006/relationships/slideLayout" Target="../slideLayouts/slideLayout268.xml"/></Relationships>

</file>

<file path=ppt/slides/_rels/slide192.xml.rels><?xml version="1.0" encoding="UTF-8" standalone="yes"?><Relationships xmlns="http://schemas.openxmlformats.org/package/2006/relationships"><Relationship Id="rId1" Type="http://schemas.openxmlformats.org/officeDocument/2006/relationships/slideLayout" Target="../slideLayouts/slideLayout268.xml"/></Relationships>

</file>

<file path=ppt/slides/_rels/slide193.xml.rels><?xml version="1.0" encoding="UTF-8" standalone="yes"?><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image" Target="../media/image75.png"/></Relationships>

</file>

<file path=ppt/slides/_rels/slide194.xml.rels><?xml version="1.0" encoding="UTF-8" standalone="yes"?><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image" Target="../media/image76.png"/><Relationship Id="rId3" Type="http://schemas.openxmlformats.org/officeDocument/2006/relationships/image" Target="../media/image77.png"/></Relationships>

</file>

<file path=ppt/slides/_rels/slide195.xml.rels><?xml version="1.0" encoding="UTF-8" standalone="yes"?><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s>

</file>

<file path=ppt/slides/_rels/slide196.xml.rels><?xml version="1.0" encoding="UTF-8" standalone="yes"?><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s>

</file>

<file path=ppt/slides/_rels/slide197.xml.rels><?xml version="1.0" encoding="UTF-8" standalone="yes"?><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image" Target="../media/image20.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7.png"/></Relationships>

</file>

<file path=ppt/slides/_rels/slide19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2.xml"/></Relationships>

</file>

<file path=ppt/slides/_rels/slide19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3.xml"/><Relationship Id="rId3" Type="http://schemas.openxmlformats.org/officeDocument/2006/relationships/image" Target="../media/image8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xml"/></Relationships>

</file>

<file path=ppt/slides/_rels/slide20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89.png"/><Relationship Id="rId3" Type="http://schemas.openxmlformats.org/officeDocument/2006/relationships/image" Target="../media/image90.png"/></Relationships>

</file>

<file path=ppt/slides/_rels/slide20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1.png"/></Relationships>

</file>

<file path=ppt/slides/_rels/slide20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0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4.xml"/></Relationships>

</file>

<file path=ppt/slides/_rels/slide204.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5.xml"/></Relationships>

</file>

<file path=ppt/slides/_rels/slide20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6.xml"/><Relationship Id="rId3" Type="http://schemas.openxmlformats.org/officeDocument/2006/relationships/hyperlink" Target="http://docs.opscode.com/config_rb_client.html" TargetMode="External"/></Relationships>

</file>

<file path=ppt/slides/_rels/slide20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0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7.xml"/><Relationship Id="rId3" Type="http://schemas.openxmlformats.org/officeDocument/2006/relationships/hyperlink" Target="https://manage.getchef.com" TargetMode="External"/><Relationship Id="rId4" Type="http://schemas.openxmlformats.org/officeDocument/2006/relationships/image" Target="../media/image7.jpeg"/></Relationships>

</file>

<file path=ppt/slides/_rels/slide20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2.png"/></Relationships>

</file>

<file path=ppt/slides/_rels/slide20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6.xml"/></Relationships>

</file>

<file path=ppt/slides/_rels/slide21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8.xml"/></Relationships>

</file>

<file path=ppt/slides/_rels/slide21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9.xml"/><Relationship Id="rId3" Type="http://schemas.openxmlformats.org/officeDocument/2006/relationships/image" Target="../media/image94.png"/></Relationships>

</file>

<file path=ppt/slides/_rels/slide21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0.xml"/></Relationships>

</file>

<file path=ppt/slides/_rels/slide213.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21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1.xml"/></Relationships>

</file>

<file path=ppt/slides/_rels/slide21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2.xml"/></Relationships>

</file>

<file path=ppt/slides/_rels/slide21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1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18.xml.rels><?xml version="1.0" encoding="UTF-8" standalone="yes"?><Relationships xmlns="http://schemas.openxmlformats.org/package/2006/relationships"><Relationship Id="rId1" Type="http://schemas.openxmlformats.org/officeDocument/2006/relationships/slideLayout" Target="../slideLayouts/slideLayout65.xml"/></Relationships>

</file>

<file path=ppt/slides/_rels/slide21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3.xml"/><Relationship Id="rId3" Type="http://schemas.openxmlformats.org/officeDocument/2006/relationships/image" Target="../media/image95.png"/></Relationships>

</file>

<file path=ppt/slides/_rels/slide22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4.xml"/></Relationships>

</file>

<file path=ppt/slides/_rels/slide22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5.xml"/></Relationships>

</file>

<file path=ppt/slides/_rels/slide22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2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6.xml"/></Relationships>

</file>

<file path=ppt/slides/_rels/slide22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3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7.xml"/></Relationships>

</file>

<file path=ppt/slides/_rels/slide23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8.xml"/></Relationships>

</file>

<file path=ppt/slides/_rels/slide23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9.xml"/></Relationships>

</file>

<file path=ppt/slides/_rels/slide240.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30.xml"/><Relationship Id="rId3" Type="http://schemas.openxmlformats.org/officeDocument/2006/relationships/image" Target="../media/image96.png"/></Relationships>

</file>

<file path=ppt/slides/_rels/slide2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1.xml"/><Relationship Id="rId3" Type="http://schemas.openxmlformats.org/officeDocument/2006/relationships/image" Target="../media/image96.png"/></Relationships>

</file>

<file path=ppt/slides/_rels/slide24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2.xml"/><Relationship Id="rId3" Type="http://schemas.openxmlformats.org/officeDocument/2006/relationships/hyperlink" Target="https://github.com/opscode/chef/blob/master/lib/chef/provider/package/windows/msi.rb" TargetMode="External"/></Relationships>

</file>

<file path=ppt/slides/_rels/slide243.xml.rels><?xml version="1.0" encoding="UTF-8" standalone="yes"?><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133.xml"/></Relationships>

</file>

<file path=ppt/slides/_rels/slide24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4.xml"/></Relationships>

</file>

<file path=ppt/slides/_rels/slide2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5.xml"/></Relationships>

</file>

<file path=ppt/slides/_rels/slide24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6.xml"/></Relationships>

</file>

<file path=ppt/slides/_rels/slide2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7.xml"/></Relationships>

</file>

<file path=ppt/slides/_rels/slide2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8.xml"/></Relationships>

</file>

<file path=ppt/slides/_rels/slide2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8.xml"/></Relationships>

</file>

<file path=ppt/slides/_rels/slide25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0.xml"/></Relationships>

</file>

<file path=ppt/slides/_rels/slide25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1.xml"/></Relationships>

</file>

<file path=ppt/slides/_rels/slide2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2.xml"/></Relationships>

</file>

<file path=ppt/slides/_rels/slide2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3.xml"/></Relationships>

</file>

<file path=ppt/slides/_rels/slide2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4.xml"/></Relationships>

</file>

<file path=ppt/slides/_rels/slide2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5.xml"/></Relationships>

</file>

<file path=ppt/slides/_rels/slide256.xml.rels><?xml version="1.0" encoding="UTF-8" standalone="yes"?><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46.xml"/></Relationships>

</file>

<file path=ppt/slides/_rels/slide257.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47.xml"/></Relationships>

</file>

<file path=ppt/slides/_rels/slide25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8.xml"/></Relationships>

</file>

<file path=ppt/slides/_rels/slide25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6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0.xml"/></Relationships>

</file>

<file path=ppt/slides/_rels/slide26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1.xml"/><Relationship Id="rId3" Type="http://schemas.openxmlformats.org/officeDocument/2006/relationships/image" Target="../media/image97.png"/></Relationships>

</file>

<file path=ppt/slides/_rels/slide26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2.xml"/></Relationships>

</file>

<file path=ppt/slides/_rels/slide26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8.png"/></Relationships>

</file>

<file path=ppt/slides/_rels/slide264.xml.rels><?xml version="1.0" encoding="UTF-8" standalone="yes"?><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153.xml"/></Relationships>

</file>

<file path=ppt/slides/_rels/slide26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4.xml"/></Relationships>

</file>

<file path=ppt/slides/_rels/slide26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5.xml"/></Relationships>

</file>

<file path=ppt/slides/_rels/slide26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6.xml"/></Relationships>

</file>

<file path=ppt/slides/_rels/slide26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7.xml"/></Relationships>

</file>

<file path=ppt/slides/_rels/slide269.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58.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9.xml"/></Relationships>

</file>

<file path=ppt/slides/_rels/slide270.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59.xml"/></Relationships>

</file>

<file path=ppt/slides/_rels/slide27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60.xml"/></Relationships>

</file>

<file path=ppt/slides/_rels/slide27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61.xml"/></Relationships>

</file>

<file path=ppt/slides/_rels/slide273.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62.xml"/><Relationship Id="rId3" Type="http://schemas.openxmlformats.org/officeDocument/2006/relationships/image" Target="../media/image99.png"/></Relationships>

</file>

<file path=ppt/slides/_rels/slide27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7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7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100.png"/><Relationship Id="rId3" Type="http://schemas.openxmlformats.org/officeDocument/2006/relationships/image" Target="../media/image101.png"/></Relationships>

</file>

<file path=ppt/slides/_rels/slide27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100.png"/><Relationship Id="rId3" Type="http://schemas.openxmlformats.org/officeDocument/2006/relationships/image" Target="../media/image16.png"/><Relationship Id="rId4" Type="http://schemas.openxmlformats.org/officeDocument/2006/relationships/image" Target="../media/image101.png"/><Relationship Id="rId5" Type="http://schemas.openxmlformats.org/officeDocument/2006/relationships/image" Target="../media/image102.png"/></Relationships>

</file>

<file path=ppt/slides/_rels/slide27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79.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28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281.xml.rels><?xml version="1.0" encoding="UTF-8" standalone="yes"?><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63.xml"/><Relationship Id="rId3" Type="http://schemas.openxmlformats.org/officeDocument/2006/relationships/image" Target="../media/image103.png"/><Relationship Id="rId4" Type="http://schemas.openxmlformats.org/officeDocument/2006/relationships/image" Target="../media/image72.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s>

</file>

<file path=ppt/slides/_rels/slide28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64.xml"/></Relationships>

</file>

<file path=ppt/slides/_rels/slide283.xml.rels><?xml version="1.0" encoding="UTF-8" standalone="yes"?><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65.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03.png"/><Relationship Id="rId8" Type="http://schemas.openxmlformats.org/officeDocument/2006/relationships/image" Target="../media/image119.png"/><Relationship Id="rId9" Type="http://schemas.openxmlformats.org/officeDocument/2006/relationships/image" Target="../media/image112.png"/><Relationship Id="rId10" Type="http://schemas.openxmlformats.org/officeDocument/2006/relationships/image" Target="../media/image120.png"/></Relationships>

</file>

<file path=ppt/slides/_rels/slide284.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66.xml"/><Relationship Id="rId3" Type="http://schemas.openxmlformats.org/officeDocument/2006/relationships/image" Target="../media/image121.png"/></Relationships>

</file>

<file path=ppt/slides/_rels/slide285.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67.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s>

</file>

<file path=ppt/slides/_rels/slide286.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68.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29.png"/><Relationship Id="rId6" Type="http://schemas.openxmlformats.org/officeDocument/2006/relationships/image" Target="../media/image130.png"/><Relationship Id="rId7" Type="http://schemas.openxmlformats.org/officeDocument/2006/relationships/image" Target="../media/image131.png"/></Relationships>

</file>

<file path=ppt/slides/_rels/slide287.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69.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s>

</file>

<file path=ppt/slides/_rels/slide288.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0.xml"/><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image" Target="../media/image146.png"/></Relationships>

</file>

<file path=ppt/slides/_rels/slide289.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1.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 Id="rId7" Type="http://schemas.openxmlformats.org/officeDocument/2006/relationships/image" Target="../media/image151.png"/><Relationship Id="rId8" Type="http://schemas.openxmlformats.org/officeDocument/2006/relationships/image" Target="../media/image152.png"/><Relationship Id="rId9" Type="http://schemas.openxmlformats.org/officeDocument/2006/relationships/image" Target="../media/image153.png"/><Relationship Id="rId10" Type="http://schemas.openxmlformats.org/officeDocument/2006/relationships/image" Target="../media/image154.png"/><Relationship Id="rId11" Type="http://schemas.openxmlformats.org/officeDocument/2006/relationships/image" Target="../media/image15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0.xml"/></Relationships>

</file>

<file path=ppt/slides/_rels/slide290.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2.xml"/><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9" Type="http://schemas.openxmlformats.org/officeDocument/2006/relationships/image" Target="../media/image162.png"/><Relationship Id="rId10" Type="http://schemas.openxmlformats.org/officeDocument/2006/relationships/image" Target="../media/image163.png"/><Relationship Id="rId11" Type="http://schemas.openxmlformats.org/officeDocument/2006/relationships/image" Target="../media/image164.png"/><Relationship Id="rId12" Type="http://schemas.openxmlformats.org/officeDocument/2006/relationships/image" Target="../media/image165.png"/><Relationship Id="rId13" Type="http://schemas.openxmlformats.org/officeDocument/2006/relationships/image" Target="../media/image166.png"/></Relationships>

</file>

<file path=ppt/slides/_rels/slide291.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3.xml"/><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1.png"/><Relationship Id="rId8" Type="http://schemas.openxmlformats.org/officeDocument/2006/relationships/image" Target="../media/image172.png"/><Relationship Id="rId9" Type="http://schemas.openxmlformats.org/officeDocument/2006/relationships/image" Target="../media/image173.png"/><Relationship Id="rId10" Type="http://schemas.openxmlformats.org/officeDocument/2006/relationships/image" Target="../media/image174.png"/><Relationship Id="rId11" Type="http://schemas.openxmlformats.org/officeDocument/2006/relationships/image" Target="../media/image175.png"/><Relationship Id="rId12" Type="http://schemas.openxmlformats.org/officeDocument/2006/relationships/image" Target="../media/image176.png"/><Relationship Id="rId13" Type="http://schemas.openxmlformats.org/officeDocument/2006/relationships/image" Target="../media/image177.png"/><Relationship Id="rId14" Type="http://schemas.openxmlformats.org/officeDocument/2006/relationships/image" Target="../media/image178.png"/><Relationship Id="rId15" Type="http://schemas.openxmlformats.org/officeDocument/2006/relationships/image" Target="../media/image179.png"/><Relationship Id="rId16" Type="http://schemas.openxmlformats.org/officeDocument/2006/relationships/image" Target="../media/image180.png"/></Relationships>

</file>

<file path=ppt/slides/_rels/slide292.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4.xml"/><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9" Type="http://schemas.openxmlformats.org/officeDocument/2006/relationships/image" Target="../media/image187.png"/><Relationship Id="rId10" Type="http://schemas.openxmlformats.org/officeDocument/2006/relationships/image" Target="../media/image188.png"/><Relationship Id="rId11" Type="http://schemas.openxmlformats.org/officeDocument/2006/relationships/image" Target="../media/image189.png"/><Relationship Id="rId12" Type="http://schemas.openxmlformats.org/officeDocument/2006/relationships/image" Target="../media/image190.png"/><Relationship Id="rId13" Type="http://schemas.openxmlformats.org/officeDocument/2006/relationships/image" Target="../media/image191.png"/><Relationship Id="rId14" Type="http://schemas.openxmlformats.org/officeDocument/2006/relationships/image" Target="../media/image192.png"/><Relationship Id="rId15" Type="http://schemas.openxmlformats.org/officeDocument/2006/relationships/image" Target="../media/image193.png"/><Relationship Id="rId16" Type="http://schemas.openxmlformats.org/officeDocument/2006/relationships/image" Target="../media/image194.png"/><Relationship Id="rId17" Type="http://schemas.openxmlformats.org/officeDocument/2006/relationships/image" Target="../media/image195.png"/></Relationships>

</file>

<file path=ppt/slides/_rels/slide293.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5.xml"/><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1.png"/><Relationship Id="rId9" Type="http://schemas.openxmlformats.org/officeDocument/2006/relationships/image" Target="../media/image202.png"/><Relationship Id="rId10" Type="http://schemas.openxmlformats.org/officeDocument/2006/relationships/image" Target="../media/image203.png"/><Relationship Id="rId11" Type="http://schemas.openxmlformats.org/officeDocument/2006/relationships/image" Target="../media/image204.png"/><Relationship Id="rId12" Type="http://schemas.openxmlformats.org/officeDocument/2006/relationships/image" Target="../media/image205.png"/><Relationship Id="rId13" Type="http://schemas.openxmlformats.org/officeDocument/2006/relationships/image" Target="../media/image206.png"/><Relationship Id="rId14" Type="http://schemas.openxmlformats.org/officeDocument/2006/relationships/image" Target="../media/image207.png"/><Relationship Id="rId15" Type="http://schemas.openxmlformats.org/officeDocument/2006/relationships/image" Target="../media/image208.png"/><Relationship Id="rId16" Type="http://schemas.openxmlformats.org/officeDocument/2006/relationships/image" Target="../media/image209.png"/><Relationship Id="rId17" Type="http://schemas.openxmlformats.org/officeDocument/2006/relationships/image" Target="../media/image210.png"/><Relationship Id="rId18" Type="http://schemas.openxmlformats.org/officeDocument/2006/relationships/image" Target="../media/image211.png"/></Relationships>

</file>

<file path=ppt/slides/_rels/slide294.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6.xml"/><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218.png"/><Relationship Id="rId10" Type="http://schemas.openxmlformats.org/officeDocument/2006/relationships/image" Target="../media/image219.png"/><Relationship Id="rId11" Type="http://schemas.openxmlformats.org/officeDocument/2006/relationships/image" Target="../media/image220.png"/><Relationship Id="rId12" Type="http://schemas.openxmlformats.org/officeDocument/2006/relationships/image" Target="../media/image221.png"/><Relationship Id="rId13" Type="http://schemas.openxmlformats.org/officeDocument/2006/relationships/image" Target="../media/image222.png"/><Relationship Id="rId14" Type="http://schemas.openxmlformats.org/officeDocument/2006/relationships/image" Target="../media/image223.png"/><Relationship Id="rId15" Type="http://schemas.openxmlformats.org/officeDocument/2006/relationships/image" Target="../media/image224.png"/><Relationship Id="rId16" Type="http://schemas.openxmlformats.org/officeDocument/2006/relationships/image" Target="../media/image225.png"/><Relationship Id="rId17" Type="http://schemas.openxmlformats.org/officeDocument/2006/relationships/image" Target="../media/image226.png"/><Relationship Id="rId18" Type="http://schemas.openxmlformats.org/officeDocument/2006/relationships/image" Target="../media/image227.png"/><Relationship Id="rId19" Type="http://schemas.openxmlformats.org/officeDocument/2006/relationships/image" Target="../media/image228.png"/><Relationship Id="rId20" Type="http://schemas.openxmlformats.org/officeDocument/2006/relationships/image" Target="../media/image229.png"/></Relationships>

</file>

<file path=ppt/slides/_rels/slide295.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77.xml"/></Relationships>

</file>

<file path=ppt/slides/_rels/slide296.xml.rels><?xml version="1.0" encoding="UTF-8" standalone="yes"?><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78.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03.png"/><Relationship Id="rId8" Type="http://schemas.openxmlformats.org/officeDocument/2006/relationships/image" Target="../media/image119.png"/><Relationship Id="rId9" Type="http://schemas.openxmlformats.org/officeDocument/2006/relationships/image" Target="../media/image112.png"/><Relationship Id="rId10" Type="http://schemas.openxmlformats.org/officeDocument/2006/relationships/image" Target="../media/image120.png"/></Relationships>

</file>

<file path=ppt/slides/_rels/slide297.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79.xml"/><Relationship Id="rId3" Type="http://schemas.openxmlformats.org/officeDocument/2006/relationships/image" Target="../media/image115.png"/></Relationships>

</file>

<file path=ppt/slides/_rels/slide298.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0.xml"/><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115.png"/></Relationships>

</file>

<file path=ppt/slides/_rels/slide299.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1.xml"/><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11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300.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2.xml"/><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115.png"/></Relationships>

</file>

<file path=ppt/slides/_rels/slide301.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3.xml"/><Relationship Id="rId3" Type="http://schemas.openxmlformats.org/officeDocument/2006/relationships/image" Target="../media/image240.png"/><Relationship Id="rId4" Type="http://schemas.openxmlformats.org/officeDocument/2006/relationships/image" Target="../media/image241.png"/><Relationship Id="rId5" Type="http://schemas.openxmlformats.org/officeDocument/2006/relationships/image" Target="../media/image242.png"/><Relationship Id="rId6" Type="http://schemas.openxmlformats.org/officeDocument/2006/relationships/image" Target="../media/image243.png"/><Relationship Id="rId7" Type="http://schemas.openxmlformats.org/officeDocument/2006/relationships/image" Target="../media/image244.png"/><Relationship Id="rId8" Type="http://schemas.openxmlformats.org/officeDocument/2006/relationships/image" Target="../media/image245.png"/><Relationship Id="rId9" Type="http://schemas.openxmlformats.org/officeDocument/2006/relationships/image" Target="../media/image246.png"/><Relationship Id="rId10" Type="http://schemas.openxmlformats.org/officeDocument/2006/relationships/image" Target="../media/image115.png"/></Relationships>

</file>

<file path=ppt/slides/_rels/slide302.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4.xml"/><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image" Target="../media/image250.png"/><Relationship Id="rId7" Type="http://schemas.openxmlformats.org/officeDocument/2006/relationships/image" Target="../media/image251.png"/><Relationship Id="rId8" Type="http://schemas.openxmlformats.org/officeDocument/2006/relationships/image" Target="../media/image252.png"/><Relationship Id="rId9" Type="http://schemas.openxmlformats.org/officeDocument/2006/relationships/image" Target="../media/image253.png"/><Relationship Id="rId10" Type="http://schemas.openxmlformats.org/officeDocument/2006/relationships/image" Target="../media/image254.png"/><Relationship Id="rId11" Type="http://schemas.openxmlformats.org/officeDocument/2006/relationships/image" Target="../media/image255.png"/><Relationship Id="rId12" Type="http://schemas.openxmlformats.org/officeDocument/2006/relationships/image" Target="../media/image115.png"/></Relationships>

</file>

<file path=ppt/slides/_rels/slide303.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185.xml"/><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 Id="rId8" Type="http://schemas.openxmlformats.org/officeDocument/2006/relationships/image" Target="../media/image261.png"/><Relationship Id="rId9" Type="http://schemas.openxmlformats.org/officeDocument/2006/relationships/image" Target="../media/image262.png"/><Relationship Id="rId10" Type="http://schemas.openxmlformats.org/officeDocument/2006/relationships/image" Target="../media/image263.png"/><Relationship Id="rId11" Type="http://schemas.openxmlformats.org/officeDocument/2006/relationships/image" Target="../media/image264.png"/><Relationship Id="rId12" Type="http://schemas.openxmlformats.org/officeDocument/2006/relationships/image" Target="../media/image265.png"/><Relationship Id="rId13" Type="http://schemas.openxmlformats.org/officeDocument/2006/relationships/image" Target="../media/image115.png"/></Relationships>

</file>

<file path=ppt/slides/_rels/slide304.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30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0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0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86.xml"/></Relationships>

</file>

<file path=ppt/slides/_rels/slide30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87.xml"/></Relationships>

</file>

<file path=ppt/slides/_rels/slide309.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88.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47.xml"/></Relationships>

</file>

<file path=ppt/slides/_rels/slide310.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89.xml"/></Relationships>

</file>

<file path=ppt/slides/_rels/slide311.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90.xml"/></Relationships>

</file>

<file path=ppt/slides/_rels/slide31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91.xml"/></Relationships>

</file>

<file path=ppt/slides/_rels/slide313.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92.xml"/></Relationships>

</file>

<file path=ppt/slides/_rels/slide314.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93.xml"/></Relationships>

</file>

<file path=ppt/slides/_rels/slide315.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194.xml"/><Relationship Id="rId3" Type="http://schemas.openxmlformats.org/officeDocument/2006/relationships/image" Target="../media/image266.png"/></Relationships>

</file>

<file path=ppt/slides/_rels/slide31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5.xml"/></Relationships>

</file>

<file path=ppt/slides/_rels/slide317.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31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1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2.xml"/></Relationships>

</file>

<file path=ppt/slides/_rels/slide32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2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2.png"/></Relationships>

</file>

<file path=ppt/slides/_rels/slide32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93.png"/></Relationships>

</file>

<file path=ppt/slides/_rels/slide32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2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7.xml"/></Relationships>

</file>

<file path=ppt/slides/_rels/slide32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8.xml"/></Relationships>

</file>

<file path=ppt/slides/_rels/slide32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9.xml"/></Relationships>

</file>

<file path=ppt/slides/_rels/slide32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2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2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0.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3.xml"/></Relationships>

</file>

<file path=ppt/slides/_rels/slide33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1.xml"/></Relationships>

</file>

<file path=ppt/slides/_rels/slide33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2.xml"/></Relationships>

</file>

<file path=ppt/slides/_rels/slide332.xml.rels><?xml version="1.0" encoding="UTF-8" standalone="yes"?><Relationships xmlns="http://schemas.openxmlformats.org/package/2006/relationships"><Relationship Id="rId1" Type="http://schemas.openxmlformats.org/officeDocument/2006/relationships/slideLayout" Target="../slideLayouts/slideLayout272.xml"/></Relationships>

</file>

<file path=ppt/slides/_rels/slide33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3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35.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3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3.xml"/></Relationships>

</file>

<file path=ppt/slides/_rels/slide3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4.xml"/></Relationships>

</file>

<file path=ppt/slides/_rels/slide33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5.xml"/></Relationships>

</file>

<file path=ppt/slides/_rels/slide33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4.xml"/></Relationships>

</file>

<file path=ppt/slides/_rels/slide3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6.xml"/></Relationships>

</file>

<file path=ppt/slides/_rels/slide3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7.xml"/></Relationships>

</file>

<file path=ppt/slides/_rels/slide34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4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4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8.xml"/></Relationships>

</file>

<file path=ppt/slides/_rels/slide34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9.xml"/></Relationships>

</file>

<file path=ppt/slides/_rels/slide3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0.xml"/></Relationships>

</file>

<file path=ppt/slides/_rels/slide3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1.xml"/></Relationships>

</file>

<file path=ppt/slides/_rels/slide3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2.xml"/><Relationship Id="rId3" Type="http://schemas.openxmlformats.org/officeDocument/2006/relationships/image" Target="../media/image26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5.xml"/></Relationships>

</file>

<file path=ppt/slides/_rels/slide35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3.xml"/></Relationships>

</file>

<file path=ppt/slides/_rels/slide35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4.xml"/></Relationships>

</file>

<file path=ppt/slides/_rels/slide3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5.xml"/></Relationships>

</file>

<file path=ppt/slides/_rels/slide3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6.xml"/><Relationship Id="rId3" Type="http://schemas.openxmlformats.org/officeDocument/2006/relationships/image" Target="../media/image268.png"/></Relationships>

</file>

<file path=ppt/slides/_rels/slide3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7.xml"/></Relationships>

</file>

<file path=ppt/slides/_rels/slide35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69.png"/></Relationships>

</file>

<file path=ppt/slides/_rels/slide35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8.xml"/></Relationships>

</file>

<file path=ppt/slides/_rels/slide35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9.xml"/></Relationships>

</file>

<file path=ppt/slides/_rels/slide35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70.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6.xml"/></Relationships>

</file>

<file path=ppt/slides/_rels/slide36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0.xml"/><Relationship Id="rId3" Type="http://schemas.openxmlformats.org/officeDocument/2006/relationships/image" Target="../media/image271.png"/></Relationships>

</file>

<file path=ppt/slides/_rels/slide36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1.xml"/></Relationships>

</file>

<file path=ppt/slides/_rels/slide36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63.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36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2.xml"/></Relationships>

</file>

<file path=ppt/slides/_rels/slide36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6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6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6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3.xml"/></Relationships>

</file>

<file path=ppt/slides/_rels/slide36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7.xml"/></Relationships>

</file>

<file path=ppt/slides/_rels/slide37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5.xml"/><Relationship Id="rId3" Type="http://schemas.openxmlformats.org/officeDocument/2006/relationships/hyperlink" Target="http://docs.opscode.com/essentials_cookbook_attribute_files.html" TargetMode="External"/><Relationship Id="rId4" Type="http://schemas.openxmlformats.org/officeDocument/2006/relationships/image" Target="../media/image272.png"/></Relationships>

</file>

<file path=ppt/slides/_rels/slide37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6.xml"/></Relationships>

</file>

<file path=ppt/slides/_rels/slide37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7.xml"/></Relationships>

</file>

<file path=ppt/slides/_rels/slide37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8.xml"/></Relationships>

</file>

<file path=ppt/slides/_rels/slide37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7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7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7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9.xml"/></Relationships>

</file>

<file path=ppt/slides/_rels/slide37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0.xml"/></Relationships>

</file>

<file path=ppt/slides/_rels/slide37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1.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8.xml"/></Relationships>

</file>

<file path=ppt/slides/_rels/slide38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2.xml"/></Relationships>

</file>

<file path=ppt/slides/_rels/slide38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3.xml"/></Relationships>

</file>

<file path=ppt/slides/_rels/slide38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4.xml"/></Relationships>

</file>

<file path=ppt/slides/_rels/slide38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5.xml"/></Relationships>

</file>

<file path=ppt/slides/_rels/slide38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6.xml"/></Relationships>

</file>

<file path=ppt/slides/_rels/slide38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7.xml"/></Relationships>

</file>

<file path=ppt/slides/_rels/slide38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8.xml"/></Relationships>

</file>

<file path=ppt/slides/_rels/slide38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9.xml"/></Relationships>

</file>

<file path=ppt/slides/_rels/slide38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0.xml"/></Relationships>

</file>

<file path=ppt/slides/_rels/slide38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19.xml"/></Relationships>

</file>

<file path=ppt/slides/_rels/slide39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1.xml"/></Relationships>

</file>

<file path=ppt/slides/_rels/slide39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9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2.xml"/></Relationships>

</file>

<file path=ppt/slides/_rels/slide39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3.xml"/></Relationships>

</file>

<file path=ppt/slides/_rels/slide39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4.xml"/></Relationships>

</file>

<file path=ppt/slides/_rels/slide39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5.xml"/></Relationships>

</file>

<file path=ppt/slides/_rels/slide39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9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6.xml"/></Relationships>

</file>

<file path=ppt/slides/_rels/slide39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39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xml"/></Relationships>

</file>

<file path=ppt/slides/_rels/slide40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7.xml"/></Relationships>

</file>

<file path=ppt/slides/_rels/slide40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0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8.xml"/></Relationships>

</file>

<file path=ppt/slides/_rels/slide40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41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1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9.xml"/></Relationships>

</file>

<file path=ppt/slides/_rels/slide41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13.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0.xml"/></Relationships>

</file>

<file path=ppt/slides/_rels/slide41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1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1.xml"/></Relationships>

</file>

<file path=ppt/slides/_rels/slide41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2.xml"/><Relationship Id="rId3" Type="http://schemas.openxmlformats.org/officeDocument/2006/relationships/hyperlink" Target="http://semver.org" TargetMode="External"/></Relationships>

</file>

<file path=ppt/slides/_rels/slide41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3.xml"/></Relationships>

</file>

<file path=ppt/slides/_rels/slide41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4.xml"/></Relationships>

</file>

<file path=ppt/slides/_rels/slide41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5.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2.xml"/></Relationships>

</file>

<file path=ppt/slides/_rels/slide42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6.xml"/></Relationships>

</file>

<file path=ppt/slides/_rels/slide42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7.xml"/></Relationships>

</file>

<file path=ppt/slides/_rels/slide42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8.xml"/><Relationship Id="rId3" Type="http://schemas.openxmlformats.org/officeDocument/2006/relationships/hyperlink" Target="http://wiki.opscode.com" TargetMode="External"/></Relationships>

</file>

<file path=ppt/slides/_rels/slide423.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73.png"/></Relationships>

</file>

<file path=ppt/slides/_rels/slide424.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74.png"/></Relationships>

</file>

<file path=ppt/slides/_rels/slide425.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259.xml"/><Relationship Id="rId3" Type="http://schemas.openxmlformats.org/officeDocument/2006/relationships/image" Target="../media/image275.png"/></Relationships>

</file>

<file path=ppt/slides/_rels/slide42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2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0.xml"/></Relationships>

</file>

<file path=ppt/slides/_rels/slide42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1.xml"/></Relationships>

</file>

<file path=ppt/slides/_rels/slide42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43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3.xml"/></Relationships>

</file>

<file path=ppt/slides/_rels/slide43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4.xml"/></Relationships>

</file>

<file path=ppt/slides/_rels/slide43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5.xml"/></Relationships>

</file>

<file path=ppt/slides/_rels/slide43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6.xml"/></Relationships>

</file>

<file path=ppt/slides/_rels/slide43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7.xml"/></Relationships>

</file>

<file path=ppt/slides/_rels/slide4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8.xml"/></Relationships>

</file>

<file path=ppt/slides/_rels/slide4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9.xml"/></Relationships>

</file>

<file path=ppt/slides/_rels/slide4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0.xml"/></Relationships>

</file>

<file path=ppt/slides/_rels/slide43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1.xml"/></Relationships>

</file>

<file path=ppt/slides/_rels/slide4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4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3.xml"/><Relationship Id="rId3" Type="http://schemas.openxmlformats.org/officeDocument/2006/relationships/hyperlink" Target="http://tinyurl.com/pelqotr" TargetMode="External"/><Relationship Id="rId4" Type="http://schemas.openxmlformats.org/officeDocument/2006/relationships/image" Target="../media/image276.png"/></Relationships>

</file>

<file path=ppt/slides/_rels/slide4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4.xml"/></Relationships>

</file>

<file path=ppt/slides/_rels/slide44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4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5.xml"/></Relationships>

</file>

<file path=ppt/slides/_rels/slide44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6.xml"/><Relationship Id="rId3" Type="http://schemas.openxmlformats.org/officeDocument/2006/relationships/image" Target="../media/image277.png"/><Relationship Id="rId4" Type="http://schemas.openxmlformats.org/officeDocument/2006/relationships/image" Target="../media/image278.png"/><Relationship Id="rId5" Type="http://schemas.openxmlformats.org/officeDocument/2006/relationships/image" Target="../media/image279.png"/></Relationships>

</file>

<file path=ppt/slides/_rels/slide4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7.xml"/></Relationships>

</file>

<file path=ppt/slides/_rels/slide44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47.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8.xml"/></Relationships>

</file>

<file path=ppt/slides/_rels/slide4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9.xml"/></Relationships>

</file>

<file path=ppt/slides/_rels/slide4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0.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15.png"/></Relationships>

</file>

<file path=ppt/slides/_rels/slide45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1.xml"/></Relationships>

</file>

<file path=ppt/slides/_rels/slide45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2.xml"/></Relationships>

</file>

<file path=ppt/slides/_rels/slide45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283.xml"/></Relationships>

</file>

<file path=ppt/slides/_rels/slide4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4.xml"/></Relationships>

</file>

<file path=ppt/slides/_rels/slide4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5.xml"/></Relationships>

</file>

<file path=ppt/slides/_rels/slide4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6.xml"/></Relationships>

</file>

<file path=ppt/slides/_rels/slide45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7.xml"/></Relationships>

</file>

<file path=ppt/slides/_rels/slide45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8.xml"/></Relationships>

</file>

<file path=ppt/slides/_rels/slide45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9.xml"/></Relationships>

</file>

<file path=ppt/slides/_rels/slide45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5.xml"/><Relationship Id="rId3" Type="http://schemas.openxmlformats.org/officeDocument/2006/relationships/image" Target="../media/image1.jpeg"/><Relationship Id="rId4" Type="http://schemas.openxmlformats.org/officeDocument/2006/relationships/hyperlink" Target="http://www.flickr.com/photos/louisb/4555295187/" TargetMode="External"/></Relationships>

</file>

<file path=ppt/slides/_rels/slide46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6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6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290.xml"/></Relationships>

</file>

<file path=ppt/slides/_rels/slide46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1.xml"/></Relationships>

</file>

<file path=ppt/slides/_rels/slide46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2.xml"/></Relationships>

</file>

<file path=ppt/slides/_rels/slide46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3.xml"/></Relationships>

</file>

<file path=ppt/slides/_rels/slide46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67.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46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6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6.xml"/><Relationship Id="rId3" Type="http://schemas.openxmlformats.org/officeDocument/2006/relationships/image" Target="../media/image1.jpeg"/><Relationship Id="rId4" Type="http://schemas.openxmlformats.org/officeDocument/2006/relationships/hyperlink" Target="http://www.flickr.com/photos/louisb/4555295187/" TargetMode="External"/></Relationships>

</file>

<file path=ppt/slides/_rels/slide47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4.xml"/></Relationships>

</file>

<file path=ppt/slides/_rels/slide47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5.xml"/></Relationships>

</file>

<file path=ppt/slides/_rels/slide47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6.xml"/></Relationships>

</file>

<file path=ppt/slides/_rels/slide47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7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7.xml"/><Relationship Id="rId3" Type="http://schemas.openxmlformats.org/officeDocument/2006/relationships/image" Target="../media/image1.jpeg"/><Relationship Id="rId4" Type="http://schemas.openxmlformats.org/officeDocument/2006/relationships/hyperlink" Target="http://www.flickr.com/photos/louisb/4555295187/" TargetMode="External"/></Relationships>

</file>

<file path=ppt/slides/_rels/slide48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8.xml"/></Relationships>

</file>

<file path=ppt/slides/_rels/slide48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8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9.xml"/></Relationships>

</file>

<file path=ppt/slides/_rels/slide48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8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8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8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8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0.xml"/></Relationships>

</file>

<file path=ppt/slides/_rels/slide48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1.xml"/></Relationships>

</file>

<file path=ppt/slides/_rels/slide48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2.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8.xml"/><Relationship Id="rId3" Type="http://schemas.openxmlformats.org/officeDocument/2006/relationships/image" Target="../media/image1.jpeg"/><Relationship Id="rId4" Type="http://schemas.openxmlformats.org/officeDocument/2006/relationships/hyperlink" Target="http://www.flickr.com/photos/louisb/4555295187/" TargetMode="External"/></Relationships>

</file>

<file path=ppt/slides/_rels/slide49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9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9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3.xml"/></Relationships>

</file>

<file path=ppt/slides/_rels/slide49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4.xml"/></Relationships>

</file>

<file path=ppt/slides/_rels/slide49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5.xml"/></Relationships>

</file>

<file path=ppt/slides/_rels/slide49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6.xml"/></Relationships>

</file>

<file path=ppt/slides/_rels/slide49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97.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49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49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7.xml"/></Relationships>

</file>

<file path=ppt/slides/_rels/slide50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0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8.xml"/></Relationships>

</file>

<file path=ppt/slides/_rels/slide508.xml.rels><?xml version="1.0" encoding="UTF-8" standalone="yes"?><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309.xml"/></Relationships>

</file>

<file path=ppt/slides/_rels/slide50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80.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0.xml"/></Relationships>

</file>

<file path=ppt/slides/_rels/slide51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1.xml"/></Relationships>

</file>

<file path=ppt/slides/_rels/slide51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2.xml"/></Relationships>

</file>

<file path=ppt/slides/_rels/slide51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3.xml"/></Relationships>

</file>

<file path=ppt/slides/_rels/slide51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1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4.xml"/><Relationship Id="rId3" Type="http://schemas.openxmlformats.org/officeDocument/2006/relationships/image" Target="../media/image27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9.xml"/></Relationships>

</file>

<file path=ppt/slides/_rels/slide52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5.xml"/></Relationships>

</file>

<file path=ppt/slides/_rels/slide52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6.xml"/></Relationships>

</file>

<file path=ppt/slides/_rels/slide52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7.xml"/></Relationships>

</file>

<file path=ppt/slides/_rels/slide52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2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8.xml"/></Relationships>

</file>

<file path=ppt/slides/_rels/slide52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2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9.xml"/></Relationships>

</file>

<file path=ppt/slides/_rels/slide52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0.xml"/></Relationships>

</file>

<file path=ppt/slides/_rels/slide52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1.xml"/></Relationships>

</file>

<file path=ppt/slides/_rels/slide52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jpeg"/></Relationships>

</file>

<file path=ppt/slides/_rels/slide530.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53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2.xml"/></Relationships>

</file>

<file path=ppt/slides/_rels/slide53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jpeg"/></Relationships>

</file>

<file path=ppt/slides/_rels/slide53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3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3.xml"/></Relationships>

</file>

<file path=ppt/slides/_rels/slide5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4.xml"/></Relationships>

</file>

<file path=ppt/slides/_rels/slide5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5.xml"/></Relationships>

</file>

<file path=ppt/slides/_rels/slide53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0.xml"/></Relationships>

</file>

<file path=ppt/slides/_rels/slide5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7.xml"/></Relationships>

</file>

<file path=ppt/slides/_rels/slide5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8.xml"/><Relationship Id="rId3" Type="http://schemas.openxmlformats.org/officeDocument/2006/relationships/hyperlink" Target="http://wiki.opscode.com/display/chef/Version+Constraints" TargetMode="External"/></Relationships>

</file>

<file path=ppt/slides/_rels/slide54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9.xml"/></Relationships>

</file>

<file path=ppt/slides/_rels/slide54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4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0.xml"/><Relationship Id="rId3" Type="http://schemas.openxmlformats.org/officeDocument/2006/relationships/image" Target="../media/image281.png"/></Relationships>

</file>

<file path=ppt/slides/_rels/slide546.xml.rels><?xml version="1.0" encoding="UTF-8" standalone="yes"?><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331.xml"/></Relationships>

</file>

<file path=ppt/slides/_rels/slide5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2.xml"/></Relationships>

</file>

<file path=ppt/slides/_rels/slide54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4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1.xml"/></Relationships>

</file>

<file path=ppt/slides/_rels/slide550.xml.rels><?xml version="1.0" encoding="UTF-8" standalone="yes"?><Relationships xmlns="http://schemas.openxmlformats.org/package/2006/relationships"><Relationship Id="rId1" Type="http://schemas.openxmlformats.org/officeDocument/2006/relationships/slideLayout" Target="../slideLayouts/slideLayout272.xml"/><Relationship Id="rId2" Type="http://schemas.openxmlformats.org/officeDocument/2006/relationships/notesSlide" Target="../notesSlides/notesSlide333.xml"/></Relationships>

</file>

<file path=ppt/slides/_rels/slide55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4.xml"/><Relationship Id="rId3" Type="http://schemas.openxmlformats.org/officeDocument/2006/relationships/image" Target="../media/image282.png"/></Relationships>

</file>

<file path=ppt/slides/_rels/slide5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5.xml"/></Relationships>

</file>

<file path=ppt/slides/_rels/slide55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6.xml"/></Relationships>

</file>

<file path=ppt/slides/_rels/slide55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5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2.xml"/></Relationships>

</file>

<file path=ppt/slides/_rels/slide560.xml.rels><?xml version="1.0" encoding="UTF-8" standalone="yes"?><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8.xml"/></Relationships>

</file>

<file path=ppt/slides/_rels/slide56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6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6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9.xml"/><Relationship Id="rId3" Type="http://schemas.openxmlformats.org/officeDocument/2006/relationships/image" Target="../media/image283.png"/></Relationships>

</file>

<file path=ppt/slides/_rels/slide56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0.xml"/><Relationship Id="rId3" Type="http://schemas.openxmlformats.org/officeDocument/2006/relationships/image" Target="../media/image283.png"/></Relationships>

</file>

<file path=ppt/slides/_rels/slide56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1.xml"/><Relationship Id="rId3" Type="http://schemas.openxmlformats.org/officeDocument/2006/relationships/image" Target="../media/image284.png"/></Relationships>

</file>

<file path=ppt/slides/_rels/slide56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2.xml"/><Relationship Id="rId3" Type="http://schemas.openxmlformats.org/officeDocument/2006/relationships/image" Target="../media/image285.png"/></Relationships>

</file>

<file path=ppt/slides/_rels/slide56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6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69.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7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3.xml"/></Relationships>

</file>

<file path=ppt/slides/_rels/slide57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7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4.xml"/></Relationships>

</file>

<file path=ppt/slides/_rels/slide57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5.xml"/></Relationships>

</file>

<file path=ppt/slides/_rels/slide57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6.xml"/></Relationships>

</file>

<file path=ppt/slides/_rels/slide57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7.xml"/></Relationships>

</file>

<file path=ppt/slides/_rels/slide57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8.xml"/></Relationships>

</file>

<file path=ppt/slides/_rels/slide57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7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9.xml"/></Relationships>

</file>

<file path=ppt/slides/_rels/slide57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0.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3.xml"/></Relationships>

</file>

<file path=ppt/slides/_rels/slide58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1.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1.xml"/></Relationships>

</file>

<file path=ppt/slides/_rels/slide58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2.xml"/></Relationships>

</file>

<file path=ppt/slides/_rels/slide58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3.xml"/></Relationships>

</file>

<file path=ppt/slides/_rels/slide58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8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4.xml"/></Relationships>

</file>

<file path=ppt/slides/_rels/slide592.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3.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55.xml"/></Relationships>

</file>

<file path=ppt/slides/_rels/slide59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59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6.xml"/></Relationships>

</file>

<file path=ppt/slides/_rels/slide59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0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8.xml"/></Relationships>

</file>

<file path=ppt/slides/_rels/slide60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86.png"/></Relationships>

</file>

<file path=ppt/slides/_rels/slide60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9.xml"/></Relationships>

</file>

<file path=ppt/slides/_rels/slide60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0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605.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606.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0.xml"/><Relationship Id="rId3" Type="http://schemas.openxmlformats.org/officeDocument/2006/relationships/hyperlink" Target="http://status.opscode.com%22%20%5Ct%20%22_blank" TargetMode="External"/><Relationship Id="rId4" Type="http://schemas.openxmlformats.org/officeDocument/2006/relationships/hyperlink" Target="https://twitter.com/opscode_status" TargetMode="External"/></Relationships>

</file>

<file path=ppt/slides/_rels/slide607.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1.xml"/><Relationship Id="rId3" Type="http://schemas.openxmlformats.org/officeDocument/2006/relationships/hyperlink" Target="mailto:support@opscode.com" TargetMode="External"/></Relationships>

</file>

<file path=ppt/slides/_rels/slide608.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2.xml"/></Relationships>

</file>

<file path=ppt/slides/_rels/slide609.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3.xml"/><Relationship Id="rId3" Type="http://schemas.openxmlformats.org/officeDocument/2006/relationships/hyperlink" Target="mailto:user1@mydomain.com" TargetMode="External"/><Relationship Id="rId4" Type="http://schemas.openxmlformats.org/officeDocument/2006/relationships/hyperlink" Target="mailto:user2@mydomain.com" TargetMode="External"/><Relationship Id="rId5" Type="http://schemas.openxmlformats.org/officeDocument/2006/relationships/hyperlink" Target="mailto:user3@mydomain.com" TargetMode="External"/><Relationship Id="rId6" Type="http://schemas.openxmlformats.org/officeDocument/2006/relationships/hyperlink" Target="mailto:Sales@opscode.com" TargetMode="Externa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4.xml"/></Relationships>

</file>

<file path=ppt/slides/_rels/slide610.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4.xml"/><Relationship Id="rId3" Type="http://schemas.openxmlformats.org/officeDocument/2006/relationships/hyperlink" Target="https://wiki.opscode.com/display/chef/Release+Notes" TargetMode="External"/></Relationships>

</file>

<file path=ppt/slides/_rels/slide611.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61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5.xml"/></Relationships>

</file>

<file path=ppt/slides/_rels/slide61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1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15.xml.rels><?xml version="1.0" encoding="UTF-8" standalone="yes"?><Relationships xmlns="http://schemas.openxmlformats.org/package/2006/relationships"><Relationship Id="rId1" Type="http://schemas.openxmlformats.org/officeDocument/2006/relationships/slideLayout" Target="../slideLayouts/slideLayout273.xml"/><Relationship Id="rId2" Type="http://schemas.openxmlformats.org/officeDocument/2006/relationships/image" Target="../media/image287.png"/></Relationships>

</file>

<file path=ppt/slides/_rels/slide616.xml.rels><?xml version="1.0" encoding="UTF-8" standalone="yes"?><Relationships xmlns="http://schemas.openxmlformats.org/package/2006/relationships"><Relationship Id="rId1" Type="http://schemas.openxmlformats.org/officeDocument/2006/relationships/slideLayout" Target="../slideLayouts/slideLayout273.xml"/></Relationships>

</file>

<file path=ppt/slides/_rels/slide617.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hyperlink" Target="http://www.meetup.com/DevOpsAmsterdam/" TargetMode="External"/><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s>

</file>

<file path=ppt/slides/_rels/slide618.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hyperlink" Target="http://www.meetup.com/Infracoders-London/" TargetMode="External"/><Relationship Id="rId3" Type="http://schemas.openxmlformats.org/officeDocument/2006/relationships/hyperlink" Target="http://www.meetup.com/Docker-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s>

</file>

<file path=ppt/slides/_rels/slide619.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66.xml"/><Relationship Id="rId3" Type="http://schemas.openxmlformats.org/officeDocument/2006/relationships/hyperlink" Target="https://wiki.opscode.com/display/chef/Resources+for+Community+Organizers" TargetMode="Externa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5.xml"/></Relationships>

</file>

<file path=ppt/slides/_rels/slide6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8.png"/></Relationships>

</file>

<file path=ppt/slides/_rels/slide62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22.xml.rels><?xml version="1.0" encoding="UTF-8" standalone="yes"?><Relationships xmlns="http://schemas.openxmlformats.org/package/2006/relationships"><Relationship Id="rId1" Type="http://schemas.openxmlformats.org/officeDocument/2006/relationships/slideLayout" Target="../slideLayouts/slideLayout30.xml"/></Relationships>

</file>

<file path=ppt/slides/_rels/slide62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2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67.xml"/></Relationships>

</file>

<file path=ppt/slides/_rels/slide62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68.xml"/></Relationships>

</file>

<file path=ppt/slides/_rels/slide62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69.xml"/></Relationships>

</file>

<file path=ppt/slides/_rels/slide62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0.xml"/></Relationships>

</file>

<file path=ppt/slides/_rels/slide62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1.xml"/></Relationships>

</file>

<file path=ppt/slides/_rels/slide62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3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3.xml"/></Relationships>

</file>

<file path=ppt/slides/_rels/slide63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4.xml"/></Relationships>

</file>

<file path=ppt/slides/_rels/slide63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5.xml"/></Relationships>

</file>

<file path=ppt/slides/_rels/slide63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6.xml"/></Relationships>

</file>

<file path=ppt/slides/_rels/slide63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7.xml"/></Relationships>

</file>

<file path=ppt/slides/_rels/slide63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8.xml"/></Relationships>

</file>

<file path=ppt/slides/_rels/slide63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9.xml"/></Relationships>

</file>

<file path=ppt/slides/_rels/slide63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0.xml"/></Relationships>

</file>

<file path=ppt/slides/_rels/slide63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1.xml"/></Relationships>

</file>

<file path=ppt/slides/_rels/slide63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4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3.xml"/></Relationships>

</file>

<file path=ppt/slides/_rels/slide64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4.xml"/></Relationships>

</file>

<file path=ppt/slides/_rels/slide64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5.xml"/></Relationships>

</file>

<file path=ppt/slides/_rels/slide64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6.xml"/></Relationships>

</file>

<file path=ppt/slides/_rels/slide64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7.xml"/></Relationships>

</file>

<file path=ppt/slides/_rels/slide64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8.xml"/></Relationships>

</file>

<file path=ppt/slides/_rels/slide64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89.xml"/></Relationships>

</file>

<file path=ppt/slides/_rels/slide64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0.xml"/></Relationships>

</file>

<file path=ppt/slides/_rels/slide64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1.xml"/></Relationships>

</file>

<file path=ppt/slides/_rels/slide64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5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3.xml"/></Relationships>

</file>

<file path=ppt/slides/_rels/slide65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4.xml"/></Relationships>

</file>

<file path=ppt/slides/_rels/slide65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image" Target="../media/image289.png"/><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s>

</file>

<file path=ppt/slides/_rels/slide65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5.xml"/></Relationships>

</file>

<file path=ppt/slides/_rels/slide65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6.xml"/></Relationships>

</file>

<file path=ppt/slides/_rels/slide655.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7.xml"/></Relationships>

</file>

<file path=ppt/slides/_rels/slide65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8.xml"/></Relationships>

</file>

<file path=ppt/slides/_rels/slide65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9.xml"/></Relationships>

</file>

<file path=ppt/slides/_rels/slide65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00.xml"/></Relationships>

</file>

<file path=ppt/slides/_rels/slide65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0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66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hyperlink" Target="http://pragprog.com/book/ruby3/programming-ruby-1-9" TargetMode="External"/></Relationships>

</file>

<file path=ppt/slides/_rels/slide661.xml.rels><?xml version="1.0" encoding="UTF-8" standalone="yes"?><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402.xml"/></Relationships>

</file>

<file path=ppt/slides/_rels/slide662.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663.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403.xml"/><Relationship Id="rId3" Type="http://schemas.openxmlformats.org/officeDocument/2006/relationships/image" Target="../media/image94.png"/></Relationships>

</file>

<file path=ppt/slides/_rels/slide664.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665.xml.rels><?xml version="1.0" encoding="UTF-8" standalone="yes"?><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404.xml"/></Relationships>

</file>

<file path=ppt/slides/_rels/slide666.xml.rels><?xml version="1.0" encoding="UTF-8" standalone="yes"?><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405.xml"/></Relationships>

</file>

<file path=ppt/slides/_rels/slide667.xml.rels><?xml version="1.0" encoding="UTF-8" standalone="yes"?><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406.xml"/></Relationships>

</file>

<file path=ppt/slides/_rels/slide668.xml.rels><?xml version="1.0" encoding="UTF-8" standalone="yes"?><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407.xml"/></Relationships>

</file>

<file path=ppt/slides/_rels/slide669.xml.rels><?xml version="1.0" encoding="UTF-8" standalone="yes"?><Relationships xmlns="http://schemas.openxmlformats.org/package/2006/relationships"><Relationship Id="rId1" Type="http://schemas.openxmlformats.org/officeDocument/2006/relationships/slideLayout" Target="../slideLayouts/slideLayout275.xml"/><Relationship Id="rId2" Type="http://schemas.openxmlformats.org/officeDocument/2006/relationships/notesSlide" Target="../notesSlides/notesSlide408.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6.xml"/></Relationships>

</file>

<file path=ppt/slides/_rels/slide670.xml.rels><?xml version="1.0" encoding="UTF-8" standalone="yes"?><Relationships xmlns="http://schemas.openxmlformats.org/package/2006/relationships"><Relationship Id="rId1" Type="http://schemas.openxmlformats.org/officeDocument/2006/relationships/slideLayout" Target="../slideLayouts/slideLayout275.xml"/></Relationships>

</file>

<file path=ppt/slides/_rels/slide671.xml.rels><?xml version="1.0" encoding="UTF-8" standalone="yes"?><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409.xml"/><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2.png"/><Relationship Id="rId6" Type="http://schemas.openxmlformats.org/officeDocument/2006/relationships/image" Target="../media/image293.png"/><Relationship Id="rId7" Type="http://schemas.openxmlformats.org/officeDocument/2006/relationships/image" Target="../media/image294.png"/><Relationship Id="rId8" Type="http://schemas.openxmlformats.org/officeDocument/2006/relationships/image" Target="../media/image295.png"/><Relationship Id="rId9" Type="http://schemas.openxmlformats.org/officeDocument/2006/relationships/image" Target="../media/image296.png"/><Relationship Id="rId10" Type="http://schemas.openxmlformats.org/officeDocument/2006/relationships/image" Target="../media/image297.png"/><Relationship Id="rId11" Type="http://schemas.openxmlformats.org/officeDocument/2006/relationships/image" Target="../media/image298.png"/><Relationship Id="rId12" Type="http://schemas.openxmlformats.org/officeDocument/2006/relationships/image" Target="../media/image299.png"/><Relationship Id="rId13" Type="http://schemas.openxmlformats.org/officeDocument/2006/relationships/image" Target="../media/image300.png"/><Relationship Id="rId14" Type="http://schemas.openxmlformats.org/officeDocument/2006/relationships/image" Target="../media/image301.png"/><Relationship Id="rId15" Type="http://schemas.openxmlformats.org/officeDocument/2006/relationships/image" Target="../media/image302.png"/><Relationship Id="rId16" Type="http://schemas.openxmlformats.org/officeDocument/2006/relationships/image" Target="../media/image303.png"/><Relationship Id="rId17" Type="http://schemas.openxmlformats.org/officeDocument/2006/relationships/image" Target="../media/image304.png"/><Relationship Id="rId18" Type="http://schemas.openxmlformats.org/officeDocument/2006/relationships/image" Target="../media/image305.png"/><Relationship Id="rId19" Type="http://schemas.openxmlformats.org/officeDocument/2006/relationships/image" Target="../media/image306.png"/><Relationship Id="rId20" Type="http://schemas.openxmlformats.org/officeDocument/2006/relationships/image" Target="../media/image307.png"/><Relationship Id="rId21" Type="http://schemas.openxmlformats.org/officeDocument/2006/relationships/image" Target="../media/image308.png"/></Relationships>

</file>

<file path=ppt/slides/_rels/slide672.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410.xml"/></Relationships>

</file>

<file path=ppt/slides/_rels/slide673.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674.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hyperlink" Target="https://gist.github.com/vinyar/d85c145e9dc471358aa6" TargetMode="External"/><Relationship Id="rId3" Type="http://schemas.openxmlformats.org/officeDocument/2006/relationships/hyperlink" Target="https://github.com/learnchef/chef-fundamentals-windows" TargetMode="Externa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7.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3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39.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0.xml"/><Relationship Id="rId3" Type="http://schemas.openxmlformats.org/officeDocument/2006/relationships/image" Target="../media/image3.jpeg"/><Relationship Id="rId4" Type="http://schemas.openxmlformats.org/officeDocument/2006/relationships/hyperlink" Target="http://www.flickr.com/photos/shutterhacks/4474421855/" TargetMode="Externa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7.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44.xml"/><Relationship Id="rId3" Type="http://schemas.openxmlformats.org/officeDocument/2006/relationships/image" Target="../media/image4.jpeg"/><Relationship Id="rId4" Type="http://schemas.openxmlformats.org/officeDocument/2006/relationships/hyperlink" Target="http://www.flickr.com/photos/kathycsus/2686772625" TargetMode="Externa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45.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43.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4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3.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67.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46.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47.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1.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0.png"/><Relationship Id="rId3" Type="http://schemas.openxmlformats.org/officeDocument/2006/relationships/image" Target="../media/image2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0.png"/><Relationship Id="rId3" Type="http://schemas.openxmlformats.org/officeDocument/2006/relationships/image" Target="../media/image21.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0.png"/><Relationship Id="rId3" Type="http://schemas.openxmlformats.org/officeDocument/2006/relationships/image" Target="../media/image21.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image" Target="../media/image20.png"/><Relationship Id="rId3" Type="http://schemas.openxmlformats.org/officeDocument/2006/relationships/image" Target="../media/image2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66.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50.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51.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6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24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8" name="Shape 1698"/>
          <p:cNvSpPr/>
          <p:nvPr>
            <p:ph type="title"/>
          </p:nvPr>
        </p:nvSpPr>
        <p:spPr>
          <a:xfrm>
            <a:off x="1219318" y="2840035"/>
            <a:ext cx="13818952" cy="196056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Fundamentals - Windows</a:t>
            </a:r>
          </a:p>
        </p:txBody>
      </p:sp>
      <p:sp>
        <p:nvSpPr>
          <p:cNvPr id="1699" name="Shape 1699"/>
          <p:cNvSpPr/>
          <p:nvPr>
            <p:ph type="body" idx="1"/>
          </p:nvPr>
        </p:nvSpPr>
        <p:spPr>
          <a:xfrm>
            <a:off x="1354800" y="5181600"/>
            <a:ext cx="11380314" cy="2336800"/>
          </a:xfrm>
          <a:prstGeom prst="rect">
            <a:avLst/>
          </a:prstGeom>
        </p:spPr>
        <p:txBody>
          <a:bodyPr lIns="0" tIns="0" rIns="0" bIns="0">
            <a:normAutofit fontScale="100000" lnSpcReduction="0"/>
          </a:bodyPr>
          <a:lstStyle/>
          <a:p>
            <a:pPr lvl="0" algn="l">
              <a:defRPr sz="1800">
                <a:solidFill>
                  <a:srgbClr val="000000"/>
                </a:solidFill>
              </a:defRPr>
            </a:pPr>
            <a:r>
              <a:rPr sz="2800">
                <a:solidFill>
                  <a:srgbClr val="90B5DE"/>
                </a:solidFill>
              </a:rPr>
              <a:t>training@getchef.com</a:t>
            </a:r>
            <a:endParaRPr sz="2800"/>
          </a:p>
          <a:p>
            <a:pPr lvl="0" algn="l">
              <a:defRPr sz="1800">
                <a:solidFill>
                  <a:srgbClr val="000000"/>
                </a:solidFill>
              </a:defRPr>
            </a:pPr>
            <a:r>
              <a:rPr sz="2800">
                <a:solidFill>
                  <a:srgbClr val="90B5DE"/>
                </a:solidFill>
              </a:rPr>
              <a:t>Copyright (C) 2014 Chef Software, Inc.</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26" name="Shape 172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27" name="Shape 1727"/>
          <p:cNvSpPr/>
          <p:nvPr>
            <p:ph type="body" idx="1"/>
          </p:nvPr>
        </p:nvSpPr>
        <p:spPr>
          <a:xfrm>
            <a:off x="800271" y="1879602"/>
            <a:ext cx="14657235" cy="6731001"/>
          </a:xfrm>
          <a:prstGeom prst="rect">
            <a:avLst/>
          </a:prstGeom>
        </p:spPr>
        <p:txBody>
          <a:bodyPr>
            <a:normAutofit fontScale="100000" lnSpcReduction="0"/>
          </a:bodyPr>
          <a:lstStyle/>
          <a:p>
            <a:pPr lvl="0" marL="0" indent="0">
              <a:buSzTx/>
              <a:buNone/>
              <a:defRPr sz="1800"/>
            </a:pPr>
            <a:r>
              <a:rPr sz="2800">
                <a:latin typeface="Courier"/>
                <a:ea typeface="Courier"/>
                <a:cs typeface="Courier"/>
                <a:sym typeface="Courier"/>
              </a:rPr>
              <a:t># finger $(whoami)</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Login: gmiranda							Name: George Miranda</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Directory: /home/gmiranda			Shell: /bin/bash</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EDITOR: /usr/bin/vim</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On since Mon 14 Apr 1997 18:01 (GMT) on tty1 from :0</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No mail on </a:t>
            </a:r>
            <a:r>
              <a:rPr sz="2800">
                <a:latin typeface="Courier"/>
                <a:ea typeface="Courier"/>
                <a:cs typeface="Courier"/>
                <a:sym typeface="Courier"/>
                <a:hlinkClick r:id="rId2" invalidUrl="" action="" tgtFrame="" tooltip="" history="1" highlightClick="0" endSnd="0"/>
              </a:rPr>
              <a:t>gmiranda@opscode.com</a:t>
            </a:r>
          </a:p>
          <a:p>
            <a:pPr lvl="0" marL="0" indent="0">
              <a:buSzTx/>
              <a:buNone/>
              <a:defRPr sz="1800"/>
            </a:pPr>
            <a:r>
              <a:rPr sz="2800">
                <a:latin typeface="Courier"/>
                <a:ea typeface="Courier"/>
                <a:cs typeface="Courier"/>
                <a:sym typeface="Courier"/>
              </a:rPr>
              <a:t>Plan:</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	twitter:	gmiranda23</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	github:		gmiranda23</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	irc:			gmiranda23	(irc.freenode.net - #chef)</a:t>
            </a:r>
            <a:endParaRPr sz="2800">
              <a:latin typeface="Courier"/>
              <a:ea typeface="Courier"/>
              <a:cs typeface="Courier"/>
              <a:sym typeface="Courier"/>
            </a:endParaRPr>
          </a:p>
          <a:p>
            <a:pPr lvl="0" marL="0" indent="0">
              <a:buSzTx/>
              <a:buNone/>
              <a:defRPr sz="1800"/>
            </a:pPr>
            <a:r>
              <a:rPr sz="2800">
                <a:latin typeface="Courier"/>
                <a:ea typeface="Courier"/>
                <a:cs typeface="Courier"/>
                <a:sym typeface="Courier"/>
              </a:rPr>
              <a:t>	*.*:			gmiranda23</a:t>
            </a:r>
          </a:p>
        </p:txBody>
      </p:sp>
    </p:spTree>
  </p:cSld>
  <p:clrMapOvr>
    <a:masterClrMapping/>
  </p:clrMapOvr>
  <p:transitio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5" name="Shape 2825"/>
          <p:cNvSpPr/>
          <p:nvPr/>
        </p:nvSpPr>
        <p:spPr>
          <a:xfrm>
            <a:off x="561394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826" name="Shape 2826"/>
          <p:cNvSpPr/>
          <p:nvPr/>
        </p:nvSpPr>
        <p:spPr>
          <a:xfrm>
            <a:off x="5702856" y="61087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827" name="Shape 2827"/>
          <p:cNvSpPr/>
          <p:nvPr/>
        </p:nvSpPr>
        <p:spPr>
          <a:xfrm>
            <a:off x="5702856" y="46609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828" name="Shape 2828"/>
          <p:cNvSpPr/>
          <p:nvPr/>
        </p:nvSpPr>
        <p:spPr>
          <a:xfrm>
            <a:off x="5655228" y="18542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829" name="Shape 2829"/>
          <p:cNvSpPr/>
          <p:nvPr/>
        </p:nvSpPr>
        <p:spPr>
          <a:xfrm>
            <a:off x="2642392" y="2802284"/>
            <a:ext cx="2819402" cy="2541067"/>
          </a:xfrm>
          <a:prstGeom prst="rect">
            <a:avLst/>
          </a:prstGeom>
          <a:solidFill>
            <a:srgbClr val="BFBFBF"/>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sz="2800">
                <a:latin typeface="Arial"/>
                <a:ea typeface="Arial"/>
                <a:cs typeface="Arial"/>
                <a:sym typeface="Arial"/>
              </a:rPr>
              <a:t> </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Arial"/>
                <a:ea typeface="Arial"/>
                <a:cs typeface="Arial"/>
                <a:sym typeface="Arial"/>
              </a:rPr>
              <a:t>                  </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Arial"/>
                <a:ea typeface="Arial"/>
                <a:cs typeface="Arial"/>
                <a:sym typeface="Arial"/>
              </a:rPr>
              <a:t> </a:t>
            </a:r>
          </a:p>
        </p:txBody>
      </p:sp>
      <p:sp>
        <p:nvSpPr>
          <p:cNvPr id="2830" name="Shape 2830"/>
          <p:cNvSpPr/>
          <p:nvPr/>
        </p:nvSpPr>
        <p:spPr>
          <a:xfrm>
            <a:off x="7163499" y="1828800"/>
            <a:ext cx="1168517"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831" name="Shape 2831"/>
          <p:cNvSpPr/>
          <p:nvPr/>
        </p:nvSpPr>
        <p:spPr>
          <a:xfrm flipH="1">
            <a:off x="4712160" y="2666999"/>
            <a:ext cx="1536852" cy="1524002"/>
          </a:xfrm>
          <a:prstGeom prst="line">
            <a:avLst/>
          </a:prstGeom>
          <a:ln w="38100">
            <a:solidFill/>
            <a:miter/>
            <a:headEnd type="stealth"/>
            <a:tailEnd type="stealth"/>
          </a:ln>
        </p:spPr>
        <p:txBody>
          <a:bodyPr lIns="0" tIns="0" rIns="0" bIns="0"/>
          <a:lstStyle/>
          <a:p>
            <a:pPr lvl="0" defTabSz="457200">
              <a:defRPr sz="1200"/>
            </a:pPr>
          </a:p>
        </p:txBody>
      </p:sp>
      <p:sp>
        <p:nvSpPr>
          <p:cNvPr id="2832" name="Shape 2832"/>
          <p:cNvSpPr/>
          <p:nvPr/>
        </p:nvSpPr>
        <p:spPr>
          <a:xfrm>
            <a:off x="6274413" y="2641599"/>
            <a:ext cx="12703" cy="1498602"/>
          </a:xfrm>
          <a:prstGeom prst="line">
            <a:avLst/>
          </a:prstGeom>
          <a:ln w="38100">
            <a:solidFill/>
            <a:miter/>
            <a:headEnd type="stealth"/>
            <a:tailEnd type="stealth"/>
          </a:ln>
        </p:spPr>
        <p:txBody>
          <a:bodyPr lIns="0" tIns="0" rIns="0" bIns="0"/>
          <a:lstStyle/>
          <a:p>
            <a:pPr lvl="0" defTabSz="457200">
              <a:defRPr sz="1200"/>
            </a:pPr>
          </a:p>
        </p:txBody>
      </p:sp>
      <p:sp>
        <p:nvSpPr>
          <p:cNvPr id="2833" name="Shape 2833"/>
          <p:cNvSpPr/>
          <p:nvPr/>
        </p:nvSpPr>
        <p:spPr>
          <a:xfrm flipH="1">
            <a:off x="4762965" y="2743199"/>
            <a:ext cx="2959390" cy="1397002"/>
          </a:xfrm>
          <a:prstGeom prst="line">
            <a:avLst/>
          </a:prstGeom>
          <a:ln w="38100">
            <a:solidFill/>
            <a:miter/>
            <a:headEnd type="stealth"/>
            <a:tailEnd type="stealth"/>
          </a:ln>
        </p:spPr>
        <p:txBody>
          <a:bodyPr lIns="0" tIns="0" rIns="0" bIns="0"/>
          <a:lstStyle/>
          <a:p>
            <a:pPr lvl="0" defTabSz="457200">
              <a:defRPr sz="1200"/>
            </a:pPr>
          </a:p>
        </p:txBody>
      </p:sp>
      <p:sp>
        <p:nvSpPr>
          <p:cNvPr id="2834" name="Shape 2834"/>
          <p:cNvSpPr/>
          <p:nvPr/>
        </p:nvSpPr>
        <p:spPr>
          <a:xfrm flipH="1">
            <a:off x="6223608" y="2755899"/>
            <a:ext cx="1511450" cy="1346202"/>
          </a:xfrm>
          <a:prstGeom prst="line">
            <a:avLst/>
          </a:prstGeom>
          <a:ln w="38100">
            <a:solidFill/>
            <a:miter/>
            <a:headEnd type="stealth"/>
            <a:tailEnd type="stealth"/>
          </a:ln>
        </p:spPr>
        <p:txBody>
          <a:bodyPr lIns="0" tIns="0" rIns="0" bIns="0"/>
          <a:lstStyle/>
          <a:p>
            <a:pPr lvl="0" defTabSz="457200">
              <a:defRPr sz="1200"/>
            </a:pPr>
          </a:p>
        </p:txBody>
      </p:sp>
      <p:sp>
        <p:nvSpPr>
          <p:cNvPr id="2835" name="Shape 2835"/>
          <p:cNvSpPr/>
          <p:nvPr/>
        </p:nvSpPr>
        <p:spPr>
          <a:xfrm flipV="1">
            <a:off x="6325218" y="4114798"/>
            <a:ext cx="2" cy="812802"/>
          </a:xfrm>
          <a:prstGeom prst="line">
            <a:avLst/>
          </a:prstGeom>
          <a:ln w="38100">
            <a:solidFill/>
            <a:miter/>
            <a:headEnd type="stealth"/>
            <a:tailEnd type="stealth"/>
          </a:ln>
        </p:spPr>
        <p:txBody>
          <a:bodyPr lIns="0" tIns="0" rIns="0" bIns="0"/>
          <a:lstStyle/>
          <a:p>
            <a:pPr lvl="0" defTabSz="457200">
              <a:defRPr sz="1200"/>
            </a:pPr>
          </a:p>
        </p:txBody>
      </p:sp>
      <p:sp>
        <p:nvSpPr>
          <p:cNvPr id="2836" name="Shape 2836"/>
          <p:cNvSpPr/>
          <p:nvPr/>
        </p:nvSpPr>
        <p:spPr>
          <a:xfrm>
            <a:off x="6363322" y="5473700"/>
            <a:ext cx="25404" cy="939801"/>
          </a:xfrm>
          <a:prstGeom prst="line">
            <a:avLst/>
          </a:prstGeom>
          <a:ln w="38100">
            <a:solidFill/>
            <a:miter/>
            <a:headEnd type="stealth"/>
            <a:tailEnd type="stealth"/>
          </a:ln>
        </p:spPr>
        <p:txBody>
          <a:bodyPr lIns="0" tIns="0" rIns="0" bIns="0"/>
          <a:lstStyle/>
          <a:p>
            <a:pPr lvl="0" defTabSz="457200">
              <a:defRPr sz="1200"/>
            </a:pPr>
          </a:p>
        </p:txBody>
      </p:sp>
      <p:sp>
        <p:nvSpPr>
          <p:cNvPr id="2837" name="Shape 2837"/>
          <p:cNvSpPr/>
          <p:nvPr/>
        </p:nvSpPr>
        <p:spPr>
          <a:xfrm>
            <a:off x="6274413" y="2641599"/>
            <a:ext cx="12703" cy="1498602"/>
          </a:xfrm>
          <a:prstGeom prst="line">
            <a:avLst/>
          </a:prstGeom>
          <a:ln w="38100">
            <a:solidFill/>
            <a:miter/>
            <a:headEnd type="stealth"/>
            <a:tailEnd type="stealth"/>
          </a:ln>
        </p:spPr>
        <p:txBody>
          <a:bodyPr lIns="0" tIns="0" rIns="0" bIns="0"/>
          <a:lstStyle/>
          <a:p>
            <a:pPr lvl="0" defTabSz="457200">
              <a:defRPr sz="1200"/>
            </a:pPr>
          </a:p>
        </p:txBody>
      </p:sp>
      <p:sp>
        <p:nvSpPr>
          <p:cNvPr id="2838" name="Shape 2838"/>
          <p:cNvSpPr/>
          <p:nvPr/>
        </p:nvSpPr>
        <p:spPr>
          <a:xfrm flipH="1">
            <a:off x="6223608" y="2755899"/>
            <a:ext cx="1511450" cy="1346202"/>
          </a:xfrm>
          <a:prstGeom prst="line">
            <a:avLst/>
          </a:prstGeom>
          <a:ln w="38100">
            <a:solidFill/>
            <a:miter/>
            <a:headEnd type="stealth"/>
            <a:tailEnd type="stealth"/>
          </a:ln>
        </p:spPr>
        <p:txBody>
          <a:bodyPr lIns="0" tIns="0" rIns="0" bIns="0"/>
          <a:lstStyle/>
          <a:p>
            <a:pPr lvl="0" defTabSz="457200">
              <a:defRPr sz="1200"/>
            </a:pPr>
          </a:p>
        </p:txBody>
      </p:sp>
      <p:sp>
        <p:nvSpPr>
          <p:cNvPr id="2839" name="Shape 2839"/>
          <p:cNvSpPr/>
          <p:nvPr/>
        </p:nvSpPr>
        <p:spPr>
          <a:xfrm flipV="1">
            <a:off x="6325218" y="4114798"/>
            <a:ext cx="2" cy="812802"/>
          </a:xfrm>
          <a:prstGeom prst="line">
            <a:avLst/>
          </a:prstGeom>
          <a:ln w="38100">
            <a:solidFill/>
            <a:miter/>
            <a:headEnd type="stealth"/>
            <a:tailEnd type="stealth"/>
          </a:ln>
        </p:spPr>
        <p:txBody>
          <a:bodyPr lIns="0" tIns="0" rIns="0" bIns="0"/>
          <a:lstStyle/>
          <a:p>
            <a:pPr lvl="0" defTabSz="457200">
              <a:defRPr sz="1200"/>
            </a:pPr>
          </a:p>
        </p:txBody>
      </p:sp>
      <p:sp>
        <p:nvSpPr>
          <p:cNvPr id="2840" name="Shape 2840"/>
          <p:cNvSpPr/>
          <p:nvPr/>
        </p:nvSpPr>
        <p:spPr>
          <a:xfrm>
            <a:off x="6363322" y="5473700"/>
            <a:ext cx="25404" cy="939801"/>
          </a:xfrm>
          <a:prstGeom prst="line">
            <a:avLst/>
          </a:prstGeom>
          <a:ln w="38100">
            <a:solidFill/>
            <a:miter/>
            <a:headEnd type="stealth"/>
            <a:tailEnd type="stealth"/>
          </a:ln>
        </p:spPr>
        <p:txBody>
          <a:bodyPr lIns="0" tIns="0" rIns="0" bIns="0"/>
          <a:lstStyle/>
          <a:p>
            <a:pPr lvl="0" defTabSz="457200">
              <a:defRPr sz="1200"/>
            </a:pPr>
          </a:p>
        </p:txBody>
      </p:sp>
      <p:sp>
        <p:nvSpPr>
          <p:cNvPr id="2841" name="Shape 2841"/>
          <p:cNvSpPr/>
          <p:nvPr/>
        </p:nvSpPr>
        <p:spPr>
          <a:xfrm>
            <a:off x="2794273" y="3251201"/>
            <a:ext cx="1168516" cy="1089027"/>
          </a:xfrm>
          <a:prstGeom prst="roundRect">
            <a:avLst>
              <a:gd name="adj" fmla="val 17486"/>
            </a:avLst>
          </a:prstGeom>
          <a:solidFill>
            <a:srgbClr val="FF0000"/>
          </a:solidFill>
          <a:ln w="25400">
            <a:solidFill/>
            <a:miter/>
          </a:ln>
        </p:spPr>
        <p:txBody>
          <a:bodyPr lIns="0" tIns="0" rIns="0" bIns="0"/>
          <a:lstStyle/>
          <a:p>
            <a:pPr lvl="0">
              <a:defRPr>
                <a:latin typeface="Arial"/>
                <a:ea typeface="Arial"/>
                <a:cs typeface="Arial"/>
                <a:sym typeface="Arial"/>
              </a:defRPr>
            </a:pPr>
          </a:p>
        </p:txBody>
      </p:sp>
      <p:sp>
        <p:nvSpPr>
          <p:cNvPr id="2842" name="Shape 2842"/>
          <p:cNvSpPr/>
          <p:nvPr/>
        </p:nvSpPr>
        <p:spPr>
          <a:xfrm flipH="1" flipV="1">
            <a:off x="3429334" y="4102098"/>
            <a:ext cx="2832379" cy="11684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43" name="Shape 2843"/>
          <p:cNvSpPr/>
          <p:nvPr/>
        </p:nvSpPr>
        <p:spPr>
          <a:xfrm flipH="1" flipV="1">
            <a:off x="3403932" y="4102098"/>
            <a:ext cx="2654562" cy="25400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grpSp>
        <p:nvGrpSpPr>
          <p:cNvPr id="2846" name="Group 2846"/>
          <p:cNvGrpSpPr/>
          <p:nvPr/>
        </p:nvGrpSpPr>
        <p:grpSpPr>
          <a:xfrm>
            <a:off x="10846858" y="1447800"/>
            <a:ext cx="5423432" cy="7772400"/>
            <a:chOff x="0" y="0"/>
            <a:chExt cx="5423430" cy="7772400"/>
          </a:xfrm>
        </p:grpSpPr>
        <p:sp>
          <p:nvSpPr>
            <p:cNvPr id="2844" name="Shape 2844"/>
            <p:cNvSpPr/>
            <p:nvPr/>
          </p:nvSpPr>
          <p:spPr>
            <a:xfrm>
              <a:off x="0" y="0"/>
              <a:ext cx="5423431" cy="7772400"/>
            </a:xfrm>
            <a:prstGeom prst="rect">
              <a:avLst/>
            </a:prstGeom>
            <a:solidFill>
              <a:srgbClr val="000000">
                <a:alpha val="72517"/>
              </a:srgbClr>
            </a:solidFill>
            <a:ln w="12700" cap="flat">
              <a:noFill/>
              <a:miter lim="400000"/>
            </a:ln>
            <a:effectLst/>
          </p:spPr>
          <p:txBody>
            <a:bodyPr wrap="square" lIns="0" tIns="0" rIns="0" bIns="0" numCol="1" anchor="ctr">
              <a:noAutofit/>
            </a:bodyPr>
            <a:lstStyle/>
            <a:p>
              <a:pPr lvl="0">
                <a:lnSpc>
                  <a:spcPct val="110000"/>
                </a:lnSpc>
                <a:spcBef>
                  <a:spcPts val="600"/>
                </a:spcBef>
                <a:defRPr sz="3200">
                  <a:solidFill>
                    <a:srgbClr val="FFFFFF"/>
                  </a:solidFill>
                  <a:latin typeface="Arial"/>
                  <a:ea typeface="Arial"/>
                  <a:cs typeface="Arial"/>
                  <a:sym typeface="Arial"/>
                </a:defRPr>
              </a:pPr>
            </a:p>
          </p:txBody>
        </p:sp>
        <p:sp>
          <p:nvSpPr>
            <p:cNvPr id="2845" name="Shape 2845"/>
            <p:cNvSpPr/>
            <p:nvPr/>
          </p:nvSpPr>
          <p:spPr>
            <a:xfrm>
              <a:off x="0" y="403214"/>
              <a:ext cx="5423431" cy="69659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Load balancer config</a:t>
              </a:r>
              <a:endParaRPr sz="3200">
                <a:solidFill>
                  <a:srgbClr val="FFFFFF"/>
                </a:solidFill>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Nagios host ping</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Nagios host ssh</a:t>
              </a:r>
              <a:endParaRPr sz="3200">
                <a:solidFill>
                  <a:srgbClr val="FFFFFF"/>
                </a:solidFill>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Nagios host HTTP</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Nagios host app health</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Solarwinds CPU</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Solarwinds Memory</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Solarwinds Disk</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Solarwinds SNMP</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DB Cache firewall</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SQL Server firewall</a:t>
              </a:r>
              <a:endParaRPr>
                <a:latin typeface="Calibri"/>
                <a:ea typeface="Calibri"/>
                <a:cs typeface="Calibri"/>
                <a:sym typeface="Calibri"/>
              </a:endParaRPr>
            </a:p>
            <a:p>
              <a:pPr lvl="0" marL="1299633" indent="-1083733">
                <a:lnSpc>
                  <a:spcPct val="110000"/>
                </a:lnSpc>
                <a:spcBef>
                  <a:spcPts val="600"/>
                </a:spcBef>
                <a:buClr>
                  <a:srgbClr val="D34825"/>
                </a:buClr>
                <a:buSzPct val="171000"/>
                <a:buFont typeface="Arial"/>
                <a:buChar char="•"/>
                <a:defRPr sz="1800"/>
              </a:pPr>
              <a:r>
                <a:rPr sz="3200">
                  <a:solidFill>
                    <a:srgbClr val="FFFFFF"/>
                  </a:solidFill>
                  <a:latin typeface="Arial"/>
                  <a:ea typeface="Arial"/>
                  <a:cs typeface="Arial"/>
                  <a:sym typeface="Arial"/>
                </a:rPr>
                <a:t>SQL Server ACL</a:t>
              </a:r>
            </a:p>
          </p:txBody>
        </p:sp>
      </p:grpSp>
      <p:sp>
        <p:nvSpPr>
          <p:cNvPr id="2847" name="Shape 2847"/>
          <p:cNvSpPr/>
          <p:nvPr/>
        </p:nvSpPr>
        <p:spPr>
          <a:xfrm>
            <a:off x="-2" y="7778749"/>
            <a:ext cx="10262398" cy="596901"/>
          </a:xfrm>
          <a:prstGeom prst="rect">
            <a:avLst/>
          </a:prstGeom>
          <a:solidFill>
            <a:srgbClr val="FF0000"/>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marL="1825625" indent="-1609725">
              <a:spcBef>
                <a:spcPts val="1500"/>
              </a:spcBef>
              <a:buClr>
                <a:srgbClr val="D34825"/>
              </a:buClr>
              <a:buSzPct val="171000"/>
              <a:buFont typeface="Times Roman"/>
              <a:buChar char="•"/>
              <a:defRPr sz="3900">
                <a:solidFill>
                  <a:srgbClr val="FFFFFF"/>
                </a:solidFill>
              </a:defRPr>
            </a:lvl1pPr>
          </a:lstStyle>
          <a:p>
            <a:pPr lvl="0">
              <a:defRPr sz="1800">
                <a:solidFill>
                  <a:srgbClr val="000000"/>
                </a:solidFill>
              </a:defRPr>
            </a:pPr>
            <a:r>
              <a:rPr sz="3900">
                <a:solidFill>
                  <a:srgbClr val="FFFFFF"/>
                </a:solidFill>
              </a:rPr>
              <a:t>12+ resource changes for 1 node addition</a:t>
            </a:r>
          </a:p>
        </p:txBody>
      </p:sp>
      <p:sp>
        <p:nvSpPr>
          <p:cNvPr id="2848" name="Shape 2848"/>
          <p:cNvSpPr/>
          <p:nvPr/>
        </p:nvSpPr>
        <p:spPr>
          <a:xfrm>
            <a:off x="800176" y="308483"/>
            <a:ext cx="14657235" cy="98691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70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defRPr>
            </a:lvl1pPr>
          </a:lstStyle>
          <a:p>
            <a:pPr lvl="0">
              <a:defRPr sz="1800">
                <a:solidFill>
                  <a:srgbClr val="000000"/>
                </a:solidFill>
                <a:effectLst/>
              </a:defRPr>
            </a:pPr>
            <a:r>
              <a:rPr sz="7000">
                <a:solidFill>
                  <a:srgbClr val="FFFFFF"/>
                </a:solidFill>
                <a:effectLst>
                  <a:outerShdw sx="100000" sy="100000" kx="0" ky="0" algn="b" rotWithShape="0" blurRad="38100" dist="38100" dir="2700000">
                    <a:srgbClr val="DDDDDD"/>
                  </a:outerShdw>
                </a:effectLst>
              </a:rPr>
              <a:t>Count the Resources</a:t>
            </a:r>
          </a:p>
        </p:txBody>
      </p:sp>
      <p:sp>
        <p:nvSpPr>
          <p:cNvPr id="2849" name="Shape 2849"/>
          <p:cNvSpPr/>
          <p:nvPr/>
        </p:nvSpPr>
        <p:spPr>
          <a:xfrm flipH="1">
            <a:off x="3353127" y="2616200"/>
            <a:ext cx="2692665" cy="9906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50" name="Shape 2850"/>
          <p:cNvSpPr/>
          <p:nvPr/>
        </p:nvSpPr>
        <p:spPr>
          <a:xfrm flipH="1">
            <a:off x="3353127" y="2743200"/>
            <a:ext cx="4216814" cy="900114"/>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51" name="Shape 2851"/>
          <p:cNvSpPr/>
          <p:nvPr/>
        </p:nvSpPr>
        <p:spPr>
          <a:xfrm>
            <a:off x="407709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852" name="Shape 2852"/>
          <p:cNvSpPr/>
          <p:nvPr/>
        </p:nvSpPr>
        <p:spPr>
          <a:xfrm flipH="1">
            <a:off x="4712160" y="2666999"/>
            <a:ext cx="1536852" cy="1524002"/>
          </a:xfrm>
          <a:prstGeom prst="line">
            <a:avLst/>
          </a:prstGeom>
          <a:ln w="38100">
            <a:solidFill/>
            <a:miter/>
            <a:headEnd type="stealth"/>
            <a:tailEnd type="stealth"/>
          </a:ln>
        </p:spPr>
        <p:txBody>
          <a:bodyPr lIns="0" tIns="0" rIns="0" bIns="0"/>
          <a:lstStyle/>
          <a:p>
            <a:pPr lvl="0" defTabSz="457200">
              <a:defRPr sz="1200"/>
            </a:pPr>
          </a:p>
        </p:txBody>
      </p:sp>
      <p:sp>
        <p:nvSpPr>
          <p:cNvPr id="2853" name="Shape 2853"/>
          <p:cNvSpPr/>
          <p:nvPr/>
        </p:nvSpPr>
        <p:spPr>
          <a:xfrm flipH="1">
            <a:off x="4762965" y="2743199"/>
            <a:ext cx="2959390" cy="1397002"/>
          </a:xfrm>
          <a:prstGeom prst="line">
            <a:avLst/>
          </a:prstGeom>
          <a:ln w="38100">
            <a:solidFill/>
            <a:miter/>
            <a:headEnd type="stealth"/>
            <a:tailEnd type="stealth"/>
          </a:ln>
        </p:spPr>
        <p:txBody>
          <a:bodyPr lIns="0" tIns="0" rIns="0" bIns="0"/>
          <a:lstStyle/>
          <a:p>
            <a:pPr lvl="0" defTabSz="457200">
              <a:defRPr sz="1200"/>
            </a:pPr>
          </a:p>
        </p:txBody>
      </p:sp>
      <p:sp>
        <p:nvSpPr>
          <p:cNvPr id="2854" name="Shape 2854"/>
          <p:cNvSpPr/>
          <p:nvPr/>
        </p:nvSpPr>
        <p:spPr>
          <a:xfrm flipH="1" flipV="1">
            <a:off x="4813770" y="4025898"/>
            <a:ext cx="1511449" cy="1041404"/>
          </a:xfrm>
          <a:prstGeom prst="line">
            <a:avLst/>
          </a:prstGeom>
          <a:ln w="38100">
            <a:solidFill/>
            <a:miter/>
            <a:headEnd type="stealth"/>
            <a:tailEnd type="stealth"/>
          </a:ln>
        </p:spPr>
        <p:txBody>
          <a:bodyPr lIns="0" tIns="0" rIns="0" bIns="0"/>
          <a:lstStyle/>
          <a:p>
            <a:pPr lvl="0" defTabSz="457200">
              <a:defRPr sz="1200"/>
            </a:pPr>
          </a:p>
        </p:txBody>
      </p:sp>
    </p:spTree>
  </p:cSld>
  <p:clrMapOvr>
    <a:masterClrMapping/>
  </p:clrMapOvr>
  <p:transition spd="med" advClick="1"/>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8" name="Shape 285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Manage Complexity</a:t>
            </a:r>
          </a:p>
        </p:txBody>
      </p:sp>
      <p:sp>
        <p:nvSpPr>
          <p:cNvPr id="2859" name="Shape 285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Determine the desired state of your infrastructure</a:t>
            </a:r>
            <a:endParaRPr sz="4600"/>
          </a:p>
          <a:p>
            <a:pPr lvl="0" marL="944574" indent="-944574">
              <a:defRPr sz="1800"/>
            </a:pPr>
            <a:r>
              <a:rPr sz="4600"/>
              <a:t>Identify the Resources required to meet that state</a:t>
            </a:r>
            <a:endParaRPr sz="4600"/>
          </a:p>
          <a:p>
            <a:pPr lvl="0" marL="944574" indent="-944574">
              <a:defRPr sz="1800"/>
            </a:pPr>
            <a:r>
              <a:rPr sz="4600"/>
              <a:t>Gather the Resources into Recipes</a:t>
            </a:r>
            <a:endParaRPr sz="4600"/>
          </a:p>
          <a:p>
            <a:pPr lvl="0" marL="944574" indent="-944574">
              <a:defRPr sz="1800"/>
            </a:pPr>
            <a:r>
              <a:rPr sz="4600"/>
              <a:t>Compose a Run List from Recipes and Roles</a:t>
            </a:r>
            <a:endParaRPr sz="4600"/>
          </a:p>
          <a:p>
            <a:pPr lvl="0" marL="944574" indent="-944574">
              <a:defRPr sz="1800"/>
            </a:pPr>
            <a:r>
              <a:rPr sz="4600"/>
              <a:t>Apply a Run List to each Node in your Environment</a:t>
            </a:r>
            <a:endParaRPr sz="4600"/>
          </a:p>
          <a:p>
            <a:pPr lvl="0" marL="944574" indent="-944574">
              <a:defRPr sz="1800"/>
            </a:pPr>
            <a:r>
              <a:rPr sz="4600"/>
              <a:t>Your infrastructure adheres to the policy modeled in Chef</a:t>
            </a:r>
          </a:p>
        </p:txBody>
      </p:sp>
    </p:spTree>
  </p:cSld>
  <p:clrMapOvr>
    <a:masterClrMapping/>
  </p:clrMapOvr>
  <p:transition spd="med" advClick="1"/>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1" name="Shape 28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Configuration Drift</a:t>
            </a:r>
          </a:p>
        </p:txBody>
      </p:sp>
      <p:sp>
        <p:nvSpPr>
          <p:cNvPr id="2862" name="Shape 286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Configuration Drift happens when:</a:t>
            </a:r>
            <a:endParaRPr sz="4600"/>
          </a:p>
          <a:p>
            <a:pPr lvl="1" marL="1349614" indent="-944574">
              <a:defRPr sz="1800"/>
            </a:pPr>
            <a:r>
              <a:rPr sz="4600"/>
              <a:t>Your infrastructure requirements change</a:t>
            </a:r>
            <a:endParaRPr sz="4600"/>
          </a:p>
          <a:p>
            <a:pPr lvl="1" marL="1349614" indent="-944574">
              <a:defRPr sz="1800"/>
            </a:pPr>
            <a:r>
              <a:rPr sz="4600"/>
              <a:t>The configuration of a server falls out of policy</a:t>
            </a:r>
            <a:endParaRPr sz="4600"/>
          </a:p>
          <a:p>
            <a:pPr lvl="1">
              <a:defRPr sz="1800"/>
            </a:pPr>
            <a:endParaRPr sz="4600"/>
          </a:p>
          <a:p>
            <a:pPr lvl="0" marL="944574" indent="-944574">
              <a:defRPr sz="1800"/>
            </a:pPr>
            <a:r>
              <a:rPr sz="4600"/>
              <a:t>Chef makes it easy to manage</a:t>
            </a:r>
            <a:endParaRPr sz="4600"/>
          </a:p>
          <a:p>
            <a:pPr lvl="1" marL="1349614" indent="-944574">
              <a:defRPr sz="1800"/>
            </a:pPr>
            <a:r>
              <a:rPr sz="4600"/>
              <a:t>Model the new requirements in your Chef configuration files</a:t>
            </a:r>
            <a:endParaRPr sz="4600"/>
          </a:p>
          <a:p>
            <a:pPr lvl="1" marL="1349614" indent="-944574">
              <a:defRPr sz="1800"/>
            </a:pPr>
            <a:r>
              <a:rPr sz="4600"/>
              <a:t>Run the chef-client to enforce your policies </a:t>
            </a:r>
          </a:p>
        </p:txBody>
      </p:sp>
    </p:spTree>
  </p:cSld>
  <p:clrMapOvr>
    <a:masterClrMapping/>
  </p:clrMapOvr>
  <p:transition spd="med" advClick="1"/>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6" name="Shape 28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Design Tenets of Chef</a:t>
            </a:r>
          </a:p>
        </p:txBody>
      </p:sp>
      <p:sp>
        <p:nvSpPr>
          <p:cNvPr id="2867" name="Shape 2867"/>
          <p:cNvSpPr/>
          <p:nvPr>
            <p:ph type="body" idx="1"/>
          </p:nvPr>
        </p:nvSpPr>
        <p:spPr>
          <a:xfrm>
            <a:off x="800271" y="1879602"/>
            <a:ext cx="14657235" cy="6731001"/>
          </a:xfrm>
          <a:prstGeom prst="rect">
            <a:avLst/>
          </a:prstGeom>
        </p:spPr>
        <p:txBody>
          <a:bodyPr>
            <a:normAutofit fontScale="100000" lnSpcReduction="0"/>
          </a:bodyPr>
          <a:lstStyle/>
          <a:p>
            <a:pPr lvl="1" marL="1349614" indent="-944574">
              <a:defRPr sz="1800"/>
            </a:pPr>
            <a:r>
              <a:rPr sz="4600"/>
              <a:t>Whipuptitude - whipping things up quickly</a:t>
            </a:r>
            <a:endParaRPr sz="4600"/>
          </a:p>
          <a:p>
            <a:pPr lvl="1" marL="1349614" indent="-944574">
              <a:defRPr sz="1800"/>
            </a:pPr>
            <a:r>
              <a:rPr sz="4600"/>
              <a:t>Reasonability</a:t>
            </a:r>
            <a:endParaRPr sz="4600"/>
          </a:p>
          <a:p>
            <a:pPr lvl="1" marL="1349614" indent="-944574">
              <a:defRPr sz="1800"/>
            </a:pPr>
            <a:r>
              <a:rPr sz="4600"/>
              <a:t>Sane defaults </a:t>
            </a:r>
            <a:endParaRPr sz="4600"/>
          </a:p>
          <a:p>
            <a:pPr lvl="1" marL="1349614" indent="-944574">
              <a:defRPr sz="1800"/>
            </a:pPr>
            <a:r>
              <a:rPr sz="4600"/>
              <a:t>Flexibility</a:t>
            </a:r>
            <a:endParaRPr sz="4600"/>
          </a:p>
          <a:p>
            <a:pPr lvl="1" marL="1349614" indent="-944574">
              <a:defRPr sz="1800"/>
            </a:pPr>
            <a:r>
              <a:rPr sz="4600"/>
              <a:t>Manipulexity - ability to manipulate complex things</a:t>
            </a:r>
          </a:p>
        </p:txBody>
      </p:sp>
    </p:spTree>
  </p:cSld>
  <p:clrMapOvr>
    <a:masterClrMapping/>
  </p:clrMapOvr>
  <p:transition spd="med" advClick="1"/>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1" name="Shape 2871"/>
          <p:cNvSpPr/>
          <p:nvPr>
            <p:ph type="title"/>
          </p:nvPr>
        </p:nvSpPr>
        <p:spPr>
          <a:prstGeom prst="rect">
            <a:avLst/>
          </a:prstGeom>
        </p:spPr>
        <p:txBody>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Design Tenets of Chef</a:t>
            </a:r>
          </a:p>
        </p:txBody>
      </p:sp>
      <p:pic>
        <p:nvPicPr>
          <p:cNvPr id="2872" name="pasted-image.png"/>
          <p:cNvPicPr/>
          <p:nvPr/>
        </p:nvPicPr>
        <p:blipFill>
          <a:blip r:embed="rId3">
            <a:extLst/>
          </a:blip>
          <a:srcRect l="0" t="0" r="0" b="3524"/>
          <a:stretch>
            <a:fillRect/>
          </a:stretch>
        </p:blipFill>
        <p:spPr>
          <a:xfrm>
            <a:off x="1774031" y="1607742"/>
            <a:ext cx="12708037" cy="6839694"/>
          </a:xfrm>
          <a:prstGeom prst="rect">
            <a:avLst/>
          </a:prstGeom>
          <a:ln w="12700">
            <a:miter lim="400000"/>
          </a:ln>
        </p:spPr>
      </p:pic>
      <p:sp>
        <p:nvSpPr>
          <p:cNvPr id="2873" name="Shape 2873"/>
          <p:cNvSpPr/>
          <p:nvPr/>
        </p:nvSpPr>
        <p:spPr>
          <a:xfrm>
            <a:off x="3089351" y="8406091"/>
            <a:ext cx="10077298" cy="535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sz="1800"/>
            </a:pPr>
            <a:r>
              <a:rPr sz="3000" u="sng">
                <a:solidFill>
                  <a:srgbClr val="0000FF"/>
                </a:solidFill>
                <a:uFill>
                  <a:solidFill>
                    <a:srgbClr val="0000FF"/>
                  </a:solidFill>
                </a:uFill>
                <a:latin typeface="Georgia"/>
                <a:ea typeface="Georgia"/>
                <a:cs typeface="Georgia"/>
                <a:sym typeface="Georgia"/>
                <a:hlinkClick r:id="rId4" invalidUrl="" action="" tgtFrame="" tooltip="" history="1" highlightClick="0" endSnd="0"/>
              </a:rPr>
              <a:t>http://www.youtube.com/watch?v=bAWjqE5FCxI</a:t>
            </a:r>
            <a:r>
              <a:rPr sz="3000">
                <a:solidFill>
                  <a:srgbClr val="0433FF"/>
                </a:solidFill>
                <a:latin typeface="Georgia"/>
                <a:ea typeface="Georgia"/>
                <a:cs typeface="Georgia"/>
                <a:sym typeface="Georgia"/>
              </a:rPr>
              <a:t>    (8:40)</a:t>
            </a:r>
          </a:p>
        </p:txBody>
      </p:sp>
      <p:sp>
        <p:nvSpPr>
          <p:cNvPr id="2874" name="Shape 2874"/>
          <p:cNvSpPr/>
          <p:nvPr/>
        </p:nvSpPr>
        <p:spPr>
          <a:xfrm>
            <a:off x="8593982" y="4603764"/>
            <a:ext cx="1270001" cy="1270001"/>
          </a:xfrm>
          <a:prstGeom prst="rect">
            <a:avLst/>
          </a:prstGeom>
          <a:solidFill/>
          <a:ln w="12700">
            <a:miter lim="400000"/>
          </a:ln>
          <a:effectLst>
            <a:outerShdw sx="100000" sy="100000" kx="0" ky="0" algn="b" rotWithShape="0" blurRad="38100" dist="23000" dir="5400000">
              <a:srgbClr val="000000">
                <a:alpha val="35000"/>
              </a:srgbClr>
            </a:outerShdw>
          </a:effectLst>
        </p:spPr>
        <p:txBody>
          <a:bodyPr lIns="0" tIns="0" rIns="0" bIns="0" anchor="ctr"/>
          <a:lstStyle/>
          <a:p>
            <a:pPr lvl="0"/>
          </a:p>
        </p:txBody>
      </p:sp>
      <p:sp>
        <p:nvSpPr>
          <p:cNvPr id="2875" name="Shape 2875"/>
          <p:cNvSpPr/>
          <p:nvPr/>
        </p:nvSpPr>
        <p:spPr>
          <a:xfrm>
            <a:off x="8821139" y="4999022"/>
            <a:ext cx="815687"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solidFill>
                  <a:srgbClr val="FF2600"/>
                </a:solidFill>
              </a:defRPr>
            </a:lvl1pPr>
          </a:lstStyle>
          <a:p>
            <a:pPr lvl="0">
              <a:defRPr sz="1800">
                <a:solidFill>
                  <a:srgbClr val="000000"/>
                </a:solidFill>
              </a:defRPr>
            </a:pPr>
            <a:r>
              <a:rPr sz="2400">
                <a:solidFill>
                  <a:srgbClr val="FF2600"/>
                </a:solidFill>
              </a:rPr>
              <a:t>Ruby</a:t>
            </a:r>
          </a:p>
        </p:txBody>
      </p:sp>
    </p:spTree>
  </p:cSld>
  <p:clrMapOvr>
    <a:masterClrMapping/>
  </p:clrMapOvr>
  <p:transition spd="med" advClick="1"/>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9" name="Shape 2879"/>
          <p:cNvSpPr/>
          <p:nvPr>
            <p:ph type="title"/>
          </p:nvPr>
        </p:nvSpPr>
        <p:spPr>
          <a:xfrm>
            <a:off x="800271" y="177800"/>
            <a:ext cx="14657235" cy="1117600"/>
          </a:xfrm>
          <a:prstGeom prst="rect">
            <a:avLst/>
          </a:prstGeom>
        </p:spPr>
        <p:txBody>
          <a:bodyPr lIns="0" tIns="0" rIns="0" bIns="0">
            <a:normAutofit fontScale="100000" lnSpcReduction="0"/>
          </a:bodyPr>
          <a:lstStyle>
            <a:lvl1pPr>
              <a:defRPr sz="7300"/>
            </a:lvl1pPr>
          </a:lstStyle>
          <a:p>
            <a:pPr lvl="0">
              <a:defRPr sz="1800">
                <a:solidFill>
                  <a:srgbClr val="000000"/>
                </a:solidFill>
                <a:effectLst/>
              </a:defRPr>
            </a:pPr>
            <a:r>
              <a:rPr sz="7300">
                <a:solidFill>
                  <a:srgbClr val="FFFFFF"/>
                </a:solidFill>
                <a:effectLst>
                  <a:outerShdw sx="100000" sy="100000" kx="0" ky="0" algn="b" rotWithShape="0" blurRad="38100" dist="38100" dir="2700000">
                    <a:srgbClr val="C0C0C0"/>
                  </a:outerShdw>
                </a:effectLst>
              </a:rPr>
              <a:t>Review Questions</a:t>
            </a:r>
          </a:p>
        </p:txBody>
      </p:sp>
      <p:sp>
        <p:nvSpPr>
          <p:cNvPr id="2880" name="Shape 288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a Node?</a:t>
            </a:r>
            <a:endParaRPr sz="4600"/>
          </a:p>
          <a:p>
            <a:pPr lvl="0" marL="944574" indent="-944574">
              <a:defRPr sz="1800"/>
            </a:pPr>
            <a:r>
              <a:rPr sz="4600"/>
              <a:t>What is a Resource?</a:t>
            </a:r>
            <a:endParaRPr sz="4600"/>
          </a:p>
          <a:p>
            <a:pPr lvl="0" marL="944574" indent="-944574">
              <a:defRPr sz="1800"/>
            </a:pPr>
            <a:r>
              <a:rPr sz="4600"/>
              <a:t>What is a Recipe? How is it different from a Cookbook?</a:t>
            </a:r>
            <a:endParaRPr sz="4600"/>
          </a:p>
          <a:p>
            <a:pPr lvl="0" marL="944574" indent="-944574">
              <a:defRPr sz="1800"/>
            </a:pPr>
            <a:r>
              <a:rPr sz="4600"/>
              <a:t>What is a Run List?</a:t>
            </a:r>
            <a:endParaRPr sz="4600"/>
          </a:p>
          <a:p>
            <a:pPr lvl="0" marL="944574" indent="-944574">
              <a:defRPr sz="1800"/>
            </a:pPr>
            <a:r>
              <a:rPr sz="4600"/>
              <a:t>What is a Role?</a:t>
            </a:r>
          </a:p>
        </p:txBody>
      </p:sp>
    </p:spTree>
  </p:cSld>
  <p:clrMapOvr>
    <a:masterClrMapping/>
  </p:clrMapOvr>
  <p:transition spd="med" advClick="1"/>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4" name="Shape 2884"/>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Workstation Setup</a:t>
            </a:r>
          </a:p>
        </p:txBody>
      </p:sp>
      <p:sp>
        <p:nvSpPr>
          <p:cNvPr id="2885" name="Shape 2885"/>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Getting started</a:t>
            </a:r>
          </a:p>
        </p:txBody>
      </p:sp>
    </p:spTree>
  </p:cSld>
  <p:clrMapOvr>
    <a:masterClrMapping/>
  </p:clrMapOvr>
  <p:transition spd="med" advClick="1"/>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9" name="Shape 2889"/>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Lesson Objectives</a:t>
            </a:r>
          </a:p>
        </p:txBody>
      </p:sp>
      <p:sp>
        <p:nvSpPr>
          <p:cNvPr id="2890" name="Shape 289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Login to Enterprise Chef</a:t>
            </a:r>
            <a:endParaRPr sz="4600"/>
          </a:p>
          <a:p>
            <a:pPr lvl="1" marL="1349614" indent="-944574">
              <a:defRPr sz="1800"/>
            </a:pPr>
            <a:r>
              <a:rPr sz="4600"/>
              <a:t>View your Organization in Enterprise Chef</a:t>
            </a:r>
            <a:endParaRPr sz="4600"/>
          </a:p>
          <a:p>
            <a:pPr lvl="1" marL="1349614" indent="-944574">
              <a:defRPr sz="1800"/>
            </a:pPr>
            <a:r>
              <a:rPr sz="4600"/>
              <a:t>Describe Knife, the Chef command line utility</a:t>
            </a:r>
            <a:endParaRPr sz="4600"/>
          </a:p>
          <a:p>
            <a:pPr lvl="1" marL="1349614" indent="-944574">
              <a:defRPr sz="1800"/>
            </a:pPr>
            <a:r>
              <a:rPr sz="4600"/>
              <a:t>Use Knife on your Workstation</a:t>
            </a:r>
          </a:p>
        </p:txBody>
      </p:sp>
    </p:spTree>
  </p:cSld>
  <p:clrMapOvr>
    <a:masterClrMapping/>
  </p:clrMapOvr>
  <p:transition spd="med" advClick="1"/>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2" name="Shape 2892"/>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Legend</a:t>
            </a:r>
          </a:p>
        </p:txBody>
      </p:sp>
    </p:spTree>
  </p:cSld>
  <p:clrMapOvr>
    <a:masterClrMapping/>
  </p:clrMapOvr>
  <p:transition spd="med" advClick="1"/>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4" name="Shape 2894"/>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4500">
                <a:solidFill>
                  <a:srgbClr val="FFFFFF"/>
                </a:solidFill>
                <a:latin typeface="Arial Bold"/>
                <a:ea typeface="Arial Bold"/>
                <a:cs typeface="Arial Bold"/>
                <a:sym typeface="Arial Bold"/>
              </a:defRPr>
            </a:lvl1pPr>
          </a:lstStyle>
          <a:p>
            <a:pPr lvl="0">
              <a:defRPr sz="1800">
                <a:solidFill>
                  <a:srgbClr val="000000"/>
                </a:solidFill>
                <a:effectLst/>
              </a:defRPr>
            </a:pPr>
            <a:r>
              <a:rPr sz="4500">
                <a:solidFill>
                  <a:srgbClr val="FFFFFF"/>
                </a:solidFill>
                <a:effectLst>
                  <a:outerShdw sx="100000" sy="100000" kx="0" ky="0" algn="b" rotWithShape="0" blurRad="38100" dist="38100" dir="2700000">
                    <a:srgbClr val="C0C0C0"/>
                  </a:outerShdw>
                </a:effectLst>
              </a:rPr>
              <a:t>Legend: Do I run that command on my workstation?</a:t>
            </a:r>
          </a:p>
        </p:txBody>
      </p:sp>
      <p:grpSp>
        <p:nvGrpSpPr>
          <p:cNvPr id="2897" name="Group 2897"/>
          <p:cNvGrpSpPr/>
          <p:nvPr/>
        </p:nvGrpSpPr>
        <p:grpSpPr>
          <a:xfrm>
            <a:off x="825674" y="3108349"/>
            <a:ext cx="14657236" cy="1600201"/>
            <a:chOff x="0" y="0"/>
            <a:chExt cx="14657235" cy="1600200"/>
          </a:xfrm>
        </p:grpSpPr>
        <p:sp>
          <p:nvSpPr>
            <p:cNvPr id="2895" name="Shape 2895"/>
            <p:cNvSpPr/>
            <p:nvPr/>
          </p:nvSpPr>
          <p:spPr>
            <a:xfrm>
              <a:off x="-1" y="0"/>
              <a:ext cx="14657237" cy="1600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2896" name="Shape 2896"/>
            <p:cNvSpPr/>
            <p:nvPr/>
          </p:nvSpPr>
          <p:spPr>
            <a:xfrm>
              <a:off x="-1" y="44928"/>
              <a:ext cx="14657237" cy="1510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1771" tIns="221771" rIns="221771" bIns="221771" numCol="1" anchor="ctr">
              <a:spAutoFit/>
            </a:bodyPr>
            <a:lstStyle/>
            <a:p>
              <a:pPr lvl="0">
                <a:defRPr sz="1800"/>
              </a:pPr>
              <a:r>
                <a:rPr sz="3500">
                  <a:solidFill>
                    <a:srgbClr val="00FF00"/>
                  </a:solidFill>
                  <a:latin typeface="Courier"/>
                  <a:ea typeface="Courier"/>
                  <a:cs typeface="Courier"/>
                  <a:sym typeface="Courier"/>
                </a:rPr>
                <a:t>PS \&gt; </a:t>
              </a:r>
              <a:r>
                <a:rPr sz="3500">
                  <a:solidFill>
                    <a:srgbClr val="FFFFFF"/>
                  </a:solidFill>
                  <a:latin typeface="Courier"/>
                  <a:ea typeface="Courier"/>
                  <a:cs typeface="Courier"/>
                  <a:sym typeface="Courier"/>
                </a:rPr>
                <a:t>whoami</a:t>
              </a:r>
              <a:endParaRPr sz="3500">
                <a:solidFill>
                  <a:srgbClr val="FFFFFF"/>
                </a:solidFill>
                <a:latin typeface="Calibri"/>
                <a:ea typeface="Calibri"/>
                <a:cs typeface="Calibri"/>
                <a:sym typeface="Calibri"/>
              </a:endParaRPr>
            </a:p>
            <a:p>
              <a:pPr lvl="0">
                <a:defRPr sz="1800"/>
              </a:pPr>
              <a:r>
                <a:rPr sz="3500">
                  <a:solidFill>
                    <a:srgbClr val="FFFFFF"/>
                  </a:solidFill>
                  <a:latin typeface="Courier"/>
                  <a:ea typeface="Courier"/>
                  <a:cs typeface="Courier"/>
                  <a:sym typeface="Courier"/>
                </a:rPr>
                <a:t>i-am-a-workstation</a:t>
              </a:r>
            </a:p>
          </p:txBody>
        </p:sp>
      </p:grpSp>
      <p:sp>
        <p:nvSpPr>
          <p:cNvPr id="2898" name="Shape 2898"/>
          <p:cNvSpPr/>
          <p:nvPr/>
        </p:nvSpPr>
        <p:spPr>
          <a:xfrm>
            <a:off x="822477" y="1684501"/>
            <a:ext cx="13437915" cy="110139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900">
                <a:latin typeface="Arial"/>
                <a:ea typeface="Arial"/>
                <a:cs typeface="Arial"/>
                <a:sym typeface="Arial"/>
              </a:defRPr>
            </a:lvl1pPr>
          </a:lstStyle>
          <a:p>
            <a:pPr lvl="0">
              <a:defRPr sz="1800"/>
            </a:pPr>
            <a:r>
              <a:rPr sz="3900"/>
              <a:t>This is an example of a command to run on your workstation in Powershell</a:t>
            </a:r>
          </a:p>
        </p:txBody>
      </p:sp>
      <p:grpSp>
        <p:nvGrpSpPr>
          <p:cNvPr id="2901" name="Group 2901"/>
          <p:cNvGrpSpPr/>
          <p:nvPr/>
        </p:nvGrpSpPr>
        <p:grpSpPr>
          <a:xfrm>
            <a:off x="825674" y="5902349"/>
            <a:ext cx="14657236" cy="1600201"/>
            <a:chOff x="0" y="0"/>
            <a:chExt cx="14657235" cy="1600200"/>
          </a:xfrm>
        </p:grpSpPr>
        <p:sp>
          <p:nvSpPr>
            <p:cNvPr id="2899" name="Shape 2899"/>
            <p:cNvSpPr/>
            <p:nvPr/>
          </p:nvSpPr>
          <p:spPr>
            <a:xfrm>
              <a:off x="-1" y="0"/>
              <a:ext cx="14657237" cy="1600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2900" name="Shape 2900"/>
            <p:cNvSpPr/>
            <p:nvPr/>
          </p:nvSpPr>
          <p:spPr>
            <a:xfrm>
              <a:off x="-1" y="44928"/>
              <a:ext cx="14657237" cy="1510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1771" tIns="221771" rIns="221771" bIns="221771" numCol="1" anchor="ctr">
              <a:spAutoFit/>
            </a:bodyPr>
            <a:lstStyle/>
            <a:p>
              <a:pPr lvl="0">
                <a:defRPr sz="1800"/>
              </a:pPr>
              <a:r>
                <a:rPr sz="3500">
                  <a:solidFill>
                    <a:srgbClr val="00FF00"/>
                  </a:solidFill>
                  <a:latin typeface="Courier"/>
                  <a:ea typeface="Courier"/>
                  <a:cs typeface="Courier"/>
                  <a:sym typeface="Courier"/>
                </a:rPr>
                <a:t>Remote@PS\&gt; </a:t>
              </a:r>
              <a:r>
                <a:rPr sz="3500">
                  <a:solidFill>
                    <a:srgbClr val="FFFFFF"/>
                  </a:solidFill>
                  <a:latin typeface="Courier"/>
                  <a:ea typeface="Courier"/>
                  <a:cs typeface="Courier"/>
                  <a:sym typeface="Courier"/>
                </a:rPr>
                <a:t>whoami</a:t>
              </a:r>
              <a:endParaRPr sz="3500">
                <a:solidFill>
                  <a:srgbClr val="FFFFFF"/>
                </a:solidFill>
                <a:latin typeface="Calibri"/>
                <a:ea typeface="Calibri"/>
                <a:cs typeface="Calibri"/>
                <a:sym typeface="Calibri"/>
              </a:endParaRPr>
            </a:p>
            <a:p>
              <a:pPr lvl="0">
                <a:defRPr sz="1800"/>
              </a:pPr>
              <a:r>
                <a:rPr sz="3500">
                  <a:solidFill>
                    <a:srgbClr val="FFFFFF"/>
                  </a:solidFill>
                  <a:latin typeface="Courier"/>
                  <a:ea typeface="Courier"/>
                  <a:cs typeface="Courier"/>
                  <a:sym typeface="Courier"/>
                </a:rPr>
                <a:t>i-am-a-chef-node</a:t>
              </a:r>
            </a:p>
          </p:txBody>
        </p:sp>
      </p:grpSp>
      <p:sp>
        <p:nvSpPr>
          <p:cNvPr id="2902" name="Shape 2902"/>
          <p:cNvSpPr/>
          <p:nvPr/>
        </p:nvSpPr>
        <p:spPr>
          <a:xfrm>
            <a:off x="820899" y="5287724"/>
            <a:ext cx="14662010" cy="51802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700">
                <a:latin typeface="Arial"/>
                <a:ea typeface="Arial"/>
                <a:cs typeface="Arial"/>
                <a:sym typeface="Arial"/>
              </a:defRPr>
            </a:lvl1pPr>
          </a:lstStyle>
          <a:p>
            <a:pPr lvl="0">
              <a:defRPr sz="1800"/>
            </a:pPr>
            <a:r>
              <a:rPr sz="3700"/>
              <a:t>This is an example of a command to run on your target node.</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29" name="Shape 172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30" name="Shape 173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a:t>
            </a:r>
            <a:r>
              <a:rPr sz="4600"/>
              <a:t> Mandi Walls</a:t>
            </a:r>
            <a:endParaRPr sz="4600"/>
          </a:p>
          <a:p>
            <a:pPr lvl="0" marL="944574" indent="-944574">
              <a:defRPr sz="1800"/>
            </a:pPr>
            <a:r>
              <a:rPr sz="4600">
                <a:latin typeface="Arial Bold"/>
                <a:ea typeface="Arial Bold"/>
                <a:cs typeface="Arial Bold"/>
                <a:sym typeface="Arial Bold"/>
              </a:rPr>
              <a:t>Current Role:</a:t>
            </a:r>
            <a:r>
              <a:rPr sz="4600"/>
              <a:t> Technical Practice Manager</a:t>
            </a:r>
            <a:endParaRPr sz="4600"/>
          </a:p>
          <a:p>
            <a:pPr lvl="0" marL="944574" indent="-944574">
              <a:defRPr sz="1800"/>
            </a:pPr>
            <a:r>
              <a:rPr sz="4600">
                <a:latin typeface="Arial Bold"/>
                <a:ea typeface="Arial Bold"/>
                <a:cs typeface="Arial Bold"/>
                <a:sym typeface="Arial Bold"/>
              </a:rPr>
              <a:t>Previous:</a:t>
            </a:r>
            <a:r>
              <a:rPr sz="4600"/>
              <a:t> Consultant at Opscode/Chef since Nov 2011. Sysadmin running large websites for AOL before that - </a:t>
            </a:r>
            <a:r>
              <a:rPr sz="4600">
                <a:hlinkClick r:id="rId2" invalidUrl="" action="" tgtFrame="" tooltip="" history="1" highlightClick="0" endSnd="0"/>
              </a:rPr>
              <a:t>www.aol.com, </a:t>
            </a:r>
            <a:r>
              <a:rPr sz="4600">
                <a:hlinkClick r:id="rId3" invalidUrl="" action="" tgtFrame="" tooltip="" history="1" highlightClick="0" endSnd="0"/>
              </a:rPr>
              <a:t>moviefone.com, </a:t>
            </a:r>
            <a:r>
              <a:rPr sz="4600">
                <a:hlinkClick r:id="rId4" invalidUrl="" action="" tgtFrame="" tooltip="" history="1" highlightClick="0" endSnd="0"/>
              </a:rPr>
              <a:t>games.com</a:t>
            </a:r>
          </a:p>
          <a:p>
            <a:pPr lvl="0" marL="944574" indent="-944574">
              <a:defRPr sz="1800"/>
            </a:pPr>
            <a:r>
              <a:rPr sz="4600">
                <a:latin typeface="Arial Bold"/>
                <a:ea typeface="Arial Bold"/>
                <a:cs typeface="Arial Bold"/>
                <a:sym typeface="Arial Bold"/>
              </a:rPr>
              <a:t>Experience with Chef</a:t>
            </a:r>
            <a:r>
              <a:rPr sz="4600"/>
              <a:t>: Using Chef since April 2011</a:t>
            </a:r>
            <a:endParaRPr sz="4600"/>
          </a:p>
          <a:p>
            <a:pPr lvl="0" marL="944574" indent="-944574">
              <a:defRPr sz="1800"/>
            </a:pPr>
            <a:r>
              <a:rPr sz="4600">
                <a:latin typeface="Arial Bold"/>
                <a:ea typeface="Arial Bold"/>
                <a:cs typeface="Arial Bold"/>
                <a:sym typeface="Arial Bold"/>
              </a:rPr>
              <a:t>Favorite Text Editor: </a:t>
            </a:r>
            <a:r>
              <a:rPr sz="4600"/>
              <a:t>vim</a:t>
            </a:r>
          </a:p>
        </p:txBody>
      </p:sp>
    </p:spTree>
  </p:cSld>
  <p:clrMapOvr>
    <a:masterClrMapping/>
  </p:clrMapOvr>
  <p:transition spd="med" advClick="1"/>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908" name="Group 2908"/>
          <p:cNvGrpSpPr/>
          <p:nvPr/>
        </p:nvGrpSpPr>
        <p:grpSpPr>
          <a:xfrm>
            <a:off x="800271" y="1854201"/>
            <a:ext cx="14657236" cy="1219201"/>
            <a:chOff x="0" y="0"/>
            <a:chExt cx="14657235" cy="1219200"/>
          </a:xfrm>
        </p:grpSpPr>
        <p:sp>
          <p:nvSpPr>
            <p:cNvPr id="2906" name="Shape 2906"/>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600">
                  <a:solidFill>
                    <a:srgbClr val="FFFFFF"/>
                  </a:solidFill>
                  <a:latin typeface="Courier"/>
                  <a:ea typeface="Courier"/>
                  <a:cs typeface="Courier"/>
                  <a:sym typeface="Courier"/>
                </a:defRPr>
              </a:pPr>
            </a:p>
          </p:txBody>
        </p:sp>
        <p:sp>
          <p:nvSpPr>
            <p:cNvPr id="2907" name="Shape 2907"/>
            <p:cNvSpPr/>
            <p:nvPr/>
          </p:nvSpPr>
          <p:spPr>
            <a:xfrm>
              <a:off x="-1" y="38579"/>
              <a:ext cx="14657237" cy="11420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1771" tIns="221771" rIns="221771" bIns="221771" numCol="1" anchor="ctr">
              <a:spAutoFit/>
            </a:bodyPr>
            <a:lstStyle>
              <a:lvl1pPr>
                <a:defRPr sz="4600">
                  <a:solidFill>
                    <a:srgbClr val="FFFFFF"/>
                  </a:solidFill>
                  <a:latin typeface="Courier"/>
                  <a:ea typeface="Courier"/>
                  <a:cs typeface="Courier"/>
                  <a:sym typeface="Courier"/>
                </a:defRPr>
              </a:lvl1pPr>
            </a:lstStyle>
            <a:p>
              <a:pPr lvl="0">
                <a:defRPr sz="1800">
                  <a:solidFill>
                    <a:srgbClr val="000000"/>
                  </a:solidFill>
                </a:defRPr>
              </a:pPr>
              <a:r>
                <a:rPr sz="4600">
                  <a:solidFill>
                    <a:srgbClr val="FFFFFF"/>
                  </a:solidFill>
                </a:rPr>
                <a:t>PS \&gt; ipconfig</a:t>
              </a:r>
            </a:p>
          </p:txBody>
        </p:sp>
      </p:grpSp>
      <p:sp>
        <p:nvSpPr>
          <p:cNvPr id="2909" name="Shape 2909"/>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4600">
                <a:solidFill>
                  <a:srgbClr val="FFFFFF"/>
                </a:solidFill>
                <a:latin typeface="Arial Bold"/>
                <a:ea typeface="Arial Bold"/>
                <a:cs typeface="Arial Bold"/>
                <a:sym typeface="Arial Bold"/>
              </a:defRPr>
            </a:lvl1pPr>
          </a:lstStyle>
          <a:p>
            <a:pPr lvl="0">
              <a:defRPr sz="1800">
                <a:solidFill>
                  <a:srgbClr val="000000"/>
                </a:solidFill>
                <a:effectLst/>
              </a:defRPr>
            </a:pPr>
            <a:r>
              <a:rPr sz="4600">
                <a:solidFill>
                  <a:srgbClr val="FFFFFF"/>
                </a:solidFill>
                <a:effectLst>
                  <a:outerShdw sx="100000" sy="100000" kx="0" ky="0" algn="b" rotWithShape="0" blurRad="38100" dist="38100" dir="2700000">
                    <a:srgbClr val="C0C0C0"/>
                  </a:outerShdw>
                </a:effectLst>
              </a:rPr>
              <a:t>Legend: Example Terminal Command and Output</a:t>
            </a:r>
          </a:p>
        </p:txBody>
      </p:sp>
      <p:grpSp>
        <p:nvGrpSpPr>
          <p:cNvPr id="2912" name="Group 2912"/>
          <p:cNvGrpSpPr/>
          <p:nvPr/>
        </p:nvGrpSpPr>
        <p:grpSpPr>
          <a:xfrm>
            <a:off x="825674" y="3390901"/>
            <a:ext cx="14606430" cy="5245102"/>
            <a:chOff x="0" y="0"/>
            <a:chExt cx="14606429" cy="5245101"/>
          </a:xfrm>
        </p:grpSpPr>
        <p:sp>
          <p:nvSpPr>
            <p:cNvPr id="2910" name="Shape 2910"/>
            <p:cNvSpPr/>
            <p:nvPr/>
          </p:nvSpPr>
          <p:spPr>
            <a:xfrm>
              <a:off x="-1" y="-1"/>
              <a:ext cx="14606430" cy="5245103"/>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solidFill>
                    <a:srgbClr val="FFFFFF"/>
                  </a:solidFill>
                  <a:latin typeface="Courier"/>
                  <a:ea typeface="Courier"/>
                  <a:cs typeface="Courier"/>
                  <a:sym typeface="Courier"/>
                </a:defRPr>
              </a:pPr>
            </a:p>
          </p:txBody>
        </p:sp>
        <p:sp>
          <p:nvSpPr>
            <p:cNvPr id="2911" name="Shape 2911"/>
            <p:cNvSpPr/>
            <p:nvPr/>
          </p:nvSpPr>
          <p:spPr>
            <a:xfrm>
              <a:off x="-1" y="1047750"/>
              <a:ext cx="14606430" cy="314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800">
                  <a:solidFill>
                    <a:srgbClr val="FFFFFF"/>
                  </a:solidFill>
                  <a:latin typeface="Courier"/>
                  <a:ea typeface="Courier"/>
                  <a:cs typeface="Courier"/>
                  <a:sym typeface="Courier"/>
                </a:rPr>
                <a:t>Windows IP Configuration</a:t>
              </a:r>
              <a:endParaRPr>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Ethernet adapter Local Area Connection:</a:t>
              </a:r>
              <a:endParaRPr>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Connection-specific DNS Suffix  . :</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IPv4 Address. . . . . . . . . . . : 10.38.161.230</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Subnet Mask . . . . . . . . . . . : 255.255.255.0</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Default Gateway . . . . . . . . . : 10.38.161.1</a:t>
              </a:r>
            </a:p>
          </p:txBody>
        </p:sp>
      </p:grpSp>
    </p:spTree>
  </p:cSld>
  <p:clrMapOvr>
    <a:masterClrMapping/>
  </p:clrMapOvr>
  <p:transition spd="med" advClick="1"/>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4" name="Shape 2914"/>
          <p:cNvSpPr/>
          <p:nvPr/>
        </p:nvSpPr>
        <p:spPr>
          <a:xfrm>
            <a:off x="1357536" y="1765300"/>
            <a:ext cx="6122003"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2915" name="Shape 2915"/>
          <p:cNvSpPr/>
          <p:nvPr/>
        </p:nvSpPr>
        <p:spPr>
          <a:xfrm>
            <a:off x="6642748" y="4000499"/>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2916" name="Shape 2916"/>
          <p:cNvSpPr/>
          <p:nvPr/>
        </p:nvSpPr>
        <p:spPr>
          <a:xfrm>
            <a:off x="5048744" y="1654414"/>
            <a:ext cx="10643642" cy="653569"/>
          </a:xfrm>
          <a:prstGeom prst="rect">
            <a:avLst/>
          </a:prstGeom>
          <a:ln w="12700">
            <a:miter lim="400000"/>
          </a:ln>
          <a:extLst>
            <a:ext uri="{C572A759-6A51-4108-AA02-DFA0A04FC94B}">
              <ma14:wrappingTextBoxFlag xmlns:ma14="http://schemas.microsoft.com/office/mac/drawingml/2011/main" val="1"/>
            </a:ext>
          </a:extLst>
        </p:spPr>
        <p:txBody>
          <a:bodyPr lIns="110884" tIns="110884" rIns="110884" bIns="110884" anchor="ctr">
            <a:spAutoFit/>
          </a:bodyPr>
          <a:lstStyle>
            <a:lvl1pPr>
              <a:defRPr>
                <a:latin typeface="Courier"/>
                <a:ea typeface="Courier"/>
                <a:cs typeface="Courier"/>
                <a:sym typeface="Courier"/>
              </a:defRPr>
            </a:lvl1pPr>
          </a:lstStyle>
          <a:p>
            <a:pPr lvl="0">
              <a:defRPr sz="1800"/>
            </a:pPr>
            <a:r>
              <a:rPr sz="2800"/>
              <a:t>hello_world.txt</a:t>
            </a:r>
          </a:p>
        </p:txBody>
      </p:sp>
      <p:grpSp>
        <p:nvGrpSpPr>
          <p:cNvPr id="2919" name="Group 2919"/>
          <p:cNvGrpSpPr/>
          <p:nvPr/>
        </p:nvGrpSpPr>
        <p:grpSpPr>
          <a:xfrm>
            <a:off x="838280" y="2381249"/>
            <a:ext cx="14631834" cy="1511303"/>
            <a:chOff x="-1" y="0"/>
            <a:chExt cx="14631832" cy="1511301"/>
          </a:xfrm>
        </p:grpSpPr>
        <p:sp>
          <p:nvSpPr>
            <p:cNvPr id="2917" name="Shape 2917"/>
            <p:cNvSpPr/>
            <p:nvPr/>
          </p:nvSpPr>
          <p:spPr>
            <a:xfrm>
              <a:off x="-2" y="-1"/>
              <a:ext cx="14631834" cy="1511303"/>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918" name="Shape 2918"/>
            <p:cNvSpPr/>
            <p:nvPr/>
          </p:nvSpPr>
          <p:spPr>
            <a:xfrm>
              <a:off x="-2" y="-1"/>
              <a:ext cx="14631834" cy="1436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84808" tIns="184808" rIns="184808" bIns="184808" numCol="1" anchor="t">
              <a:spAutoFit/>
            </a:bodyPr>
            <a:lstStyle/>
            <a:p>
              <a:pPr lvl="0">
                <a:defRPr sz="1800"/>
              </a:pPr>
              <a:r>
                <a:rPr sz="2300">
                  <a:latin typeface="Courier"/>
                  <a:ea typeface="Courier"/>
                  <a:cs typeface="Courier"/>
                  <a:sym typeface="Courier"/>
                </a:rPr>
                <a:t>Hi!</a:t>
              </a:r>
              <a:endParaRPr>
                <a:latin typeface="Calibri"/>
                <a:ea typeface="Calibri"/>
                <a:cs typeface="Calibri"/>
                <a:sym typeface="Calibri"/>
              </a:endParaRPr>
            </a:p>
            <a:p>
              <a:pPr lvl="0">
                <a:defRPr sz="1800"/>
              </a:pPr>
              <a:endParaRPr sz="2300">
                <a:latin typeface="Calibri"/>
                <a:ea typeface="Calibri"/>
                <a:cs typeface="Calibri"/>
                <a:sym typeface="Calibri"/>
              </a:endParaRPr>
            </a:p>
            <a:p>
              <a:pPr lvl="0">
                <a:defRPr sz="1800"/>
              </a:pPr>
              <a:r>
                <a:rPr sz="2300">
                  <a:latin typeface="Courier"/>
                  <a:ea typeface="Courier"/>
                  <a:cs typeface="Courier"/>
                  <a:sym typeface="Courier"/>
                </a:rPr>
                <a:t>I am a friendly file. </a:t>
              </a:r>
            </a:p>
          </p:txBody>
        </p:sp>
      </p:grpSp>
      <p:sp>
        <p:nvSpPr>
          <p:cNvPr id="2920" name="Shape 2920"/>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4300">
                <a:solidFill>
                  <a:srgbClr val="FFFFFF"/>
                </a:solidFill>
                <a:latin typeface="Arial Bold"/>
                <a:ea typeface="Arial Bold"/>
                <a:cs typeface="Arial Bold"/>
                <a:sym typeface="Arial Bold"/>
              </a:defRPr>
            </a:lvl1p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Legend: Example of editing a file on your workstation</a:t>
            </a:r>
          </a:p>
        </p:txBody>
      </p:sp>
    </p:spTree>
  </p:cSld>
  <p:clrMapOvr>
    <a:masterClrMapping/>
  </p:clrMapOvr>
  <p:transition spd="med" advClick="1"/>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2" name="Shape 2922"/>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Landscape of a Chef-managed Infrastructure</a:t>
            </a:r>
          </a:p>
        </p:txBody>
      </p:sp>
      <p:pic>
        <p:nvPicPr>
          <p:cNvPr id="2923" name="image18.png"/>
          <p:cNvPicPr/>
          <p:nvPr/>
        </p:nvPicPr>
        <p:blipFill>
          <a:blip r:embed="rId3">
            <a:extLst/>
          </a:blip>
          <a:stretch>
            <a:fillRect/>
          </a:stretch>
        </p:blipFill>
        <p:spPr>
          <a:xfrm>
            <a:off x="4559744" y="1530350"/>
            <a:ext cx="7125398" cy="7454900"/>
          </a:xfrm>
          <a:prstGeom prst="rect">
            <a:avLst/>
          </a:prstGeom>
          <a:ln w="12700">
            <a:miter lim="400000"/>
          </a:ln>
        </p:spPr>
      </p:pic>
      <p:pic>
        <p:nvPicPr>
          <p:cNvPr id="2924" name="image19.png"/>
          <p:cNvPicPr/>
          <p:nvPr/>
        </p:nvPicPr>
        <p:blipFill>
          <a:blip r:embed="rId4">
            <a:extLst/>
          </a:blip>
          <a:stretch>
            <a:fillRect/>
          </a:stretch>
        </p:blipFill>
        <p:spPr>
          <a:xfrm>
            <a:off x="4585153" y="1562100"/>
            <a:ext cx="7087282" cy="7422813"/>
          </a:xfrm>
          <a:prstGeom prst="rect">
            <a:avLst/>
          </a:prstGeom>
          <a:ln w="12700">
            <a:miter lim="400000"/>
          </a:ln>
        </p:spPr>
      </p:pic>
      <p:sp>
        <p:nvSpPr>
          <p:cNvPr id="2925" name="Shape 2925"/>
          <p:cNvSpPr/>
          <p:nvPr/>
        </p:nvSpPr>
        <p:spPr>
          <a:xfrm>
            <a:off x="4983731" y="2530494"/>
            <a:ext cx="1327978" cy="1831984"/>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
        <p:nvSpPr>
          <p:cNvPr id="2926" name="Shape 2926"/>
          <p:cNvSpPr/>
          <p:nvPr/>
        </p:nvSpPr>
        <p:spPr>
          <a:xfrm>
            <a:off x="4915401" y="5394371"/>
            <a:ext cx="1464637" cy="2280936"/>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
        <p:nvSpPr>
          <p:cNvPr id="2927" name="Shape 2927"/>
          <p:cNvSpPr/>
          <p:nvPr/>
        </p:nvSpPr>
        <p:spPr>
          <a:xfrm>
            <a:off x="6643006" y="6338889"/>
            <a:ext cx="3962740" cy="2003883"/>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
        <p:nvSpPr>
          <p:cNvPr id="2928" name="Shape 2928"/>
          <p:cNvSpPr/>
          <p:nvPr/>
        </p:nvSpPr>
        <p:spPr>
          <a:xfrm>
            <a:off x="8836306" y="2365541"/>
            <a:ext cx="272017"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atin typeface="Calibri"/>
                <a:ea typeface="Calibri"/>
                <a:cs typeface="Calibri"/>
                <a:sym typeface="Calibri"/>
              </a:defRPr>
            </a:lvl1pPr>
          </a:lstStyle>
          <a:p>
            <a:pPr lvl="0">
              <a:defRPr sz="1800"/>
            </a:pPr>
            <a:r>
              <a:rPr sz="3600"/>
              <a:t>?</a:t>
            </a:r>
          </a:p>
        </p:txBody>
      </p:sp>
      <p:sp>
        <p:nvSpPr>
          <p:cNvPr id="2929" name="Shape 2929"/>
          <p:cNvSpPr/>
          <p:nvPr/>
        </p:nvSpPr>
        <p:spPr>
          <a:xfrm>
            <a:off x="8836306" y="3134066"/>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2930" name="Shape 2930"/>
          <p:cNvSpPr/>
          <p:nvPr/>
        </p:nvSpPr>
        <p:spPr>
          <a:xfrm>
            <a:off x="8836306" y="3902590"/>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Tree>
  </p:cSld>
  <p:clrMapOvr>
    <a:masterClrMapping/>
  </p:clrMapOvr>
  <p:transition spd="med" advClick="1"/>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4" name="Shape 2934"/>
          <p:cNvSpPr/>
          <p:nvPr>
            <p:ph type="title"/>
          </p:nvPr>
        </p:nvSpPr>
        <p:spPr>
          <a:xfrm>
            <a:off x="508794" y="177800"/>
            <a:ext cx="15568540"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Configure Management Station</a:t>
            </a:r>
          </a:p>
        </p:txBody>
      </p:sp>
      <p:sp>
        <p:nvSpPr>
          <p:cNvPr id="2935" name="Shape 2935"/>
          <p:cNvSpPr/>
          <p:nvPr>
            <p:ph type="body" idx="1"/>
          </p:nvPr>
        </p:nvSpPr>
        <p:spPr>
          <a:xfrm>
            <a:off x="127010" y="1676400"/>
            <a:ext cx="4864579" cy="7010400"/>
          </a:xfrm>
          <a:prstGeom prst="rect">
            <a:avLst/>
          </a:prstGeom>
        </p:spPr>
        <p:txBody>
          <a:bodyPr>
            <a:normAutofit fontScale="100000" lnSpcReduction="0"/>
          </a:bodyPr>
          <a:lstStyle>
            <a:lvl1pPr marL="714235" indent="-714235">
              <a:defRPr sz="4000"/>
            </a:lvl1pPr>
          </a:lstStyle>
          <a:p>
            <a:pPr lvl="0">
              <a:defRPr sz="1800"/>
            </a:pPr>
            <a:r>
              <a:rPr sz="4000"/>
              <a:t>We’re going to need to download a few items, so let’s turn off IE Enhanced Security Configuration in Server Manager to make our downloads easier:</a:t>
            </a:r>
          </a:p>
        </p:txBody>
      </p:sp>
      <p:pic>
        <p:nvPicPr>
          <p:cNvPr id="2936" name="image20.png"/>
          <p:cNvPicPr/>
          <p:nvPr/>
        </p:nvPicPr>
        <p:blipFill>
          <a:blip r:embed="rId3">
            <a:extLst/>
          </a:blip>
          <a:stretch>
            <a:fillRect/>
          </a:stretch>
        </p:blipFill>
        <p:spPr>
          <a:xfrm>
            <a:off x="4949478" y="2438400"/>
            <a:ext cx="11064028" cy="6406716"/>
          </a:xfrm>
          <a:prstGeom prst="rect">
            <a:avLst/>
          </a:prstGeom>
          <a:ln w="12700">
            <a:miter lim="400000"/>
          </a:ln>
        </p:spPr>
      </p:pic>
      <p:sp>
        <p:nvSpPr>
          <p:cNvPr id="2937" name="Shape 2937"/>
          <p:cNvSpPr/>
          <p:nvPr/>
        </p:nvSpPr>
        <p:spPr>
          <a:xfrm>
            <a:off x="5080794" y="1915179"/>
            <a:ext cx="10972802" cy="510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Lucida Grande"/>
                <a:ea typeface="Lucida Grande"/>
                <a:cs typeface="Lucida Grande"/>
                <a:sym typeface="Lucida Grande"/>
              </a:defRPr>
            </a:lvl1pPr>
          </a:lstStyle>
          <a:p>
            <a:pPr lvl="0">
              <a:defRPr sz="1800"/>
            </a:pPr>
            <a:r>
              <a:rPr sz="2800"/>
              <a:t>Start &gt; All Programs &gt; Administrative Tools &gt; Server Manager</a:t>
            </a:r>
          </a:p>
        </p:txBody>
      </p:sp>
    </p:spTree>
  </p:cSld>
  <p:clrMapOvr>
    <a:masterClrMapping/>
  </p:clrMapOvr>
  <p:transition spd="med" advClick="1"/>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1" name="Shape 2941"/>
          <p:cNvSpPr/>
          <p:nvPr>
            <p:ph type="body" idx="1"/>
          </p:nvPr>
        </p:nvSpPr>
        <p:spPr>
          <a:xfrm>
            <a:off x="800201" y="1879602"/>
            <a:ext cx="7025024" cy="6731001"/>
          </a:xfrm>
          <a:prstGeom prst="rect">
            <a:avLst/>
          </a:prstGeom>
        </p:spPr>
        <p:txBody>
          <a:bodyPr>
            <a:normAutofit fontScale="100000" lnSpcReduction="0"/>
          </a:bodyPr>
          <a:lstStyle>
            <a:lvl1pPr marL="944574" indent="-944574"/>
          </a:lstStyle>
          <a:p>
            <a:pPr lvl="0">
              <a:defRPr sz="1800"/>
            </a:pPr>
            <a:r>
              <a:rPr sz="4600"/>
              <a:t>Turn off Enabled Protected mode in IE (IE Options --&gt; Tools --&gt; Uncheck “Enable Protected mode”)</a:t>
            </a:r>
          </a:p>
        </p:txBody>
      </p:sp>
      <p:sp>
        <p:nvSpPr>
          <p:cNvPr id="2942" name="Shape 2942"/>
          <p:cNvSpPr/>
          <p:nvPr/>
        </p:nvSpPr>
        <p:spPr>
          <a:xfrm>
            <a:off x="508794" y="370104"/>
            <a:ext cx="15568540" cy="925296"/>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36962" tIns="36962" rIns="36962" bIns="36962" anchor="b">
            <a:spAutoFit/>
          </a:bodyPr>
          <a:lstStyle>
            <a:lvl1pPr defTabSz="914400">
              <a:defRPr sz="6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Configure Management Station</a:t>
            </a:r>
          </a:p>
        </p:txBody>
      </p:sp>
      <p:pic>
        <p:nvPicPr>
          <p:cNvPr id="2943" name="image21.png"/>
          <p:cNvPicPr/>
          <p:nvPr/>
        </p:nvPicPr>
        <p:blipFill>
          <a:blip r:embed="rId2">
            <a:extLst/>
          </a:blip>
          <a:stretch>
            <a:fillRect/>
          </a:stretch>
        </p:blipFill>
        <p:spPr>
          <a:xfrm>
            <a:off x="8128792" y="1524000"/>
            <a:ext cx="7624466" cy="7381696"/>
          </a:xfrm>
          <a:prstGeom prst="rect">
            <a:avLst/>
          </a:prstGeom>
          <a:ln w="12700">
            <a:miter lim="400000"/>
          </a:ln>
        </p:spPr>
      </p:pic>
    </p:spTree>
  </p:cSld>
  <p:clrMapOvr>
    <a:masterClrMapping/>
  </p:clrMapOvr>
  <p:transition spd="med" advClick="1"/>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5" name="Shape 294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Configure PowerShell</a:t>
            </a:r>
          </a:p>
        </p:txBody>
      </p:sp>
      <p:sp>
        <p:nvSpPr>
          <p:cNvPr id="2946" name="Shape 2946"/>
          <p:cNvSpPr/>
          <p:nvPr>
            <p:ph type="body" idx="1"/>
          </p:nvPr>
        </p:nvSpPr>
        <p:spPr>
          <a:xfrm>
            <a:off x="800271" y="1879602"/>
            <a:ext cx="14657235" cy="6731001"/>
          </a:xfrm>
          <a:prstGeom prst="rect">
            <a:avLst/>
          </a:prstGeom>
        </p:spPr>
        <p:txBody>
          <a:bodyPr>
            <a:normAutofit fontScale="100000" lnSpcReduction="0"/>
          </a:bodyPr>
          <a:lstStyle>
            <a:lvl1pPr marL="944574" indent="-944574"/>
          </a:lstStyle>
          <a:p>
            <a:pPr lvl="0">
              <a:defRPr sz="1800"/>
            </a:pPr>
            <a:r>
              <a:rPr sz="4600"/>
              <a:t>Run PowerShell as Administrator and open Properties</a:t>
            </a:r>
          </a:p>
        </p:txBody>
      </p:sp>
      <p:pic>
        <p:nvPicPr>
          <p:cNvPr id="2947" name="image22.png"/>
          <p:cNvPicPr/>
          <p:nvPr/>
        </p:nvPicPr>
        <p:blipFill>
          <a:blip r:embed="rId2">
            <a:extLst/>
          </a:blip>
          <a:stretch>
            <a:fillRect/>
          </a:stretch>
        </p:blipFill>
        <p:spPr>
          <a:xfrm>
            <a:off x="2108992" y="2667000"/>
            <a:ext cx="5257803" cy="6194834"/>
          </a:xfrm>
          <a:prstGeom prst="rect">
            <a:avLst/>
          </a:prstGeom>
          <a:ln w="12700">
            <a:miter lim="400000"/>
          </a:ln>
        </p:spPr>
      </p:pic>
      <p:pic>
        <p:nvPicPr>
          <p:cNvPr id="2948" name="image23.png"/>
          <p:cNvPicPr/>
          <p:nvPr/>
        </p:nvPicPr>
        <p:blipFill>
          <a:blip r:embed="rId3">
            <a:extLst/>
          </a:blip>
          <a:stretch>
            <a:fillRect/>
          </a:stretch>
        </p:blipFill>
        <p:spPr>
          <a:xfrm>
            <a:off x="8052592" y="4572000"/>
            <a:ext cx="6610279" cy="3457822"/>
          </a:xfrm>
          <a:prstGeom prst="rect">
            <a:avLst/>
          </a:prstGeom>
          <a:ln w="12700">
            <a:miter lim="400000"/>
          </a:ln>
        </p:spPr>
      </p:pic>
    </p:spTree>
  </p:cSld>
  <p:clrMapOvr>
    <a:masterClrMapping/>
  </p:clrMapOvr>
  <p:transition spd="med" advClick="1"/>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0" name="Shape 295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Configure PowerShell</a:t>
            </a:r>
          </a:p>
        </p:txBody>
      </p:sp>
      <p:sp>
        <p:nvSpPr>
          <p:cNvPr id="2951" name="Shape 2951"/>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Enable QuickEdit Mode</a:t>
            </a:r>
            <a:endParaRPr sz="4800"/>
          </a:p>
          <a:p>
            <a:pPr lvl="0" marL="1028498" indent="-1028498">
              <a:defRPr sz="1800"/>
            </a:pPr>
            <a:r>
              <a:rPr sz="4800"/>
              <a:t>Set Height buffer to 9999</a:t>
            </a:r>
          </a:p>
        </p:txBody>
      </p:sp>
      <p:pic>
        <p:nvPicPr>
          <p:cNvPr id="2952" name="image24.png"/>
          <p:cNvPicPr/>
          <p:nvPr/>
        </p:nvPicPr>
        <p:blipFill>
          <a:blip r:embed="rId2">
            <a:extLst/>
          </a:blip>
          <a:stretch>
            <a:fillRect/>
          </a:stretch>
        </p:blipFill>
        <p:spPr>
          <a:xfrm>
            <a:off x="9195592" y="3657600"/>
            <a:ext cx="4044498" cy="5104987"/>
          </a:xfrm>
          <a:prstGeom prst="rect">
            <a:avLst/>
          </a:prstGeom>
          <a:ln w="12700">
            <a:miter lim="400000"/>
          </a:ln>
        </p:spPr>
      </p:pic>
      <p:pic>
        <p:nvPicPr>
          <p:cNvPr id="2953" name="image25.png"/>
          <p:cNvPicPr/>
          <p:nvPr/>
        </p:nvPicPr>
        <p:blipFill>
          <a:blip r:embed="rId3">
            <a:extLst/>
          </a:blip>
          <a:stretch>
            <a:fillRect/>
          </a:stretch>
        </p:blipFill>
        <p:spPr>
          <a:xfrm>
            <a:off x="2870992" y="3618512"/>
            <a:ext cx="4110802" cy="5144075"/>
          </a:xfrm>
          <a:prstGeom prst="rect">
            <a:avLst/>
          </a:prstGeom>
          <a:ln w="12700">
            <a:miter lim="400000"/>
          </a:ln>
        </p:spPr>
      </p:pic>
    </p:spTree>
  </p:cSld>
  <p:clrMapOvr>
    <a:masterClrMapping/>
  </p:clrMapOvr>
  <p:transition spd="med" advClick="1"/>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5" name="Shape 295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Workstation Setup</a:t>
            </a:r>
          </a:p>
        </p:txBody>
      </p:sp>
      <p:sp>
        <p:nvSpPr>
          <p:cNvPr id="2956" name="Shape 2956"/>
          <p:cNvSpPr/>
          <p:nvPr>
            <p:ph type="body" idx="1"/>
          </p:nvPr>
        </p:nvSpPr>
        <p:spPr>
          <a:xfrm>
            <a:off x="356393" y="1993900"/>
            <a:ext cx="8686801" cy="5549900"/>
          </a:xfrm>
          <a:prstGeom prst="rect">
            <a:avLst/>
          </a:prstGeom>
        </p:spPr>
        <p:txBody>
          <a:bodyPr>
            <a:normAutofit fontScale="100000" lnSpcReduction="0"/>
          </a:bodyPr>
          <a:lstStyle/>
          <a:p>
            <a:pPr lvl="0" marL="944574" indent="-944574">
              <a:defRPr sz="1800"/>
            </a:pPr>
            <a:r>
              <a:rPr sz="4600">
                <a:hlinkClick r:id="rId3" invalidUrl="" action="" tgtFrame="" tooltip="" history="1" highlightClick="0" endSnd="0"/>
              </a:rPr>
              <a:t>http://downloads.getchef.com/</a:t>
            </a:r>
            <a:endParaRPr sz="4500"/>
          </a:p>
          <a:p>
            <a:pPr lvl="0" marL="903952" indent="-903952">
              <a:defRPr sz="1800"/>
            </a:pPr>
            <a:r>
              <a:rPr sz="4500"/>
              <a:t>Select Chef-Client</a:t>
            </a:r>
            <a:endParaRPr sz="4500"/>
          </a:p>
          <a:p>
            <a:pPr lvl="0" marL="903952" indent="-903952">
              <a:defRPr sz="1800"/>
            </a:pPr>
            <a:r>
              <a:rPr sz="4500"/>
              <a:t>2008 (Windows 7) or 2012 (Windows 8)</a:t>
            </a:r>
            <a:endParaRPr sz="4500"/>
          </a:p>
          <a:p>
            <a:pPr lvl="0" marL="903952" indent="-903952">
              <a:defRPr sz="1800"/>
            </a:pPr>
            <a:r>
              <a:rPr sz="4500"/>
              <a:t>i686 (32-bit) or x86_64 (64-bit)</a:t>
            </a:r>
          </a:p>
        </p:txBody>
      </p:sp>
      <p:sp>
        <p:nvSpPr>
          <p:cNvPr id="2957" name="Shape 2957"/>
          <p:cNvSpPr/>
          <p:nvPr/>
        </p:nvSpPr>
        <p:spPr>
          <a:xfrm>
            <a:off x="10410255" y="7231284"/>
            <a:ext cx="5588548"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solidFill>
                  <a:srgbClr val="FF6600"/>
                </a:solidFill>
                <a:latin typeface="Arial Bold"/>
                <a:ea typeface="Arial Bold"/>
                <a:cs typeface="Arial Bold"/>
                <a:sym typeface="Arial Bold"/>
              </a:defRPr>
            </a:lvl1pPr>
          </a:lstStyle>
          <a:p>
            <a:pPr lvl="0">
              <a:defRPr sz="1800">
                <a:solidFill>
                  <a:srgbClr val="000000"/>
                </a:solidFill>
              </a:defRPr>
            </a:pPr>
            <a:r>
              <a:rPr sz="2400">
                <a:solidFill>
                  <a:srgbClr val="FF6600"/>
                </a:solidFill>
              </a:rPr>
              <a:t>Download and install this file</a:t>
            </a:r>
          </a:p>
        </p:txBody>
      </p:sp>
      <p:sp>
        <p:nvSpPr>
          <p:cNvPr id="2958" name="Shape 2958"/>
          <p:cNvSpPr/>
          <p:nvPr/>
        </p:nvSpPr>
        <p:spPr>
          <a:xfrm>
            <a:off x="952576" y="6934199"/>
            <a:ext cx="12967420" cy="14168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903952" indent="-903952">
              <a:spcBef>
                <a:spcPts val="1100"/>
              </a:spcBef>
              <a:buClr>
                <a:srgbClr val="ED781C"/>
              </a:buClr>
              <a:buSzPct val="100000"/>
              <a:buFont typeface="Arial"/>
              <a:buChar char="•"/>
              <a:defRPr sz="1800"/>
            </a:pPr>
            <a:r>
              <a:rPr sz="4500">
                <a:latin typeface="Arial"/>
                <a:ea typeface="Arial"/>
                <a:cs typeface="Arial"/>
                <a:sym typeface="Arial"/>
              </a:rPr>
              <a:t>Or browse to</a:t>
            </a:r>
            <a:endParaRPr sz="4600">
              <a:latin typeface="Calibri"/>
              <a:ea typeface="Calibri"/>
              <a:cs typeface="Calibri"/>
              <a:sym typeface="Calibri"/>
            </a:endParaRPr>
          </a:p>
          <a:p>
            <a:pPr lvl="0" marL="864223" indent="-864223">
              <a:spcBef>
                <a:spcPts val="1100"/>
              </a:spcBef>
              <a:buClr>
                <a:srgbClr val="ED781C"/>
              </a:buClr>
              <a:buSzPct val="100000"/>
              <a:buFont typeface="Arial"/>
              <a:buChar char="•"/>
              <a:defRPr sz="1800"/>
            </a:pPr>
            <a:r>
              <a:rPr sz="4400">
                <a:latin typeface="Arial"/>
                <a:ea typeface="Arial"/>
                <a:cs typeface="Arial"/>
                <a:sym typeface="Arial"/>
                <a:hlinkClick r:id="rId4" invalidUrl="" action="" tgtFrame="" tooltip="" history="1" highlightClick="0" endSnd="0"/>
              </a:rPr>
              <a:t>https://www.getchef.com/chef/install.msi</a:t>
            </a:r>
            <a:r>
              <a:rPr sz="4400">
                <a:latin typeface="Arial"/>
                <a:ea typeface="Arial"/>
                <a:cs typeface="Arial"/>
                <a:sym typeface="Arial"/>
              </a:rPr>
              <a:t> </a:t>
            </a:r>
          </a:p>
        </p:txBody>
      </p:sp>
      <p:pic>
        <p:nvPicPr>
          <p:cNvPr id="2959" name="image26.png"/>
          <p:cNvPicPr/>
          <p:nvPr/>
        </p:nvPicPr>
        <p:blipFill>
          <a:blip r:embed="rId5">
            <a:extLst/>
          </a:blip>
          <a:stretch>
            <a:fillRect/>
          </a:stretch>
        </p:blipFill>
        <p:spPr>
          <a:xfrm>
            <a:off x="8765610" y="2305248"/>
            <a:ext cx="8405022" cy="3406384"/>
          </a:xfrm>
          <a:prstGeom prst="rect">
            <a:avLst/>
          </a:prstGeom>
          <a:ln w="6350">
            <a:solidFill/>
            <a:prstDash val="sysDot"/>
            <a:miter lim="400000"/>
          </a:ln>
        </p:spPr>
      </p:pic>
      <p:sp>
        <p:nvSpPr>
          <p:cNvPr id="2960" name="Shape 2960"/>
          <p:cNvSpPr/>
          <p:nvPr/>
        </p:nvSpPr>
        <p:spPr>
          <a:xfrm>
            <a:off x="14072393" y="3756417"/>
            <a:ext cx="2" cy="3406384"/>
          </a:xfrm>
          <a:prstGeom prst="line">
            <a:avLst/>
          </a:prstGeom>
          <a:ln w="63500">
            <a:solidFill>
              <a:srgbClr val="FF6600"/>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1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964" name="Shape 2964"/>
          <p:cNvSpPr/>
          <p:nvPr>
            <p:ph type="title"/>
          </p:nvPr>
        </p:nvSpPr>
        <p:spPr>
          <a:xfrm>
            <a:off x="800272" y="0"/>
            <a:ext cx="14657234" cy="12954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Manual download via Powershell</a:t>
            </a:r>
          </a:p>
        </p:txBody>
      </p:sp>
      <p:sp>
        <p:nvSpPr>
          <p:cNvPr id="2965" name="Shape 2965"/>
          <p:cNvSpPr/>
          <p:nvPr>
            <p:ph type="body" idx="1"/>
          </p:nvPr>
        </p:nvSpPr>
        <p:spPr>
          <a:xfrm>
            <a:off x="800272" y="1879601"/>
            <a:ext cx="14657234" cy="7264398"/>
          </a:xfrm>
          <a:prstGeom prst="rect">
            <a:avLst/>
          </a:prstGeom>
        </p:spPr>
        <p:txBody>
          <a:bodyPr>
            <a:normAutofit fontScale="100000" lnSpcReduction="0"/>
          </a:bodyPr>
          <a:lstStyle/>
          <a:p>
            <a:pPr lvl="0" marL="944574" indent="-944574">
              <a:defRPr sz="1800"/>
            </a:pPr>
            <a:r>
              <a:rPr sz="4600"/>
              <a:t>Open powershell as admin</a:t>
            </a:r>
            <a:endParaRPr sz="4600"/>
          </a:p>
          <a:p>
            <a:pPr lvl="0" marL="944574" indent="-944574">
              <a:defRPr sz="1800"/>
            </a:pPr>
            <a:r>
              <a:rPr sz="4600"/>
              <a:t>Route 1 - Execute to install:</a:t>
            </a:r>
            <a:endParaRPr sz="4600"/>
          </a:p>
          <a:p>
            <a:pPr lvl="0" marL="0" indent="0">
              <a:buSzTx/>
              <a:buNone/>
              <a:defRPr sz="1800"/>
            </a:pPr>
            <a:r>
              <a:rPr sz="3100"/>
              <a:t>	msiexec /passive /i </a:t>
            </a:r>
            <a:r>
              <a:rPr sz="3100">
                <a:hlinkClick r:id="rId3" invalidUrl="" action="" tgtFrame="" tooltip="" history="1" highlightClick="0" endSnd="0"/>
              </a:rPr>
              <a:t>https://www.getchef.com/chef/install.msi</a:t>
            </a:r>
            <a:endParaRPr sz="3100"/>
          </a:p>
          <a:p>
            <a:pPr lvl="0" marL="0" indent="0">
              <a:buSzTx/>
              <a:buNone/>
              <a:defRPr sz="1800"/>
            </a:pPr>
            <a:endParaRPr sz="1200"/>
          </a:p>
          <a:p>
            <a:pPr lvl="0" marL="944574" indent="-944574">
              <a:defRPr sz="1800"/>
            </a:pPr>
            <a:r>
              <a:rPr sz="4600"/>
              <a:t>Route 2 - Execute to download:</a:t>
            </a:r>
            <a:endParaRPr sz="4600"/>
          </a:p>
          <a:p>
            <a:pPr lvl="0" marL="0" indent="0">
              <a:buSzTx/>
              <a:buNone/>
              <a:defRPr sz="1800"/>
            </a:pPr>
            <a:r>
              <a:rPr sz="3100"/>
              <a:t>	ImportSystemModules</a:t>
            </a:r>
            <a:endParaRPr sz="3100"/>
          </a:p>
          <a:p>
            <a:pPr lvl="0" marL="0" indent="0">
              <a:buSzTx/>
              <a:buNone/>
              <a:defRPr sz="1800"/>
            </a:pPr>
            <a:r>
              <a:rPr sz="3100"/>
              <a:t>	Start-BitsTransfer "https://www.getchef.com/chef/install.msi" “c:\install2.msi"</a:t>
            </a:r>
            <a:endParaRPr sz="3100"/>
          </a:p>
          <a:p>
            <a:pPr lvl="0" marL="0" indent="0">
              <a:buSzTx/>
              <a:buNone/>
              <a:defRPr sz="1800"/>
            </a:pPr>
            <a:endParaRPr sz="1200"/>
          </a:p>
          <a:p>
            <a:pPr lvl="0" marL="944574" indent="-944574">
              <a:defRPr sz="1800"/>
            </a:pPr>
            <a:r>
              <a:rPr sz="4600"/>
              <a:t>Route 3 - Execute to download:</a:t>
            </a:r>
            <a:endParaRPr sz="4600"/>
          </a:p>
          <a:p>
            <a:pPr lvl="0" marL="0" indent="0">
              <a:buSzTx/>
              <a:buNone/>
              <a:defRPr sz="1800"/>
            </a:pPr>
            <a:r>
              <a:rPr sz="3000"/>
              <a:t>	</a:t>
            </a:r>
            <a:r>
              <a:rPr sz="3100"/>
              <a:t>Invoke-WebRequest "https://www.getchef.com/chef/install.msi" “c:\install2.msi"</a:t>
            </a:r>
          </a:p>
        </p:txBody>
      </p:sp>
    </p:spTree>
  </p:cSld>
  <p:clrMapOvr>
    <a:masterClrMapping/>
  </p:clrMapOvr>
  <p:transition spd="med" advClick="1"/>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9" name="Shape 296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Install on Windows</a:t>
            </a:r>
          </a:p>
        </p:txBody>
      </p:sp>
      <p:pic>
        <p:nvPicPr>
          <p:cNvPr id="2970" name="pasted-image.png"/>
          <p:cNvPicPr/>
          <p:nvPr/>
        </p:nvPicPr>
        <p:blipFill>
          <a:blip r:embed="rId3">
            <a:extLst/>
          </a:blip>
          <a:stretch>
            <a:fillRect/>
          </a:stretch>
        </p:blipFill>
        <p:spPr>
          <a:xfrm>
            <a:off x="532309" y="1805781"/>
            <a:ext cx="4405209" cy="3398809"/>
          </a:xfrm>
          <a:prstGeom prst="rect">
            <a:avLst/>
          </a:prstGeom>
          <a:ln w="12700">
            <a:miter lim="400000"/>
          </a:ln>
        </p:spPr>
      </p:pic>
      <p:pic>
        <p:nvPicPr>
          <p:cNvPr id="2971" name="pasted-image.png"/>
          <p:cNvPicPr/>
          <p:nvPr/>
        </p:nvPicPr>
        <p:blipFill>
          <a:blip r:embed="rId4">
            <a:extLst/>
          </a:blip>
          <a:srcRect l="259" t="1141" r="259" b="0"/>
          <a:stretch>
            <a:fillRect/>
          </a:stretch>
        </p:blipFill>
        <p:spPr>
          <a:xfrm>
            <a:off x="5542557" y="1806574"/>
            <a:ext cx="4410558" cy="3397257"/>
          </a:xfrm>
          <a:prstGeom prst="rect">
            <a:avLst/>
          </a:prstGeom>
          <a:ln w="12700">
            <a:miter lim="400000"/>
          </a:ln>
        </p:spPr>
      </p:pic>
      <p:pic>
        <p:nvPicPr>
          <p:cNvPr id="2972" name="pasted-image.png"/>
          <p:cNvPicPr/>
          <p:nvPr/>
        </p:nvPicPr>
        <p:blipFill>
          <a:blip r:embed="rId5">
            <a:extLst/>
          </a:blip>
          <a:stretch>
            <a:fillRect/>
          </a:stretch>
        </p:blipFill>
        <p:spPr>
          <a:xfrm>
            <a:off x="10567192" y="1806154"/>
            <a:ext cx="4406901" cy="3398092"/>
          </a:xfrm>
          <a:prstGeom prst="rect">
            <a:avLst/>
          </a:prstGeom>
          <a:ln w="12700">
            <a:miter lim="400000"/>
          </a:ln>
        </p:spPr>
      </p:pic>
      <p:pic>
        <p:nvPicPr>
          <p:cNvPr id="2973" name="pasted-image.png"/>
          <p:cNvPicPr/>
          <p:nvPr/>
        </p:nvPicPr>
        <p:blipFill>
          <a:blip r:embed="rId6">
            <a:extLst/>
          </a:blip>
          <a:stretch>
            <a:fillRect/>
          </a:stretch>
        </p:blipFill>
        <p:spPr>
          <a:xfrm>
            <a:off x="531515" y="5381434"/>
            <a:ext cx="4406901" cy="3391282"/>
          </a:xfrm>
          <a:prstGeom prst="rect">
            <a:avLst/>
          </a:prstGeom>
          <a:ln w="12700">
            <a:miter lim="400000"/>
          </a:ln>
        </p:spPr>
      </p:pic>
      <p:pic>
        <p:nvPicPr>
          <p:cNvPr id="2974" name="pasted-image.png"/>
          <p:cNvPicPr/>
          <p:nvPr/>
        </p:nvPicPr>
        <p:blipFill>
          <a:blip r:embed="rId7">
            <a:extLst/>
          </a:blip>
          <a:srcRect l="2193" t="3057" r="2390" b="2264"/>
          <a:stretch>
            <a:fillRect/>
          </a:stretch>
        </p:blipFill>
        <p:spPr>
          <a:xfrm>
            <a:off x="5549354" y="5371497"/>
            <a:ext cx="4406901" cy="3401115"/>
          </a:xfrm>
          <a:prstGeom prst="rect">
            <a:avLst/>
          </a:prstGeom>
          <a:ln w="12700">
            <a:miter lim="400000"/>
          </a:ln>
        </p:spPr>
      </p:pic>
      <p:pic>
        <p:nvPicPr>
          <p:cNvPr id="2975" name="pasted-image.png"/>
          <p:cNvPicPr/>
          <p:nvPr/>
        </p:nvPicPr>
        <p:blipFill>
          <a:blip r:embed="rId8">
            <a:extLst/>
          </a:blip>
          <a:stretch>
            <a:fillRect/>
          </a:stretch>
        </p:blipFill>
        <p:spPr>
          <a:xfrm>
            <a:off x="10561190" y="5373604"/>
            <a:ext cx="4406901" cy="3406942"/>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32" name="Shape 173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33" name="Shape 173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 </a:t>
            </a:r>
            <a:r>
              <a:rPr sz="4600"/>
              <a:t>Stephen Lauck</a:t>
            </a:r>
            <a:endParaRPr sz="4600"/>
          </a:p>
          <a:p>
            <a:pPr lvl="0" marL="944574" indent="-944574">
              <a:defRPr sz="1800"/>
            </a:pPr>
            <a:r>
              <a:rPr sz="4600">
                <a:latin typeface="Arial Bold"/>
                <a:ea typeface="Arial Bold"/>
                <a:cs typeface="Arial Bold"/>
                <a:sym typeface="Arial Bold"/>
              </a:rPr>
              <a:t>Current job role: </a:t>
            </a:r>
            <a:r>
              <a:rPr sz="4600"/>
              <a:t>Consultant</a:t>
            </a:r>
            <a:endParaRPr sz="4600"/>
          </a:p>
          <a:p>
            <a:pPr lvl="0" marL="944574" indent="-944574">
              <a:defRPr sz="1800"/>
            </a:pPr>
            <a:r>
              <a:rPr sz="4600">
                <a:latin typeface="Arial Bold"/>
                <a:ea typeface="Arial Bold"/>
                <a:cs typeface="Arial Bold"/>
                <a:sym typeface="Arial Bold"/>
              </a:rPr>
              <a:t>Previous job roles/background: </a:t>
            </a:r>
            <a:r>
              <a:rPr sz="4600"/>
              <a:t>Rails Developer / Chef Developer</a:t>
            </a:r>
            <a:endParaRPr sz="4600"/>
          </a:p>
          <a:p>
            <a:pPr lvl="0" marL="944574" indent="-944574">
              <a:defRPr sz="1800"/>
            </a:pPr>
            <a:r>
              <a:rPr sz="4600">
                <a:latin typeface="Arial Bold"/>
                <a:ea typeface="Arial Bold"/>
                <a:cs typeface="Arial Bold"/>
                <a:sym typeface="Arial Bold"/>
              </a:rPr>
              <a:t>Experience with Chef/Config Management: </a:t>
            </a:r>
            <a:r>
              <a:rPr sz="4600"/>
              <a:t>Almost 4 years Chef dev experience</a:t>
            </a:r>
            <a:endParaRPr sz="4600"/>
          </a:p>
          <a:p>
            <a:pPr lvl="0" marL="944574" indent="-944574">
              <a:defRPr sz="1800"/>
            </a:pPr>
            <a:r>
              <a:rPr sz="4600">
                <a:latin typeface="Arial Bold"/>
                <a:ea typeface="Arial Bold"/>
                <a:cs typeface="Arial Bold"/>
                <a:sym typeface="Arial Bold"/>
              </a:rPr>
              <a:t>Favorite Text Editor: </a:t>
            </a:r>
            <a:r>
              <a:rPr sz="4600"/>
              <a:t>Emacs Baby! ( and some Sublime )</a:t>
            </a:r>
          </a:p>
        </p:txBody>
      </p:sp>
    </p:spTree>
  </p:cSld>
  <p:clrMapOvr>
    <a:masterClrMapping/>
  </p:clrMapOvr>
  <p:transition spd="med" advClick="1"/>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981" name="Group 2981"/>
          <p:cNvGrpSpPr/>
          <p:nvPr/>
        </p:nvGrpSpPr>
        <p:grpSpPr>
          <a:xfrm>
            <a:off x="800176" y="1993900"/>
            <a:ext cx="15101020" cy="939802"/>
            <a:chOff x="0" y="0"/>
            <a:chExt cx="15101019" cy="939800"/>
          </a:xfrm>
        </p:grpSpPr>
        <p:sp>
          <p:nvSpPr>
            <p:cNvPr id="2979" name="Shape 2979"/>
            <p:cNvSpPr/>
            <p:nvPr/>
          </p:nvSpPr>
          <p:spPr>
            <a:xfrm>
              <a:off x="-1" y="0"/>
              <a:ext cx="15101020" cy="9398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2980" name="Shape 2980"/>
            <p:cNvSpPr/>
            <p:nvPr/>
          </p:nvSpPr>
          <p:spPr>
            <a:xfrm>
              <a:off x="-1" y="12699"/>
              <a:ext cx="15101020"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000">
                  <a:solidFill>
                    <a:srgbClr val="FFFFFF"/>
                  </a:solidFill>
                  <a:latin typeface="Courier"/>
                  <a:ea typeface="Courier"/>
                  <a:cs typeface="Courier"/>
                  <a:sym typeface="Courier"/>
                </a:rPr>
                <a:t>$ curl -L </a:t>
              </a:r>
              <a:r>
                <a:rPr sz="3000">
                  <a:latin typeface="Courier"/>
                  <a:ea typeface="Courier"/>
                  <a:cs typeface="Courier"/>
                  <a:sym typeface="Courier"/>
                  <a:hlinkClick r:id="rId3" invalidUrl="" action="" tgtFrame="" tooltip="" history="1" highlightClick="0" endSnd="0"/>
                </a:rPr>
                <a:t>http</a:t>
              </a:r>
              <a:r>
                <a:rPr sz="3000">
                  <a:latin typeface="Courier"/>
                  <a:ea typeface="Courier"/>
                  <a:cs typeface="Courier"/>
                  <a:sym typeface="Courier"/>
                  <a:hlinkClick r:id="rId3" invalidUrl="" action="" tgtFrame="" tooltip="" history="1" highlightClick="0" endSnd="0"/>
                </a:rPr>
                <a:t>://www.opscode.com/chef/install.sh</a:t>
              </a:r>
              <a:r>
                <a:rPr sz="3000">
                  <a:solidFill>
                    <a:srgbClr val="FFFFFF"/>
                  </a:solidFill>
                  <a:latin typeface="Courier"/>
                  <a:ea typeface="Courier"/>
                  <a:cs typeface="Courier"/>
                  <a:sym typeface="Courier"/>
                </a:rPr>
                <a:t> | sudo bash</a:t>
              </a:r>
            </a:p>
          </p:txBody>
        </p:sp>
      </p:grpSp>
      <p:sp>
        <p:nvSpPr>
          <p:cNvPr id="2982" name="Shape 2982"/>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Workstation Setup - Mac OS X / Linux</a:t>
            </a:r>
          </a:p>
        </p:txBody>
      </p:sp>
      <p:grpSp>
        <p:nvGrpSpPr>
          <p:cNvPr id="2985" name="Group 2985"/>
          <p:cNvGrpSpPr/>
          <p:nvPr/>
        </p:nvGrpSpPr>
        <p:grpSpPr>
          <a:xfrm>
            <a:off x="813594" y="3352800"/>
            <a:ext cx="15087602" cy="5473700"/>
            <a:chOff x="0" y="0"/>
            <a:chExt cx="15087601" cy="5473700"/>
          </a:xfrm>
        </p:grpSpPr>
        <p:sp>
          <p:nvSpPr>
            <p:cNvPr id="2983" name="Shape 2983"/>
            <p:cNvSpPr/>
            <p:nvPr/>
          </p:nvSpPr>
          <p:spPr>
            <a:xfrm>
              <a:off x="0" y="0"/>
              <a:ext cx="15087602" cy="5473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2400">
                  <a:solidFill>
                    <a:srgbClr val="FFFFFF"/>
                  </a:solidFill>
                  <a:latin typeface="Courier"/>
                  <a:ea typeface="Courier"/>
                  <a:cs typeface="Courier"/>
                  <a:sym typeface="Courier"/>
                </a:defRPr>
              </a:pPr>
            </a:p>
          </p:txBody>
        </p:sp>
        <p:sp>
          <p:nvSpPr>
            <p:cNvPr id="2984" name="Shape 2984"/>
            <p:cNvSpPr/>
            <p:nvPr/>
          </p:nvSpPr>
          <p:spPr>
            <a:xfrm>
              <a:off x="0" y="1035049"/>
              <a:ext cx="15087602" cy="340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2400">
                  <a:solidFill>
                    <a:srgbClr val="FFFFFF"/>
                  </a:solidFill>
                  <a:latin typeface="Courier"/>
                  <a:ea typeface="Courier"/>
                  <a:cs typeface="Courier"/>
                  <a:sym typeface="Courier"/>
                </a:defRPr>
              </a:lvl1pPr>
            </a:lstStyle>
            <a:p>
              <a:pPr lvl="0">
                <a:defRPr sz="1800">
                  <a:solidFill>
                    <a:srgbClr val="000000"/>
                  </a:solidFill>
                </a:defRPr>
              </a:pPr>
              <a:r>
                <a:rPr sz="2400">
                  <a:solidFill>
                    <a:srgbClr val="FFFFFF"/>
                  </a:solidFill>
                </a:rPr>
                <a:t> % Total    % Received % Xferd  Average Speed   Time    Time     Time  Current                                 Dload  Upload   Total   Spent    Left  Speed100  6515  100  6515    0     0  20600      0 --:--:-- --:--:-- --:--:-- 31172Downloading Chef  for ubuntu...Installing ChefSelecting previously unselected package chef.(Reading database ... 47446 files and directories currently installed.)Unpacking chef (from .../tmp.MqRJP6lz/chef__amd64.deb) ...Setting up chef (11.4.4-2.ubuntu.11.04) ...Thank you for installing Chef!Processing triggers for initramfs-tools ...update-initramfs: Generating /boot/initrd.img-3.2.0-48-virtual</a:t>
              </a:r>
            </a:p>
          </p:txBody>
        </p:sp>
      </p:grpSp>
    </p:spTree>
  </p:cSld>
  <p:clrMapOvr>
    <a:masterClrMapping/>
  </p:clrMapOvr>
  <p:transition spd="med" advClick="1"/>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9" name="Shape 29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just happened?</a:t>
            </a:r>
          </a:p>
        </p:txBody>
      </p:sp>
      <p:sp>
        <p:nvSpPr>
          <p:cNvPr id="2990" name="Shape 2990"/>
          <p:cNvSpPr/>
          <p:nvPr>
            <p:ph type="body" idx="1"/>
          </p:nvPr>
        </p:nvSpPr>
        <p:spPr>
          <a:xfrm>
            <a:off x="800271" y="1879602"/>
            <a:ext cx="14657235" cy="6731001"/>
          </a:xfrm>
          <a:prstGeom prst="rect">
            <a:avLst/>
          </a:prstGeom>
        </p:spPr>
        <p:txBody>
          <a:bodyPr>
            <a:normAutofit fontScale="100000" lnSpcReduction="0"/>
          </a:bodyPr>
          <a:lstStyle/>
          <a:p>
            <a:pPr lvl="0" marL="903952" indent="-903952">
              <a:spcBef>
                <a:spcPts val="0"/>
              </a:spcBef>
              <a:defRPr sz="1800"/>
            </a:pPr>
            <a:r>
              <a:rPr sz="4500"/>
              <a:t>Chef and all of its dependencies installed via an operating system-specific package ("omnibus installer")</a:t>
            </a:r>
            <a:endParaRPr sz="4500"/>
          </a:p>
          <a:p>
            <a:pPr lvl="0" marL="903952" indent="-903952">
              <a:defRPr sz="1800"/>
            </a:pPr>
            <a:r>
              <a:rPr sz="4500"/>
              <a:t>Installation includes</a:t>
            </a:r>
            <a:endParaRPr sz="4500"/>
          </a:p>
          <a:p>
            <a:pPr lvl="1" marL="1308992" indent="-903952">
              <a:defRPr sz="1800"/>
            </a:pPr>
            <a:r>
              <a:rPr sz="4500"/>
              <a:t>The Ruby language - used by Chef</a:t>
            </a:r>
            <a:endParaRPr sz="4500"/>
          </a:p>
          <a:p>
            <a:pPr lvl="1" marL="1308992" indent="-903952">
              <a:defRPr sz="1800"/>
            </a:pPr>
            <a:r>
              <a:rPr sz="4500"/>
              <a:t>knife - Command line tool for administrators</a:t>
            </a:r>
            <a:endParaRPr sz="4500"/>
          </a:p>
          <a:p>
            <a:pPr lvl="1" marL="1308992" indent="-903952">
              <a:defRPr sz="1800"/>
            </a:pPr>
            <a:r>
              <a:rPr sz="4500"/>
              <a:t>chef-client - Client application</a:t>
            </a:r>
            <a:endParaRPr sz="4500"/>
          </a:p>
          <a:p>
            <a:pPr lvl="1" marL="1308992" indent="-903952">
              <a:defRPr sz="1800"/>
            </a:pPr>
            <a:r>
              <a:rPr sz="4500"/>
              <a:t>ohai - System profiler</a:t>
            </a:r>
            <a:endParaRPr sz="4500"/>
          </a:p>
          <a:p>
            <a:pPr lvl="1" marL="1308992" indent="-903952">
              <a:defRPr sz="1800"/>
            </a:pPr>
            <a:r>
              <a:rPr sz="4500"/>
              <a:t>...and more</a:t>
            </a:r>
          </a:p>
        </p:txBody>
      </p:sp>
    </p:spTree>
  </p:cSld>
  <p:clrMapOvr>
    <a:masterClrMapping/>
  </p:clrMapOvr>
  <p:transition spd="med" advClick="1"/>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4" name="Shape 299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Workstation or Node?</a:t>
            </a:r>
          </a:p>
        </p:txBody>
      </p:sp>
      <p:pic>
        <p:nvPicPr>
          <p:cNvPr id="2995" name="image33.png"/>
          <p:cNvPicPr/>
          <p:nvPr/>
        </p:nvPicPr>
        <p:blipFill>
          <a:blip r:embed="rId3">
            <a:extLst/>
          </a:blip>
          <a:stretch>
            <a:fillRect/>
          </a:stretch>
        </p:blipFill>
        <p:spPr>
          <a:xfrm>
            <a:off x="4585148" y="1560512"/>
            <a:ext cx="7087294" cy="7416801"/>
          </a:xfrm>
          <a:prstGeom prst="rect">
            <a:avLst/>
          </a:prstGeom>
          <a:ln w="12700">
            <a:miter lim="400000"/>
          </a:ln>
        </p:spPr>
      </p:pic>
      <p:sp>
        <p:nvSpPr>
          <p:cNvPr id="2996" name="Shape 2996"/>
          <p:cNvSpPr/>
          <p:nvPr/>
        </p:nvSpPr>
        <p:spPr>
          <a:xfrm>
            <a:off x="9241391" y="2887685"/>
            <a:ext cx="2363434" cy="1117602"/>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
        <p:nvSpPr>
          <p:cNvPr id="2997" name="Shape 2997"/>
          <p:cNvSpPr/>
          <p:nvPr/>
        </p:nvSpPr>
        <p:spPr>
          <a:xfrm>
            <a:off x="8836306" y="2365541"/>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2998" name="Shape 2998"/>
          <p:cNvSpPr/>
          <p:nvPr/>
        </p:nvSpPr>
        <p:spPr>
          <a:xfrm>
            <a:off x="8836306" y="3134066"/>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2999" name="Shape 2999"/>
          <p:cNvSpPr/>
          <p:nvPr/>
        </p:nvSpPr>
        <p:spPr>
          <a:xfrm>
            <a:off x="8836306" y="3902590"/>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00" name="Shape 3000"/>
          <p:cNvSpPr/>
          <p:nvPr/>
        </p:nvSpPr>
        <p:spPr>
          <a:xfrm>
            <a:off x="9359692" y="3134066"/>
            <a:ext cx="1290224"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sz="1800"/>
            </a:pPr>
            <a:r>
              <a:rPr>
                <a:latin typeface="Calibri"/>
                <a:ea typeface="Calibri"/>
                <a:cs typeface="Calibri"/>
                <a:sym typeface="Calibri"/>
              </a:rPr>
              <a:t>chef-client</a:t>
            </a:r>
            <a:endParaRPr>
              <a:latin typeface="Calibri"/>
              <a:ea typeface="Calibri"/>
              <a:cs typeface="Calibri"/>
              <a:sym typeface="Calibri"/>
            </a:endParaRPr>
          </a:p>
          <a:p>
            <a:pPr lvl="0">
              <a:defRPr sz="1800"/>
            </a:pPr>
            <a:r>
              <a:rPr>
                <a:latin typeface="Calibri"/>
                <a:ea typeface="Calibri"/>
                <a:cs typeface="Calibri"/>
                <a:sym typeface="Calibri"/>
              </a:rPr>
              <a:t>Oahi</a:t>
            </a:r>
          </a:p>
        </p:txBody>
      </p:sp>
      <p:sp>
        <p:nvSpPr>
          <p:cNvPr id="3001" name="Shape 3001"/>
          <p:cNvSpPr/>
          <p:nvPr/>
        </p:nvSpPr>
        <p:spPr>
          <a:xfrm>
            <a:off x="9359692" y="2365541"/>
            <a:ext cx="1198786"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a:latin typeface="Calibri"/>
                <a:ea typeface="Calibri"/>
                <a:cs typeface="Calibri"/>
                <a:sym typeface="Calibri"/>
              </a:rPr>
              <a:t>chef-client</a:t>
            </a:r>
            <a:endParaRPr>
              <a:latin typeface="Calibri"/>
              <a:ea typeface="Calibri"/>
              <a:cs typeface="Calibri"/>
              <a:sym typeface="Calibri"/>
            </a:endParaRPr>
          </a:p>
          <a:p>
            <a:pPr lvl="0">
              <a:defRPr sz="1800"/>
            </a:pPr>
            <a:r>
              <a:rPr>
                <a:latin typeface="Calibri"/>
                <a:ea typeface="Calibri"/>
                <a:cs typeface="Calibri"/>
                <a:sym typeface="Calibri"/>
              </a:rPr>
              <a:t>Oahi</a:t>
            </a:r>
          </a:p>
        </p:txBody>
      </p:sp>
      <p:sp>
        <p:nvSpPr>
          <p:cNvPr id="3002" name="Shape 3002"/>
          <p:cNvSpPr/>
          <p:nvPr/>
        </p:nvSpPr>
        <p:spPr>
          <a:xfrm>
            <a:off x="9359692" y="3902590"/>
            <a:ext cx="1198786"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a:latin typeface="Calibri"/>
                <a:ea typeface="Calibri"/>
                <a:cs typeface="Calibri"/>
                <a:sym typeface="Calibri"/>
              </a:rPr>
              <a:t>chef-client</a:t>
            </a:r>
            <a:endParaRPr>
              <a:latin typeface="Calibri"/>
              <a:ea typeface="Calibri"/>
              <a:cs typeface="Calibri"/>
              <a:sym typeface="Calibri"/>
            </a:endParaRPr>
          </a:p>
          <a:p>
            <a:pPr lvl="0">
              <a:defRPr sz="1800"/>
            </a:pPr>
            <a:r>
              <a:rPr>
                <a:latin typeface="Calibri"/>
                <a:ea typeface="Calibri"/>
                <a:cs typeface="Calibri"/>
                <a:sym typeface="Calibri"/>
              </a:rPr>
              <a:t>Oahi</a:t>
            </a:r>
          </a:p>
        </p:txBody>
      </p:sp>
      <p:sp>
        <p:nvSpPr>
          <p:cNvPr id="3003" name="Shape 3003"/>
          <p:cNvSpPr/>
          <p:nvPr/>
        </p:nvSpPr>
        <p:spPr>
          <a:xfrm>
            <a:off x="7137752" y="6879290"/>
            <a:ext cx="1198787" cy="80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pPr>
            <a:r>
              <a:rPr>
                <a:latin typeface="Calibri"/>
                <a:ea typeface="Calibri"/>
                <a:cs typeface="Calibri"/>
                <a:sym typeface="Calibri"/>
              </a:rPr>
              <a:t>knife</a:t>
            </a:r>
            <a:endParaRPr>
              <a:latin typeface="Calibri"/>
              <a:ea typeface="Calibri"/>
              <a:cs typeface="Calibri"/>
              <a:sym typeface="Calibri"/>
            </a:endParaRPr>
          </a:p>
          <a:p>
            <a:pPr lvl="0">
              <a:defRPr sz="1800"/>
            </a:pPr>
            <a:r>
              <a:rPr>
                <a:latin typeface="Calibri"/>
                <a:ea typeface="Calibri"/>
                <a:cs typeface="Calibri"/>
                <a:sym typeface="Calibri"/>
              </a:rPr>
              <a:t>chef-client</a:t>
            </a:r>
            <a:endParaRPr>
              <a:latin typeface="Calibri"/>
              <a:ea typeface="Calibri"/>
              <a:cs typeface="Calibri"/>
              <a:sym typeface="Calibri"/>
            </a:endParaRPr>
          </a:p>
          <a:p>
            <a:pPr lvl="0">
              <a:defRPr sz="1800"/>
            </a:pPr>
            <a:r>
              <a:rPr>
                <a:latin typeface="Calibri"/>
                <a:ea typeface="Calibri"/>
                <a:cs typeface="Calibri"/>
                <a:sym typeface="Calibri"/>
              </a:rPr>
              <a:t>Oahi</a:t>
            </a:r>
          </a:p>
        </p:txBody>
      </p:sp>
      <p:sp>
        <p:nvSpPr>
          <p:cNvPr id="3004" name="Shape 3004"/>
          <p:cNvSpPr/>
          <p:nvPr/>
        </p:nvSpPr>
        <p:spPr>
          <a:xfrm>
            <a:off x="8620056" y="7134621"/>
            <a:ext cx="1114505" cy="380879"/>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
        <p:nvSpPr>
          <p:cNvPr id="3005" name="Shape 3005"/>
          <p:cNvSpPr/>
          <p:nvPr/>
        </p:nvSpPr>
        <p:spPr>
          <a:xfrm>
            <a:off x="4915401" y="5394371"/>
            <a:ext cx="1464637" cy="2280936"/>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Tree>
  </p:cSld>
  <p:clrMapOvr>
    <a:masterClrMapping/>
  </p:clrMapOvr>
  <p:transition spd="med" advClick="1"/>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9" name="Shape 3009"/>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Landscape of a Chef-managed Infrastructure</a:t>
            </a:r>
          </a:p>
        </p:txBody>
      </p:sp>
      <p:pic>
        <p:nvPicPr>
          <p:cNvPr id="3010" name="image34.png"/>
          <p:cNvPicPr/>
          <p:nvPr/>
        </p:nvPicPr>
        <p:blipFill>
          <a:blip r:embed="rId3">
            <a:extLst/>
          </a:blip>
          <a:stretch>
            <a:fillRect/>
          </a:stretch>
        </p:blipFill>
        <p:spPr>
          <a:xfrm>
            <a:off x="4585148" y="1562100"/>
            <a:ext cx="7087290" cy="7418581"/>
          </a:xfrm>
          <a:prstGeom prst="rect">
            <a:avLst/>
          </a:prstGeom>
          <a:ln w="12700">
            <a:miter lim="400000"/>
          </a:ln>
        </p:spPr>
      </p:pic>
      <p:sp>
        <p:nvSpPr>
          <p:cNvPr id="3011" name="Shape 3011"/>
          <p:cNvSpPr/>
          <p:nvPr/>
        </p:nvSpPr>
        <p:spPr>
          <a:xfrm>
            <a:off x="8836306" y="2365541"/>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12" name="Shape 3012"/>
          <p:cNvSpPr/>
          <p:nvPr/>
        </p:nvSpPr>
        <p:spPr>
          <a:xfrm>
            <a:off x="8836306" y="3134066"/>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13" name="Shape 3013"/>
          <p:cNvSpPr/>
          <p:nvPr/>
        </p:nvSpPr>
        <p:spPr>
          <a:xfrm>
            <a:off x="8836306" y="3902590"/>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14" name="Shape 3014"/>
          <p:cNvSpPr/>
          <p:nvPr/>
        </p:nvSpPr>
        <p:spPr>
          <a:xfrm>
            <a:off x="4915401" y="5394371"/>
            <a:ext cx="1464637" cy="2280936"/>
          </a:xfrm>
          <a:prstGeom prst="rect">
            <a:avLst/>
          </a:prstGeom>
          <a:solidFill>
            <a:srgbClr val="FFFFFF"/>
          </a:solidFill>
          <a:ln w="12700">
            <a:miter lim="400000"/>
          </a:ln>
        </p:spPr>
        <p:txBody>
          <a:bodyPr lIns="0" tIns="0" rIns="0" bIns="0" anchor="ctr"/>
          <a:lstStyle/>
          <a:p>
            <a:pPr lvl="0">
              <a:defRPr>
                <a:latin typeface="Calibri"/>
                <a:ea typeface="Calibri"/>
                <a:cs typeface="Calibri"/>
                <a:sym typeface="Calibri"/>
              </a:defRPr>
            </a:pPr>
          </a:p>
        </p:txBody>
      </p:sp>
    </p:spTree>
  </p:cSld>
  <p:clrMapOvr>
    <a:masterClrMapping/>
  </p:clrMapOvr>
  <p:transition spd="med" advClick="1"/>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8" name="Shape 301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Your Chef Server for this class...</a:t>
            </a:r>
          </a:p>
        </p:txBody>
      </p:sp>
      <p:sp>
        <p:nvSpPr>
          <p:cNvPr id="3019" name="Shape 3019"/>
          <p:cNvSpPr/>
          <p:nvPr>
            <p:ph type="body" idx="1"/>
          </p:nvPr>
        </p:nvSpPr>
        <p:spPr>
          <a:xfrm>
            <a:off x="800178" y="1879600"/>
            <a:ext cx="15177984" cy="6731000"/>
          </a:xfrm>
          <a:prstGeom prst="rect">
            <a:avLst/>
          </a:prstGeom>
        </p:spPr>
        <p:txBody>
          <a:bodyPr>
            <a:normAutofit fontScale="100000" lnSpcReduction="0"/>
          </a:bodyPr>
          <a:lstStyle/>
          <a:p>
            <a:pPr lvl="0" marL="944574" indent="-944574">
              <a:defRPr sz="1800"/>
            </a:pPr>
            <a:r>
              <a:rPr sz="4600"/>
              <a:t>Hosted Enterprise Chef </a:t>
            </a:r>
            <a:r>
              <a:rPr sz="4600">
                <a:hlinkClick r:id="rId2" invalidUrl="" action="" tgtFrame="" tooltip="" history="1" highlightClick="0" endSnd="0"/>
              </a:rPr>
              <a:t>http://www.getchef.com</a:t>
            </a:r>
          </a:p>
        </p:txBody>
      </p:sp>
      <p:grpSp>
        <p:nvGrpSpPr>
          <p:cNvPr id="3022" name="Group 3022"/>
          <p:cNvGrpSpPr/>
          <p:nvPr/>
        </p:nvGrpSpPr>
        <p:grpSpPr>
          <a:xfrm>
            <a:off x="279425" y="3135313"/>
            <a:ext cx="6742718" cy="4548191"/>
            <a:chOff x="-1" y="0"/>
            <a:chExt cx="6742716" cy="4548189"/>
          </a:xfrm>
        </p:grpSpPr>
        <p:pic>
          <p:nvPicPr>
            <p:cNvPr id="3020" name="image36.png"/>
            <p:cNvPicPr/>
            <p:nvPr/>
          </p:nvPicPr>
          <p:blipFill>
            <a:blip r:embed="rId3">
              <a:extLst/>
            </a:blip>
            <a:stretch>
              <a:fillRect/>
            </a:stretch>
          </p:blipFill>
          <p:spPr>
            <a:xfrm>
              <a:off x="-2" y="-1"/>
              <a:ext cx="6598300" cy="4548190"/>
            </a:xfrm>
            <a:prstGeom prst="rect">
              <a:avLst/>
            </a:prstGeom>
            <a:ln w="12700" cap="flat">
              <a:noFill/>
              <a:miter lim="400000"/>
            </a:ln>
            <a:effectLst/>
          </p:spPr>
        </p:pic>
        <p:sp>
          <p:nvSpPr>
            <p:cNvPr id="3021" name="Shape 3021"/>
            <p:cNvSpPr/>
            <p:nvPr/>
          </p:nvSpPr>
          <p:spPr>
            <a:xfrm>
              <a:off x="5186850" y="79390"/>
              <a:ext cx="1555866" cy="887702"/>
            </a:xfrm>
            <a:custGeom>
              <a:avLst/>
              <a:gdLst/>
              <a:ahLst/>
              <a:cxnLst>
                <a:cxn ang="0">
                  <a:pos x="wd2" y="hd2"/>
                </a:cxn>
                <a:cxn ang="5400000">
                  <a:pos x="wd2" y="hd2"/>
                </a:cxn>
                <a:cxn ang="10800000">
                  <a:pos x="wd2" y="hd2"/>
                </a:cxn>
                <a:cxn ang="16200000">
                  <a:pos x="wd2" y="hd2"/>
                </a:cxn>
              </a:cxnLst>
              <a:rect l="0" t="0" r="r" b="b"/>
              <a:pathLst>
                <a:path w="19679"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7F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pic>
        <p:nvPicPr>
          <p:cNvPr id="3023" name="image38.png"/>
          <p:cNvPicPr/>
          <p:nvPr/>
        </p:nvPicPr>
        <p:blipFill>
          <a:blip r:embed="rId4">
            <a:extLst/>
          </a:blip>
          <a:stretch>
            <a:fillRect/>
          </a:stretch>
        </p:blipFill>
        <p:spPr>
          <a:xfrm>
            <a:off x="-794535" y="3013578"/>
            <a:ext cx="8162374" cy="5377444"/>
          </a:xfrm>
          <a:prstGeom prst="rect">
            <a:avLst/>
          </a:prstGeom>
          <a:ln w="12700">
            <a:miter lim="400000"/>
          </a:ln>
        </p:spPr>
      </p:pic>
      <p:pic>
        <p:nvPicPr>
          <p:cNvPr id="3024" name="pasted-image.png"/>
          <p:cNvPicPr/>
          <p:nvPr/>
        </p:nvPicPr>
        <p:blipFill>
          <a:blip r:embed="rId5">
            <a:extLst/>
          </a:blip>
          <a:srcRect l="0" t="0" r="12787" b="0"/>
          <a:stretch>
            <a:fillRect/>
          </a:stretch>
        </p:blipFill>
        <p:spPr>
          <a:xfrm>
            <a:off x="7647681" y="3016249"/>
            <a:ext cx="8775941" cy="5372101"/>
          </a:xfrm>
          <a:prstGeom prst="rect">
            <a:avLst/>
          </a:prstGeom>
          <a:ln w="12700">
            <a:miter lim="400000"/>
          </a:ln>
        </p:spPr>
      </p:pic>
      <p:sp>
        <p:nvSpPr>
          <p:cNvPr id="3025" name="Shape 3025"/>
          <p:cNvSpPr/>
          <p:nvPr/>
        </p:nvSpPr>
        <p:spPr>
          <a:xfrm flipH="1" flipV="1">
            <a:off x="7025375" y="3984623"/>
            <a:ext cx="2266536" cy="3480637"/>
          </a:xfrm>
          <a:prstGeom prst="line">
            <a:avLst/>
          </a:prstGeom>
          <a:ln w="152400">
            <a:solidFill>
              <a:srgbClr val="0433FF"/>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7" name="Shape 302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Create new account</a:t>
            </a:r>
          </a:p>
        </p:txBody>
      </p:sp>
      <p:pic>
        <p:nvPicPr>
          <p:cNvPr id="3028" name="image5.jpeg"/>
          <p:cNvPicPr/>
          <p:nvPr/>
        </p:nvPicPr>
        <p:blipFill>
          <a:blip r:embed="rId3">
            <a:extLst/>
          </a:blip>
          <a:stretch>
            <a:fillRect/>
          </a:stretch>
        </p:blipFill>
        <p:spPr>
          <a:xfrm>
            <a:off x="9894265" y="1757363"/>
            <a:ext cx="7061891" cy="6972301"/>
          </a:xfrm>
          <a:prstGeom prst="rect">
            <a:avLst/>
          </a:prstGeom>
          <a:ln w="12700">
            <a:miter lim="400000"/>
          </a:ln>
        </p:spPr>
      </p:pic>
      <p:sp>
        <p:nvSpPr>
          <p:cNvPr id="3029" name="Shape 3029"/>
          <p:cNvSpPr/>
          <p:nvPr>
            <p:ph type="body" idx="1"/>
          </p:nvPr>
        </p:nvSpPr>
        <p:spPr>
          <a:xfrm>
            <a:off x="800177" y="1879600"/>
            <a:ext cx="9348115" cy="6731000"/>
          </a:xfrm>
          <a:prstGeom prst="rect">
            <a:avLst/>
          </a:prstGeom>
        </p:spPr>
        <p:txBody>
          <a:bodyPr>
            <a:normAutofit fontScale="100000" lnSpcReduction="0"/>
          </a:bodyPr>
          <a:lstStyle/>
          <a:p>
            <a:pPr lvl="0" marL="944574" indent="-944574">
              <a:defRPr sz="1800"/>
            </a:pPr>
            <a:r>
              <a:rPr sz="4600"/>
              <a:t>Sign up for a new account</a:t>
            </a:r>
            <a:endParaRPr sz="4600"/>
          </a:p>
          <a:p>
            <a:pPr lvl="0">
              <a:defRPr sz="1800"/>
            </a:pPr>
            <a:endParaRPr sz="4600"/>
          </a:p>
          <a:p>
            <a:pPr lvl="0" marL="944574" indent="-944574">
              <a:defRPr sz="1800"/>
            </a:pPr>
            <a:r>
              <a:rPr sz="4600"/>
              <a:t>Chef Organization</a:t>
            </a:r>
            <a:endParaRPr sz="4600"/>
          </a:p>
          <a:p>
            <a:pPr lvl="1" marL="1349614" indent="-944574">
              <a:defRPr sz="1800"/>
            </a:pPr>
            <a:r>
              <a:rPr sz="4600"/>
              <a:t>provides multi-tenancy</a:t>
            </a:r>
            <a:endParaRPr sz="4600"/>
          </a:p>
          <a:p>
            <a:pPr lvl="1" marL="1349614" indent="-944574">
              <a:defRPr sz="1800"/>
            </a:pPr>
            <a:r>
              <a:rPr sz="4600"/>
              <a:t>name must be globally unique</a:t>
            </a:r>
          </a:p>
        </p:txBody>
      </p:sp>
    </p:spTree>
  </p:cSld>
  <p:clrMapOvr>
    <a:masterClrMapping/>
  </p:clrMapOvr>
  <p:transition spd="med" advClick="1"/>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3" name="Shape 3033"/>
          <p:cNvSpPr/>
          <p:nvPr>
            <p:ph type="title"/>
          </p:nvPr>
        </p:nvSpPr>
        <p:spPr>
          <a:prstGeom prst="rect">
            <a:avLst/>
          </a:prstGeom>
        </p:spPr>
        <p:txBody>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Create new Organization</a:t>
            </a:r>
          </a:p>
        </p:txBody>
      </p:sp>
      <p:pic>
        <p:nvPicPr>
          <p:cNvPr id="3034" name="pasted-image.png"/>
          <p:cNvPicPr/>
          <p:nvPr/>
        </p:nvPicPr>
        <p:blipFill>
          <a:blip r:embed="rId2">
            <a:extLst/>
          </a:blip>
          <a:stretch>
            <a:fillRect/>
          </a:stretch>
        </p:blipFill>
        <p:spPr>
          <a:xfrm>
            <a:off x="72045" y="2319366"/>
            <a:ext cx="8324693" cy="4505268"/>
          </a:xfrm>
          <a:prstGeom prst="rect">
            <a:avLst/>
          </a:prstGeom>
          <a:ln w="12700">
            <a:miter lim="400000"/>
          </a:ln>
        </p:spPr>
      </p:pic>
      <p:sp>
        <p:nvSpPr>
          <p:cNvPr id="3035" name="Shape 3035"/>
          <p:cNvSpPr/>
          <p:nvPr/>
        </p:nvSpPr>
        <p:spPr>
          <a:xfrm flipH="1" flipV="1">
            <a:off x="1067856" y="3230374"/>
            <a:ext cx="997703" cy="2937933"/>
          </a:xfrm>
          <a:prstGeom prst="line">
            <a:avLst/>
          </a:prstGeom>
          <a:ln w="152400">
            <a:solidFill>
              <a:srgbClr val="0433FF"/>
            </a:solidFill>
            <a:miter/>
            <a:headEnd type="stealth"/>
          </a:ln>
        </p:spPr>
        <p:txBody>
          <a:bodyPr lIns="0" tIns="0" rIns="0" bIns="0"/>
          <a:lstStyle/>
          <a:p>
            <a:pPr lvl="0" defTabSz="457200">
              <a:defRPr sz="1200"/>
            </a:pPr>
          </a:p>
        </p:txBody>
      </p:sp>
      <p:pic>
        <p:nvPicPr>
          <p:cNvPr id="3036" name="pasted-image.png"/>
          <p:cNvPicPr/>
          <p:nvPr/>
        </p:nvPicPr>
        <p:blipFill>
          <a:blip r:embed="rId3">
            <a:extLst/>
          </a:blip>
          <a:stretch>
            <a:fillRect/>
          </a:stretch>
        </p:blipFill>
        <p:spPr>
          <a:xfrm>
            <a:off x="8664320" y="2317749"/>
            <a:ext cx="7558762" cy="4508501"/>
          </a:xfrm>
          <a:prstGeom prst="rect">
            <a:avLst/>
          </a:prstGeom>
          <a:ln w="12700">
            <a:miter lim="400000"/>
          </a:ln>
        </p:spPr>
      </p:pic>
      <p:pic>
        <p:nvPicPr>
          <p:cNvPr id="3037" name="pasted-image.png"/>
          <p:cNvPicPr/>
          <p:nvPr/>
        </p:nvPicPr>
        <p:blipFill>
          <a:blip r:embed="rId4">
            <a:extLst/>
          </a:blip>
          <a:srcRect l="3352" t="10990" r="3352" b="10990"/>
          <a:stretch>
            <a:fillRect/>
          </a:stretch>
        </p:blipFill>
        <p:spPr>
          <a:xfrm>
            <a:off x="5625810" y="7175286"/>
            <a:ext cx="5426567" cy="1446614"/>
          </a:xfrm>
          <a:prstGeom prst="rect">
            <a:avLst/>
          </a:prstGeom>
          <a:ln w="12700">
            <a:miter lim="400000"/>
          </a:ln>
        </p:spPr>
      </p:pic>
      <p:sp>
        <p:nvSpPr>
          <p:cNvPr id="3038" name="Shape 3038"/>
          <p:cNvSpPr/>
          <p:nvPr/>
        </p:nvSpPr>
        <p:spPr>
          <a:xfrm flipH="1" flipV="1">
            <a:off x="14212872" y="3230374"/>
            <a:ext cx="997703" cy="2937933"/>
          </a:xfrm>
          <a:prstGeom prst="line">
            <a:avLst/>
          </a:prstGeom>
          <a:ln w="152400">
            <a:solidFill>
              <a:srgbClr val="0433FF"/>
            </a:solidFill>
            <a:miter/>
            <a:headEnd type="stealth"/>
          </a:ln>
        </p:spPr>
        <p:txBody>
          <a:bodyPr lIns="0" tIns="0" rIns="0" bIns="0"/>
          <a:lstStyle/>
          <a:p>
            <a:pPr lvl="0" defTabSz="457200">
              <a:defRPr sz="1200"/>
            </a:pPr>
          </a:p>
        </p:txBody>
      </p:sp>
      <p:sp>
        <p:nvSpPr>
          <p:cNvPr id="3039" name="Shape 3039"/>
          <p:cNvSpPr/>
          <p:nvPr/>
        </p:nvSpPr>
        <p:spPr>
          <a:xfrm>
            <a:off x="11315057" y="7898591"/>
            <a:ext cx="2257288" cy="1"/>
          </a:xfrm>
          <a:prstGeom prst="line">
            <a:avLst/>
          </a:prstGeom>
          <a:ln w="152400">
            <a:solidFill>
              <a:srgbClr val="0433FF"/>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1" name="Shape 3041"/>
          <p:cNvSpPr/>
          <p:nvPr>
            <p:ph type="title"/>
          </p:nvPr>
        </p:nvSpPr>
        <p:spPr>
          <a:xfrm>
            <a:off x="800271" y="177800"/>
            <a:ext cx="14657235" cy="1117600"/>
          </a:xfrm>
          <a:prstGeom prst="rect">
            <a:avLst/>
          </a:prstGeom>
        </p:spPr>
        <p:txBody>
          <a:bodyPr lIns="0" tIns="0" rIns="0" bIns="0">
            <a:normAutofit fontScale="100000" lnSpcReduction="0"/>
          </a:bodyPr>
          <a:lstStyle>
            <a:lvl1pPr>
              <a:defRPr sz="6700"/>
            </a:lvl1pPr>
          </a:lstStyle>
          <a:p>
            <a:pPr lvl="0">
              <a:defRPr sz="1800">
                <a:solidFill>
                  <a:srgbClr val="000000"/>
                </a:solidFill>
                <a:effectLst/>
              </a:defRPr>
            </a:pPr>
            <a:r>
              <a:rPr sz="6700">
                <a:solidFill>
                  <a:srgbClr val="FFFFFF"/>
                </a:solidFill>
                <a:effectLst>
                  <a:outerShdw sx="100000" sy="100000" kx="0" ky="0" algn="b" rotWithShape="0" blurRad="38100" dist="38100" dir="2700000">
                    <a:srgbClr val="C0C0C0"/>
                  </a:outerShdw>
                </a:effectLst>
              </a:rPr>
              <a:t>Download "Starter Kit" for your Org</a:t>
            </a:r>
          </a:p>
        </p:txBody>
      </p:sp>
      <p:sp>
        <p:nvSpPr>
          <p:cNvPr id="3042" name="Shape 3042"/>
          <p:cNvSpPr/>
          <p:nvPr>
            <p:ph type="body" idx="1"/>
          </p:nvPr>
        </p:nvSpPr>
        <p:spPr>
          <a:xfrm>
            <a:off x="800178" y="1879600"/>
            <a:ext cx="9919669" cy="6731000"/>
          </a:xfrm>
          <a:prstGeom prst="rect">
            <a:avLst/>
          </a:prstGeom>
        </p:spPr>
        <p:txBody>
          <a:bodyPr>
            <a:normAutofit fontScale="100000" lnSpcReduction="0"/>
          </a:bodyPr>
          <a:lstStyle/>
          <a:p>
            <a:pPr lvl="0" marL="916237" indent="-916237" defTabSz="886968">
              <a:spcBef>
                <a:spcPts val="1000"/>
              </a:spcBef>
              <a:defRPr sz="1800"/>
            </a:pPr>
            <a:r>
              <a:rPr sz="4462"/>
              <a:t>You get a .zip file from clicking this</a:t>
            </a:r>
            <a:endParaRPr sz="4462"/>
          </a:p>
          <a:p>
            <a:pPr lvl="0" marL="916237" indent="-916237" defTabSz="886968">
              <a:spcBef>
                <a:spcPts val="1000"/>
              </a:spcBef>
              <a:defRPr sz="1800"/>
            </a:pPr>
            <a:r>
              <a:rPr sz="4462"/>
              <a:t>Unzip the zipfile - you’ll get a "chef-repo"</a:t>
            </a:r>
            <a:endParaRPr sz="4462"/>
          </a:p>
          <a:p>
            <a:pPr lvl="0" marL="916237" indent="-916237" defTabSz="886968">
              <a:spcBef>
                <a:spcPts val="1000"/>
              </a:spcBef>
              <a:defRPr sz="1800"/>
            </a:pPr>
            <a:r>
              <a:rPr sz="4462"/>
              <a:t>Put the "chef-repo" somewhere, e.g.:</a:t>
            </a:r>
            <a:endParaRPr sz="4462"/>
          </a:p>
          <a:p>
            <a:pPr lvl="1" marL="1309125" indent="-916237" defTabSz="886968">
              <a:spcBef>
                <a:spcPts val="1000"/>
              </a:spcBef>
              <a:defRPr sz="1800"/>
            </a:pPr>
            <a:r>
              <a:rPr sz="4462"/>
              <a:t>C:\chef-repo (Win)</a:t>
            </a:r>
            <a:endParaRPr sz="4462"/>
          </a:p>
          <a:p>
            <a:pPr lvl="1" marL="1309125" indent="-916237" defTabSz="886968">
              <a:spcBef>
                <a:spcPts val="1000"/>
              </a:spcBef>
              <a:defRPr sz="1800"/>
            </a:pPr>
            <a:r>
              <a:rPr sz="4462"/>
              <a:t>/Users/you/chef-repo (Mac)</a:t>
            </a:r>
            <a:endParaRPr sz="4462"/>
          </a:p>
          <a:p>
            <a:pPr lvl="1" marL="1309125" indent="-916237" defTabSz="886968">
              <a:spcBef>
                <a:spcPts val="1000"/>
              </a:spcBef>
              <a:defRPr sz="1800"/>
            </a:pPr>
            <a:r>
              <a:rPr sz="4462"/>
              <a:t>/home/you/chef-repo (Linux)</a:t>
            </a:r>
            <a:endParaRPr sz="4462"/>
          </a:p>
          <a:p>
            <a:pPr lvl="0" marL="358527" indent="-358527" defTabSz="886968">
              <a:spcBef>
                <a:spcPts val="1000"/>
              </a:spcBef>
              <a:defRPr sz="1800"/>
            </a:pPr>
            <a:endParaRPr sz="4462"/>
          </a:p>
          <a:p>
            <a:pPr lvl="0" marL="916237" indent="-916237" defTabSz="886968">
              <a:spcBef>
                <a:spcPts val="1000"/>
              </a:spcBef>
              <a:defRPr sz="1800"/>
            </a:pPr>
            <a:r>
              <a:rPr sz="4462"/>
              <a:t>We’ll look at it in detail shortly…</a:t>
            </a:r>
          </a:p>
        </p:txBody>
      </p:sp>
      <p:pic>
        <p:nvPicPr>
          <p:cNvPr id="3043" name="image40.png"/>
          <p:cNvPicPr/>
          <p:nvPr/>
        </p:nvPicPr>
        <p:blipFill>
          <a:blip r:embed="rId3">
            <a:extLst/>
          </a:blip>
          <a:srcRect l="0" t="0" r="49184" b="0"/>
          <a:stretch>
            <a:fillRect/>
          </a:stretch>
        </p:blipFill>
        <p:spPr>
          <a:xfrm>
            <a:off x="10718800" y="2438400"/>
            <a:ext cx="5949672" cy="5715000"/>
          </a:xfrm>
          <a:prstGeom prst="rect">
            <a:avLst/>
          </a:prstGeom>
          <a:ln w="12700">
            <a:miter lim="400000"/>
          </a:ln>
        </p:spPr>
      </p:pic>
    </p:spTree>
  </p:cSld>
  <p:clrMapOvr>
    <a:masterClrMapping/>
  </p:clrMapOvr>
  <p:transition spd="med" advClick="1"/>
</p:sld>
</file>

<file path=ppt/slides/slide12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047" name="Shape 304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What is the Starter Kit?</a:t>
            </a:r>
          </a:p>
        </p:txBody>
      </p:sp>
      <p:sp>
        <p:nvSpPr>
          <p:cNvPr id="3048" name="Shape 3048"/>
          <p:cNvSpPr/>
          <p:nvPr>
            <p:ph type="body" idx="1"/>
          </p:nvPr>
        </p:nvSpPr>
        <p:spPr>
          <a:prstGeom prst="rect">
            <a:avLst/>
          </a:prstGeom>
        </p:spPr>
        <p:txBody>
          <a:bodyPr/>
          <a:lstStyle/>
          <a:p>
            <a:pPr lvl="0">
              <a:defRPr sz="1800"/>
            </a:pPr>
            <a:r>
              <a:rPr sz="4800"/>
              <a:t>The 'Starter Kit' is a archive file (e.g. chef-starter.zip) that contains</a:t>
            </a:r>
            <a:endParaRPr sz="4800"/>
          </a:p>
          <a:p>
            <a:pPr lvl="1">
              <a:defRPr sz="1800"/>
            </a:pPr>
            <a:r>
              <a:rPr sz="4800"/>
              <a:t>A sample chef repository with a sample 'starter' cookbook</a:t>
            </a:r>
            <a:endParaRPr sz="4800"/>
          </a:p>
          <a:p>
            <a:pPr lvl="1">
              <a:defRPr sz="1800"/>
            </a:pPr>
            <a:r>
              <a:rPr sz="4800"/>
              <a:t>Configuration files allowing the workstation to talk to the chef server using knife</a:t>
            </a:r>
            <a:endParaRPr sz="4800"/>
          </a:p>
          <a:p>
            <a:pPr lvl="1">
              <a:defRPr sz="1800"/>
            </a:pPr>
            <a:endParaRPr sz="4800"/>
          </a:p>
          <a:p>
            <a:pPr lvl="1">
              <a:defRPr sz="1800"/>
            </a:pPr>
            <a:r>
              <a:rPr sz="4800"/>
              <a:t>We'll look at this in detail later...</a:t>
            </a:r>
          </a:p>
        </p:txBody>
      </p:sp>
      <p:sp>
        <p:nvSpPr>
          <p:cNvPr id="3049" name="Shape 304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1" name="Shape 3051"/>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Landscape of a Chef-managed Infrastructure</a:t>
            </a:r>
          </a:p>
        </p:txBody>
      </p:sp>
      <p:pic>
        <p:nvPicPr>
          <p:cNvPr id="3052" name="image39.png"/>
          <p:cNvPicPr/>
          <p:nvPr/>
        </p:nvPicPr>
        <p:blipFill>
          <a:blip r:embed="rId3">
            <a:extLst/>
          </a:blip>
          <a:stretch>
            <a:fillRect/>
          </a:stretch>
        </p:blipFill>
        <p:spPr>
          <a:xfrm>
            <a:off x="4585153" y="1562100"/>
            <a:ext cx="7087283" cy="7422202"/>
          </a:xfrm>
          <a:prstGeom prst="rect">
            <a:avLst/>
          </a:prstGeom>
          <a:ln w="12700">
            <a:miter lim="400000"/>
          </a:ln>
        </p:spPr>
      </p:pic>
      <p:sp>
        <p:nvSpPr>
          <p:cNvPr id="3053" name="Shape 3053"/>
          <p:cNvSpPr/>
          <p:nvPr/>
        </p:nvSpPr>
        <p:spPr>
          <a:xfrm>
            <a:off x="8836306" y="2365541"/>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54" name="Shape 3054"/>
          <p:cNvSpPr/>
          <p:nvPr/>
        </p:nvSpPr>
        <p:spPr>
          <a:xfrm>
            <a:off x="8836306" y="3134066"/>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055" name="Shape 3055"/>
          <p:cNvSpPr/>
          <p:nvPr/>
        </p:nvSpPr>
        <p:spPr>
          <a:xfrm>
            <a:off x="8836306" y="3902590"/>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35" name="Shape 173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36" name="Shape 1736"/>
          <p:cNvSpPr/>
          <p:nvPr>
            <p:ph type="body" idx="1"/>
          </p:nvPr>
        </p:nvSpPr>
        <p:spPr>
          <a:xfrm>
            <a:off x="800271" y="1879602"/>
            <a:ext cx="14657235" cy="6731001"/>
          </a:xfrm>
          <a:prstGeom prst="rect">
            <a:avLst/>
          </a:prstGeom>
        </p:spPr>
        <p:txBody>
          <a:bodyPr>
            <a:normAutofit fontScale="100000" lnSpcReduction="0"/>
          </a:bodyPr>
          <a:lstStyle/>
          <a:p>
            <a:pPr lvl="0" marL="714235" indent="-714235">
              <a:defRPr sz="1800"/>
            </a:pPr>
            <a:r>
              <a:rPr sz="4000">
                <a:latin typeface="Arial Bold"/>
                <a:ea typeface="Arial Bold"/>
                <a:cs typeface="Arial Bold"/>
                <a:sym typeface="Arial Bold"/>
              </a:rPr>
              <a:t>Name:</a:t>
            </a:r>
            <a:r>
              <a:rPr sz="4000"/>
              <a:t> Dan Robinson</a:t>
            </a:r>
            <a:endParaRPr sz="4000"/>
          </a:p>
          <a:p>
            <a:pPr lvl="0" marL="714235" indent="-714235">
              <a:defRPr sz="1800"/>
            </a:pPr>
            <a:r>
              <a:rPr sz="4000">
                <a:latin typeface="Arial Bold"/>
                <a:ea typeface="Arial Bold"/>
                <a:cs typeface="Arial Bold"/>
                <a:sym typeface="Arial Bold"/>
              </a:rPr>
              <a:t>Current job role:</a:t>
            </a:r>
            <a:r>
              <a:rPr sz="4000"/>
              <a:t> Solutions Engineer, Consulting</a:t>
            </a:r>
            <a:endParaRPr sz="4000"/>
          </a:p>
          <a:p>
            <a:pPr lvl="0" marL="714235" indent="-714235">
              <a:defRPr sz="1800"/>
            </a:pPr>
            <a:r>
              <a:rPr sz="4000">
                <a:latin typeface="Arial Bold"/>
                <a:ea typeface="Arial Bold"/>
                <a:cs typeface="Arial Bold"/>
                <a:sym typeface="Arial Bold"/>
              </a:rPr>
              <a:t>Previous job roles/background:</a:t>
            </a:r>
            <a:r>
              <a:rPr sz="4000"/>
              <a:t> Consulting Engineer with Opsware/HP for 5 years prior to joining Chef, working with HP Server Automation.  Background also includes various consulting and engineering roles in email security, interactive television, and Internet services</a:t>
            </a:r>
            <a:endParaRPr sz="4000"/>
          </a:p>
          <a:p>
            <a:pPr lvl="0" marL="714235" indent="-714235">
              <a:defRPr sz="1800"/>
            </a:pPr>
            <a:r>
              <a:rPr sz="4000">
                <a:latin typeface="Arial Bold"/>
                <a:ea typeface="Arial Bold"/>
                <a:cs typeface="Arial Bold"/>
                <a:sym typeface="Arial Bold"/>
              </a:rPr>
              <a:t>Experience with Chef/Config Management:</a:t>
            </a:r>
            <a:r>
              <a:rPr sz="4000"/>
              <a:t> 1.5 years working with (and working at) Chef</a:t>
            </a:r>
            <a:endParaRPr sz="4000"/>
          </a:p>
          <a:p>
            <a:pPr lvl="0" marL="714235" indent="-714235">
              <a:defRPr sz="1800"/>
            </a:pPr>
            <a:r>
              <a:rPr sz="4000">
                <a:latin typeface="Arial Bold"/>
                <a:ea typeface="Arial Bold"/>
                <a:cs typeface="Arial Bold"/>
                <a:sym typeface="Arial Bold"/>
              </a:rPr>
              <a:t>Favorite Text Editor:</a:t>
            </a:r>
            <a:r>
              <a:rPr sz="4000"/>
              <a:t> SublimeText</a:t>
            </a:r>
          </a:p>
        </p:txBody>
      </p:sp>
    </p:spTree>
  </p:cSld>
  <p:clrMapOvr>
    <a:masterClrMapping/>
  </p:clrMapOvr>
  <p:transition spd="med" advClick="1"/>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9" name="Shape 305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 quick tour of the chef-repo</a:t>
            </a:r>
          </a:p>
        </p:txBody>
      </p:sp>
      <p:sp>
        <p:nvSpPr>
          <p:cNvPr id="3060" name="Shape 306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Every infrastructure managed with Chef has a Chef Repository ("chef-repo")</a:t>
            </a:r>
            <a:endParaRPr sz="4600"/>
          </a:p>
          <a:p>
            <a:pPr lvl="0" marL="944574" indent="-944574">
              <a:defRPr sz="1800"/>
            </a:pPr>
            <a:r>
              <a:rPr sz="4600" u="sng"/>
              <a:t>Type </a:t>
            </a:r>
            <a:r>
              <a:rPr sz="4600" u="sng">
                <a:latin typeface="Arial Bold"/>
                <a:ea typeface="Arial Bold"/>
                <a:cs typeface="Arial Bold"/>
                <a:sym typeface="Arial Bold"/>
              </a:rPr>
              <a:t>all</a:t>
            </a:r>
            <a:r>
              <a:rPr sz="4600" u="sng"/>
              <a:t> commands in this class from the chef-repo directory</a:t>
            </a:r>
            <a:endParaRPr u="sng"/>
          </a:p>
          <a:p>
            <a:pPr lvl="0" marL="944574" indent="-944574">
              <a:defRPr sz="1800"/>
            </a:pPr>
            <a:r>
              <a:rPr sz="4600"/>
              <a:t>Let’s see what’s inside the chef-repo...</a:t>
            </a:r>
          </a:p>
        </p:txBody>
      </p:sp>
    </p:spTree>
  </p:cSld>
  <p:clrMapOvr>
    <a:masterClrMapping/>
  </p:clrMapOvr>
  <p:transition spd="med" advClick="1"/>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064" name="Group 3064"/>
          <p:cNvGrpSpPr/>
          <p:nvPr/>
        </p:nvGrpSpPr>
        <p:grpSpPr>
          <a:xfrm>
            <a:off x="800176" y="1854201"/>
            <a:ext cx="14657236" cy="1219201"/>
            <a:chOff x="0" y="0"/>
            <a:chExt cx="14657235" cy="1219200"/>
          </a:xfrm>
        </p:grpSpPr>
        <p:sp>
          <p:nvSpPr>
            <p:cNvPr id="3062" name="Shape 3062"/>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063" name="Shape 3063"/>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cd SOMEDIR\chef-repo</a:t>
              </a:r>
            </a:p>
          </p:txBody>
        </p:sp>
      </p:grpSp>
      <p:sp>
        <p:nvSpPr>
          <p:cNvPr id="3065" name="Shape 3065"/>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Verify that knife is working</a:t>
            </a:r>
          </a:p>
        </p:txBody>
      </p:sp>
      <p:grpSp>
        <p:nvGrpSpPr>
          <p:cNvPr id="3068" name="Group 3068"/>
          <p:cNvGrpSpPr/>
          <p:nvPr/>
        </p:nvGrpSpPr>
        <p:grpSpPr>
          <a:xfrm>
            <a:off x="800893" y="3505200"/>
            <a:ext cx="14655802" cy="4648200"/>
            <a:chOff x="0" y="0"/>
            <a:chExt cx="14655801" cy="4648200"/>
          </a:xfrm>
        </p:grpSpPr>
        <p:sp>
          <p:nvSpPr>
            <p:cNvPr id="3066" name="Shape 3066"/>
            <p:cNvSpPr/>
            <p:nvPr/>
          </p:nvSpPr>
          <p:spPr>
            <a:xfrm>
              <a:off x="0" y="0"/>
              <a:ext cx="14655802" cy="4648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Arial"/>
                  <a:ea typeface="Arial"/>
                  <a:cs typeface="Arial"/>
                  <a:sym typeface="Arial"/>
                </a:defRPr>
              </a:pPr>
            </a:p>
          </p:txBody>
        </p:sp>
        <p:sp>
          <p:nvSpPr>
            <p:cNvPr id="3067" name="Shape 3067"/>
            <p:cNvSpPr/>
            <p:nvPr/>
          </p:nvSpPr>
          <p:spPr>
            <a:xfrm>
              <a:off x="0" y="1727199"/>
              <a:ext cx="14655802"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marL="190500" indent="-1905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\chef-repo&gt; </a:t>
              </a:r>
            </a:p>
          </p:txBody>
        </p:sp>
      </p:grpSp>
    </p:spTree>
  </p:cSld>
  <p:clrMapOvr>
    <a:masterClrMapping/>
  </p:clrMapOvr>
  <p:transition spd="med" advClick="1"/>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072" name="Group 3072"/>
          <p:cNvGrpSpPr/>
          <p:nvPr/>
        </p:nvGrpSpPr>
        <p:grpSpPr>
          <a:xfrm>
            <a:off x="800176" y="1854201"/>
            <a:ext cx="14657236" cy="1219201"/>
            <a:chOff x="0" y="0"/>
            <a:chExt cx="14657235" cy="1219200"/>
          </a:xfrm>
        </p:grpSpPr>
        <p:sp>
          <p:nvSpPr>
            <p:cNvPr id="3070" name="Shape 3070"/>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071" name="Shape 307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dir</a:t>
              </a:r>
            </a:p>
          </p:txBody>
        </p:sp>
      </p:grpSp>
      <p:sp>
        <p:nvSpPr>
          <p:cNvPr id="3073" name="Shape 3073"/>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A quick tour of the chef-repo</a:t>
            </a:r>
          </a:p>
        </p:txBody>
      </p:sp>
      <p:grpSp>
        <p:nvGrpSpPr>
          <p:cNvPr id="3076" name="Group 3076"/>
          <p:cNvGrpSpPr/>
          <p:nvPr/>
        </p:nvGrpSpPr>
        <p:grpSpPr>
          <a:xfrm>
            <a:off x="800177" y="3466192"/>
            <a:ext cx="14657235" cy="5207001"/>
            <a:chOff x="0" y="0"/>
            <a:chExt cx="14657234" cy="5207000"/>
          </a:xfrm>
        </p:grpSpPr>
        <p:sp>
          <p:nvSpPr>
            <p:cNvPr id="3074" name="Shape 3074"/>
            <p:cNvSpPr/>
            <p:nvPr/>
          </p:nvSpPr>
          <p:spPr>
            <a:xfrm>
              <a:off x="0" y="115206"/>
              <a:ext cx="14657235" cy="497659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solidFill>
                    <a:srgbClr val="FFFFFF"/>
                  </a:solidFill>
                  <a:latin typeface="Courier"/>
                  <a:ea typeface="Courier"/>
                  <a:cs typeface="Courier"/>
                  <a:sym typeface="Courier"/>
                </a:defRPr>
              </a:pPr>
            </a:p>
          </p:txBody>
        </p:sp>
        <p:sp>
          <p:nvSpPr>
            <p:cNvPr id="3075" name="Shape 3075"/>
            <p:cNvSpPr/>
            <p:nvPr/>
          </p:nvSpPr>
          <p:spPr>
            <a:xfrm>
              <a:off x="0" y="-1"/>
              <a:ext cx="14657235" cy="520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800">
                  <a:solidFill>
                    <a:srgbClr val="FFFFFF"/>
                  </a:solidFill>
                  <a:latin typeface="Courier"/>
                  <a:ea typeface="Courier"/>
                  <a:cs typeface="Courier"/>
                  <a:sym typeface="Courier"/>
                </a:rPr>
                <a:t>Mode                LastWriteTime     Length Name</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     ------ ----</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         9/24/2013  11:09 PM            .berkshelf</a:t>
              </a: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         9/24/2013  11:09 PM            .chef</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         9/24/2013  11:09 PM            cookbooks</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         9/24/2013  11:09 PM            roles</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-a---         9/24/2013  11:09 PM        495 .gitignore</a:t>
              </a: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-a---         9/24/2013  11:09 PM       1433 Berksfile</a:t>
              </a: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-a---         9/24/2013  11:09 PM        588 chefignore</a:t>
              </a: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-a---         9/24/2013  11:09 PM       2292 README.md</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-a---         9/24/2013  11:09 PM       3572 Vagrantfile</a:t>
              </a:r>
            </a:p>
          </p:txBody>
        </p:sp>
      </p:grpSp>
    </p:spTree>
  </p:cSld>
  <p:clrMapOvr>
    <a:masterClrMapping/>
  </p:clrMapOvr>
  <p:transition spd="med" advClick="1"/>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082" name="Group 3082"/>
          <p:cNvGrpSpPr/>
          <p:nvPr/>
        </p:nvGrpSpPr>
        <p:grpSpPr>
          <a:xfrm>
            <a:off x="800176" y="1854201"/>
            <a:ext cx="14657236" cy="1219201"/>
            <a:chOff x="0" y="0"/>
            <a:chExt cx="14657235" cy="1219200"/>
          </a:xfrm>
        </p:grpSpPr>
        <p:sp>
          <p:nvSpPr>
            <p:cNvPr id="3080" name="Shape 3080"/>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081" name="Shape 308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dir .chef</a:t>
              </a:r>
            </a:p>
          </p:txBody>
        </p:sp>
      </p:grpSp>
      <p:sp>
        <p:nvSpPr>
          <p:cNvPr id="3083" name="Shape 3083"/>
          <p:cNvSpPr/>
          <p:nvPr>
            <p:ph type="title"/>
          </p:nvPr>
        </p:nvSpPr>
        <p:spPr>
          <a:xfrm>
            <a:off x="800273" y="177800"/>
            <a:ext cx="15100922"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What’s inside the .chef directory?</a:t>
            </a:r>
          </a:p>
        </p:txBody>
      </p:sp>
      <p:grpSp>
        <p:nvGrpSpPr>
          <p:cNvPr id="3086" name="Group 3086"/>
          <p:cNvGrpSpPr/>
          <p:nvPr/>
        </p:nvGrpSpPr>
        <p:grpSpPr>
          <a:xfrm>
            <a:off x="800176" y="3505197"/>
            <a:ext cx="14657236" cy="5052791"/>
            <a:chOff x="0" y="0"/>
            <a:chExt cx="14657235" cy="5052790"/>
          </a:xfrm>
        </p:grpSpPr>
        <p:sp>
          <p:nvSpPr>
            <p:cNvPr id="3084" name="Shape 3084"/>
            <p:cNvSpPr/>
            <p:nvPr/>
          </p:nvSpPr>
          <p:spPr>
            <a:xfrm>
              <a:off x="-1" y="-1"/>
              <a:ext cx="14657237" cy="505279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3085" name="Shape 3085"/>
            <p:cNvSpPr/>
            <p:nvPr/>
          </p:nvSpPr>
          <p:spPr>
            <a:xfrm>
              <a:off x="-1" y="1383392"/>
              <a:ext cx="14657237" cy="228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1" indent="704031">
                <a:defRPr sz="1800"/>
              </a:pPr>
              <a:r>
                <a:rPr sz="4000">
                  <a:solidFill>
                    <a:srgbClr val="FFFFFF"/>
                  </a:solidFill>
                  <a:latin typeface="Courier"/>
                  <a:ea typeface="Courier"/>
                  <a:cs typeface="Courier"/>
                  <a:sym typeface="Courier"/>
                </a:rPr>
                <a:t>ORGNAME-validator.pem</a:t>
              </a:r>
              <a:endParaRPr sz="4000">
                <a:solidFill>
                  <a:srgbClr val="FFFFFF"/>
                </a:solidFill>
                <a:latin typeface="Calibri"/>
                <a:ea typeface="Calibri"/>
                <a:cs typeface="Calibri"/>
                <a:sym typeface="Calibri"/>
              </a:endParaRPr>
            </a:p>
            <a:p>
              <a:pPr lvl="1" indent="704031">
                <a:defRPr sz="1800"/>
              </a:pPr>
              <a:r>
                <a:rPr sz="4000">
                  <a:solidFill>
                    <a:srgbClr val="FFFFFF"/>
                  </a:solidFill>
                  <a:latin typeface="Courier"/>
                  <a:ea typeface="Courier"/>
                  <a:cs typeface="Courier"/>
                  <a:sym typeface="Courier"/>
                </a:rPr>
                <a:t>USERNAME.pem</a:t>
              </a:r>
              <a:endParaRPr sz="4000">
                <a:solidFill>
                  <a:srgbClr val="FFFFFF"/>
                </a:solidFill>
                <a:latin typeface="Calibri"/>
                <a:ea typeface="Calibri"/>
                <a:cs typeface="Calibri"/>
                <a:sym typeface="Calibri"/>
              </a:endParaRPr>
            </a:p>
            <a:p>
              <a:pPr lvl="1" indent="704031">
                <a:defRPr sz="1800"/>
              </a:pPr>
              <a:r>
                <a:rPr sz="4000">
                  <a:solidFill>
                    <a:srgbClr val="FFFFFF"/>
                  </a:solidFill>
                  <a:latin typeface="Courier"/>
                  <a:ea typeface="Courier"/>
                  <a:cs typeface="Courier"/>
                  <a:sym typeface="Courier"/>
                </a:rPr>
                <a:t>knife.rb</a:t>
              </a:r>
            </a:p>
          </p:txBody>
        </p:sp>
      </p:grpSp>
    </p:spTree>
  </p:cSld>
  <p:clrMapOvr>
    <a:masterClrMapping/>
  </p:clrMapOvr>
  <p:transition spd="med" advClick="1"/>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8" name="Shape 308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7100">
                <a:solidFill>
                  <a:srgbClr val="FFFFFF"/>
                </a:solidFill>
                <a:effectLst>
                  <a:outerShdw sx="100000" sy="100000" kx="0" ky="0" algn="b" rotWithShape="0" blurRad="38100" dist="38100" dir="2700000">
                    <a:srgbClr val="C0C0C0"/>
                  </a:outerShdw>
                </a:effectLst>
              </a:rPr>
              <a:t>What</a:t>
            </a:r>
            <a:r>
              <a:rPr sz="71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7100">
                <a:solidFill>
                  <a:srgbClr val="FFFFFF"/>
                </a:solidFill>
                <a:effectLst>
                  <a:outerShdw sx="100000" sy="100000" kx="0" ky="0" algn="b" rotWithShape="0" blurRad="38100" dist="38100" dir="2700000">
                    <a:srgbClr val="C0C0C0"/>
                  </a:outerShdw>
                </a:effectLst>
              </a:rPr>
              <a:t>s inside the .chef directory?</a:t>
            </a:r>
          </a:p>
        </p:txBody>
      </p:sp>
      <p:sp>
        <p:nvSpPr>
          <p:cNvPr id="3089" name="Shape 308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Courier"/>
                <a:ea typeface="Courier"/>
                <a:cs typeface="Courier"/>
                <a:sym typeface="Courier"/>
              </a:rPr>
              <a:t>knife.rb</a:t>
            </a:r>
            <a:r>
              <a:rPr sz="4600"/>
              <a:t> is the configuration file for Knife.</a:t>
            </a:r>
            <a:endParaRPr sz="4600"/>
          </a:p>
          <a:p>
            <a:pPr lvl="0" marL="944574" indent="-944574">
              <a:defRPr sz="1800"/>
            </a:pPr>
            <a:r>
              <a:rPr sz="4600"/>
              <a:t>The other two files are certificates for authentication with the Chef Server</a:t>
            </a:r>
            <a:endParaRPr sz="4600"/>
          </a:p>
          <a:p>
            <a:pPr lvl="1" marL="1349614" indent="-944574">
              <a:defRPr sz="1800"/>
            </a:pPr>
            <a:r>
              <a:rPr sz="4600"/>
              <a:t>We’ll talk more about that later.</a:t>
            </a:r>
          </a:p>
        </p:txBody>
      </p:sp>
    </p:spTree>
  </p:cSld>
  <p:clrMapOvr>
    <a:masterClrMapping/>
  </p:clrMapOvr>
  <p:transition spd="med" advClick="1"/>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1" name="Shape 3091"/>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Knife is the command-line tool for Chef</a:t>
            </a:r>
          </a:p>
        </p:txBody>
      </p:sp>
      <p:sp>
        <p:nvSpPr>
          <p:cNvPr id="3092" name="Shape 3092"/>
          <p:cNvSpPr/>
          <p:nvPr>
            <p:ph type="body" idx="1"/>
          </p:nvPr>
        </p:nvSpPr>
        <p:spPr>
          <a:xfrm>
            <a:off x="800176" y="1892300"/>
            <a:ext cx="14657235" cy="6731000"/>
          </a:xfrm>
          <a:prstGeom prst="rect">
            <a:avLst/>
          </a:prstGeom>
        </p:spPr>
        <p:txBody>
          <a:bodyPr>
            <a:normAutofit fontScale="100000" lnSpcReduction="0"/>
          </a:bodyPr>
          <a:lstStyle/>
          <a:p>
            <a:pPr lvl="0" marL="678968" indent="-678968">
              <a:spcBef>
                <a:spcPts val="0"/>
              </a:spcBef>
              <a:defRPr sz="1800"/>
            </a:pPr>
            <a:r>
              <a:rPr sz="3900"/>
              <a:t>Knife provides an API interface between a local Chef repository and the Chef Server, and lets you manage:</a:t>
            </a:r>
            <a:endParaRPr sz="3900"/>
          </a:p>
          <a:p>
            <a:pPr lvl="1" marL="1084008" indent="-678968">
              <a:spcBef>
                <a:spcPts val="900"/>
              </a:spcBef>
              <a:defRPr sz="1800"/>
            </a:pPr>
            <a:r>
              <a:rPr sz="3900"/>
              <a:t>Nodes</a:t>
            </a:r>
            <a:endParaRPr sz="3900"/>
          </a:p>
          <a:p>
            <a:pPr lvl="1" marL="1084008" indent="-678968">
              <a:spcBef>
                <a:spcPts val="900"/>
              </a:spcBef>
              <a:defRPr sz="1800"/>
            </a:pPr>
            <a:r>
              <a:rPr sz="3900"/>
              <a:t>Cookbooks and recipes</a:t>
            </a:r>
            <a:endParaRPr sz="3900"/>
          </a:p>
          <a:p>
            <a:pPr lvl="1" marL="1084008" indent="-678968">
              <a:spcBef>
                <a:spcPts val="900"/>
              </a:spcBef>
              <a:defRPr sz="1800"/>
            </a:pPr>
            <a:r>
              <a:rPr sz="3900"/>
              <a:t>Roles</a:t>
            </a:r>
            <a:endParaRPr sz="3900"/>
          </a:p>
          <a:p>
            <a:pPr lvl="1" marL="1084008" indent="-678968">
              <a:spcBef>
                <a:spcPts val="900"/>
              </a:spcBef>
              <a:defRPr sz="1800"/>
            </a:pPr>
            <a:r>
              <a:rPr sz="3900"/>
              <a:t>Stores of JSON data (data bags), including encrypted data</a:t>
            </a:r>
            <a:endParaRPr sz="3900"/>
          </a:p>
          <a:p>
            <a:pPr lvl="1" marL="1084008" indent="-678968">
              <a:spcBef>
                <a:spcPts val="900"/>
              </a:spcBef>
              <a:defRPr sz="1800"/>
            </a:pPr>
            <a:r>
              <a:rPr sz="3900"/>
              <a:t>Environments</a:t>
            </a:r>
            <a:endParaRPr sz="3900"/>
          </a:p>
          <a:p>
            <a:pPr lvl="1" marL="1084008" indent="-678968">
              <a:spcBef>
                <a:spcPts val="900"/>
              </a:spcBef>
              <a:defRPr sz="1800"/>
            </a:pPr>
            <a:r>
              <a:rPr sz="3900"/>
              <a:t>Cloud resources, including provisioning</a:t>
            </a:r>
            <a:endParaRPr sz="3900"/>
          </a:p>
          <a:p>
            <a:pPr lvl="1" marL="1084008" indent="-678968">
              <a:spcBef>
                <a:spcPts val="900"/>
              </a:spcBef>
              <a:defRPr sz="1800"/>
            </a:pPr>
            <a:r>
              <a:rPr sz="3900"/>
              <a:t>The installation of Chef on management workstations</a:t>
            </a:r>
            <a:endParaRPr sz="3900"/>
          </a:p>
          <a:p>
            <a:pPr lvl="1" marL="1084008" indent="-678968">
              <a:spcBef>
                <a:spcPts val="900"/>
              </a:spcBef>
              <a:defRPr sz="1800"/>
            </a:pPr>
            <a:r>
              <a:rPr sz="3900"/>
              <a:t>Searching of indexed data on the Chef Server</a:t>
            </a:r>
          </a:p>
        </p:txBody>
      </p:sp>
    </p:spTree>
  </p:cSld>
  <p:clrMapOvr>
    <a:masterClrMapping/>
  </p:clrMapOvr>
  <p:transition spd="med" advClick="1"/>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6" name="Shape 309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knife.rb</a:t>
            </a:r>
          </a:p>
        </p:txBody>
      </p:sp>
      <p:sp>
        <p:nvSpPr>
          <p:cNvPr id="3097" name="Shape 3097"/>
          <p:cNvSpPr/>
          <p:nvPr>
            <p:ph type="body" idx="1"/>
          </p:nvPr>
        </p:nvSpPr>
        <p:spPr>
          <a:xfrm>
            <a:off x="800271" y="1879602"/>
            <a:ext cx="14657235" cy="6731001"/>
          </a:xfrm>
          <a:prstGeom prst="rect">
            <a:avLst/>
          </a:prstGeom>
        </p:spPr>
        <p:txBody>
          <a:bodyPr>
            <a:normAutofit fontScale="100000" lnSpcReduction="0"/>
          </a:bodyPr>
          <a:lstStyle/>
          <a:p>
            <a:pPr lvl="0" marL="864223" indent="-864223">
              <a:lnSpc>
                <a:spcPct val="120000"/>
              </a:lnSpc>
              <a:defRPr sz="1800"/>
            </a:pPr>
            <a:r>
              <a:rPr sz="4400"/>
              <a:t>Default location</a:t>
            </a:r>
            <a:endParaRPr sz="4400"/>
          </a:p>
          <a:p>
            <a:pPr lvl="1" marL="1269263" indent="-864223">
              <a:lnSpc>
                <a:spcPct val="120000"/>
              </a:lnSpc>
              <a:defRPr sz="1800"/>
            </a:pPr>
            <a:r>
              <a:rPr sz="4400">
                <a:latin typeface="Courier"/>
                <a:ea typeface="Courier"/>
                <a:cs typeface="Courier"/>
                <a:sym typeface="Courier"/>
              </a:rPr>
              <a:t>~/.chef/knife.rb (OSX)</a:t>
            </a:r>
            <a:endParaRPr sz="4400">
              <a:latin typeface="Courier"/>
              <a:ea typeface="Courier"/>
              <a:cs typeface="Courier"/>
              <a:sym typeface="Courier"/>
            </a:endParaRPr>
          </a:p>
          <a:p>
            <a:pPr lvl="1" marL="1269263" indent="-864223">
              <a:lnSpc>
                <a:spcPct val="120000"/>
              </a:lnSpc>
              <a:defRPr sz="1800"/>
            </a:pPr>
            <a:r>
              <a:rPr sz="4400">
                <a:latin typeface="Courier"/>
                <a:ea typeface="Courier"/>
                <a:cs typeface="Courier"/>
                <a:sym typeface="Courier"/>
              </a:rPr>
              <a:t>c:\Users\You\.chef\knife.rb (Windows)</a:t>
            </a:r>
            <a:endParaRPr sz="4400">
              <a:latin typeface="Courier"/>
              <a:ea typeface="Courier"/>
              <a:cs typeface="Courier"/>
              <a:sym typeface="Courier"/>
            </a:endParaRPr>
          </a:p>
          <a:p>
            <a:pPr lvl="0" marL="864223" indent="-864223">
              <a:lnSpc>
                <a:spcPct val="120000"/>
              </a:lnSpc>
              <a:defRPr sz="1800"/>
            </a:pPr>
            <a:r>
              <a:rPr sz="4400"/>
              <a:t>Use a project specific configuration</a:t>
            </a:r>
            <a:endParaRPr sz="4400"/>
          </a:p>
          <a:p>
            <a:pPr lvl="1" marL="1269263" indent="-864223">
              <a:lnSpc>
                <a:spcPct val="120000"/>
              </a:lnSpc>
              <a:defRPr sz="1800"/>
            </a:pPr>
            <a:r>
              <a:rPr sz="4400"/>
              <a:t>&lt;project&gt;/</a:t>
            </a:r>
            <a:r>
              <a:rPr sz="4400">
                <a:latin typeface="Courier"/>
                <a:ea typeface="Courier"/>
                <a:cs typeface="Courier"/>
                <a:sym typeface="Courier"/>
              </a:rPr>
              <a:t>.chef/knife.rb </a:t>
            </a:r>
            <a:r>
              <a:rPr sz="4400"/>
              <a:t>of the current directory</a:t>
            </a:r>
            <a:endParaRPr sz="4400"/>
          </a:p>
          <a:p>
            <a:pPr lvl="1" marL="1269263" indent="-864223">
              <a:lnSpc>
                <a:spcPct val="120000"/>
              </a:lnSpc>
              <a:defRPr sz="1800"/>
            </a:pPr>
            <a:r>
              <a:rPr sz="4400">
                <a:latin typeface="Courier"/>
                <a:ea typeface="Courier"/>
                <a:cs typeface="Courier"/>
                <a:sym typeface="Courier"/>
              </a:rPr>
              <a:t>chef-repo/.chef/knife.rb</a:t>
            </a:r>
            <a:endParaRPr sz="4400"/>
          </a:p>
          <a:p>
            <a:pPr lvl="0" marL="864223" indent="-864223">
              <a:lnSpc>
                <a:spcPct val="120000"/>
              </a:lnSpc>
              <a:defRPr sz="1800"/>
            </a:pPr>
            <a:r>
              <a:rPr sz="4400">
                <a:hlinkClick r:id="rId3" invalidUrl="" action="" tgtFrame="" tooltip="" history="1" highlightClick="0" endSnd="0"/>
              </a:rPr>
              <a:t>http</a:t>
            </a:r>
            <a:r>
              <a:rPr sz="4400">
                <a:hlinkClick r:id="rId3" invalidUrl="" action="" tgtFrame="" tooltip="" history="1" highlightClick="0" endSnd="0"/>
              </a:rPr>
              <a:t>://docs.opscode.com/config_rb_knife.html</a:t>
            </a:r>
          </a:p>
        </p:txBody>
      </p:sp>
    </p:spTree>
  </p:cSld>
  <p:clrMapOvr>
    <a:masterClrMapping/>
  </p:clrMapOvr>
  <p:transition spd="med" advClick="1"/>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1" name="Shape 3101"/>
          <p:cNvSpPr/>
          <p:nvPr/>
        </p:nvSpPr>
        <p:spPr>
          <a:xfrm>
            <a:off x="1357446"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3102" name="Shape 3102"/>
          <p:cNvSpPr/>
          <p:nvPr/>
        </p:nvSpPr>
        <p:spPr>
          <a:xfrm>
            <a:off x="5048741" y="1616080"/>
            <a:ext cx="14657235" cy="7747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p>
            <a:pPr lvl="1" indent="6350">
              <a:lnSpc>
                <a:spcPct val="120000"/>
              </a:lnSpc>
              <a:defRPr sz="1800"/>
            </a:pPr>
            <a:r>
              <a:rPr>
                <a:latin typeface="Calibri"/>
                <a:ea typeface="Calibri"/>
                <a:cs typeface="Calibri"/>
                <a:sym typeface="Calibri"/>
              </a:rPr>
              <a:t> </a:t>
            </a:r>
            <a:r>
              <a:rPr sz="3600">
                <a:latin typeface="Courier"/>
                <a:ea typeface="Courier"/>
                <a:cs typeface="Courier"/>
                <a:sym typeface="Courier"/>
              </a:rPr>
              <a:t>chef-repo/.chef/knife.rb</a:t>
            </a:r>
          </a:p>
        </p:txBody>
      </p:sp>
      <p:grpSp>
        <p:nvGrpSpPr>
          <p:cNvPr id="3105" name="Group 3105"/>
          <p:cNvGrpSpPr/>
          <p:nvPr/>
        </p:nvGrpSpPr>
        <p:grpSpPr>
          <a:xfrm>
            <a:off x="356393" y="2381250"/>
            <a:ext cx="15773402" cy="5924551"/>
            <a:chOff x="0" y="0"/>
            <a:chExt cx="15773401" cy="5924549"/>
          </a:xfrm>
        </p:grpSpPr>
        <p:sp>
          <p:nvSpPr>
            <p:cNvPr id="3103" name="Shape 3103"/>
            <p:cNvSpPr/>
            <p:nvPr/>
          </p:nvSpPr>
          <p:spPr>
            <a:xfrm>
              <a:off x="0" y="-1"/>
              <a:ext cx="15773402" cy="59245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i="1">
                  <a:solidFill>
                    <a:srgbClr val="408080"/>
                  </a:solidFill>
                  <a:latin typeface="Courier"/>
                  <a:ea typeface="Courier"/>
                  <a:cs typeface="Courier"/>
                  <a:sym typeface="Courier"/>
                </a:defRPr>
              </a:pPr>
            </a:p>
          </p:txBody>
        </p:sp>
        <p:sp>
          <p:nvSpPr>
            <p:cNvPr id="3104" name="Shape 3104"/>
            <p:cNvSpPr/>
            <p:nvPr/>
          </p:nvSpPr>
          <p:spPr>
            <a:xfrm>
              <a:off x="0" y="-1"/>
              <a:ext cx="15773402" cy="513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800">
                  <a:latin typeface="Courier"/>
                  <a:ea typeface="Courier"/>
                  <a:cs typeface="Courier"/>
                  <a:sym typeface="Courier"/>
                </a:rPr>
                <a:t>current_dir = </a:t>
              </a:r>
              <a:r>
                <a:rPr sz="2800">
                  <a:solidFill>
                    <a:srgbClr val="800000"/>
                  </a:solidFill>
                  <a:latin typeface="Courier"/>
                  <a:ea typeface="Courier"/>
                  <a:cs typeface="Courier"/>
                  <a:sym typeface="Courier"/>
                </a:rPr>
                <a:t>File.</a:t>
              </a:r>
              <a:r>
                <a:rPr sz="2800">
                  <a:latin typeface="Courier"/>
                  <a:ea typeface="Courier"/>
                  <a:cs typeface="Courier"/>
                  <a:sym typeface="Courier"/>
                </a:rPr>
                <a:t>dirname(</a:t>
              </a:r>
              <a:r>
                <a:rPr sz="2800">
                  <a:solidFill>
                    <a:srgbClr val="008000"/>
                  </a:solidFill>
                  <a:latin typeface="Courier"/>
                  <a:ea typeface="Courier"/>
                  <a:cs typeface="Courier"/>
                  <a:sym typeface="Courier"/>
                </a:rPr>
                <a:t>__FILE__</a:t>
              </a:r>
              <a:r>
                <a:rPr sz="2800">
                  <a:latin typeface="Courier"/>
                  <a:ea typeface="Courier"/>
                  <a:cs typeface="Courier"/>
                  <a:sym typeface="Courier"/>
                </a:rPr>
                <a:t>)</a:t>
              </a:r>
              <a:endParaRPr>
                <a:latin typeface="Calibri"/>
                <a:ea typeface="Calibri"/>
                <a:cs typeface="Calibri"/>
                <a:sym typeface="Calibri"/>
              </a:endParaRPr>
            </a:p>
            <a:p>
              <a:pPr lvl="0">
                <a:defRPr sz="1800"/>
              </a:pPr>
              <a:r>
                <a:rPr sz="2800">
                  <a:latin typeface="Courier"/>
                  <a:ea typeface="Courier"/>
                  <a:cs typeface="Courier"/>
                  <a:sym typeface="Courier"/>
                </a:rPr>
                <a:t>log_level                </a:t>
              </a:r>
              <a:r>
                <a:rPr sz="2800">
                  <a:solidFill>
                    <a:srgbClr val="000090"/>
                  </a:solidFill>
                  <a:latin typeface="Courier"/>
                  <a:ea typeface="Courier"/>
                  <a:cs typeface="Courier"/>
                  <a:sym typeface="Courier"/>
                </a:rPr>
                <a:t>:info</a:t>
              </a:r>
              <a:endParaRPr>
                <a:latin typeface="Calibri"/>
                <a:ea typeface="Calibri"/>
                <a:cs typeface="Calibri"/>
                <a:sym typeface="Calibri"/>
              </a:endParaRPr>
            </a:p>
            <a:p>
              <a:pPr lvl="0">
                <a:defRPr sz="1800"/>
              </a:pPr>
              <a:r>
                <a:rPr sz="2800">
                  <a:latin typeface="Courier"/>
                  <a:ea typeface="Courier"/>
                  <a:cs typeface="Courier"/>
                  <a:sym typeface="Courier"/>
                </a:rPr>
                <a:t>log_location             </a:t>
              </a:r>
              <a:r>
                <a:rPr sz="2800">
                  <a:solidFill>
                    <a:srgbClr val="800000"/>
                  </a:solidFill>
                  <a:latin typeface="Courier"/>
                  <a:ea typeface="Courier"/>
                  <a:cs typeface="Courier"/>
                  <a:sym typeface="Courier"/>
                </a:rPr>
                <a:t>STDOUT</a:t>
              </a:r>
              <a:endParaRPr>
                <a:latin typeface="Calibri"/>
                <a:ea typeface="Calibri"/>
                <a:cs typeface="Calibri"/>
                <a:sym typeface="Calibri"/>
              </a:endParaRPr>
            </a:p>
            <a:p>
              <a:pPr lvl="0">
                <a:defRPr sz="1800"/>
              </a:pPr>
              <a:r>
                <a:rPr sz="2800">
                  <a:latin typeface="Courier"/>
                  <a:ea typeface="Courier"/>
                  <a:cs typeface="Courier"/>
                  <a:sym typeface="Courier"/>
                </a:rPr>
                <a:t>node_name                </a:t>
              </a:r>
              <a:r>
                <a:rPr sz="2800">
                  <a:solidFill>
                    <a:srgbClr val="800000"/>
                  </a:solidFill>
                  <a:latin typeface="Courier"/>
                  <a:ea typeface="Courier"/>
                  <a:cs typeface="Courier"/>
                  <a:sym typeface="Courier"/>
                </a:rPr>
                <a:t>"USERNAME"</a:t>
              </a:r>
              <a:endParaRPr>
                <a:latin typeface="Calibri"/>
                <a:ea typeface="Calibri"/>
                <a:cs typeface="Calibri"/>
                <a:sym typeface="Calibri"/>
              </a:endParaRPr>
            </a:p>
            <a:p>
              <a:pPr lvl="0">
                <a:defRPr sz="1800"/>
              </a:pPr>
              <a:r>
                <a:rPr sz="2800">
                  <a:latin typeface="Courier"/>
                  <a:ea typeface="Courier"/>
                  <a:cs typeface="Courier"/>
                  <a:sym typeface="Courier"/>
                </a:rPr>
                <a:t>client_key               </a:t>
              </a:r>
              <a:r>
                <a:rPr sz="2800">
                  <a:solidFill>
                    <a:srgbClr val="800000"/>
                  </a:solidFill>
                  <a:latin typeface="Courier"/>
                  <a:ea typeface="Courier"/>
                  <a:cs typeface="Courier"/>
                  <a:sym typeface="Courier"/>
                </a:rPr>
                <a:t>"#{</a:t>
              </a:r>
              <a:r>
                <a:rPr sz="2800">
                  <a:latin typeface="Courier"/>
                  <a:ea typeface="Courier"/>
                  <a:cs typeface="Courier"/>
                  <a:sym typeface="Courier"/>
                </a:rPr>
                <a:t>current_dir</a:t>
              </a:r>
              <a:r>
                <a:rPr sz="2800">
                  <a:solidFill>
                    <a:srgbClr val="800000"/>
                  </a:solidFill>
                  <a:latin typeface="Courier"/>
                  <a:ea typeface="Courier"/>
                  <a:cs typeface="Courier"/>
                  <a:sym typeface="Courier"/>
                </a:rPr>
                <a:t>}/USERNAME.pem"</a:t>
              </a:r>
              <a:endParaRPr>
                <a:latin typeface="Calibri"/>
                <a:ea typeface="Calibri"/>
                <a:cs typeface="Calibri"/>
                <a:sym typeface="Calibri"/>
              </a:endParaRPr>
            </a:p>
            <a:p>
              <a:pPr lvl="0">
                <a:defRPr sz="1800"/>
              </a:pPr>
              <a:r>
                <a:rPr sz="2800">
                  <a:latin typeface="Courier"/>
                  <a:ea typeface="Courier"/>
                  <a:cs typeface="Courier"/>
                  <a:sym typeface="Courier"/>
                </a:rPr>
                <a:t>validation_client_name   </a:t>
              </a:r>
              <a:r>
                <a:rPr sz="2800">
                  <a:solidFill>
                    <a:srgbClr val="800000"/>
                  </a:solidFill>
                  <a:latin typeface="Courier"/>
                  <a:ea typeface="Courier"/>
                  <a:cs typeface="Courier"/>
                  <a:sym typeface="Courier"/>
                </a:rPr>
                <a:t>"ORGNAME-validator"</a:t>
              </a:r>
              <a:endParaRPr>
                <a:latin typeface="Calibri"/>
                <a:ea typeface="Calibri"/>
                <a:cs typeface="Calibri"/>
                <a:sym typeface="Calibri"/>
              </a:endParaRPr>
            </a:p>
            <a:p>
              <a:pPr lvl="0">
                <a:defRPr sz="1800"/>
              </a:pPr>
              <a:r>
                <a:rPr sz="2800">
                  <a:latin typeface="Courier"/>
                  <a:ea typeface="Courier"/>
                  <a:cs typeface="Courier"/>
                  <a:sym typeface="Courier"/>
                </a:rPr>
                <a:t>validation_key           </a:t>
              </a:r>
              <a:r>
                <a:rPr sz="2800">
                  <a:solidFill>
                    <a:srgbClr val="800000"/>
                  </a:solidFill>
                  <a:latin typeface="Courier"/>
                  <a:ea typeface="Courier"/>
                  <a:cs typeface="Courier"/>
                  <a:sym typeface="Courier"/>
                </a:rPr>
                <a:t>"#{</a:t>
              </a:r>
              <a:r>
                <a:rPr sz="2800">
                  <a:latin typeface="Courier"/>
                  <a:ea typeface="Courier"/>
                  <a:cs typeface="Courier"/>
                  <a:sym typeface="Courier"/>
                </a:rPr>
                <a:t>current_dir</a:t>
              </a:r>
              <a:r>
                <a:rPr sz="2800">
                  <a:solidFill>
                    <a:srgbClr val="800000"/>
                  </a:solidFill>
                  <a:latin typeface="Courier"/>
                  <a:ea typeface="Courier"/>
                  <a:cs typeface="Courier"/>
                  <a:sym typeface="Courier"/>
                </a:rPr>
                <a:t>}/ORGNAME-validator.pem"</a:t>
              </a:r>
              <a:endParaRPr>
                <a:latin typeface="Calibri"/>
                <a:ea typeface="Calibri"/>
                <a:cs typeface="Calibri"/>
                <a:sym typeface="Calibri"/>
              </a:endParaRPr>
            </a:p>
            <a:p>
              <a:pPr lvl="0">
                <a:defRPr sz="1800"/>
              </a:pPr>
              <a:r>
                <a:rPr sz="2800">
                  <a:latin typeface="Courier"/>
                  <a:ea typeface="Courier"/>
                  <a:cs typeface="Courier"/>
                  <a:sym typeface="Courier"/>
                </a:rPr>
                <a:t>chef_server_url          </a:t>
              </a:r>
              <a:r>
                <a:rPr sz="2800">
                  <a:solidFill>
                    <a:srgbClr val="800000"/>
                  </a:solidFill>
                  <a:latin typeface="Courier"/>
                  <a:ea typeface="Courier"/>
                  <a:cs typeface="Courier"/>
                  <a:sym typeface="Courier"/>
                </a:rPr>
                <a:t>"https://api.opscode.com/organizations/ORGNAME"</a:t>
              </a:r>
              <a:endParaRPr>
                <a:solidFill>
                  <a:srgbClr val="800000"/>
                </a:solidFill>
                <a:latin typeface="Calibri"/>
                <a:ea typeface="Calibri"/>
                <a:cs typeface="Calibri"/>
                <a:sym typeface="Calibri"/>
              </a:endParaRPr>
            </a:p>
            <a:p>
              <a:pPr lvl="0">
                <a:defRPr sz="1800"/>
              </a:pPr>
              <a:r>
                <a:rPr sz="2800">
                  <a:latin typeface="Courier"/>
                  <a:ea typeface="Courier"/>
                  <a:cs typeface="Courier"/>
                  <a:sym typeface="Courier"/>
                </a:rPr>
                <a:t>cache_type               'BasicFile'</a:t>
              </a:r>
              <a:endParaRPr>
                <a:latin typeface="Calibri"/>
                <a:ea typeface="Calibri"/>
                <a:cs typeface="Calibri"/>
                <a:sym typeface="Calibri"/>
              </a:endParaRPr>
            </a:p>
            <a:p>
              <a:pPr lvl="0">
                <a:defRPr sz="1800"/>
              </a:pPr>
              <a:r>
                <a:rPr sz="2800">
                  <a:latin typeface="Courier"/>
                  <a:ea typeface="Courier"/>
                  <a:cs typeface="Courier"/>
                  <a:sym typeface="Courier"/>
                </a:rPr>
                <a:t>cache_options( </a:t>
              </a:r>
              <a:r>
                <a:rPr sz="2800">
                  <a:solidFill>
                    <a:srgbClr val="000090"/>
                  </a:solidFill>
                  <a:latin typeface="Courier"/>
                  <a:ea typeface="Courier"/>
                  <a:cs typeface="Courier"/>
                  <a:sym typeface="Courier"/>
                </a:rPr>
                <a:t>:path</a:t>
              </a:r>
              <a:r>
                <a:rPr sz="2800">
                  <a:latin typeface="Courier"/>
                  <a:ea typeface="Courier"/>
                  <a:cs typeface="Courier"/>
                  <a:sym typeface="Courier"/>
                </a:rPr>
                <a:t> =&gt; </a:t>
              </a:r>
              <a:r>
                <a:rPr sz="2800">
                  <a:solidFill>
                    <a:srgbClr val="800000"/>
                  </a:solidFill>
                  <a:latin typeface="Courier"/>
                  <a:ea typeface="Courier"/>
                  <a:cs typeface="Courier"/>
                  <a:sym typeface="Courier"/>
                </a:rPr>
                <a:t>"#{</a:t>
              </a:r>
              <a:r>
                <a:rPr sz="2800">
                  <a:latin typeface="Courier"/>
                  <a:ea typeface="Courier"/>
                  <a:cs typeface="Courier"/>
                  <a:sym typeface="Courier"/>
                </a:rPr>
                <a:t>ENV['HOME']</a:t>
              </a:r>
              <a:r>
                <a:rPr sz="2800">
                  <a:solidFill>
                    <a:srgbClr val="800000"/>
                  </a:solidFill>
                  <a:latin typeface="Courier"/>
                  <a:ea typeface="Courier"/>
                  <a:cs typeface="Courier"/>
                  <a:sym typeface="Courier"/>
                </a:rPr>
                <a:t>}/.chef/checksums" </a:t>
              </a:r>
              <a:r>
                <a:rPr sz="2800">
                  <a:latin typeface="Courier"/>
                  <a:ea typeface="Courier"/>
                  <a:cs typeface="Courier"/>
                  <a:sym typeface="Courier"/>
                </a:rPr>
                <a:t>)</a:t>
              </a:r>
              <a:endParaRPr>
                <a:latin typeface="Calibri"/>
                <a:ea typeface="Calibri"/>
                <a:cs typeface="Calibri"/>
                <a:sym typeface="Calibri"/>
              </a:endParaRPr>
            </a:p>
            <a:p>
              <a:pPr lvl="0">
                <a:defRPr sz="1800"/>
              </a:pPr>
              <a:r>
                <a:rPr sz="2800">
                  <a:latin typeface="Courier"/>
                  <a:ea typeface="Courier"/>
                  <a:cs typeface="Courier"/>
                  <a:sym typeface="Courier"/>
                </a:rPr>
                <a:t>cookbook_path            [</a:t>
              </a:r>
              <a:r>
                <a:rPr sz="2800">
                  <a:solidFill>
                    <a:srgbClr val="800000"/>
                  </a:solidFill>
                  <a:latin typeface="Courier"/>
                  <a:ea typeface="Courier"/>
                  <a:cs typeface="Courier"/>
                  <a:sym typeface="Courier"/>
                </a:rPr>
                <a:t>"#{</a:t>
              </a:r>
              <a:r>
                <a:rPr sz="2800">
                  <a:latin typeface="Courier"/>
                  <a:ea typeface="Courier"/>
                  <a:cs typeface="Courier"/>
                  <a:sym typeface="Courier"/>
                </a:rPr>
                <a:t>current_dir</a:t>
              </a:r>
              <a:r>
                <a:rPr sz="2800">
                  <a:solidFill>
                    <a:srgbClr val="800000"/>
                  </a:solidFill>
                  <a:latin typeface="Courier"/>
                  <a:ea typeface="Courier"/>
                  <a:cs typeface="Courier"/>
                  <a:sym typeface="Courier"/>
                </a:rPr>
                <a:t>}/../cookbooks"</a:t>
              </a:r>
              <a:r>
                <a:rPr sz="2800">
                  <a:latin typeface="Courier"/>
                  <a:ea typeface="Courier"/>
                  <a:cs typeface="Courier"/>
                  <a:sym typeface="Courier"/>
                </a:rPr>
                <a:t>]</a:t>
              </a:r>
            </a:p>
          </p:txBody>
        </p:sp>
      </p:grpSp>
      <p:sp>
        <p:nvSpPr>
          <p:cNvPr id="3106" name="Shape 310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knife.rb</a:t>
            </a:r>
          </a:p>
        </p:txBody>
      </p:sp>
    </p:spTree>
  </p:cSld>
  <p:clrMapOvr>
    <a:masterClrMapping/>
  </p:clrMapOvr>
  <p:transition spd="med" advClick="1"/>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0" name="Shape 3110"/>
          <p:cNvSpPr/>
          <p:nvPr/>
        </p:nvSpPr>
        <p:spPr>
          <a:xfrm>
            <a:off x="11659809" y="2514629"/>
            <a:ext cx="3962790" cy="3110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462642" indent="-462642">
              <a:spcBef>
                <a:spcPts val="1200"/>
              </a:spcBef>
              <a:buClr>
                <a:srgbClr val="D34825"/>
              </a:buClr>
              <a:buSzPct val="100000"/>
              <a:buFont typeface="Arial"/>
              <a:buChar char="•"/>
              <a:defRPr sz="1800"/>
            </a:pPr>
            <a:r>
              <a:rPr sz="3400">
                <a:latin typeface="Arial"/>
                <a:ea typeface="Arial"/>
                <a:cs typeface="Arial"/>
                <a:sym typeface="Arial"/>
              </a:rPr>
              <a:t>Reopen PS for new path to take effect</a:t>
            </a:r>
            <a:endParaRPr sz="3400">
              <a:latin typeface="Arial"/>
              <a:ea typeface="Arial"/>
              <a:cs typeface="Arial"/>
              <a:sym typeface="Arial"/>
            </a:endParaRPr>
          </a:p>
          <a:p>
            <a:pPr lvl="0" marL="873879" indent="-873879">
              <a:spcBef>
                <a:spcPts val="1200"/>
              </a:spcBef>
              <a:buClr>
                <a:srgbClr val="D34825"/>
              </a:buClr>
              <a:buSzPct val="100000"/>
              <a:buFont typeface="Arial"/>
              <a:buChar char="•"/>
              <a:defRPr sz="1800"/>
            </a:pPr>
            <a:r>
              <a:rPr sz="3400">
                <a:latin typeface="Arial"/>
                <a:ea typeface="Arial"/>
                <a:cs typeface="Arial"/>
                <a:sym typeface="Arial"/>
              </a:rPr>
              <a:t>Your version may be different, that’s ok!</a:t>
            </a:r>
          </a:p>
        </p:txBody>
      </p:sp>
      <p:sp>
        <p:nvSpPr>
          <p:cNvPr id="3111" name="Shape 311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Verify Knife</a:t>
            </a:r>
          </a:p>
        </p:txBody>
      </p:sp>
      <p:pic>
        <p:nvPicPr>
          <p:cNvPr id="3112" name="image6.jpeg"/>
          <p:cNvPicPr/>
          <p:nvPr/>
        </p:nvPicPr>
        <p:blipFill>
          <a:blip r:embed="rId3">
            <a:extLst/>
          </a:blip>
          <a:stretch>
            <a:fillRect/>
          </a:stretch>
        </p:blipFill>
        <p:spPr>
          <a:xfrm>
            <a:off x="11822316" y="5662404"/>
            <a:ext cx="3457279" cy="3110075"/>
          </a:xfrm>
          <a:prstGeom prst="rect">
            <a:avLst/>
          </a:prstGeom>
          <a:ln w="12700">
            <a:miter lim="400000"/>
          </a:ln>
        </p:spPr>
      </p:pic>
      <p:grpSp>
        <p:nvGrpSpPr>
          <p:cNvPr id="3115" name="Group 3115"/>
          <p:cNvGrpSpPr/>
          <p:nvPr/>
        </p:nvGrpSpPr>
        <p:grpSpPr>
          <a:xfrm>
            <a:off x="825580" y="2324100"/>
            <a:ext cx="10160996" cy="1955800"/>
            <a:chOff x="0" y="0"/>
            <a:chExt cx="10160994" cy="1955800"/>
          </a:xfrm>
        </p:grpSpPr>
        <p:sp>
          <p:nvSpPr>
            <p:cNvPr id="3113" name="Shape 3113"/>
            <p:cNvSpPr/>
            <p:nvPr/>
          </p:nvSpPr>
          <p:spPr>
            <a:xfrm>
              <a:off x="-1" y="0"/>
              <a:ext cx="10160996" cy="1955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114" name="Shape 3114"/>
            <p:cNvSpPr/>
            <p:nvPr/>
          </p:nvSpPr>
          <p:spPr>
            <a:xfrm>
              <a:off x="-1" y="12700"/>
              <a:ext cx="10160996"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PS \&gt; </a:t>
              </a:r>
              <a:r>
                <a:rPr sz="4800">
                  <a:solidFill>
                    <a:srgbClr val="FFFFFF"/>
                  </a:solidFill>
                  <a:latin typeface="Courier"/>
                  <a:ea typeface="Courier"/>
                  <a:cs typeface="Courier"/>
                  <a:sym typeface="Courier"/>
                </a:rPr>
                <a:t>knife --version</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Chef: 11.16.4</a:t>
              </a:r>
            </a:p>
          </p:txBody>
        </p:sp>
      </p:grpSp>
      <p:grpSp>
        <p:nvGrpSpPr>
          <p:cNvPr id="3118" name="Group 3118"/>
          <p:cNvGrpSpPr/>
          <p:nvPr/>
        </p:nvGrpSpPr>
        <p:grpSpPr>
          <a:xfrm>
            <a:off x="825580" y="5334000"/>
            <a:ext cx="10160996" cy="1955800"/>
            <a:chOff x="0" y="0"/>
            <a:chExt cx="10160994" cy="1955800"/>
          </a:xfrm>
        </p:grpSpPr>
        <p:sp>
          <p:nvSpPr>
            <p:cNvPr id="3116" name="Shape 3116"/>
            <p:cNvSpPr/>
            <p:nvPr/>
          </p:nvSpPr>
          <p:spPr>
            <a:xfrm>
              <a:off x="-1" y="0"/>
              <a:ext cx="10160996" cy="1955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117" name="Shape 3117"/>
            <p:cNvSpPr/>
            <p:nvPr/>
          </p:nvSpPr>
          <p:spPr>
            <a:xfrm>
              <a:off x="-1" y="12700"/>
              <a:ext cx="10160996"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PS \&gt;</a:t>
              </a:r>
              <a:r>
                <a:rPr sz="4800">
                  <a:solidFill>
                    <a:srgbClr val="FFFFFF"/>
                  </a:solidFill>
                  <a:latin typeface="Courier"/>
                  <a:ea typeface="Courier"/>
                  <a:cs typeface="Courier"/>
                  <a:sym typeface="Courier"/>
                </a:rPr>
                <a:t> knife client list</a:t>
              </a:r>
              <a:endParaRPr>
                <a:latin typeface="Calibri"/>
                <a:ea typeface="Calibri"/>
                <a:cs typeface="Calibri"/>
                <a:sym typeface="Calibri"/>
              </a:endParaRPr>
            </a:p>
            <a:p>
              <a:pPr lvl="0">
                <a:defRPr sz="1800"/>
              </a:pPr>
              <a:r>
                <a:rPr b="1" sz="4800">
                  <a:solidFill>
                    <a:srgbClr val="FFFFFF"/>
                  </a:solidFill>
                  <a:latin typeface="Courier"/>
                  <a:ea typeface="Courier"/>
                  <a:cs typeface="Courier"/>
                  <a:sym typeface="Courier"/>
                </a:rPr>
                <a:t>ORGNAME</a:t>
              </a:r>
              <a:r>
                <a:rPr sz="4800">
                  <a:solidFill>
                    <a:srgbClr val="FFFFFF"/>
                  </a:solidFill>
                  <a:latin typeface="Courier"/>
                  <a:ea typeface="Courier"/>
                  <a:cs typeface="Courier"/>
                  <a:sym typeface="Courier"/>
                </a:rPr>
                <a:t>-validator</a:t>
              </a:r>
            </a:p>
          </p:txBody>
        </p:sp>
      </p:grpSp>
    </p:spTree>
  </p:cSld>
  <p:clrMapOvr>
    <a:masterClrMapping/>
  </p:clrMapOvr>
  <p:transition spd="med" advClick="1"/>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2" name="Shape 3122"/>
          <p:cNvSpPr/>
          <p:nvPr>
            <p:ph type="body" idx="1"/>
          </p:nvPr>
        </p:nvSpPr>
        <p:spPr>
          <a:xfrm>
            <a:off x="800177" y="1879600"/>
            <a:ext cx="9538418" cy="6731000"/>
          </a:xfrm>
          <a:prstGeom prst="rect">
            <a:avLst/>
          </a:prstGeom>
        </p:spPr>
        <p:txBody>
          <a:bodyPr>
            <a:normAutofit fontScale="100000" lnSpcReduction="0"/>
          </a:bodyPr>
          <a:lstStyle/>
          <a:p>
            <a:pPr lvl="0" marL="944574" indent="-944574">
              <a:buSzPct val="99000"/>
              <a:buFontTx/>
              <a:buAutoNum type="arabicPeriod" startAt="1"/>
              <a:defRPr sz="1800"/>
            </a:pPr>
            <a:r>
              <a:rPr sz="4600"/>
              <a:t>Reads the chef_server_url from knife.rb</a:t>
            </a:r>
            <a:endParaRPr sz="4600"/>
          </a:p>
          <a:p>
            <a:pPr lvl="0" marL="944574" indent="-944574">
              <a:buSzPct val="99000"/>
              <a:buFontTx/>
              <a:buAutoNum type="arabicPeriod" startAt="1"/>
              <a:defRPr sz="1800"/>
            </a:pPr>
            <a:r>
              <a:rPr sz="4600"/>
              <a:t>Invokes HTTP GET to </a:t>
            </a:r>
            <a:r>
              <a:rPr sz="4600">
                <a:latin typeface="Courier"/>
                <a:ea typeface="Courier"/>
                <a:cs typeface="Courier"/>
                <a:sym typeface="Courier"/>
              </a:rPr>
              <a:t>#{chef_server_url}/clients</a:t>
            </a:r>
            <a:endParaRPr>
              <a:latin typeface="Courier"/>
              <a:ea typeface="Courier"/>
              <a:cs typeface="Courier"/>
              <a:sym typeface="Courier"/>
            </a:endParaRPr>
          </a:p>
          <a:p>
            <a:pPr lvl="0" marL="944574" indent="-944574">
              <a:buSzPct val="99000"/>
              <a:buFontTx/>
              <a:buAutoNum type="arabicPeriod" startAt="1"/>
              <a:defRPr sz="1800"/>
            </a:pPr>
            <a:r>
              <a:rPr sz="4600"/>
              <a:t>Displays the result</a:t>
            </a:r>
          </a:p>
        </p:txBody>
      </p:sp>
      <p:pic>
        <p:nvPicPr>
          <p:cNvPr id="3123" name="image41.png"/>
          <p:cNvPicPr/>
          <p:nvPr/>
        </p:nvPicPr>
        <p:blipFill>
          <a:blip r:embed="rId3">
            <a:extLst/>
          </a:blip>
          <a:srcRect l="0" t="0" r="6452" b="0"/>
          <a:stretch>
            <a:fillRect/>
          </a:stretch>
        </p:blipFill>
        <p:spPr>
          <a:xfrm>
            <a:off x="9804530" y="1684338"/>
            <a:ext cx="6344824" cy="7105651"/>
          </a:xfrm>
          <a:prstGeom prst="rect">
            <a:avLst/>
          </a:prstGeom>
          <a:ln w="12700">
            <a:miter lim="400000"/>
          </a:ln>
        </p:spPr>
      </p:pic>
      <p:sp>
        <p:nvSpPr>
          <p:cNvPr id="3124" name="Shape 3124"/>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72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DDDDDD"/>
                  </a:outerShdw>
                </a:effectLst>
              </a:rPr>
              <a:t>knife client list</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38" name="Shape 17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39" name="Shape 1739"/>
          <p:cNvSpPr/>
          <p:nvPr>
            <p:ph type="body" idx="1"/>
          </p:nvPr>
        </p:nvSpPr>
        <p:spPr>
          <a:xfrm>
            <a:off x="800271" y="1879602"/>
            <a:ext cx="14657235" cy="6731001"/>
          </a:xfrm>
          <a:prstGeom prst="rect">
            <a:avLst/>
          </a:prstGeom>
        </p:spPr>
        <p:txBody>
          <a:bodyPr>
            <a:normAutofit fontScale="100000" lnSpcReduction="0"/>
          </a:bodyPr>
          <a:lstStyle/>
          <a:p>
            <a:pPr lvl="0"/>
          </a:p>
        </p:txBody>
      </p:sp>
    </p:spTree>
  </p:cSld>
  <p:clrMapOvr>
    <a:masterClrMapping/>
  </p:clrMapOvr>
  <p:transition spd="med" advClick="1"/>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130" name="Group 3130"/>
          <p:cNvGrpSpPr/>
          <p:nvPr/>
        </p:nvGrpSpPr>
        <p:grpSpPr>
          <a:xfrm>
            <a:off x="800176" y="1854201"/>
            <a:ext cx="14657236" cy="1219201"/>
            <a:chOff x="0" y="0"/>
            <a:chExt cx="14657235" cy="1219200"/>
          </a:xfrm>
        </p:grpSpPr>
        <p:sp>
          <p:nvSpPr>
            <p:cNvPr id="3128" name="Shape 3128"/>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129" name="Shape 312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knife help list</a:t>
              </a:r>
            </a:p>
          </p:txBody>
        </p:sp>
      </p:grpSp>
      <p:grpSp>
        <p:nvGrpSpPr>
          <p:cNvPr id="3133" name="Group 3133"/>
          <p:cNvGrpSpPr/>
          <p:nvPr/>
        </p:nvGrpSpPr>
        <p:grpSpPr>
          <a:xfrm>
            <a:off x="825581" y="3098798"/>
            <a:ext cx="14606429" cy="6070601"/>
            <a:chOff x="0" y="0"/>
            <a:chExt cx="14606427" cy="6070600"/>
          </a:xfrm>
        </p:grpSpPr>
        <p:sp>
          <p:nvSpPr>
            <p:cNvPr id="3131" name="Shape 3131"/>
            <p:cNvSpPr/>
            <p:nvPr/>
          </p:nvSpPr>
          <p:spPr>
            <a:xfrm>
              <a:off x="0" y="177799"/>
              <a:ext cx="14606429" cy="57150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solidFill>
                    <a:srgbClr val="FFFFFF"/>
                  </a:solidFill>
                  <a:latin typeface="Courier"/>
                  <a:ea typeface="Courier"/>
                  <a:cs typeface="Courier"/>
                  <a:sym typeface="Courier"/>
                </a:defRPr>
              </a:pPr>
            </a:p>
          </p:txBody>
        </p:sp>
        <p:sp>
          <p:nvSpPr>
            <p:cNvPr id="3132" name="Shape 3132"/>
            <p:cNvSpPr/>
            <p:nvPr/>
          </p:nvSpPr>
          <p:spPr>
            <a:xfrm>
              <a:off x="0" y="-1"/>
              <a:ext cx="14606429" cy="607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800">
                  <a:solidFill>
                    <a:srgbClr val="FFFFFF"/>
                  </a:solidFill>
                  <a:latin typeface="Courier"/>
                  <a:ea typeface="Courier"/>
                  <a:cs typeface="Courier"/>
                  <a:sym typeface="Courier"/>
                </a:rPr>
                <a:t>Available help topics are: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bootstrap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chef-shell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client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configure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cookbook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cookbook-site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data-bag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environment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exec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index  </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Knife</a:t>
              </a:r>
              <a:endParaRPr>
                <a:latin typeface="Calibri"/>
                <a:ea typeface="Calibri"/>
                <a:cs typeface="Calibri"/>
                <a:sym typeface="Calibri"/>
              </a:endParaRPr>
            </a:p>
            <a:p>
              <a:pPr lvl="1" indent="704031">
                <a:defRPr sz="1800"/>
              </a:pPr>
              <a:r>
                <a:rPr sz="2800">
                  <a:solidFill>
                    <a:srgbClr val="FFFFFF"/>
                  </a:solidFill>
                  <a:latin typeface="Courier"/>
                  <a:ea typeface="Courier"/>
                  <a:cs typeface="Courier"/>
                  <a:sym typeface="Courier"/>
                </a:rPr>
                <a:t>…</a:t>
              </a:r>
            </a:p>
          </p:txBody>
        </p:sp>
      </p:grpSp>
      <p:sp>
        <p:nvSpPr>
          <p:cNvPr id="3134" name="Shape 3134"/>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Run ‘knife help list’</a:t>
            </a:r>
          </a:p>
        </p:txBody>
      </p:sp>
    </p:spTree>
  </p:cSld>
  <p:clrMapOvr>
    <a:masterClrMapping/>
  </p:clrMapOvr>
  <p:transition spd="med" advClick="1"/>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140" name="Group 3140"/>
          <p:cNvGrpSpPr/>
          <p:nvPr/>
        </p:nvGrpSpPr>
        <p:grpSpPr>
          <a:xfrm>
            <a:off x="800176" y="1854201"/>
            <a:ext cx="14657236" cy="1219201"/>
            <a:chOff x="0" y="0"/>
            <a:chExt cx="14657235" cy="1219200"/>
          </a:xfrm>
        </p:grpSpPr>
        <p:sp>
          <p:nvSpPr>
            <p:cNvPr id="3138" name="Shape 3138"/>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139" name="Shape 313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knife client list</a:t>
              </a:r>
            </a:p>
          </p:txBody>
        </p:sp>
      </p:grpSp>
      <p:sp>
        <p:nvSpPr>
          <p:cNvPr id="3141" name="Shape 3141"/>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Run ‘knife client list’</a:t>
            </a:r>
          </a:p>
        </p:txBody>
      </p:sp>
      <p:grpSp>
        <p:nvGrpSpPr>
          <p:cNvPr id="3144" name="Group 3144"/>
          <p:cNvGrpSpPr/>
          <p:nvPr/>
        </p:nvGrpSpPr>
        <p:grpSpPr>
          <a:xfrm>
            <a:off x="825580" y="3657600"/>
            <a:ext cx="14606430" cy="5168900"/>
            <a:chOff x="0" y="0"/>
            <a:chExt cx="14606429" cy="5168900"/>
          </a:xfrm>
        </p:grpSpPr>
        <p:sp>
          <p:nvSpPr>
            <p:cNvPr id="3142" name="Shape 3142"/>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143" name="Shape 3143"/>
            <p:cNvSpPr/>
            <p:nvPr/>
          </p:nvSpPr>
          <p:spPr>
            <a:xfrm>
              <a:off x="-1" y="1987549"/>
              <a:ext cx="14606430"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FFFFFF"/>
                  </a:solidFill>
                  <a:latin typeface="Courier"/>
                  <a:ea typeface="Courier"/>
                  <a:cs typeface="Courier"/>
                  <a:sym typeface="Courier"/>
                </a:rPr>
                <a:t>ORGNAME</a:t>
              </a:r>
              <a:r>
                <a:rPr sz="4800">
                  <a:solidFill>
                    <a:srgbClr val="FFFFFF"/>
                  </a:solidFill>
                  <a:latin typeface="Courier"/>
                  <a:ea typeface="Courier"/>
                  <a:cs typeface="Courier"/>
                  <a:sym typeface="Courier"/>
                </a:rPr>
                <a:t>-validator</a:t>
              </a:r>
            </a:p>
          </p:txBody>
        </p:sp>
      </p:grpSp>
    </p:spTree>
  </p:cSld>
  <p:clrMapOvr>
    <a:masterClrMapping/>
  </p:clrMapOvr>
  <p:transition spd="med" advClick="1"/>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8" name="Shape 314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 few knife tips</a:t>
            </a:r>
          </a:p>
        </p:txBody>
      </p:sp>
      <p:sp>
        <p:nvSpPr>
          <p:cNvPr id="3149" name="Shape 314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Commands are always structured as follows</a:t>
            </a:r>
            <a:endParaRPr sz="4600"/>
          </a:p>
          <a:p>
            <a:pPr lvl="1" marL="1349614" indent="-944574">
              <a:defRPr sz="1800"/>
            </a:pPr>
            <a:r>
              <a:rPr sz="4600"/>
              <a:t>knife</a:t>
            </a:r>
            <a:endParaRPr sz="4600"/>
          </a:p>
          <a:p>
            <a:pPr lvl="1" marL="1349614" indent="-944574">
              <a:defRPr sz="1800"/>
            </a:pPr>
            <a:r>
              <a:rPr sz="4600"/>
              <a:t>NOUN (client)</a:t>
            </a:r>
            <a:endParaRPr sz="4600"/>
          </a:p>
          <a:p>
            <a:pPr lvl="1" marL="1349614" indent="-944574">
              <a:defRPr sz="1800"/>
            </a:pPr>
            <a:r>
              <a:rPr sz="4600"/>
              <a:t>VERB (list)</a:t>
            </a:r>
            <a:endParaRPr sz="4600"/>
          </a:p>
          <a:p>
            <a:pPr lvl="0" marL="944574" indent="-944574">
              <a:defRPr sz="1800"/>
            </a:pPr>
            <a:r>
              <a:rPr sz="4600"/>
              <a:t>You can get more help with</a:t>
            </a:r>
            <a:endParaRPr sz="4600"/>
          </a:p>
          <a:p>
            <a:pPr lvl="1" marL="1349614" indent="-944574">
              <a:defRPr sz="1800"/>
            </a:pPr>
            <a:r>
              <a:rPr sz="4600"/>
              <a:t>knife NOUN help</a:t>
            </a:r>
            <a:endParaRPr sz="4600"/>
          </a:p>
          <a:p>
            <a:pPr lvl="1" marL="1349614" indent="-944574">
              <a:defRPr sz="1800"/>
            </a:pPr>
            <a:r>
              <a:rPr sz="4600">
                <a:latin typeface="Courier"/>
                <a:ea typeface="Courier"/>
                <a:cs typeface="Courier"/>
                <a:sym typeface="Courier"/>
              </a:rPr>
              <a:t>knife --help</a:t>
            </a:r>
            <a:r>
              <a:rPr sz="4600"/>
              <a:t>  just shows options</a:t>
            </a:r>
          </a:p>
        </p:txBody>
      </p:sp>
    </p:spTree>
  </p:cSld>
  <p:clrMapOvr>
    <a:masterClrMapping/>
  </p:clrMapOvr>
  <p:transition spd="med" advClick="1"/>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3" name="Shape 3153"/>
          <p:cNvSpPr/>
          <p:nvPr>
            <p:ph type="title"/>
          </p:nvPr>
        </p:nvSpPr>
        <p:spPr>
          <a:xfrm>
            <a:off x="304830" y="177800"/>
            <a:ext cx="15813046" cy="1117600"/>
          </a:xfrm>
          <a:prstGeom prst="rect">
            <a:avLst/>
          </a:prstGeom>
        </p:spPr>
        <p:txBody>
          <a:bodyPr lIns="0" tIns="0" rIns="0" bIns="0">
            <a:normAutofit fontScale="100000" lnSpcReduction="0"/>
          </a:bodyPr>
          <a:lstStyle/>
          <a:p>
            <a:pPr lvl="0" defTabSz="896111">
              <a:defRPr sz="1800">
                <a:solidFill>
                  <a:srgbClr val="000000"/>
                </a:solidFill>
                <a:effectLst/>
              </a:defRPr>
            </a:pPr>
            <a:r>
              <a:rPr sz="3920">
                <a:solidFill>
                  <a:srgbClr val="FFFFFF"/>
                </a:solidFill>
                <a:effectLst>
                  <a:outerShdw sx="100000" sy="100000" kx="0" ky="0" algn="b" rotWithShape="0" blurRad="37338" dist="37338" dir="2700000">
                    <a:srgbClr val="C0C0C0"/>
                  </a:outerShdw>
                </a:effectLst>
              </a:rPr>
              <a:t>Best Practice: </a:t>
            </a:r>
            <a:endParaRPr sz="3920">
              <a:solidFill>
                <a:srgbClr val="FFFFFF"/>
              </a:solidFill>
              <a:effectLst>
                <a:outerShdw sx="100000" sy="100000" kx="0" ky="0" algn="b" rotWithShape="0" blurRad="37338" dist="37338" dir="2700000">
                  <a:srgbClr val="C0C0C0"/>
                </a:outerShdw>
              </a:effectLst>
            </a:endParaRPr>
          </a:p>
          <a:p>
            <a:pPr lvl="0" defTabSz="896111">
              <a:defRPr sz="1800">
                <a:solidFill>
                  <a:srgbClr val="000000"/>
                </a:solidFill>
                <a:effectLst/>
              </a:defRPr>
            </a:pPr>
            <a:r>
              <a:rPr sz="3920">
                <a:solidFill>
                  <a:srgbClr val="FFFFFF"/>
                </a:solidFill>
                <a:effectLst>
                  <a:outerShdw sx="100000" sy="100000" kx="0" ky="0" algn="b" rotWithShape="0" blurRad="37338" dist="37338" dir="2700000">
                    <a:srgbClr val="C0C0C0"/>
                  </a:outerShdw>
                </a:effectLst>
              </a:rPr>
              <a:t>Use a text editor with a project drawer, or equivalent</a:t>
            </a:r>
          </a:p>
        </p:txBody>
      </p:sp>
      <p:sp>
        <p:nvSpPr>
          <p:cNvPr id="3154" name="Shape 315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Chef is about Infrastructure as Code</a:t>
            </a:r>
            <a:endParaRPr sz="4600"/>
          </a:p>
          <a:p>
            <a:pPr lvl="0" marL="944574" indent="-944574">
              <a:defRPr sz="1800"/>
            </a:pPr>
            <a:r>
              <a:rPr sz="4600"/>
              <a:t>People who code for a living use text editors that are designed for the task</a:t>
            </a:r>
            <a:endParaRPr sz="4600"/>
          </a:p>
          <a:p>
            <a:pPr lvl="1" marL="1349614" indent="-944574">
              <a:defRPr sz="1800"/>
            </a:pPr>
            <a:r>
              <a:rPr sz="4600"/>
              <a:t>Vim, Emacs, Sublime Text, Notepad++, etc.</a:t>
            </a:r>
          </a:p>
        </p:txBody>
      </p:sp>
    </p:spTree>
  </p:cSld>
  <p:clrMapOvr>
    <a:masterClrMapping/>
  </p:clrMapOvr>
  <p:transition spd="med" advClick="1"/>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8" name="Shape 315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Benefits of a good text editor</a:t>
            </a:r>
          </a:p>
        </p:txBody>
      </p:sp>
      <p:sp>
        <p:nvSpPr>
          <p:cNvPr id="3159" name="Shape 315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 good editor will</a:t>
            </a:r>
            <a:endParaRPr sz="4600"/>
          </a:p>
          <a:p>
            <a:pPr lvl="1" marL="1349614" indent="-944574">
              <a:defRPr sz="1800"/>
            </a:pPr>
            <a:r>
              <a:rPr sz="4600"/>
              <a:t>Show line numbers</a:t>
            </a:r>
            <a:endParaRPr sz="4600"/>
          </a:p>
          <a:p>
            <a:pPr lvl="1" marL="1349614" indent="-944574">
              <a:defRPr sz="1800"/>
            </a:pPr>
            <a:r>
              <a:rPr sz="4600"/>
              <a:t>Highlight syntax</a:t>
            </a:r>
            <a:endParaRPr sz="4600"/>
          </a:p>
          <a:p>
            <a:pPr lvl="1" marL="1349614" indent="-944574">
              <a:defRPr sz="1800"/>
            </a:pPr>
            <a:r>
              <a:rPr sz="4600"/>
              <a:t>Autocomplete commands</a:t>
            </a:r>
            <a:endParaRPr sz="4600"/>
          </a:p>
          <a:p>
            <a:pPr lvl="1" marL="1349614" indent="-944574">
              <a:defRPr sz="1800"/>
            </a:pPr>
            <a:r>
              <a:rPr sz="4600"/>
              <a:t>Allow you to open multiple files</a:t>
            </a:r>
          </a:p>
        </p:txBody>
      </p:sp>
    </p:spTree>
  </p:cSld>
  <p:clrMapOvr>
    <a:masterClrMapping/>
  </p:clrMapOvr>
  <p:transition spd="med" advClick="1"/>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1" name="Shape 3161"/>
          <p:cNvSpPr/>
          <p:nvPr>
            <p:ph type="title"/>
          </p:nvPr>
        </p:nvSpPr>
        <p:spPr>
          <a:xfrm>
            <a:off x="800177" y="177800"/>
            <a:ext cx="15241490" cy="1117600"/>
          </a:xfrm>
          <a:prstGeom prst="rect">
            <a:avLst/>
          </a:prstGeom>
        </p:spPr>
        <p:txBody>
          <a:bodyPr lIns="0" tIns="0" rIns="0" bIns="0">
            <a:normAutofit fontScale="100000" lnSpcReduction="0"/>
          </a:bodyPr>
          <a:lstStyle>
            <a:lvl1pPr>
              <a:defRPr sz="3500"/>
            </a:lvl1pPr>
          </a:lstStyle>
          <a:p>
            <a:pPr lvl="0">
              <a:defRPr sz="1800">
                <a:solidFill>
                  <a:srgbClr val="000000"/>
                </a:solidFill>
                <a:effectLst/>
              </a:defRPr>
            </a:pPr>
            <a:r>
              <a:rPr sz="3500">
                <a:solidFill>
                  <a:srgbClr val="FFFFFF"/>
                </a:solidFill>
                <a:effectLst>
                  <a:outerShdw sx="100000" sy="100000" kx="0" ky="0" algn="b" rotWithShape="0" blurRad="38100" dist="38100" dir="2700000">
                    <a:srgbClr val="C0C0C0"/>
                  </a:outerShdw>
                </a:effectLst>
              </a:rPr>
              <a:t>If you do not have a preferred text editor on your workstation already...</a:t>
            </a:r>
          </a:p>
        </p:txBody>
      </p:sp>
      <p:sp>
        <p:nvSpPr>
          <p:cNvPr id="3162" name="Shape 3162"/>
          <p:cNvSpPr/>
          <p:nvPr>
            <p:ph type="body" idx="1"/>
          </p:nvPr>
        </p:nvSpPr>
        <p:spPr>
          <a:xfrm>
            <a:off x="800178" y="2057400"/>
            <a:ext cx="5779064" cy="5702300"/>
          </a:xfrm>
          <a:prstGeom prst="rect">
            <a:avLst/>
          </a:prstGeom>
        </p:spPr>
        <p:txBody>
          <a:bodyPr>
            <a:normAutofit fontScale="100000" lnSpcReduction="0"/>
          </a:bodyPr>
          <a:lstStyle/>
          <a:p>
            <a:pPr lvl="0" marL="944574" indent="-944574">
              <a:defRPr sz="1800"/>
            </a:pPr>
            <a:r>
              <a:rPr sz="4600"/>
              <a:t>Download Sublime Text</a:t>
            </a:r>
            <a:endParaRPr sz="4600"/>
          </a:p>
          <a:p>
            <a:pPr lvl="1" marL="1349614" indent="-944574">
              <a:defRPr sz="1800"/>
            </a:pPr>
            <a:r>
              <a:rPr sz="4600"/>
              <a:t>Free trial, not time bound</a:t>
            </a:r>
            <a:endParaRPr sz="4600"/>
          </a:p>
          <a:p>
            <a:pPr lvl="1" marL="1349614" indent="-944574">
              <a:defRPr sz="1800"/>
            </a:pPr>
            <a:r>
              <a:rPr sz="4600"/>
              <a:t>Works on every platform</a:t>
            </a:r>
            <a:endParaRPr sz="4600"/>
          </a:p>
          <a:p>
            <a:pPr lvl="0" marL="944574" indent="-944574">
              <a:defRPr sz="1800"/>
            </a:pPr>
            <a:r>
              <a:rPr sz="4600">
                <a:hlinkClick r:id="rId3" invalidUrl="" action="" tgtFrame="" tooltip="" history="1" highlightClick="0" endSnd="0"/>
              </a:rPr>
              <a:t>sublimetext.com</a:t>
            </a:r>
          </a:p>
        </p:txBody>
      </p:sp>
      <p:pic>
        <p:nvPicPr>
          <p:cNvPr id="3163" name="image42.png"/>
          <p:cNvPicPr/>
          <p:nvPr/>
        </p:nvPicPr>
        <p:blipFill>
          <a:blip r:embed="rId4">
            <a:extLst/>
          </a:blip>
          <a:stretch>
            <a:fillRect/>
          </a:stretch>
        </p:blipFill>
        <p:spPr>
          <a:xfrm>
            <a:off x="7593755" y="1754188"/>
            <a:ext cx="7584228" cy="6184902"/>
          </a:xfrm>
          <a:prstGeom prst="rect">
            <a:avLst/>
          </a:prstGeom>
          <a:ln w="12700">
            <a:miter lim="400000"/>
          </a:ln>
        </p:spPr>
      </p:pic>
    </p:spTree>
  </p:cSld>
  <p:clrMapOvr>
    <a:masterClrMapping/>
  </p:clrMapOvr>
  <p:transition spd="med" advClick="1"/>
</p:sld>
</file>

<file path=ppt/slides/slide14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167" name="Shape 3167"/>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3168" name="Shape 3168"/>
          <p:cNvSpPr/>
          <p:nvPr/>
        </p:nvSpPr>
        <p:spPr>
          <a:xfrm>
            <a:off x="6642748" y="8458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3169" name="Shape 3169"/>
          <p:cNvSpPr/>
          <p:nvPr/>
        </p:nvSpPr>
        <p:spPr>
          <a:xfrm>
            <a:off x="5048741" y="1650999"/>
            <a:ext cx="10643643"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~/chef-repo/.chef/knife.rb</a:t>
            </a:r>
          </a:p>
        </p:txBody>
      </p:sp>
      <p:grpSp>
        <p:nvGrpSpPr>
          <p:cNvPr id="3172" name="Group 3172"/>
          <p:cNvGrpSpPr/>
          <p:nvPr/>
        </p:nvGrpSpPr>
        <p:grpSpPr>
          <a:xfrm>
            <a:off x="838279" y="2368549"/>
            <a:ext cx="14631834" cy="1143001"/>
            <a:chOff x="-1" y="0"/>
            <a:chExt cx="14631832" cy="1143000"/>
          </a:xfrm>
        </p:grpSpPr>
        <p:sp>
          <p:nvSpPr>
            <p:cNvPr id="3170" name="Shape 3170"/>
            <p:cNvSpPr/>
            <p:nvPr/>
          </p:nvSpPr>
          <p:spPr>
            <a:xfrm>
              <a:off x="-2" y="0"/>
              <a:ext cx="14631834" cy="11430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171" name="Shape 3171"/>
            <p:cNvSpPr/>
            <p:nvPr/>
          </p:nvSpPr>
          <p:spPr>
            <a:xfrm>
              <a:off x="-2" y="-1"/>
              <a:ext cx="14631834" cy="111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400">
                  <a:latin typeface="Courier"/>
                  <a:ea typeface="Courier"/>
                  <a:cs typeface="Courier"/>
                  <a:sym typeface="Courier"/>
                </a:rPr>
                <a:t># Choose one of the following. </a:t>
              </a:r>
              <a:endParaRPr>
                <a:latin typeface="Calibri"/>
                <a:ea typeface="Calibri"/>
                <a:cs typeface="Calibri"/>
                <a:sym typeface="Calibri"/>
              </a:endParaRPr>
            </a:p>
            <a:p>
              <a:pPr lvl="0">
                <a:defRPr sz="1800"/>
              </a:pPr>
              <a:r>
                <a:rPr sz="2400">
                  <a:latin typeface="Courier"/>
                  <a:ea typeface="Courier"/>
                  <a:cs typeface="Courier"/>
                  <a:sym typeface="Courier"/>
                </a:rPr>
                <a:t>knife[:editor] = "/path/to/editor --flags"</a:t>
              </a:r>
            </a:p>
          </p:txBody>
        </p:sp>
      </p:grpSp>
      <p:sp>
        <p:nvSpPr>
          <p:cNvPr id="3173" name="Shape 317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Set Knife</a:t>
            </a:r>
            <a:r>
              <a:rPr sz="69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6900">
                <a:solidFill>
                  <a:srgbClr val="FFFFFF"/>
                </a:solidFill>
                <a:effectLst>
                  <a:outerShdw sx="100000" sy="100000" kx="0" ky="0" algn="b" rotWithShape="0" blurRad="38100" dist="38100" dir="2700000">
                    <a:srgbClr val="C0C0C0"/>
                  </a:outerShdw>
                </a:effectLst>
              </a:rPr>
              <a:t>s Editor: Linux/Mac</a:t>
            </a:r>
          </a:p>
        </p:txBody>
      </p:sp>
      <p:sp>
        <p:nvSpPr>
          <p:cNvPr id="3174" name="Shape 3174"/>
          <p:cNvSpPr/>
          <p:nvPr/>
        </p:nvSpPr>
        <p:spPr>
          <a:xfrm>
            <a:off x="793826" y="3505199"/>
            <a:ext cx="15241490" cy="5080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600">
                <a:latin typeface="Arial Bold"/>
                <a:ea typeface="Arial Bold"/>
                <a:cs typeface="Arial Bold"/>
                <a:sym typeface="Arial Bold"/>
              </a:rPr>
              <a:t>Vim</a:t>
            </a:r>
            <a:endParaRPr sz="2600">
              <a:latin typeface="Lucida Console"/>
              <a:ea typeface="Lucida Console"/>
              <a:cs typeface="Lucida Console"/>
              <a:sym typeface="Lucida Console"/>
            </a:endParaRPr>
          </a:p>
          <a:p>
            <a:pPr lvl="0">
              <a:defRPr sz="1800"/>
            </a:pPr>
            <a:r>
              <a:rPr sz="2600">
                <a:latin typeface="Lucida Console"/>
                <a:ea typeface="Lucida Console"/>
                <a:cs typeface="Lucida Console"/>
                <a:sym typeface="Lucida Console"/>
              </a:rPr>
              <a:t>"/usr/bin/vim"</a:t>
            </a:r>
            <a:endParaRPr>
              <a:latin typeface="Calibri"/>
              <a:ea typeface="Calibri"/>
              <a:cs typeface="Calibri"/>
              <a:sym typeface="Calibri"/>
            </a:endParaRPr>
          </a:p>
          <a:p>
            <a:pPr lvl="0">
              <a:defRPr sz="1800"/>
            </a:pPr>
            <a:endParaRPr sz="2600">
              <a:latin typeface="Lucida Console"/>
              <a:ea typeface="Lucida Console"/>
              <a:cs typeface="Lucida Console"/>
              <a:sym typeface="Lucida Console"/>
            </a:endParaRPr>
          </a:p>
          <a:p>
            <a:pPr lvl="0">
              <a:defRPr sz="1800"/>
            </a:pPr>
            <a:r>
              <a:rPr sz="2600">
                <a:latin typeface="Arial Bold"/>
                <a:ea typeface="Arial Bold"/>
                <a:cs typeface="Arial Bold"/>
                <a:sym typeface="Arial Bold"/>
              </a:rPr>
              <a:t>Emacs</a:t>
            </a:r>
            <a:endParaRPr sz="2600">
              <a:latin typeface="Lucida Console"/>
              <a:ea typeface="Lucida Console"/>
              <a:cs typeface="Lucida Console"/>
              <a:sym typeface="Lucida Console"/>
            </a:endParaRPr>
          </a:p>
          <a:p>
            <a:pPr lvl="0">
              <a:defRPr sz="1800"/>
            </a:pPr>
            <a:r>
              <a:rPr sz="2600">
                <a:latin typeface="Lucida Console"/>
                <a:ea typeface="Lucida Console"/>
                <a:cs typeface="Lucida Console"/>
                <a:sym typeface="Lucida Console"/>
              </a:rPr>
              <a:t>"/usr/bin/emacs"</a:t>
            </a:r>
            <a:endParaRPr>
              <a:latin typeface="Calibri"/>
              <a:ea typeface="Calibri"/>
              <a:cs typeface="Calibri"/>
              <a:sym typeface="Calibri"/>
            </a:endParaRPr>
          </a:p>
          <a:p>
            <a:pPr lvl="0">
              <a:defRPr sz="1800"/>
            </a:pPr>
            <a:endParaRPr sz="2600">
              <a:latin typeface="Lucida Console"/>
              <a:ea typeface="Lucida Console"/>
              <a:cs typeface="Lucida Console"/>
              <a:sym typeface="Lucida Console"/>
            </a:endParaRPr>
          </a:p>
          <a:p>
            <a:pPr lvl="0">
              <a:defRPr sz="1800"/>
            </a:pPr>
            <a:r>
              <a:rPr sz="2600">
                <a:latin typeface="Arial Bold"/>
                <a:ea typeface="Arial Bold"/>
                <a:cs typeface="Arial Bold"/>
                <a:sym typeface="Arial Bold"/>
              </a:rPr>
              <a:t>Nano</a:t>
            </a:r>
            <a:endParaRPr sz="2600">
              <a:latin typeface="Lucida Console"/>
              <a:ea typeface="Lucida Console"/>
              <a:cs typeface="Lucida Console"/>
              <a:sym typeface="Lucida Console"/>
            </a:endParaRPr>
          </a:p>
          <a:p>
            <a:pPr lvl="0">
              <a:defRPr sz="1800"/>
            </a:pPr>
            <a:r>
              <a:rPr sz="2600">
                <a:latin typeface="Lucida Console"/>
                <a:ea typeface="Lucida Console"/>
                <a:cs typeface="Lucida Console"/>
                <a:sym typeface="Lucida Console"/>
              </a:rPr>
              <a:t>"/usr/bin/nano"</a:t>
            </a:r>
            <a:endParaRPr>
              <a:latin typeface="Calibri"/>
              <a:ea typeface="Calibri"/>
              <a:cs typeface="Calibri"/>
              <a:sym typeface="Calibri"/>
            </a:endParaRPr>
          </a:p>
          <a:p>
            <a:pPr lvl="0">
              <a:defRPr sz="1800"/>
            </a:pPr>
            <a:r>
              <a:rPr sz="2600">
                <a:latin typeface="Arial Bold"/>
                <a:ea typeface="Arial Bold"/>
                <a:cs typeface="Arial Bold"/>
                <a:sym typeface="Arial Bold"/>
              </a:rPr>
              <a:t>Sublime Text</a:t>
            </a:r>
            <a:endParaRPr>
              <a:latin typeface="Calibri"/>
              <a:ea typeface="Calibri"/>
              <a:cs typeface="Calibri"/>
              <a:sym typeface="Calibri"/>
            </a:endParaRPr>
          </a:p>
          <a:p>
            <a:pPr lvl="0">
              <a:defRPr sz="1800"/>
            </a:pPr>
            <a:r>
              <a:rPr sz="2600">
                <a:latin typeface="Lucida Console"/>
                <a:ea typeface="Lucida Console"/>
                <a:cs typeface="Lucida Console"/>
                <a:sym typeface="Lucida Console"/>
              </a:rPr>
              <a:t>"/Applications/Sublime\\ Text\\ 2.app/Contents/SharedSupport/bin/subl -w"</a:t>
            </a:r>
            <a:endParaRPr>
              <a:latin typeface="Calibri"/>
              <a:ea typeface="Calibri"/>
              <a:cs typeface="Calibri"/>
              <a:sym typeface="Calibri"/>
            </a:endParaRPr>
          </a:p>
          <a:p>
            <a:pPr lvl="0">
              <a:defRPr sz="1800"/>
            </a:pPr>
            <a:endParaRPr sz="2600">
              <a:latin typeface="Lucida Console"/>
              <a:ea typeface="Lucida Console"/>
              <a:cs typeface="Lucida Console"/>
              <a:sym typeface="Lucida Console"/>
            </a:endParaRPr>
          </a:p>
          <a:p>
            <a:pPr lvl="0">
              <a:defRPr sz="1800"/>
            </a:pPr>
            <a:r>
              <a:rPr sz="2600">
                <a:latin typeface="Arial Bold"/>
                <a:ea typeface="Arial Bold"/>
                <a:cs typeface="Arial Bold"/>
                <a:sym typeface="Arial Bold"/>
              </a:rPr>
              <a:t>Text Wrangler</a:t>
            </a:r>
            <a:endParaRPr>
              <a:latin typeface="Calibri"/>
              <a:ea typeface="Calibri"/>
              <a:cs typeface="Calibri"/>
              <a:sym typeface="Calibri"/>
            </a:endParaRPr>
          </a:p>
          <a:p>
            <a:pPr lvl="0">
              <a:defRPr sz="1800"/>
            </a:pPr>
            <a:r>
              <a:rPr sz="2600">
                <a:latin typeface="Lucida Console"/>
                <a:ea typeface="Lucida Console"/>
                <a:cs typeface="Lucida Console"/>
                <a:sym typeface="Lucida Console"/>
              </a:rPr>
              <a:t>"/Applications/TextWrangler.app/Contents/Helpers/edit -w"</a:t>
            </a:r>
          </a:p>
        </p:txBody>
      </p:sp>
    </p:spTree>
  </p:cSld>
  <p:clrMapOvr>
    <a:masterClrMapping/>
  </p:clrMapOvr>
  <p:transition spd="med" advClick="1"/>
</p:sld>
</file>

<file path=ppt/slides/slide1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178" name="Shape 3178"/>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3179" name="Shape 3179"/>
          <p:cNvSpPr/>
          <p:nvPr/>
        </p:nvSpPr>
        <p:spPr>
          <a:xfrm>
            <a:off x="6642748" y="8458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3180" name="Shape 3180"/>
          <p:cNvSpPr/>
          <p:nvPr/>
        </p:nvSpPr>
        <p:spPr>
          <a:xfrm>
            <a:off x="5048741" y="1650999"/>
            <a:ext cx="10643643"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~/chef-repo/.chef/knife.rb</a:t>
            </a:r>
          </a:p>
        </p:txBody>
      </p:sp>
      <p:grpSp>
        <p:nvGrpSpPr>
          <p:cNvPr id="3183" name="Group 3183"/>
          <p:cNvGrpSpPr/>
          <p:nvPr/>
        </p:nvGrpSpPr>
        <p:grpSpPr>
          <a:xfrm>
            <a:off x="838279" y="2381249"/>
            <a:ext cx="14631834" cy="1143001"/>
            <a:chOff x="-1" y="0"/>
            <a:chExt cx="14631832" cy="1143000"/>
          </a:xfrm>
        </p:grpSpPr>
        <p:sp>
          <p:nvSpPr>
            <p:cNvPr id="3181" name="Shape 3181"/>
            <p:cNvSpPr/>
            <p:nvPr/>
          </p:nvSpPr>
          <p:spPr>
            <a:xfrm>
              <a:off x="-2" y="0"/>
              <a:ext cx="14631834" cy="11430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182" name="Shape 3182"/>
            <p:cNvSpPr/>
            <p:nvPr/>
          </p:nvSpPr>
          <p:spPr>
            <a:xfrm>
              <a:off x="-2" y="-1"/>
              <a:ext cx="14631834" cy="111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400">
                  <a:latin typeface="Courier"/>
                  <a:ea typeface="Courier"/>
                  <a:cs typeface="Courier"/>
                  <a:sym typeface="Courier"/>
                </a:rPr>
                <a:t># Choose one of the following. </a:t>
              </a:r>
              <a:endParaRPr>
                <a:latin typeface="Calibri"/>
                <a:ea typeface="Calibri"/>
                <a:cs typeface="Calibri"/>
                <a:sym typeface="Calibri"/>
              </a:endParaRPr>
            </a:p>
            <a:p>
              <a:pPr lvl="0">
                <a:defRPr sz="1800"/>
              </a:pPr>
              <a:r>
                <a:rPr sz="2400">
                  <a:latin typeface="Courier"/>
                  <a:ea typeface="Courier"/>
                  <a:cs typeface="Courier"/>
                  <a:sym typeface="Courier"/>
                </a:rPr>
                <a:t>knife[:editor] = "C:\\path\\to\\editor.exe --flags"</a:t>
              </a:r>
            </a:p>
          </p:txBody>
        </p:sp>
      </p:grpSp>
      <p:sp>
        <p:nvSpPr>
          <p:cNvPr id="3184" name="Shape 318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Set Knife</a:t>
            </a:r>
            <a:r>
              <a:rPr sz="69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6900">
                <a:solidFill>
                  <a:srgbClr val="FFFFFF"/>
                </a:solidFill>
                <a:effectLst>
                  <a:outerShdw sx="100000" sy="100000" kx="0" ky="0" algn="b" rotWithShape="0" blurRad="38100" dist="38100" dir="2700000">
                    <a:srgbClr val="C0C0C0"/>
                  </a:outerShdw>
                </a:effectLst>
              </a:rPr>
              <a:t>s Editor: Windows</a:t>
            </a:r>
          </a:p>
        </p:txBody>
      </p:sp>
      <p:sp>
        <p:nvSpPr>
          <p:cNvPr id="3185" name="Shape 3185"/>
          <p:cNvSpPr/>
          <p:nvPr/>
        </p:nvSpPr>
        <p:spPr>
          <a:xfrm>
            <a:off x="666814" y="4667782"/>
            <a:ext cx="15241490" cy="33898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800">
                <a:latin typeface="Arial Bold"/>
                <a:ea typeface="Arial Bold"/>
                <a:cs typeface="Arial Bold"/>
                <a:sym typeface="Arial Bold"/>
              </a:rPr>
              <a:t>Notepad++</a:t>
            </a:r>
            <a:endParaRPr>
              <a:latin typeface="Lucida Console"/>
              <a:ea typeface="Lucida Console"/>
              <a:cs typeface="Lucida Console"/>
              <a:sym typeface="Lucida Console"/>
            </a:endParaRPr>
          </a:p>
          <a:p>
            <a:pPr lvl="0">
              <a:defRPr sz="1800"/>
            </a:pPr>
            <a:r>
              <a:rPr sz="2800">
                <a:latin typeface="Lucida Console"/>
                <a:ea typeface="Lucida Console"/>
                <a:cs typeface="Lucida Console"/>
                <a:sym typeface="Lucida Console"/>
              </a:rPr>
              <a:t>"C:\\progra~2\\notepa~1\\notepad++.exe -nosession -multiInst"</a:t>
            </a:r>
            <a:endParaRPr>
              <a:latin typeface="Calibri"/>
              <a:ea typeface="Calibri"/>
              <a:cs typeface="Calibri"/>
              <a:sym typeface="Calibri"/>
            </a:endParaRPr>
          </a:p>
          <a:p>
            <a:pPr lvl="0">
              <a:defRPr sz="1800"/>
            </a:pPr>
            <a:r>
              <a:rPr sz="2800">
                <a:latin typeface="Arial Bold"/>
                <a:ea typeface="Arial Bold"/>
                <a:cs typeface="Arial Bold"/>
                <a:sym typeface="Arial Bold"/>
              </a:rPr>
              <a:t>Sublime Text</a:t>
            </a:r>
            <a:endParaRPr>
              <a:latin typeface="Calibri"/>
              <a:ea typeface="Calibri"/>
              <a:cs typeface="Calibri"/>
              <a:sym typeface="Calibri"/>
            </a:endParaRPr>
          </a:p>
          <a:p>
            <a:pPr lvl="0">
              <a:defRPr sz="1800"/>
            </a:pPr>
            <a:r>
              <a:rPr sz="2800">
                <a:latin typeface="Lucida Console"/>
                <a:ea typeface="Lucida Console"/>
                <a:cs typeface="Lucida Console"/>
                <a:sym typeface="Lucida Console"/>
              </a:rPr>
              <a:t>"C:\\progra~1\\sublim~1\\sublime_text.exe --wait"</a:t>
            </a:r>
            <a:endParaRPr>
              <a:latin typeface="Calibri"/>
              <a:ea typeface="Calibri"/>
              <a:cs typeface="Calibri"/>
              <a:sym typeface="Calibri"/>
            </a:endParaRPr>
          </a:p>
          <a:p>
            <a:pPr lvl="0">
              <a:defRPr sz="1800"/>
            </a:pPr>
            <a:r>
              <a:rPr sz="2800">
                <a:latin typeface="Lucida Console"/>
                <a:ea typeface="Lucida Console"/>
                <a:cs typeface="Lucida Console"/>
                <a:sym typeface="Lucida Console"/>
              </a:rPr>
              <a:t>        </a:t>
            </a:r>
            <a:r>
              <a:rPr sz="2800">
                <a:latin typeface="Arial Bold"/>
                <a:ea typeface="Arial Bold"/>
                <a:cs typeface="Arial Bold"/>
                <a:sym typeface="Arial Bold"/>
              </a:rPr>
              <a:t>Textpad</a:t>
            </a:r>
            <a:endParaRPr>
              <a:latin typeface="Calibri"/>
              <a:ea typeface="Calibri"/>
              <a:cs typeface="Calibri"/>
              <a:sym typeface="Calibri"/>
            </a:endParaRPr>
          </a:p>
          <a:p>
            <a:pPr lvl="0">
              <a:defRPr sz="1800"/>
            </a:pPr>
            <a:r>
              <a:rPr sz="2800">
                <a:latin typeface="Lucida Console"/>
                <a:ea typeface="Lucida Console"/>
                <a:cs typeface="Lucida Console"/>
                <a:sym typeface="Lucida Console"/>
              </a:rPr>
              <a:t>"C:\\progra~2\\textpa~1\\TextPad.exe"</a:t>
            </a:r>
            <a:endParaRPr>
              <a:latin typeface="Calibri"/>
              <a:ea typeface="Calibri"/>
              <a:cs typeface="Calibri"/>
              <a:sym typeface="Calibri"/>
            </a:endParaRPr>
          </a:p>
          <a:p>
            <a:pPr lvl="0">
              <a:defRPr sz="1800"/>
            </a:pPr>
            <a:r>
              <a:rPr sz="2800">
                <a:latin typeface="Arial Bold"/>
                <a:ea typeface="Arial Bold"/>
                <a:cs typeface="Arial Bold"/>
                <a:sym typeface="Arial Bold"/>
              </a:rPr>
              <a:t>Vim</a:t>
            </a:r>
            <a:endParaRPr>
              <a:latin typeface="Calibri"/>
              <a:ea typeface="Calibri"/>
              <a:cs typeface="Calibri"/>
              <a:sym typeface="Calibri"/>
            </a:endParaRPr>
          </a:p>
          <a:p>
            <a:pPr lvl="0">
              <a:defRPr sz="1800"/>
            </a:pPr>
            <a:r>
              <a:rPr sz="2800">
                <a:latin typeface="Lucida Console"/>
                <a:ea typeface="Lucida Console"/>
                <a:cs typeface="Lucida Console"/>
                <a:sym typeface="Lucida Console"/>
              </a:rPr>
              <a:t>"C:\\progra~2\\vim\\vim74\\gvim.exe"</a:t>
            </a:r>
          </a:p>
        </p:txBody>
      </p:sp>
    </p:spTree>
  </p:cSld>
  <p:clrMapOvr>
    <a:masterClrMapping/>
  </p:clrMapOvr>
  <p:transition spd="med" advClick="1"/>
</p:sld>
</file>

<file path=ppt/slides/slide1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189" name="Shape 31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Using your favorite EDITOR</a:t>
            </a:r>
          </a:p>
        </p:txBody>
      </p:sp>
      <p:sp>
        <p:nvSpPr>
          <p:cNvPr id="3190" name="Shape 3190"/>
          <p:cNvSpPr/>
          <p:nvPr/>
        </p:nvSpPr>
        <p:spPr>
          <a:xfrm>
            <a:off x="241322" y="1627766"/>
            <a:ext cx="11570834" cy="5798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4100">
                <a:latin typeface="Arial Bold"/>
                <a:ea typeface="Arial Bold"/>
                <a:cs typeface="Arial Bold"/>
                <a:sym typeface="Arial Bold"/>
              </a:defRPr>
            </a:lvl1pPr>
          </a:lstStyle>
          <a:p>
            <a:pPr lvl="0">
              <a:defRPr sz="1800"/>
            </a:pPr>
            <a:r>
              <a:rPr sz="4100"/>
              <a:t>Linux/OSX/Unix</a:t>
            </a:r>
          </a:p>
        </p:txBody>
      </p:sp>
      <p:sp>
        <p:nvSpPr>
          <p:cNvPr id="3191" name="Shape 3191"/>
          <p:cNvSpPr/>
          <p:nvPr/>
        </p:nvSpPr>
        <p:spPr>
          <a:xfrm>
            <a:off x="203218" y="5975349"/>
            <a:ext cx="11570834"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4200">
                <a:latin typeface="Arial Bold"/>
                <a:ea typeface="Arial Bold"/>
                <a:cs typeface="Arial Bold"/>
                <a:sym typeface="Arial Bold"/>
              </a:rPr>
              <a:t>Windows in </a:t>
            </a:r>
            <a:r>
              <a:rPr b="1" sz="4200">
                <a:latin typeface="Courier"/>
                <a:ea typeface="Courier"/>
                <a:cs typeface="Courier"/>
                <a:sym typeface="Courier"/>
              </a:rPr>
              <a:t>cmd.exe</a:t>
            </a:r>
          </a:p>
        </p:txBody>
      </p:sp>
      <p:grpSp>
        <p:nvGrpSpPr>
          <p:cNvPr id="3194" name="Group 3194"/>
          <p:cNvGrpSpPr/>
          <p:nvPr/>
        </p:nvGrpSpPr>
        <p:grpSpPr>
          <a:xfrm>
            <a:off x="825579" y="6699250"/>
            <a:ext cx="14606430" cy="838200"/>
            <a:chOff x="0" y="0"/>
            <a:chExt cx="14606429" cy="838200"/>
          </a:xfrm>
        </p:grpSpPr>
        <p:sp>
          <p:nvSpPr>
            <p:cNvPr id="3192" name="Shape 3192"/>
            <p:cNvSpPr/>
            <p:nvPr/>
          </p:nvSpPr>
          <p:spPr>
            <a:xfrm>
              <a:off x="-1" y="0"/>
              <a:ext cx="14606430" cy="838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193" name="Shape 3193"/>
            <p:cNvSpPr/>
            <p:nvPr/>
          </p:nvSpPr>
          <p:spPr>
            <a:xfrm>
              <a:off x="-1" y="12699"/>
              <a:ext cx="14606430"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2300">
                  <a:solidFill>
                    <a:srgbClr val="FFFFFF"/>
                  </a:solidFill>
                  <a:latin typeface="Courier"/>
                  <a:ea typeface="Courier"/>
                  <a:cs typeface="Courier"/>
                  <a:sym typeface="Courier"/>
                </a:defRPr>
              </a:lvl1pPr>
            </a:lstStyle>
            <a:p>
              <a:pPr lvl="0">
                <a:defRPr sz="1800">
                  <a:solidFill>
                    <a:srgbClr val="000000"/>
                  </a:solidFill>
                </a:defRPr>
              </a:pPr>
              <a:r>
                <a:rPr sz="2300">
                  <a:solidFill>
                    <a:srgbClr val="FFFFFF"/>
                  </a:solidFill>
                </a:rPr>
                <a:t>$ setx EDITOR "\"%ProgramFiles%\Sublime Text 2\sublime_text.exe\" --wait"</a:t>
              </a:r>
            </a:p>
          </p:txBody>
        </p:sp>
      </p:grpSp>
      <p:sp>
        <p:nvSpPr>
          <p:cNvPr id="3195" name="Shape 3195"/>
          <p:cNvSpPr/>
          <p:nvPr/>
        </p:nvSpPr>
        <p:spPr>
          <a:xfrm>
            <a:off x="838281" y="7596351"/>
            <a:ext cx="14631831" cy="54259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spcBef>
                <a:spcPts val="1200"/>
              </a:spcBef>
              <a:defRPr sz="1800"/>
            </a:pPr>
            <a:r>
              <a:rPr sz="3900">
                <a:latin typeface="Arial"/>
                <a:ea typeface="Arial"/>
                <a:cs typeface="Arial"/>
                <a:sym typeface="Arial"/>
              </a:rPr>
              <a:t>close</a:t>
            </a:r>
            <a:r>
              <a:rPr sz="2800">
                <a:latin typeface="Arial"/>
                <a:ea typeface="Arial"/>
                <a:cs typeface="Arial"/>
                <a:sym typeface="Arial"/>
              </a:rPr>
              <a:t> </a:t>
            </a:r>
            <a:r>
              <a:rPr sz="2700">
                <a:latin typeface="Courier"/>
                <a:ea typeface="Courier"/>
                <a:cs typeface="Courier"/>
                <a:sym typeface="Courier"/>
              </a:rPr>
              <a:t>cmd.exe</a:t>
            </a:r>
            <a:r>
              <a:rPr sz="2800">
                <a:latin typeface="Arial"/>
                <a:ea typeface="Arial"/>
                <a:cs typeface="Arial"/>
                <a:sym typeface="Arial"/>
              </a:rPr>
              <a:t> </a:t>
            </a:r>
            <a:r>
              <a:rPr sz="3900">
                <a:latin typeface="Arial"/>
                <a:ea typeface="Arial"/>
                <a:cs typeface="Arial"/>
                <a:sym typeface="Arial"/>
              </a:rPr>
              <a:t>and start a new</a:t>
            </a:r>
            <a:r>
              <a:rPr sz="2800">
                <a:latin typeface="Arial"/>
                <a:ea typeface="Arial"/>
                <a:cs typeface="Arial"/>
                <a:sym typeface="Arial"/>
              </a:rPr>
              <a:t> </a:t>
            </a:r>
            <a:r>
              <a:rPr sz="2700">
                <a:latin typeface="Courier"/>
                <a:ea typeface="Courier"/>
                <a:cs typeface="Courier"/>
                <a:sym typeface="Courier"/>
              </a:rPr>
              <a:t>cmd.exe</a:t>
            </a:r>
            <a:r>
              <a:rPr sz="2800">
                <a:latin typeface="Arial"/>
                <a:ea typeface="Arial"/>
                <a:cs typeface="Arial"/>
                <a:sym typeface="Arial"/>
              </a:rPr>
              <a:t> </a:t>
            </a:r>
            <a:r>
              <a:rPr sz="3900">
                <a:latin typeface="Arial"/>
                <a:ea typeface="Arial"/>
                <a:cs typeface="Arial"/>
                <a:sym typeface="Arial"/>
              </a:rPr>
              <a:t>session</a:t>
            </a:r>
          </a:p>
        </p:txBody>
      </p:sp>
      <p:pic>
        <p:nvPicPr>
          <p:cNvPr id="3196" name="image43.png"/>
          <p:cNvPicPr/>
          <p:nvPr/>
        </p:nvPicPr>
        <p:blipFill>
          <a:blip r:embed="rId3">
            <a:extLst/>
          </a:blip>
          <a:stretch>
            <a:fillRect/>
          </a:stretch>
        </p:blipFill>
        <p:spPr>
          <a:xfrm>
            <a:off x="698568" y="2197100"/>
            <a:ext cx="635063" cy="635000"/>
          </a:xfrm>
          <a:prstGeom prst="rect">
            <a:avLst/>
          </a:prstGeom>
          <a:ln w="12700">
            <a:miter lim="400000"/>
          </a:ln>
          <a:effectLst>
            <a:outerShdw sx="100000" sy="100000" kx="0" ky="0" algn="b" rotWithShape="0" blurRad="127000" dist="76199" dir="2700000">
              <a:srgbClr val="000000">
                <a:alpha val="75000"/>
              </a:srgbClr>
            </a:outerShdw>
          </a:effectLst>
        </p:spPr>
      </p:pic>
      <p:grpSp>
        <p:nvGrpSpPr>
          <p:cNvPr id="3199" name="Group 3199"/>
          <p:cNvGrpSpPr/>
          <p:nvPr/>
        </p:nvGrpSpPr>
        <p:grpSpPr>
          <a:xfrm>
            <a:off x="838279" y="2978149"/>
            <a:ext cx="14631834" cy="723901"/>
            <a:chOff x="-1" y="0"/>
            <a:chExt cx="14631832" cy="723900"/>
          </a:xfrm>
        </p:grpSpPr>
        <p:sp>
          <p:nvSpPr>
            <p:cNvPr id="3197" name="Shape 3197"/>
            <p:cNvSpPr/>
            <p:nvPr/>
          </p:nvSpPr>
          <p:spPr>
            <a:xfrm>
              <a:off x="-2" y="0"/>
              <a:ext cx="14631834" cy="7239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198" name="Shape 3198"/>
            <p:cNvSpPr/>
            <p:nvPr/>
          </p:nvSpPr>
          <p:spPr>
            <a:xfrm>
              <a:off x="-2" y="-1"/>
              <a:ext cx="14631834" cy="69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lvl1pPr>
                <a:defRPr sz="2100">
                  <a:latin typeface="Courier"/>
                  <a:ea typeface="Courier"/>
                  <a:cs typeface="Courier"/>
                  <a:sym typeface="Courier"/>
                </a:defRPr>
              </a:lvl1pPr>
            </a:lstStyle>
            <a:p>
              <a:pPr lvl="0">
                <a:defRPr sz="1800"/>
              </a:pPr>
              <a:r>
                <a:rPr sz="2100"/>
                <a:t>export EDITOR='/Applications/Sublime\ Text\ 2.app/Contents/SharedSupport/bin/subl -w'</a:t>
              </a:r>
            </a:p>
          </p:txBody>
        </p:sp>
      </p:grpSp>
      <p:sp>
        <p:nvSpPr>
          <p:cNvPr id="3200" name="Shape 3200"/>
          <p:cNvSpPr/>
          <p:nvPr/>
        </p:nvSpPr>
        <p:spPr>
          <a:xfrm>
            <a:off x="1357445" y="23622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3201" name="Shape 3201"/>
          <p:cNvSpPr/>
          <p:nvPr/>
        </p:nvSpPr>
        <p:spPr>
          <a:xfrm>
            <a:off x="5048741" y="2247899"/>
            <a:ext cx="10643643"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~/.bash_profile</a:t>
            </a:r>
          </a:p>
        </p:txBody>
      </p:sp>
      <p:sp>
        <p:nvSpPr>
          <p:cNvPr id="3202" name="Shape 3202"/>
          <p:cNvSpPr/>
          <p:nvPr/>
        </p:nvSpPr>
        <p:spPr>
          <a:xfrm>
            <a:off x="4648653" y="3771900"/>
            <a:ext cx="694758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grpSp>
        <p:nvGrpSpPr>
          <p:cNvPr id="3205" name="Group 3205"/>
          <p:cNvGrpSpPr/>
          <p:nvPr/>
        </p:nvGrpSpPr>
        <p:grpSpPr>
          <a:xfrm>
            <a:off x="825579" y="4305300"/>
            <a:ext cx="14606430" cy="838200"/>
            <a:chOff x="0" y="0"/>
            <a:chExt cx="14606429" cy="838200"/>
          </a:xfrm>
        </p:grpSpPr>
        <p:sp>
          <p:nvSpPr>
            <p:cNvPr id="3203" name="Shape 3203"/>
            <p:cNvSpPr/>
            <p:nvPr/>
          </p:nvSpPr>
          <p:spPr>
            <a:xfrm>
              <a:off x="-1" y="0"/>
              <a:ext cx="14606430" cy="838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204" name="Shape 3204"/>
            <p:cNvSpPr/>
            <p:nvPr/>
          </p:nvSpPr>
          <p:spPr>
            <a:xfrm>
              <a:off x="-1" y="12699"/>
              <a:ext cx="14606430" cy="8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2300">
                  <a:solidFill>
                    <a:srgbClr val="FFFFFF"/>
                  </a:solidFill>
                  <a:latin typeface="Courier"/>
                  <a:ea typeface="Courier"/>
                  <a:cs typeface="Courier"/>
                  <a:sym typeface="Courier"/>
                </a:defRPr>
              </a:lvl1pPr>
            </a:lstStyle>
            <a:p>
              <a:pPr lvl="0">
                <a:defRPr sz="1800">
                  <a:solidFill>
                    <a:srgbClr val="000000"/>
                  </a:solidFill>
                </a:defRPr>
              </a:pPr>
              <a:r>
                <a:rPr sz="2300">
                  <a:solidFill>
                    <a:srgbClr val="FFFFFF"/>
                  </a:solidFill>
                </a:rPr>
                <a:t>$ source ~/.bash_profile</a:t>
              </a:r>
            </a:p>
          </p:txBody>
        </p:sp>
      </p:grpSp>
    </p:spTree>
  </p:cSld>
  <p:clrMapOvr>
    <a:masterClrMapping/>
  </p:clrMapOvr>
  <p:transition spd="med" advClick="1"/>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9" name="Shape 320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a:t>
            </a:r>
          </a:p>
        </p:txBody>
      </p:sp>
      <p:pic>
        <p:nvPicPr>
          <p:cNvPr id="3210" name="image41.png"/>
          <p:cNvPicPr/>
          <p:nvPr/>
        </p:nvPicPr>
        <p:blipFill>
          <a:blip r:embed="rId3">
            <a:extLst/>
          </a:blip>
          <a:stretch>
            <a:fillRect/>
          </a:stretch>
        </p:blipFill>
        <p:spPr>
          <a:xfrm>
            <a:off x="4585155" y="1562100"/>
            <a:ext cx="7087853" cy="7425264"/>
          </a:xfrm>
          <a:prstGeom prst="rect">
            <a:avLst/>
          </a:prstGeom>
          <a:ln w="12700">
            <a:miter lim="400000"/>
          </a:ln>
        </p:spPr>
      </p:pic>
      <p:sp>
        <p:nvSpPr>
          <p:cNvPr id="3211" name="Shape 3211"/>
          <p:cNvSpPr/>
          <p:nvPr/>
        </p:nvSpPr>
        <p:spPr>
          <a:xfrm>
            <a:off x="8836306" y="2365541"/>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212" name="Shape 3212"/>
          <p:cNvSpPr/>
          <p:nvPr/>
        </p:nvSpPr>
        <p:spPr>
          <a:xfrm>
            <a:off x="8836306" y="3134066"/>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
        <p:nvSpPr>
          <p:cNvPr id="3213" name="Shape 3213"/>
          <p:cNvSpPr/>
          <p:nvPr/>
        </p:nvSpPr>
        <p:spPr>
          <a:xfrm>
            <a:off x="8836306" y="3902590"/>
            <a:ext cx="180579" cy="533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latin typeface="Calibri"/>
                <a:ea typeface="Calibri"/>
                <a:cs typeface="Calibri"/>
                <a:sym typeface="Calibri"/>
              </a:defRPr>
            </a:lvl1pPr>
          </a:lstStyle>
          <a:p>
            <a:pPr lvl="0">
              <a:defRPr sz="1800"/>
            </a:pPr>
            <a:r>
              <a:rPr sz="3600"/>
              <a:t>?</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1" name="Shape 1741"/>
          <p:cNvSpPr/>
          <p:nvPr>
            <p:ph type="title"/>
          </p:nvPr>
        </p:nvSpPr>
        <p:spPr>
          <a:xfrm>
            <a:off x="800272" y="177800"/>
            <a:ext cx="14657236"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Introduce Yourselves</a:t>
            </a:r>
          </a:p>
        </p:txBody>
      </p:sp>
      <p:sp>
        <p:nvSpPr>
          <p:cNvPr id="1742" name="Shape 1742"/>
          <p:cNvSpPr/>
          <p:nvPr>
            <p:ph type="body" idx="1"/>
          </p:nvPr>
        </p:nvSpPr>
        <p:spPr>
          <a:xfrm>
            <a:off x="800272" y="1879602"/>
            <a:ext cx="14657236" cy="6731001"/>
          </a:xfrm>
          <a:prstGeom prst="rect">
            <a:avLst/>
          </a:prstGeom>
        </p:spPr>
        <p:txBody>
          <a:bodyPr>
            <a:normAutofit fontScale="100000" lnSpcReduction="0"/>
          </a:bodyPr>
          <a:lstStyle/>
          <a:p>
            <a:pPr lvl="0" marL="944574" indent="-944574">
              <a:defRPr sz="1800"/>
            </a:pPr>
            <a:r>
              <a:rPr sz="4600"/>
              <a:t>Name</a:t>
            </a:r>
            <a:endParaRPr sz="4600"/>
          </a:p>
          <a:p>
            <a:pPr lvl="0" marL="944574" indent="-944574">
              <a:defRPr sz="1800"/>
            </a:pPr>
            <a:r>
              <a:rPr sz="4600"/>
              <a:t>Current job role</a:t>
            </a:r>
            <a:endParaRPr sz="4600"/>
          </a:p>
          <a:p>
            <a:pPr lvl="0" marL="944574" indent="-944574">
              <a:defRPr sz="1800"/>
            </a:pPr>
            <a:r>
              <a:rPr sz="4600"/>
              <a:t>Previous job roles/background</a:t>
            </a:r>
            <a:endParaRPr sz="4600"/>
          </a:p>
          <a:p>
            <a:pPr lvl="0" marL="944574" indent="-944574">
              <a:defRPr sz="1800"/>
            </a:pPr>
            <a:r>
              <a:rPr sz="4600"/>
              <a:t>Experience with Chef and/or config management</a:t>
            </a:r>
            <a:endParaRPr sz="4600"/>
          </a:p>
          <a:p>
            <a:pPr lvl="0" marL="944574" indent="-944574">
              <a:defRPr sz="1800"/>
            </a:pPr>
            <a:r>
              <a:rPr sz="4600"/>
              <a:t>Favorite Text Editor</a:t>
            </a:r>
          </a:p>
        </p:txBody>
      </p:sp>
    </p:spTree>
  </p:cSld>
  <p:clrMapOvr>
    <a:masterClrMapping/>
  </p:clrMapOvr>
  <p:transition spd="med" advClick="1"/>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7" name="Shape 32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a:t>
            </a:r>
            <a:r>
              <a:rPr sz="69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6900">
                <a:solidFill>
                  <a:srgbClr val="FFFFFF"/>
                </a:solidFill>
                <a:effectLst>
                  <a:outerShdw sx="100000" sy="100000" kx="0" ky="0" algn="b" rotWithShape="0" blurRad="38100" dist="38100" dir="2700000">
                    <a:srgbClr val="C0C0C0"/>
                  </a:outerShdw>
                </a:effectLst>
              </a:rPr>
              <a:t>s Next?</a:t>
            </a:r>
          </a:p>
        </p:txBody>
      </p:sp>
      <p:pic>
        <p:nvPicPr>
          <p:cNvPr id="3218" name="image41.png"/>
          <p:cNvPicPr/>
          <p:nvPr/>
        </p:nvPicPr>
        <p:blipFill>
          <a:blip r:embed="rId3">
            <a:extLst/>
          </a:blip>
          <a:stretch>
            <a:fillRect/>
          </a:stretch>
        </p:blipFill>
        <p:spPr>
          <a:xfrm>
            <a:off x="4661355" y="1638300"/>
            <a:ext cx="6922176" cy="7251700"/>
          </a:xfrm>
          <a:prstGeom prst="rect">
            <a:avLst/>
          </a:prstGeom>
          <a:ln w="12700">
            <a:miter lim="400000"/>
          </a:ln>
        </p:spPr>
      </p:pic>
    </p:spTree>
  </p:cSld>
  <p:clrMapOvr>
    <a:masterClrMapping/>
  </p:clrMapOvr>
  <p:transition spd="med" advClick="1"/>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2" name="Shape 322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Source Code Repository</a:t>
            </a:r>
          </a:p>
        </p:txBody>
      </p:sp>
      <p:pic>
        <p:nvPicPr>
          <p:cNvPr id="3223" name="image19.png"/>
          <p:cNvPicPr/>
          <p:nvPr/>
        </p:nvPicPr>
        <p:blipFill>
          <a:blip r:embed="rId3">
            <a:extLst/>
          </a:blip>
          <a:stretch>
            <a:fillRect/>
          </a:stretch>
        </p:blipFill>
        <p:spPr>
          <a:xfrm>
            <a:off x="4661355" y="1638300"/>
            <a:ext cx="6923765" cy="7251700"/>
          </a:xfrm>
          <a:prstGeom prst="rect">
            <a:avLst/>
          </a:prstGeom>
          <a:ln w="12700">
            <a:miter lim="400000"/>
          </a:ln>
        </p:spPr>
      </p:pic>
    </p:spTree>
  </p:cSld>
  <p:clrMapOvr>
    <a:masterClrMapping/>
  </p:clrMapOvr>
  <p:transition spd="med" advClick="1"/>
</p:sld>
</file>

<file path=ppt/slides/slide1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229" name="Group 3229"/>
          <p:cNvGrpSpPr/>
          <p:nvPr/>
        </p:nvGrpSpPr>
        <p:grpSpPr>
          <a:xfrm>
            <a:off x="800176" y="1854200"/>
            <a:ext cx="14657236" cy="1219200"/>
            <a:chOff x="0" y="0"/>
            <a:chExt cx="14657235" cy="1219200"/>
          </a:xfrm>
        </p:grpSpPr>
        <p:sp>
          <p:nvSpPr>
            <p:cNvPr id="3227" name="Shape 322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228" name="Shape 322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 git init</a:t>
              </a:r>
            </a:p>
          </p:txBody>
        </p:sp>
      </p:grpSp>
      <p:sp>
        <p:nvSpPr>
          <p:cNvPr id="3230" name="Shape 323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Initialize a git repository</a:t>
            </a:r>
          </a:p>
        </p:txBody>
      </p:sp>
      <p:sp>
        <p:nvSpPr>
          <p:cNvPr id="3231" name="Shape 3231"/>
          <p:cNvSpPr/>
          <p:nvPr>
            <p:ph type="body" idx="1"/>
          </p:nvPr>
        </p:nvSpPr>
        <p:spPr>
          <a:xfrm>
            <a:off x="800271" y="3276597"/>
            <a:ext cx="14657235" cy="53340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buSzTx/>
              <a:buNone/>
              <a:defRPr sz="1800"/>
            </a:pPr>
            <a:r>
              <a:rPr sz="4800">
                <a:solidFill>
                  <a:srgbClr val="FFFFFF"/>
                </a:solidFill>
                <a:latin typeface="Courier"/>
                <a:ea typeface="Courier"/>
                <a:cs typeface="Courier"/>
                <a:sym typeface="Courier"/>
              </a:rPr>
              <a:t>Initialized empty Git repository in </a:t>
            </a:r>
            <a:br>
              <a:rPr sz="4800">
                <a:solidFill>
                  <a:srgbClr val="FFFFFF"/>
                </a:solidFill>
                <a:latin typeface="Courier"/>
                <a:ea typeface="Courier"/>
                <a:cs typeface="Courier"/>
                <a:sym typeface="Courier"/>
              </a:rPr>
            </a:br>
            <a:r>
              <a:rPr sz="4800">
                <a:solidFill>
                  <a:srgbClr val="FFFFFF"/>
                </a:solidFill>
                <a:latin typeface="Courier"/>
                <a:ea typeface="Courier"/>
                <a:cs typeface="Courier"/>
                <a:sym typeface="Courier"/>
              </a:rPr>
              <a:t>/Users/opscode/chef-repo/.git/</a:t>
            </a:r>
          </a:p>
        </p:txBody>
      </p:sp>
    </p:spTree>
  </p:cSld>
  <p:clrMapOvr>
    <a:masterClrMapping/>
  </p:clrMapOvr>
  <p:transition spd="med" advClick="1"/>
</p:sld>
</file>

<file path=ppt/slides/slide1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237" name="Group 3237"/>
          <p:cNvGrpSpPr/>
          <p:nvPr/>
        </p:nvGrpSpPr>
        <p:grpSpPr>
          <a:xfrm>
            <a:off x="800177" y="1695450"/>
            <a:ext cx="14657235" cy="1130300"/>
            <a:chOff x="0" y="0"/>
            <a:chExt cx="14657234" cy="1130300"/>
          </a:xfrm>
        </p:grpSpPr>
        <p:sp>
          <p:nvSpPr>
            <p:cNvPr id="3235" name="Shape 3235"/>
            <p:cNvSpPr/>
            <p:nvPr/>
          </p:nvSpPr>
          <p:spPr>
            <a:xfrm>
              <a:off x="0" y="158750"/>
              <a:ext cx="14657235" cy="812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236" name="Shape 3236"/>
            <p:cNvSpPr/>
            <p:nvPr/>
          </p:nvSpPr>
          <p:spPr>
            <a:xfrm>
              <a:off x="0" y="0"/>
              <a:ext cx="14657235" cy="1130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400">
                  <a:solidFill>
                    <a:srgbClr val="FFFFFF"/>
                  </a:solidFill>
                  <a:latin typeface="Courier"/>
                  <a:ea typeface="Courier"/>
                  <a:cs typeface="Courier"/>
                  <a:sym typeface="Courier"/>
                </a:defRPr>
              </a:lvl1pPr>
            </a:lstStyle>
            <a:p>
              <a:pPr lvl="0">
                <a:defRPr sz="1800">
                  <a:solidFill>
                    <a:srgbClr val="000000"/>
                  </a:solidFill>
                </a:defRPr>
              </a:pPr>
              <a:r>
                <a:rPr sz="4400">
                  <a:solidFill>
                    <a:srgbClr val="FFFFFF"/>
                  </a:solidFill>
                </a:rPr>
                <a:t>$ git status</a:t>
              </a:r>
            </a:p>
          </p:txBody>
        </p:sp>
      </p:grpSp>
      <p:sp>
        <p:nvSpPr>
          <p:cNvPr id="3238" name="Shape 32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 git status</a:t>
            </a:r>
          </a:p>
        </p:txBody>
      </p:sp>
      <p:sp>
        <p:nvSpPr>
          <p:cNvPr id="3239" name="Shape 3239"/>
          <p:cNvSpPr/>
          <p:nvPr>
            <p:ph type="body" idx="1"/>
          </p:nvPr>
        </p:nvSpPr>
        <p:spPr>
          <a:xfrm>
            <a:off x="800271" y="2971798"/>
            <a:ext cx="14657235" cy="5867403"/>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spcBef>
                <a:spcPts val="0"/>
              </a:spcBef>
              <a:buSzTx/>
              <a:buNone/>
              <a:defRPr sz="1800"/>
            </a:pPr>
            <a:r>
              <a:rPr sz="2000">
                <a:solidFill>
                  <a:srgbClr val="FFFFFF"/>
                </a:solidFill>
                <a:latin typeface="Courier"/>
                <a:ea typeface="Courier"/>
                <a:cs typeface="Courier"/>
                <a:sym typeface="Courier"/>
              </a:rPr>
              <a:t># On branch master</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Initial commit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Untracked files: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(use "git add &lt;file&gt;..." to include in what will be committed)</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.berkshelf/</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.chef/</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.gitignore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Berksfile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README.md</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Vagrantfile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chefignore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cookbooks/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roles/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nothing added to commit but untracked files present (use "git add" to track)</a:t>
            </a:r>
          </a:p>
        </p:txBody>
      </p:sp>
    </p:spTree>
  </p:cSld>
  <p:clrMapOvr>
    <a:masterClrMapping/>
  </p:clrMapOvr>
  <p:transition spd="med" advClick="1"/>
</p:sld>
</file>

<file path=ppt/slides/slide1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245" name="Group 3245"/>
          <p:cNvGrpSpPr/>
          <p:nvPr/>
        </p:nvGrpSpPr>
        <p:grpSpPr>
          <a:xfrm>
            <a:off x="800176" y="1854200"/>
            <a:ext cx="14657236" cy="1219200"/>
            <a:chOff x="0" y="0"/>
            <a:chExt cx="14657235" cy="1219200"/>
          </a:xfrm>
        </p:grpSpPr>
        <p:sp>
          <p:nvSpPr>
            <p:cNvPr id="3243" name="Shape 324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244" name="Shape 324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 git add .</a:t>
              </a:r>
            </a:p>
          </p:txBody>
        </p:sp>
      </p:grpSp>
      <p:sp>
        <p:nvSpPr>
          <p:cNvPr id="3246" name="Shape 324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Add all files to git</a:t>
            </a:r>
          </a:p>
        </p:txBody>
      </p:sp>
      <p:sp>
        <p:nvSpPr>
          <p:cNvPr id="3247" name="Shape 3247"/>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defTabSz="1408059">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[~/chef-repo]$</a:t>
            </a:r>
          </a:p>
        </p:txBody>
      </p:sp>
    </p:spTree>
  </p:cSld>
  <p:clrMapOvr>
    <a:masterClrMapping/>
  </p:clrMapOvr>
  <p:transition spd="med" advClick="1"/>
</p:sld>
</file>

<file path=ppt/slides/slide1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253" name="Group 3253"/>
          <p:cNvGrpSpPr/>
          <p:nvPr/>
        </p:nvGrpSpPr>
        <p:grpSpPr>
          <a:xfrm>
            <a:off x="800176" y="1924050"/>
            <a:ext cx="14657236" cy="1079500"/>
            <a:chOff x="0" y="0"/>
            <a:chExt cx="14657235" cy="1079500"/>
          </a:xfrm>
        </p:grpSpPr>
        <p:sp>
          <p:nvSpPr>
            <p:cNvPr id="3251" name="Shape 3251"/>
            <p:cNvSpPr/>
            <p:nvPr/>
          </p:nvSpPr>
          <p:spPr>
            <a:xfrm>
              <a:off x="-1" y="0"/>
              <a:ext cx="14657237" cy="1079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252" name="Shape 3252"/>
            <p:cNvSpPr/>
            <p:nvPr/>
          </p:nvSpPr>
          <p:spPr>
            <a:xfrm>
              <a:off x="-1" y="12699"/>
              <a:ext cx="14657237" cy="1054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900">
                  <a:solidFill>
                    <a:srgbClr val="FFFFFF"/>
                  </a:solidFill>
                  <a:latin typeface="Courier"/>
                  <a:ea typeface="Courier"/>
                  <a:cs typeface="Courier"/>
                  <a:sym typeface="Courier"/>
                </a:defRPr>
              </a:lvl1pPr>
            </a:lstStyle>
            <a:p>
              <a:pPr lvl="0">
                <a:defRPr sz="1800">
                  <a:solidFill>
                    <a:srgbClr val="000000"/>
                  </a:solidFill>
                </a:defRPr>
              </a:pPr>
              <a:r>
                <a:rPr sz="3900">
                  <a:solidFill>
                    <a:srgbClr val="FFFFFF"/>
                  </a:solidFill>
                </a:rPr>
                <a:t>$ git commit -m "add the starter kit from Chef"</a:t>
              </a:r>
            </a:p>
          </p:txBody>
        </p:sp>
      </p:grpSp>
      <p:sp>
        <p:nvSpPr>
          <p:cNvPr id="3254" name="Shape 325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Add files to git</a:t>
            </a:r>
          </a:p>
        </p:txBody>
      </p:sp>
      <p:sp>
        <p:nvSpPr>
          <p:cNvPr id="3255" name="Shape 3255"/>
          <p:cNvSpPr/>
          <p:nvPr>
            <p:ph type="body" idx="1"/>
          </p:nvPr>
        </p:nvSpPr>
        <p:spPr>
          <a:xfrm>
            <a:off x="800271" y="3276597"/>
            <a:ext cx="14657235" cy="53340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spcBef>
                <a:spcPts val="0"/>
              </a:spcBef>
              <a:buSzTx/>
              <a:buNone/>
              <a:defRPr sz="1800"/>
            </a:pPr>
            <a:r>
              <a:rPr sz="2000">
                <a:solidFill>
                  <a:srgbClr val="FFFFFF"/>
                </a:solidFill>
                <a:latin typeface="Courier"/>
                <a:ea typeface="Courier"/>
                <a:cs typeface="Courier"/>
                <a:sym typeface="Courier"/>
              </a:rPr>
              <a:t>[master (root-commit) 2af68fb] add the starter kit from Chef</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13 files changed, 360 insertions(+)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.berkshelf/config.json</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.chef/knife.rb</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.gitignore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Berksfile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README.md</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Vagrantfile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chefignore</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cookbooks/starter/attributes/default.rb</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cookbooks/starter/files/default/sample.txt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cookbooks/starter/metadata.rb</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cookbooks/starter/recipes/default.rb</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cookbooks/starter/templates/default/sample.erb</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create mode 100644 roles/starter.rb</a:t>
            </a:r>
          </a:p>
        </p:txBody>
      </p:sp>
    </p:spTree>
  </p:cSld>
  <p:clrMapOvr>
    <a:masterClrMapping/>
  </p:clrMapOvr>
  <p:transition spd="med" advClick="1"/>
</p:sld>
</file>

<file path=ppt/slides/slide1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259" name="Shape 325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a:t>
            </a:r>
          </a:p>
        </p:txBody>
      </p:sp>
      <p:pic>
        <p:nvPicPr>
          <p:cNvPr id="3260" name="image19.png"/>
          <p:cNvPicPr/>
          <p:nvPr/>
        </p:nvPicPr>
        <p:blipFill>
          <a:blip r:embed="rId3">
            <a:extLst/>
          </a:blip>
          <a:stretch>
            <a:fillRect/>
          </a:stretch>
        </p:blipFill>
        <p:spPr>
          <a:xfrm>
            <a:off x="4661355" y="1638300"/>
            <a:ext cx="6923765" cy="7251700"/>
          </a:xfrm>
          <a:prstGeom prst="rect">
            <a:avLst/>
          </a:prstGeom>
          <a:ln w="12700">
            <a:miter lim="400000"/>
          </a:ln>
        </p:spPr>
      </p:pic>
    </p:spTree>
  </p:cSld>
  <p:clrMapOvr>
    <a:masterClrMapping/>
  </p:clrMapOvr>
  <p:transition spd="med" advClick="1"/>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4" name="Shape 3264"/>
          <p:cNvSpPr/>
          <p:nvPr>
            <p:ph type="title"/>
          </p:nvPr>
        </p:nvSpPr>
        <p:spPr>
          <a:xfrm>
            <a:off x="800271" y="177800"/>
            <a:ext cx="14657235" cy="1117600"/>
          </a:xfrm>
          <a:prstGeom prst="rect">
            <a:avLst/>
          </a:prstGeom>
        </p:spPr>
        <p:txBody>
          <a:bodyPr lIns="0" tIns="0" rIns="0" bIns="0">
            <a:normAutofit fontScale="100000" lnSpcReduction="0"/>
          </a:bodyPr>
          <a:lstStyle>
            <a:lvl1pPr>
              <a:defRPr sz="7300"/>
            </a:lvl1pPr>
          </a:lstStyle>
          <a:p>
            <a:pPr lvl="0">
              <a:defRPr sz="1800">
                <a:solidFill>
                  <a:srgbClr val="000000"/>
                </a:solidFill>
                <a:effectLst/>
              </a:defRPr>
            </a:pPr>
            <a:r>
              <a:rPr sz="7300">
                <a:solidFill>
                  <a:srgbClr val="FFFFFF"/>
                </a:solidFill>
                <a:effectLst>
                  <a:outerShdw sx="100000" sy="100000" kx="0" ky="0" algn="b" rotWithShape="0" blurRad="38100" dist="38100" dir="2700000">
                    <a:srgbClr val="C0C0C0"/>
                  </a:outerShdw>
                </a:effectLst>
              </a:rPr>
              <a:t>Review Questions</a:t>
            </a:r>
          </a:p>
        </p:txBody>
      </p:sp>
      <p:sp>
        <p:nvSpPr>
          <p:cNvPr id="3265" name="Shape 326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the chef-repo?</a:t>
            </a:r>
            <a:endParaRPr sz="4600"/>
          </a:p>
          <a:p>
            <a:pPr lvl="0" marL="944574" indent="-944574">
              <a:defRPr sz="1800"/>
            </a:pPr>
            <a:r>
              <a:rPr sz="4600"/>
              <a:t>What is knife?</a:t>
            </a:r>
            <a:endParaRPr sz="4600"/>
          </a:p>
          <a:p>
            <a:pPr lvl="0" marL="944574" indent="-944574">
              <a:defRPr sz="1800"/>
            </a:pPr>
            <a:r>
              <a:rPr sz="4600"/>
              <a:t>What is name of the knife configuration file?</a:t>
            </a:r>
            <a:endParaRPr sz="4600"/>
          </a:p>
          <a:p>
            <a:pPr lvl="0" marL="944574" indent="-944574">
              <a:defRPr sz="1800"/>
            </a:pPr>
            <a:r>
              <a:rPr sz="4600"/>
              <a:t>Where is the knife configuration file located?</a:t>
            </a:r>
            <a:endParaRPr sz="4600"/>
          </a:p>
          <a:p>
            <a:pPr lvl="0" marL="944574" indent="-944574">
              <a:defRPr sz="1800"/>
            </a:pPr>
            <a:r>
              <a:rPr sz="4600"/>
              <a:t>What is your favorite text editor? :)</a:t>
            </a:r>
          </a:p>
        </p:txBody>
      </p:sp>
    </p:spTree>
  </p:cSld>
  <p:clrMapOvr>
    <a:masterClrMapping/>
  </p:clrMapOvr>
  <p:transition spd="med" advClick="1"/>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9" name="Shape 3269"/>
          <p:cNvSpPr/>
          <p:nvPr>
            <p:ph type="title"/>
          </p:nvPr>
        </p:nvSpPr>
        <p:spPr>
          <a:xfrm>
            <a:off x="901872" y="1536705"/>
            <a:ext cx="13793549" cy="3086102"/>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Organization Setup</a:t>
            </a:r>
          </a:p>
        </p:txBody>
      </p:sp>
      <p:sp>
        <p:nvSpPr>
          <p:cNvPr id="3270" name="Shape 3270"/>
          <p:cNvSpPr/>
          <p:nvPr>
            <p:ph type="body" idx="1"/>
          </p:nvPr>
        </p:nvSpPr>
        <p:spPr>
          <a:xfrm>
            <a:off x="901872" y="4902205"/>
            <a:ext cx="13793549" cy="2857502"/>
          </a:xfrm>
          <a:prstGeom prst="rect">
            <a:avLst/>
          </a:prstGeom>
        </p:spPr>
        <p:txBody>
          <a:bodyPr lIns="0" tIns="0" rIns="0" bIns="0">
            <a:normAutofit fontScale="100000" lnSpcReduction="0"/>
          </a:bodyPr>
          <a:lstStyle>
            <a:lvl1pPr>
              <a:defRPr sz="3600"/>
            </a:lvl1pPr>
          </a:lstStyle>
          <a:p>
            <a:pPr lvl="0">
              <a:defRPr sz="1800">
                <a:solidFill>
                  <a:srgbClr val="000000"/>
                </a:solidFill>
              </a:defRPr>
            </a:pPr>
            <a:r>
              <a:rPr sz="3600">
                <a:solidFill>
                  <a:srgbClr val="90B5DE"/>
                </a:solidFill>
              </a:rPr>
              <a:t>Setup an Organization</a:t>
            </a:r>
          </a:p>
        </p:txBody>
      </p:sp>
    </p:spTree>
  </p:cSld>
  <p:clrMapOvr>
    <a:masterClrMapping/>
  </p:clrMapOvr>
  <p:transition spd="med" advClick="1"/>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2" name="Shape 327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3273" name="Shape 327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Explain the purpose of Organizations</a:t>
            </a:r>
            <a:endParaRPr sz="4600"/>
          </a:p>
          <a:p>
            <a:pPr lvl="1" marL="1349614" indent="-944574">
              <a:defRPr sz="1800"/>
            </a:pPr>
            <a:r>
              <a:rPr sz="4600"/>
              <a:t>Manage your Chef Organization</a:t>
            </a:r>
            <a:endParaRPr sz="4600"/>
          </a:p>
          <a:p>
            <a:pPr lvl="1" marL="1349614" indent="-944574">
              <a:defRPr sz="1800"/>
            </a:pPr>
            <a:r>
              <a:rPr sz="4600"/>
              <a:t>Invite users into your organization</a:t>
            </a:r>
            <a:endParaRPr sz="4600"/>
          </a:p>
          <a:p>
            <a:pPr lvl="1" marL="1349614" indent="-944574">
              <a:defRPr sz="1800"/>
            </a:pPr>
            <a:r>
              <a:rPr sz="4600"/>
              <a:t>Accept invitations into other organizations</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6" name="Shape 1746"/>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Course Objectives and Style</a:t>
            </a:r>
          </a:p>
        </p:txBody>
      </p:sp>
    </p:spTree>
  </p:cSld>
  <p:clrMapOvr>
    <a:masterClrMapping/>
  </p:clrMapOvr>
  <p:transition spd="med" advClick="1"/>
</p:sld>
</file>

<file path=ppt/slides/slide1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275" name="Shape 327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a:t>
            </a:r>
          </a:p>
        </p:txBody>
      </p:sp>
      <p:pic>
        <p:nvPicPr>
          <p:cNvPr id="3276" name="image19.png"/>
          <p:cNvPicPr/>
          <p:nvPr/>
        </p:nvPicPr>
        <p:blipFill>
          <a:blip r:embed="rId3">
            <a:extLst/>
          </a:blip>
          <a:stretch>
            <a:fillRect/>
          </a:stretch>
        </p:blipFill>
        <p:spPr>
          <a:xfrm>
            <a:off x="4648653" y="1562100"/>
            <a:ext cx="7086708" cy="7422211"/>
          </a:xfrm>
          <a:prstGeom prst="rect">
            <a:avLst/>
          </a:prstGeom>
          <a:ln w="12700">
            <a:miter lim="400000"/>
          </a:ln>
        </p:spPr>
      </p:pic>
    </p:spTree>
  </p:cSld>
  <p:clrMapOvr>
    <a:masterClrMapping/>
  </p:clrMapOvr>
  <p:transition spd="med" advClick="1"/>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304" name="Group 3304"/>
          <p:cNvGrpSpPr/>
          <p:nvPr/>
        </p:nvGrpSpPr>
        <p:grpSpPr>
          <a:xfrm>
            <a:off x="11318391" y="3207909"/>
            <a:ext cx="3621445" cy="4021571"/>
            <a:chOff x="0" y="0"/>
            <a:chExt cx="3621444" cy="4021570"/>
          </a:xfrm>
        </p:grpSpPr>
        <p:grpSp>
          <p:nvGrpSpPr>
            <p:cNvPr id="3302" name="Group 3302"/>
            <p:cNvGrpSpPr/>
            <p:nvPr/>
          </p:nvGrpSpPr>
          <p:grpSpPr>
            <a:xfrm>
              <a:off x="-1" y="588059"/>
              <a:ext cx="3454742" cy="3433512"/>
              <a:chOff x="-1" y="0"/>
              <a:chExt cx="3454741" cy="3433511"/>
            </a:xfrm>
          </p:grpSpPr>
          <p:sp>
            <p:nvSpPr>
              <p:cNvPr id="3280" name="Shape 3280"/>
              <p:cNvSpPr/>
              <p:nvPr/>
            </p:nvSpPr>
            <p:spPr>
              <a:xfrm>
                <a:off x="1484458" y="-1"/>
                <a:ext cx="406442"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1" name="Shape 3281"/>
              <p:cNvSpPr/>
              <p:nvPr/>
            </p:nvSpPr>
            <p:spPr>
              <a:xfrm>
                <a:off x="1484458" y="117098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2" name="Shape 3282"/>
              <p:cNvSpPr/>
              <p:nvPr/>
            </p:nvSpPr>
            <p:spPr>
              <a:xfrm>
                <a:off x="984346" y="117098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3" name="Shape 3283"/>
              <p:cNvSpPr/>
              <p:nvPr/>
            </p:nvSpPr>
            <p:spPr>
              <a:xfrm>
                <a:off x="2016322" y="1170984"/>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4" name="Shape 3284"/>
              <p:cNvSpPr/>
              <p:nvPr/>
            </p:nvSpPr>
            <p:spPr>
              <a:xfrm>
                <a:off x="-2" y="1793813"/>
                <a:ext cx="404855" cy="449648"/>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5" name="Shape 3285"/>
              <p:cNvSpPr/>
              <p:nvPr/>
            </p:nvSpPr>
            <p:spPr>
              <a:xfrm>
                <a:off x="498523" y="1793813"/>
                <a:ext cx="406442" cy="449648"/>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6" name="Shape 3286"/>
              <p:cNvSpPr/>
              <p:nvPr/>
            </p:nvSpPr>
            <p:spPr>
              <a:xfrm>
                <a:off x="2016322" y="-1"/>
                <a:ext cx="406443"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7" name="Shape 3287"/>
              <p:cNvSpPr/>
              <p:nvPr/>
            </p:nvSpPr>
            <p:spPr>
              <a:xfrm>
                <a:off x="2548188" y="1170984"/>
                <a:ext cx="406441"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8" name="Shape 3288"/>
              <p:cNvSpPr/>
              <p:nvPr/>
            </p:nvSpPr>
            <p:spPr>
              <a:xfrm>
                <a:off x="3048299" y="117098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89" name="Shape 3289"/>
              <p:cNvSpPr/>
              <p:nvPr/>
            </p:nvSpPr>
            <p:spPr>
              <a:xfrm>
                <a:off x="2021085" y="2346734"/>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0" name="Shape 3290"/>
              <p:cNvSpPr/>
              <p:nvPr/>
            </p:nvSpPr>
            <p:spPr>
              <a:xfrm>
                <a:off x="2564064" y="2364212"/>
                <a:ext cx="404854" cy="448058"/>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1" name="Shape 3291"/>
              <p:cNvSpPr/>
              <p:nvPr/>
            </p:nvSpPr>
            <p:spPr>
              <a:xfrm>
                <a:off x="1489221" y="58787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2" name="Shape 3292"/>
              <p:cNvSpPr/>
              <p:nvPr/>
            </p:nvSpPr>
            <p:spPr>
              <a:xfrm>
                <a:off x="2022673" y="587874"/>
                <a:ext cx="404855"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3" name="Shape 3293"/>
              <p:cNvSpPr/>
              <p:nvPr/>
            </p:nvSpPr>
            <p:spPr>
              <a:xfrm>
                <a:off x="2554538" y="58787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4" name="Shape 3294"/>
              <p:cNvSpPr/>
              <p:nvPr/>
            </p:nvSpPr>
            <p:spPr>
              <a:xfrm>
                <a:off x="485822" y="1196405"/>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5" name="Shape 3295"/>
              <p:cNvSpPr/>
              <p:nvPr/>
            </p:nvSpPr>
            <p:spPr>
              <a:xfrm>
                <a:off x="955768" y="58787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6" name="Shape 3296"/>
              <p:cNvSpPr/>
              <p:nvPr/>
            </p:nvSpPr>
            <p:spPr>
              <a:xfrm>
                <a:off x="2022673" y="1768392"/>
                <a:ext cx="406443"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7" name="Shape 3297"/>
              <p:cNvSpPr/>
              <p:nvPr/>
            </p:nvSpPr>
            <p:spPr>
              <a:xfrm>
                <a:off x="2557714" y="1784280"/>
                <a:ext cx="406441"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8" name="Shape 3298"/>
              <p:cNvSpPr/>
              <p:nvPr/>
            </p:nvSpPr>
            <p:spPr>
              <a:xfrm>
                <a:off x="1486046" y="2985453"/>
                <a:ext cx="404854"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299" name="Shape 3299"/>
              <p:cNvSpPr/>
              <p:nvPr/>
            </p:nvSpPr>
            <p:spPr>
              <a:xfrm>
                <a:off x="2014735" y="2985453"/>
                <a:ext cx="406442"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00" name="Shape 3300"/>
              <p:cNvSpPr/>
              <p:nvPr/>
            </p:nvSpPr>
            <p:spPr>
              <a:xfrm>
                <a:off x="1484458" y="2368978"/>
                <a:ext cx="404854"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01" name="Shape 3301"/>
              <p:cNvSpPr/>
              <p:nvPr/>
            </p:nvSpPr>
            <p:spPr>
              <a:xfrm>
                <a:off x="987521" y="2368978"/>
                <a:ext cx="404855"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3303" name="Shape 3303"/>
            <p:cNvSpPr/>
            <p:nvPr/>
          </p:nvSpPr>
          <p:spPr>
            <a:xfrm>
              <a:off x="166703" y="-1"/>
              <a:ext cx="3454741"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latin typeface="Arial"/>
                  <a:ea typeface="Arial"/>
                  <a:cs typeface="Arial"/>
                  <a:sym typeface="Arial"/>
                </a:defRPr>
              </a:lvl1pPr>
            </a:lstStyle>
            <a:p>
              <a:pPr lvl="0">
                <a:defRPr sz="1800"/>
              </a:pPr>
              <a:r>
                <a:rPr sz="2800"/>
                <a:t>Their Infrastructure</a:t>
              </a:r>
            </a:p>
          </p:txBody>
        </p:sp>
      </p:grpSp>
      <p:sp>
        <p:nvSpPr>
          <p:cNvPr id="3305" name="Shape 330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Organizations</a:t>
            </a:r>
          </a:p>
        </p:txBody>
      </p:sp>
      <p:grpSp>
        <p:nvGrpSpPr>
          <p:cNvPr id="3328" name="Group 3328"/>
          <p:cNvGrpSpPr/>
          <p:nvPr/>
        </p:nvGrpSpPr>
        <p:grpSpPr>
          <a:xfrm>
            <a:off x="822461" y="3245541"/>
            <a:ext cx="3020083" cy="3984593"/>
            <a:chOff x="0" y="-1"/>
            <a:chExt cx="3020081" cy="3984592"/>
          </a:xfrm>
        </p:grpSpPr>
        <p:grpSp>
          <p:nvGrpSpPr>
            <p:cNvPr id="3326" name="Group 3326"/>
            <p:cNvGrpSpPr/>
            <p:nvPr/>
          </p:nvGrpSpPr>
          <p:grpSpPr>
            <a:xfrm>
              <a:off x="-1" y="550935"/>
              <a:ext cx="2970701" cy="3433657"/>
              <a:chOff x="0" y="0"/>
              <a:chExt cx="2970700" cy="3433655"/>
            </a:xfrm>
          </p:grpSpPr>
          <p:sp>
            <p:nvSpPr>
              <p:cNvPr id="3306" name="Shape 3306"/>
              <p:cNvSpPr/>
              <p:nvPr/>
            </p:nvSpPr>
            <p:spPr>
              <a:xfrm>
                <a:off x="1001251" y="-1"/>
                <a:ext cx="407030" cy="447971"/>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07" name="Shape 3307"/>
              <p:cNvSpPr/>
              <p:nvPr/>
            </p:nvSpPr>
            <p:spPr>
              <a:xfrm>
                <a:off x="998170" y="1170525"/>
                <a:ext cx="407034" cy="449559"/>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08" name="Shape 3308"/>
              <p:cNvSpPr/>
              <p:nvPr/>
            </p:nvSpPr>
            <p:spPr>
              <a:xfrm>
                <a:off x="499117" y="1169211"/>
                <a:ext cx="405448" cy="44954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00"/>
                    </a:moveTo>
                    <a:cubicBezTo>
                      <a:pt x="24" y="4061"/>
                      <a:pt x="4564" y="-13"/>
                      <a:pt x="10150" y="0"/>
                    </a:cubicBezTo>
                    <a:lnTo>
                      <a:pt x="11483" y="3"/>
                    </a:lnTo>
                    <a:cubicBezTo>
                      <a:pt x="17069" y="17"/>
                      <a:pt x="21585" y="4112"/>
                      <a:pt x="21570" y="9151"/>
                    </a:cubicBezTo>
                    <a:lnTo>
                      <a:pt x="21561" y="12474"/>
                    </a:lnTo>
                    <a:cubicBezTo>
                      <a:pt x="21546" y="17513"/>
                      <a:pt x="17006" y="21587"/>
                      <a:pt x="11420" y="21574"/>
                    </a:cubicBezTo>
                    <a:lnTo>
                      <a:pt x="10087" y="21571"/>
                    </a:lnTo>
                    <a:cubicBezTo>
                      <a:pt x="4501" y="21557"/>
                      <a:pt x="-15" y="17462"/>
                      <a:pt x="0" y="12423"/>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09" name="Shape 3309"/>
              <p:cNvSpPr/>
              <p:nvPr/>
            </p:nvSpPr>
            <p:spPr>
              <a:xfrm>
                <a:off x="1530598" y="1171924"/>
                <a:ext cx="407034"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0" name="Shape 3310"/>
              <p:cNvSpPr/>
              <p:nvPr/>
            </p:nvSpPr>
            <p:spPr>
              <a:xfrm>
                <a:off x="1533679" y="1398"/>
                <a:ext cx="407030" cy="447972"/>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1" name="Shape 3311"/>
              <p:cNvSpPr/>
              <p:nvPr/>
            </p:nvSpPr>
            <p:spPr>
              <a:xfrm>
                <a:off x="2063026" y="1173323"/>
                <a:ext cx="407034"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2" name="Shape 3312"/>
              <p:cNvSpPr/>
              <p:nvPr/>
            </p:nvSpPr>
            <p:spPr>
              <a:xfrm>
                <a:off x="2563666" y="1174639"/>
                <a:ext cx="407034"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3" name="Shape 3313"/>
              <p:cNvSpPr/>
              <p:nvPr/>
            </p:nvSpPr>
            <p:spPr>
              <a:xfrm>
                <a:off x="1533866" y="2347231"/>
                <a:ext cx="407035"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4" name="Shape 3314"/>
              <p:cNvSpPr/>
              <p:nvPr/>
            </p:nvSpPr>
            <p:spPr>
              <a:xfrm>
                <a:off x="2075788" y="2366126"/>
                <a:ext cx="407030" cy="447972"/>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5" name="Shape 3315"/>
              <p:cNvSpPr/>
              <p:nvPr/>
            </p:nvSpPr>
            <p:spPr>
              <a:xfrm>
                <a:off x="1004470" y="587656"/>
                <a:ext cx="407034" cy="449561"/>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6" name="Shape 3316"/>
              <p:cNvSpPr/>
              <p:nvPr/>
            </p:nvSpPr>
            <p:spPr>
              <a:xfrm>
                <a:off x="1538488" y="589060"/>
                <a:ext cx="407034"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7" name="Shape 3317"/>
              <p:cNvSpPr/>
              <p:nvPr/>
            </p:nvSpPr>
            <p:spPr>
              <a:xfrm>
                <a:off x="2072504" y="590463"/>
                <a:ext cx="407035" cy="449561"/>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8" name="Shape 3318"/>
              <p:cNvSpPr/>
              <p:nvPr/>
            </p:nvSpPr>
            <p:spPr>
              <a:xfrm>
                <a:off x="-1" y="1193311"/>
                <a:ext cx="405447" cy="449539"/>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00"/>
                    </a:moveTo>
                    <a:cubicBezTo>
                      <a:pt x="24" y="4061"/>
                      <a:pt x="4564" y="-13"/>
                      <a:pt x="10150" y="0"/>
                    </a:cubicBezTo>
                    <a:lnTo>
                      <a:pt x="11483" y="3"/>
                    </a:lnTo>
                    <a:cubicBezTo>
                      <a:pt x="17069" y="17"/>
                      <a:pt x="21585" y="4112"/>
                      <a:pt x="21570" y="9151"/>
                    </a:cubicBezTo>
                    <a:lnTo>
                      <a:pt x="21561" y="12474"/>
                    </a:lnTo>
                    <a:cubicBezTo>
                      <a:pt x="21546" y="17513"/>
                      <a:pt x="17006" y="21587"/>
                      <a:pt x="11420" y="21574"/>
                    </a:cubicBezTo>
                    <a:lnTo>
                      <a:pt x="10087" y="21571"/>
                    </a:lnTo>
                    <a:cubicBezTo>
                      <a:pt x="4501" y="21557"/>
                      <a:pt x="-15" y="17462"/>
                      <a:pt x="0" y="12423"/>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19" name="Shape 3319"/>
              <p:cNvSpPr/>
              <p:nvPr/>
            </p:nvSpPr>
            <p:spPr>
              <a:xfrm>
                <a:off x="470453" y="586252"/>
                <a:ext cx="407034" cy="449561"/>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0" name="Shape 3320"/>
              <p:cNvSpPr/>
              <p:nvPr/>
            </p:nvSpPr>
            <p:spPr>
              <a:xfrm>
                <a:off x="1535390" y="1769115"/>
                <a:ext cx="407030" cy="447973"/>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1" name="Shape 3321"/>
              <p:cNvSpPr/>
              <p:nvPr/>
            </p:nvSpPr>
            <p:spPr>
              <a:xfrm>
                <a:off x="2072544" y="1786409"/>
                <a:ext cx="407030" cy="447973"/>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2" name="Shape 3322"/>
              <p:cNvSpPr/>
              <p:nvPr/>
            </p:nvSpPr>
            <p:spPr>
              <a:xfrm>
                <a:off x="994996" y="2984288"/>
                <a:ext cx="407030" cy="447973"/>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3" name="Shape 3323"/>
              <p:cNvSpPr/>
              <p:nvPr/>
            </p:nvSpPr>
            <p:spPr>
              <a:xfrm>
                <a:off x="1525835" y="2985683"/>
                <a:ext cx="407030" cy="447973"/>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4" name="Shape 3324"/>
              <p:cNvSpPr/>
              <p:nvPr/>
            </p:nvSpPr>
            <p:spPr>
              <a:xfrm>
                <a:off x="995022" y="2368050"/>
                <a:ext cx="407034" cy="449560"/>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25" name="Shape 3325"/>
              <p:cNvSpPr/>
              <p:nvPr/>
            </p:nvSpPr>
            <p:spPr>
              <a:xfrm>
                <a:off x="991770" y="1793098"/>
                <a:ext cx="407030" cy="447973"/>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3327" name="Shape 3327"/>
            <p:cNvSpPr/>
            <p:nvPr/>
          </p:nvSpPr>
          <p:spPr>
            <a:xfrm rot="1956">
              <a:off x="46313" y="844"/>
              <a:ext cx="2973657"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latin typeface="Arial"/>
                  <a:ea typeface="Arial"/>
                  <a:cs typeface="Arial"/>
                  <a:sym typeface="Arial"/>
                </a:defRPr>
              </a:lvl1pPr>
            </a:lstStyle>
            <a:p>
              <a:pPr lvl="0">
                <a:defRPr sz="1800"/>
              </a:pPr>
              <a:r>
                <a:rPr sz="2800"/>
                <a:t>My Infrastructure</a:t>
              </a:r>
            </a:p>
          </p:txBody>
        </p:sp>
      </p:grpSp>
      <p:grpSp>
        <p:nvGrpSpPr>
          <p:cNvPr id="3353" name="Group 3353"/>
          <p:cNvGrpSpPr/>
          <p:nvPr/>
        </p:nvGrpSpPr>
        <p:grpSpPr>
          <a:xfrm>
            <a:off x="6239483" y="3199968"/>
            <a:ext cx="3264221" cy="4037448"/>
            <a:chOff x="0" y="0"/>
            <a:chExt cx="3264220" cy="4037446"/>
          </a:xfrm>
        </p:grpSpPr>
        <p:grpSp>
          <p:nvGrpSpPr>
            <p:cNvPr id="3351" name="Group 3351"/>
            <p:cNvGrpSpPr/>
            <p:nvPr/>
          </p:nvGrpSpPr>
          <p:grpSpPr>
            <a:xfrm>
              <a:off x="14288" y="603939"/>
              <a:ext cx="2967332" cy="3433508"/>
              <a:chOff x="0" y="-1"/>
              <a:chExt cx="2967331" cy="3433506"/>
            </a:xfrm>
          </p:grpSpPr>
          <p:sp>
            <p:nvSpPr>
              <p:cNvPr id="3329" name="Shape 3329"/>
              <p:cNvSpPr/>
              <p:nvPr/>
            </p:nvSpPr>
            <p:spPr>
              <a:xfrm>
                <a:off x="997048" y="-2"/>
                <a:ext cx="406442"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0" name="Shape 3330"/>
              <p:cNvSpPr/>
              <p:nvPr/>
            </p:nvSpPr>
            <p:spPr>
              <a:xfrm>
                <a:off x="997048" y="1170981"/>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1" name="Shape 3331"/>
              <p:cNvSpPr/>
              <p:nvPr/>
            </p:nvSpPr>
            <p:spPr>
              <a:xfrm>
                <a:off x="498523" y="1170981"/>
                <a:ext cx="404855"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2" name="Shape 3332"/>
              <p:cNvSpPr/>
              <p:nvPr/>
            </p:nvSpPr>
            <p:spPr>
              <a:xfrm>
                <a:off x="1528913" y="1170981"/>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3" name="Shape 3333"/>
              <p:cNvSpPr/>
              <p:nvPr/>
            </p:nvSpPr>
            <p:spPr>
              <a:xfrm>
                <a:off x="541390" y="1798577"/>
                <a:ext cx="406443" cy="4496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4" name="Shape 3334"/>
              <p:cNvSpPr/>
              <p:nvPr/>
            </p:nvSpPr>
            <p:spPr>
              <a:xfrm>
                <a:off x="1041502" y="1798577"/>
                <a:ext cx="404854" cy="4496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5" name="Shape 3335"/>
              <p:cNvSpPr/>
              <p:nvPr/>
            </p:nvSpPr>
            <p:spPr>
              <a:xfrm>
                <a:off x="1528913" y="-2"/>
                <a:ext cx="406442"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6" name="Shape 3336"/>
              <p:cNvSpPr/>
              <p:nvPr/>
            </p:nvSpPr>
            <p:spPr>
              <a:xfrm>
                <a:off x="2060778" y="1170981"/>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7" name="Shape 3337"/>
              <p:cNvSpPr/>
              <p:nvPr/>
            </p:nvSpPr>
            <p:spPr>
              <a:xfrm>
                <a:off x="2560890" y="1170981"/>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8" name="Shape 3338"/>
              <p:cNvSpPr/>
              <p:nvPr/>
            </p:nvSpPr>
            <p:spPr>
              <a:xfrm>
                <a:off x="1535264" y="2346730"/>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39" name="Shape 3339"/>
              <p:cNvSpPr/>
              <p:nvPr/>
            </p:nvSpPr>
            <p:spPr>
              <a:xfrm>
                <a:off x="2076655" y="2364207"/>
                <a:ext cx="406442" cy="448059"/>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0" name="Shape 3340"/>
              <p:cNvSpPr/>
              <p:nvPr/>
            </p:nvSpPr>
            <p:spPr>
              <a:xfrm>
                <a:off x="1001811" y="587873"/>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1" name="Shape 3341"/>
              <p:cNvSpPr/>
              <p:nvPr/>
            </p:nvSpPr>
            <p:spPr>
              <a:xfrm>
                <a:off x="1535264" y="587873"/>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2" name="Shape 3342"/>
              <p:cNvSpPr/>
              <p:nvPr/>
            </p:nvSpPr>
            <p:spPr>
              <a:xfrm>
                <a:off x="2068716" y="587873"/>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3" name="Shape 3343"/>
              <p:cNvSpPr/>
              <p:nvPr/>
            </p:nvSpPr>
            <p:spPr>
              <a:xfrm>
                <a:off x="0" y="1196403"/>
                <a:ext cx="404854"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4" name="Shape 3344"/>
              <p:cNvSpPr/>
              <p:nvPr/>
            </p:nvSpPr>
            <p:spPr>
              <a:xfrm>
                <a:off x="468358" y="587873"/>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5" name="Shape 3345"/>
              <p:cNvSpPr/>
              <p:nvPr/>
            </p:nvSpPr>
            <p:spPr>
              <a:xfrm>
                <a:off x="1535264" y="1768389"/>
                <a:ext cx="406442" cy="44805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6" name="Shape 3346"/>
              <p:cNvSpPr/>
              <p:nvPr/>
            </p:nvSpPr>
            <p:spPr>
              <a:xfrm>
                <a:off x="2071892" y="1784278"/>
                <a:ext cx="406442" cy="44805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7" name="Shape 3347"/>
              <p:cNvSpPr/>
              <p:nvPr/>
            </p:nvSpPr>
            <p:spPr>
              <a:xfrm>
                <a:off x="998636" y="2985448"/>
                <a:ext cx="406441" cy="448058"/>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8" name="Shape 3348"/>
              <p:cNvSpPr/>
              <p:nvPr/>
            </p:nvSpPr>
            <p:spPr>
              <a:xfrm>
                <a:off x="1528913" y="2985448"/>
                <a:ext cx="406442" cy="448058"/>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49" name="Shape 3349"/>
              <p:cNvSpPr/>
              <p:nvPr/>
            </p:nvSpPr>
            <p:spPr>
              <a:xfrm>
                <a:off x="997048" y="2368974"/>
                <a:ext cx="406442"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350" name="Shape 3350"/>
              <p:cNvSpPr/>
              <p:nvPr/>
            </p:nvSpPr>
            <p:spPr>
              <a:xfrm>
                <a:off x="500111" y="2368974"/>
                <a:ext cx="406443" cy="449647"/>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3352" name="Shape 3352"/>
            <p:cNvSpPr/>
            <p:nvPr/>
          </p:nvSpPr>
          <p:spPr>
            <a:xfrm>
              <a:off x="-1" y="-1"/>
              <a:ext cx="3264222"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a:latin typeface="Arial"/>
                  <a:ea typeface="Arial"/>
                  <a:cs typeface="Arial"/>
                  <a:sym typeface="Arial"/>
                </a:defRPr>
              </a:lvl1pPr>
            </a:lstStyle>
            <a:p>
              <a:pPr lvl="0">
                <a:defRPr sz="1800"/>
              </a:pPr>
              <a:r>
                <a:rPr sz="2800"/>
                <a:t>Your Infrastructure</a:t>
              </a:r>
            </a:p>
          </p:txBody>
        </p:sp>
      </p:grpSp>
    </p:spTree>
  </p:cSld>
  <p:clrMapOvr>
    <a:masterClrMapping/>
  </p:clrMapOvr>
  <p:transition spd="med" advClick="1"/>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5" name="Shape 335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Organizations</a:t>
            </a:r>
          </a:p>
        </p:txBody>
      </p:sp>
      <p:sp>
        <p:nvSpPr>
          <p:cNvPr id="3356" name="Shape 335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Nothing is shared between Organizations - they're completely independent</a:t>
            </a:r>
            <a:endParaRPr sz="4600"/>
          </a:p>
          <a:p>
            <a:pPr lvl="0" marL="944574" indent="-944574">
              <a:defRPr sz="1800"/>
            </a:pPr>
            <a:r>
              <a:rPr sz="4600"/>
              <a:t>May represent different</a:t>
            </a:r>
            <a:endParaRPr sz="4600"/>
          </a:p>
          <a:p>
            <a:pPr lvl="1" marL="1349614" indent="-944574">
              <a:defRPr sz="1800"/>
            </a:pPr>
            <a:r>
              <a:rPr sz="4600"/>
              <a:t>Companies</a:t>
            </a:r>
            <a:endParaRPr sz="4600"/>
          </a:p>
          <a:p>
            <a:pPr lvl="1" marL="1349614" indent="-944574">
              <a:defRPr sz="1800"/>
            </a:pPr>
            <a:r>
              <a:rPr sz="4600"/>
              <a:t>Business Units</a:t>
            </a:r>
            <a:endParaRPr sz="4600"/>
          </a:p>
          <a:p>
            <a:pPr lvl="1" marL="1349614" indent="-944574">
              <a:defRPr sz="1800"/>
            </a:pPr>
            <a:r>
              <a:rPr sz="4600"/>
              <a:t>Departments</a:t>
            </a:r>
            <a:endParaRPr sz="4600"/>
          </a:p>
          <a:p>
            <a:pPr lvl="0" marL="944574" indent="-944574">
              <a:defRPr sz="1800"/>
            </a:pPr>
            <a:r>
              <a:rPr sz="4600"/>
              <a:t>Enterprise Chef provides multi-tenancy</a:t>
            </a:r>
          </a:p>
        </p:txBody>
      </p:sp>
    </p:spTree>
  </p:cSld>
  <p:clrMapOvr>
    <a:masterClrMapping/>
  </p:clrMapOvr>
  <p:transition spd="med" advClick="1"/>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0" name="Shape 336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Manage Organizations</a:t>
            </a:r>
          </a:p>
        </p:txBody>
      </p:sp>
      <p:sp>
        <p:nvSpPr>
          <p:cNvPr id="3361" name="Shape 336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Login to your Hosted Enterprise Chef (</a:t>
            </a:r>
            <a:r>
              <a:rPr sz="4600">
                <a:hlinkClick r:id="rId3" invalidUrl="" action="" tgtFrame="" tooltip="" history="1" highlightClick="0" endSnd="0"/>
              </a:rPr>
              <a:t>getchef.com</a:t>
            </a:r>
            <a:r>
              <a:rPr sz="4600"/>
              <a:t>)</a:t>
            </a:r>
            <a:endParaRPr sz="4600"/>
          </a:p>
          <a:p>
            <a:pPr lvl="0">
              <a:defRPr sz="1800"/>
            </a:pPr>
            <a:r>
              <a:rPr sz="4600"/>
              <a:t>Select Management Console</a:t>
            </a:r>
          </a:p>
        </p:txBody>
      </p:sp>
      <p:pic>
        <p:nvPicPr>
          <p:cNvPr id="3362" name="pasted-image.png"/>
          <p:cNvPicPr/>
          <p:nvPr/>
        </p:nvPicPr>
        <p:blipFill>
          <a:blip r:embed="rId4">
            <a:extLst/>
          </a:blip>
          <a:srcRect l="50637" t="17792" r="0" b="45817"/>
          <a:stretch>
            <a:fillRect/>
          </a:stretch>
        </p:blipFill>
        <p:spPr>
          <a:xfrm>
            <a:off x="561883" y="4121307"/>
            <a:ext cx="8693824" cy="2832566"/>
          </a:xfrm>
          <a:prstGeom prst="rect">
            <a:avLst/>
          </a:prstGeom>
          <a:ln w="3175">
            <a:solidFill>
              <a:srgbClr val="0433FF"/>
            </a:solidFill>
            <a:prstDash val="sysDot"/>
            <a:miter lim="400000"/>
          </a:ln>
        </p:spPr>
      </p:pic>
      <p:sp>
        <p:nvSpPr>
          <p:cNvPr id="3363" name="Shape 3363"/>
          <p:cNvSpPr/>
          <p:nvPr/>
        </p:nvSpPr>
        <p:spPr>
          <a:xfrm flipH="1">
            <a:off x="2987714" y="4756132"/>
            <a:ext cx="2829758" cy="2373843"/>
          </a:xfrm>
          <a:prstGeom prst="line">
            <a:avLst/>
          </a:prstGeom>
          <a:ln w="152400">
            <a:solidFill>
              <a:srgbClr val="0433FF"/>
            </a:solidFill>
            <a:miter/>
            <a:headEnd type="stealth"/>
          </a:ln>
        </p:spPr>
        <p:txBody>
          <a:bodyPr lIns="0" tIns="0" rIns="0" bIns="0"/>
          <a:lstStyle/>
          <a:p>
            <a:pPr lvl="0" defTabSz="457200">
              <a:defRPr sz="1200"/>
            </a:pPr>
          </a:p>
        </p:txBody>
      </p:sp>
      <p:pic>
        <p:nvPicPr>
          <p:cNvPr id="3364" name="pasted-image.png"/>
          <p:cNvPicPr/>
          <p:nvPr/>
        </p:nvPicPr>
        <p:blipFill>
          <a:blip r:embed="rId5">
            <a:extLst/>
          </a:blip>
          <a:stretch>
            <a:fillRect/>
          </a:stretch>
        </p:blipFill>
        <p:spPr>
          <a:xfrm>
            <a:off x="9569196" y="2715931"/>
            <a:ext cx="5566210" cy="5643251"/>
          </a:xfrm>
          <a:prstGeom prst="rect">
            <a:avLst/>
          </a:prstGeom>
          <a:ln w="3175">
            <a:solidFill>
              <a:srgbClr val="0433FF"/>
            </a:solidFill>
            <a:prstDash val="sysDot"/>
            <a:miter lim="400000"/>
          </a:ln>
        </p:spPr>
      </p:pic>
      <p:sp>
        <p:nvSpPr>
          <p:cNvPr id="3365" name="Shape 3365"/>
          <p:cNvSpPr/>
          <p:nvPr/>
        </p:nvSpPr>
        <p:spPr>
          <a:xfrm>
            <a:off x="5309576" y="3973477"/>
            <a:ext cx="4319527" cy="80450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01600">
            <a:solidFill>
              <a:srgbClr val="0433FF"/>
            </a:solidFill>
          </a:ln>
          <a:effectLst>
            <a:outerShdw sx="100000" sy="100000" kx="0" ky="0" algn="b" rotWithShape="0" blurRad="38100" dist="23000" dir="5400000">
              <a:srgbClr val="000000">
                <a:alpha val="35000"/>
              </a:srgbClr>
            </a:outerShdw>
          </a:effectLst>
        </p:spPr>
        <p:txBody>
          <a:bodyPr lIns="0" tIns="0" rIns="0" bIns="0" anchor="ctr"/>
          <a:lstStyle/>
          <a:p>
            <a:pPr lvl="0"/>
          </a:p>
        </p:txBody>
      </p:sp>
    </p:spTree>
  </p:cSld>
  <p:clrMapOvr>
    <a:masterClrMapping/>
  </p:clrMapOvr>
  <p:transition spd="med" advClick="1"/>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9" name="Shape 336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Organizations</a:t>
            </a:r>
          </a:p>
        </p:txBody>
      </p:sp>
      <p:pic>
        <p:nvPicPr>
          <p:cNvPr id="3370" name="pasted-image.png"/>
          <p:cNvPicPr/>
          <p:nvPr/>
        </p:nvPicPr>
        <p:blipFill>
          <a:blip r:embed="rId3">
            <a:extLst/>
          </a:blip>
          <a:stretch>
            <a:fillRect/>
          </a:stretch>
        </p:blipFill>
        <p:spPr>
          <a:xfrm>
            <a:off x="1627743" y="1708334"/>
            <a:ext cx="11484958" cy="7060862"/>
          </a:xfrm>
          <a:prstGeom prst="rect">
            <a:avLst/>
          </a:prstGeom>
          <a:ln w="12700">
            <a:miter lim="400000"/>
          </a:ln>
        </p:spPr>
      </p:pic>
      <p:sp>
        <p:nvSpPr>
          <p:cNvPr id="3371" name="Shape 3371"/>
          <p:cNvSpPr/>
          <p:nvPr/>
        </p:nvSpPr>
        <p:spPr>
          <a:xfrm>
            <a:off x="9709924" y="1616133"/>
            <a:ext cx="3072911" cy="1092201"/>
          </a:xfrm>
          <a:prstGeom prst="rect">
            <a:avLst/>
          </a:prstGeom>
          <a:ln w="139700">
            <a:solidFill>
              <a:srgbClr val="FF9300"/>
            </a:solidFill>
          </a:ln>
        </p:spPr>
        <p:txBody>
          <a:bodyPr lIns="0" tIns="0" rIns="0" bIns="0" anchor="ctr"/>
          <a:lstStyle/>
          <a:p>
            <a:pPr lvl="0"/>
          </a:p>
        </p:txBody>
      </p:sp>
    </p:spTree>
  </p:cSld>
  <p:clrMapOvr>
    <a:masterClrMapping/>
  </p:clrMapOvr>
  <p:transition spd="med" advClick="1"/>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5" name="Shape 337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Reset Validation Key</a:t>
            </a:r>
            <a:endParaRPr sz="4600"/>
          </a:p>
          <a:p>
            <a:pPr lvl="0" marL="944574" indent="-944574">
              <a:defRPr sz="1800"/>
            </a:pPr>
            <a:r>
              <a:rPr sz="4600"/>
              <a:t>Generate Knife Config</a:t>
            </a:r>
            <a:endParaRPr sz="4600"/>
          </a:p>
          <a:p>
            <a:pPr lvl="0" marL="944574" indent="-944574">
              <a:defRPr sz="1800"/>
            </a:pPr>
            <a:r>
              <a:rPr sz="4600"/>
              <a:t>Leave Organization</a:t>
            </a:r>
            <a:endParaRPr sz="4600"/>
          </a:p>
          <a:p>
            <a:pPr lvl="0" marL="944574" indent="-944574">
              <a:defRPr sz="1800"/>
            </a:pPr>
            <a:r>
              <a:rPr sz="4600"/>
              <a:t>Download the 'Starter Kit'</a:t>
            </a:r>
          </a:p>
        </p:txBody>
      </p:sp>
      <p:sp>
        <p:nvSpPr>
          <p:cNvPr id="3376" name="Shape 337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Manage Organizations</a:t>
            </a:r>
          </a:p>
        </p:txBody>
      </p:sp>
      <p:pic>
        <p:nvPicPr>
          <p:cNvPr id="3377" name="pasted-image.png"/>
          <p:cNvPicPr/>
          <p:nvPr/>
        </p:nvPicPr>
        <p:blipFill>
          <a:blip r:embed="rId3">
            <a:extLst/>
          </a:blip>
          <a:stretch>
            <a:fillRect/>
          </a:stretch>
        </p:blipFill>
        <p:spPr>
          <a:xfrm>
            <a:off x="1399225" y="5186815"/>
            <a:ext cx="13152344" cy="3426936"/>
          </a:xfrm>
          <a:prstGeom prst="rect">
            <a:avLst/>
          </a:prstGeom>
          <a:ln w="12700">
            <a:miter lim="400000"/>
          </a:ln>
        </p:spPr>
      </p:pic>
    </p:spTree>
  </p:cSld>
  <p:clrMapOvr>
    <a:masterClrMapping/>
  </p:clrMapOvr>
  <p:transition spd="med" advClick="1"/>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1" name="Shape 338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Manage Organizations</a:t>
            </a:r>
          </a:p>
        </p:txBody>
      </p:sp>
      <p:sp>
        <p:nvSpPr>
          <p:cNvPr id="3382" name="Shape 338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Each Organization may have multiple Users</a:t>
            </a:r>
            <a:endParaRPr sz="4600"/>
          </a:p>
          <a:p>
            <a:pPr lvl="0" marL="944574" indent="-944574">
              <a:defRPr sz="1800"/>
            </a:pPr>
            <a:r>
              <a:rPr sz="4600"/>
              <a:t>Manage an Organization’s Users via the Enterprise Server interface</a:t>
            </a:r>
            <a:endParaRPr sz="4600"/>
          </a:p>
          <a:p>
            <a:pPr lvl="1" marL="1349614" indent="-944574">
              <a:defRPr sz="1800"/>
            </a:pPr>
            <a:r>
              <a:rPr sz="4600">
                <a:hlinkClick r:id="rId3" invalidUrl="" action="" tgtFrame="" tooltip="" history="1" highlightClick="0" endSnd="0"/>
              </a:rPr>
              <a:t>http://</a:t>
            </a:r>
            <a:r>
              <a:rPr sz="4600">
                <a:hlinkClick r:id="rId3" invalidUrl="" action="" tgtFrame="" tooltip="" history="1" highlightClick="0" endSnd="0"/>
              </a:rPr>
              <a:t>manage.getchef.com</a:t>
            </a:r>
            <a:r>
              <a:rPr sz="4600"/>
              <a:t> </a:t>
            </a:r>
          </a:p>
        </p:txBody>
      </p:sp>
    </p:spTree>
  </p:cSld>
  <p:clrMapOvr>
    <a:masterClrMapping/>
  </p:clrMapOvr>
  <p:transition spd="med" advClick="1"/>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6" name="Shape 3386"/>
          <p:cNvSpPr/>
          <p:nvPr>
            <p:ph type="title"/>
          </p:nvPr>
        </p:nvSpPr>
        <p:spPr>
          <a:xfrm>
            <a:off x="800271" y="177800"/>
            <a:ext cx="14657235" cy="1117600"/>
          </a:xfrm>
          <a:prstGeom prst="rect">
            <a:avLst/>
          </a:prstGeom>
        </p:spPr>
        <p:txBody>
          <a:bodyPr lIns="0" tIns="0" rIns="0" bIns="0">
            <a:normAutofit fontScale="100000" lnSpcReduction="0"/>
          </a:bodyPr>
          <a:lstStyle>
            <a:lvl1pPr>
              <a:defRPr sz="6800"/>
            </a:lvl1pPr>
          </a:lstStyle>
          <a:p>
            <a:pPr lvl="0">
              <a:defRPr sz="1800">
                <a:solidFill>
                  <a:srgbClr val="000000"/>
                </a:solidFill>
                <a:effectLst/>
              </a:defRPr>
            </a:pPr>
            <a:r>
              <a:rPr sz="6800">
                <a:solidFill>
                  <a:srgbClr val="FFFFFF"/>
                </a:solidFill>
                <a:effectLst>
                  <a:outerShdw sx="100000" sy="100000" kx="0" ky="0" algn="b" rotWithShape="0" blurRad="38100" dist="38100" dir="2700000">
                    <a:srgbClr val="C0C0C0"/>
                  </a:outerShdw>
                </a:effectLst>
              </a:rPr>
              <a:t>Exercise: Invite users into your org</a:t>
            </a:r>
          </a:p>
        </p:txBody>
      </p:sp>
      <p:sp>
        <p:nvSpPr>
          <p:cNvPr id="3387" name="Shape 3387"/>
          <p:cNvSpPr/>
          <p:nvPr>
            <p:ph type="body" idx="1"/>
          </p:nvPr>
        </p:nvSpPr>
        <p:spPr>
          <a:xfrm>
            <a:off x="800176" y="1879600"/>
            <a:ext cx="14974766" cy="6731000"/>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The Problem: </a:t>
            </a:r>
            <a:r>
              <a:rPr sz="4600"/>
              <a:t>You need assistance from a colleague on one of your chef projects</a:t>
            </a:r>
            <a:endParaRPr sz="4600"/>
          </a:p>
          <a:p>
            <a:pPr lvl="0" marL="944574" indent="-944574">
              <a:defRPr sz="1800"/>
            </a:pPr>
            <a:r>
              <a:rPr sz="4600">
                <a:latin typeface="Arial Bold"/>
                <a:ea typeface="Arial Bold"/>
                <a:cs typeface="Arial Bold"/>
                <a:sym typeface="Arial Bold"/>
              </a:rPr>
              <a:t>Proposed Solution: </a:t>
            </a:r>
            <a:r>
              <a:rPr sz="4600"/>
              <a:t>Invite the colleague into your organization so they can log into the chef server with </a:t>
            </a:r>
            <a:r>
              <a:rPr sz="4600">
                <a:latin typeface="Arial Bold"/>
                <a:ea typeface="Arial Bold"/>
                <a:cs typeface="Arial Bold"/>
                <a:sym typeface="Arial Bold"/>
              </a:rPr>
              <a:t>their own</a:t>
            </a:r>
            <a:r>
              <a:rPr sz="4600"/>
              <a:t> credentials, but can see </a:t>
            </a:r>
            <a:r>
              <a:rPr sz="4600">
                <a:latin typeface="Arial Bold"/>
                <a:ea typeface="Arial Bold"/>
                <a:cs typeface="Arial Bold"/>
                <a:sym typeface="Arial Bold"/>
              </a:rPr>
              <a:t>your</a:t>
            </a:r>
            <a:r>
              <a:rPr sz="4600"/>
              <a:t> organization</a:t>
            </a:r>
          </a:p>
        </p:txBody>
      </p:sp>
    </p:spTree>
  </p:cSld>
  <p:clrMapOvr>
    <a:masterClrMapping/>
  </p:clrMapOvr>
  <p:transition spd="med" advClick="1"/>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9" name="Shape 3389"/>
          <p:cNvSpPr/>
          <p:nvPr>
            <p:ph type="title"/>
          </p:nvPr>
        </p:nvSpPr>
        <p:spPr>
          <a:xfrm>
            <a:off x="800271" y="177800"/>
            <a:ext cx="14657235" cy="1117600"/>
          </a:xfrm>
          <a:prstGeom prst="rect">
            <a:avLst/>
          </a:prstGeom>
        </p:spPr>
        <p:txBody>
          <a:bodyPr lIns="0" tIns="0" rIns="0" bIns="0">
            <a:normAutofit fontScale="100000" lnSpcReduction="0"/>
          </a:bodyPr>
          <a:lstStyle>
            <a:lvl1pPr>
              <a:defRPr sz="6600"/>
            </a:lvl1pPr>
          </a:lstStyle>
          <a:p>
            <a:pPr lvl="0">
              <a:defRPr sz="1800">
                <a:solidFill>
                  <a:srgbClr val="000000"/>
                </a:solidFill>
                <a:effectLst/>
              </a:defRPr>
            </a:pPr>
            <a:r>
              <a:rPr sz="6600">
                <a:solidFill>
                  <a:srgbClr val="FFFFFF"/>
                </a:solidFill>
                <a:effectLst>
                  <a:outerShdw sx="100000" sy="100000" kx="0" ky="0" algn="b" rotWithShape="0" blurRad="38100" dist="38100" dir="2700000">
                    <a:srgbClr val="C0C0C0"/>
                  </a:outerShdw>
                </a:effectLst>
              </a:rPr>
              <a:t>Exercise: Invite Users into your Org</a:t>
            </a:r>
          </a:p>
        </p:txBody>
      </p:sp>
      <p:sp>
        <p:nvSpPr>
          <p:cNvPr id="3390" name="Shape 339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For this Lab Exercise you can team up with one other person in the class, then you will</a:t>
            </a:r>
            <a:endParaRPr sz="4600"/>
          </a:p>
          <a:p>
            <a:pPr lvl="1" marL="1910467" indent="-1492955">
              <a:buSzPct val="99000"/>
              <a:buFontTx/>
              <a:buAutoNum type="arabicPeriod" startAt="1"/>
              <a:defRPr sz="1800"/>
            </a:pPr>
            <a:r>
              <a:rPr sz="4600"/>
              <a:t>Invite your classmate into your organization</a:t>
            </a:r>
            <a:endParaRPr sz="4600"/>
          </a:p>
          <a:p>
            <a:pPr lvl="1" marL="1910467" indent="-1492955">
              <a:buSzPct val="99000"/>
              <a:buFontTx/>
              <a:buAutoNum type="arabicPeriod" startAt="1"/>
              <a:defRPr sz="1800"/>
            </a:pPr>
            <a:r>
              <a:rPr sz="4600"/>
              <a:t>Accept your classmate's invite into their org</a:t>
            </a:r>
            <a:endParaRPr sz="4600"/>
          </a:p>
          <a:p>
            <a:pPr lvl="1" marL="1910467" indent="-1492955">
              <a:buSzPct val="99000"/>
              <a:buFontTx/>
              <a:buAutoNum type="arabicPeriod" startAt="1"/>
              <a:defRPr sz="1800"/>
            </a:pPr>
            <a:r>
              <a:rPr sz="4600"/>
              <a:t>Look around your classmate's organization while they look around yours</a:t>
            </a:r>
            <a:endParaRPr sz="4600"/>
          </a:p>
          <a:p>
            <a:pPr lvl="1" marL="1910467" indent="-1492955">
              <a:buSzPct val="99000"/>
              <a:buFontTx/>
              <a:buAutoNum type="arabicPeriod" startAt="1"/>
              <a:defRPr sz="1800"/>
            </a:pPr>
            <a:r>
              <a:rPr sz="4600"/>
              <a:t>Finally remove your classmate's access from your account</a:t>
            </a:r>
          </a:p>
        </p:txBody>
      </p:sp>
    </p:spTree>
  </p:cSld>
  <p:clrMapOvr>
    <a:masterClrMapping/>
  </p:clrMapOvr>
  <p:transition spd="med" advClick="1"/>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2" name="Shape 3392"/>
          <p:cNvSpPr/>
          <p:nvPr>
            <p:ph type="title"/>
          </p:nvPr>
        </p:nvSpPr>
        <p:spPr>
          <a:xfrm>
            <a:off x="800271" y="177800"/>
            <a:ext cx="14657235" cy="1117600"/>
          </a:xfrm>
          <a:prstGeom prst="rect">
            <a:avLst/>
          </a:prstGeom>
        </p:spPr>
        <p:txBody>
          <a:bodyPr lIns="0" tIns="0" rIns="0" bIns="0">
            <a:normAutofit fontScale="100000" lnSpcReduction="0"/>
          </a:bodyPr>
          <a:lstStyle>
            <a:lvl1pPr>
              <a:defRPr sz="5700"/>
            </a:lvl1pPr>
          </a:lstStyle>
          <a:p>
            <a:pPr lvl="0">
              <a:defRPr sz="1800">
                <a:solidFill>
                  <a:srgbClr val="000000"/>
                </a:solidFill>
                <a:effectLst/>
              </a:defRPr>
            </a:pPr>
            <a:r>
              <a:rPr sz="5700">
                <a:solidFill>
                  <a:srgbClr val="FFFFFF"/>
                </a:solidFill>
                <a:effectLst>
                  <a:outerShdw sx="100000" sy="100000" kx="0" ky="0" algn="b" rotWithShape="0" blurRad="38100" dist="38100" dir="2700000">
                    <a:srgbClr val="C0C0C0"/>
                  </a:outerShdw>
                </a:effectLst>
              </a:rPr>
              <a:t>Exercise: Invite a classmate into your org</a:t>
            </a:r>
          </a:p>
        </p:txBody>
      </p:sp>
      <p:sp>
        <p:nvSpPr>
          <p:cNvPr id="3393" name="Shape 3393"/>
          <p:cNvSpPr/>
          <p:nvPr>
            <p:ph type="body" idx="1"/>
          </p:nvPr>
        </p:nvSpPr>
        <p:spPr>
          <a:xfrm>
            <a:off x="432594" y="1689100"/>
            <a:ext cx="11621635" cy="1117600"/>
          </a:xfrm>
          <a:prstGeom prst="rect">
            <a:avLst/>
          </a:prstGeom>
        </p:spPr>
        <p:txBody>
          <a:bodyPr>
            <a:normAutofit fontScale="100000" lnSpcReduction="0"/>
          </a:bodyPr>
          <a:lstStyle/>
          <a:p>
            <a:pPr lvl="0" marL="944574" indent="-944574">
              <a:defRPr sz="1800"/>
            </a:pPr>
            <a:r>
              <a:rPr sz="4600"/>
              <a:t>Navigate to </a:t>
            </a:r>
            <a:r>
              <a:rPr sz="4600">
                <a:hlinkClick r:id="rId3" invalidUrl="" action="" tgtFrame="" tooltip="" history="1" highlightClick="0" endSnd="0"/>
              </a:rPr>
              <a:t>http://manage.opscode.com</a:t>
            </a:r>
          </a:p>
        </p:txBody>
      </p:sp>
      <p:sp>
        <p:nvSpPr>
          <p:cNvPr id="3394" name="Shape 3394"/>
          <p:cNvSpPr/>
          <p:nvPr/>
        </p:nvSpPr>
        <p:spPr>
          <a:xfrm>
            <a:off x="432593" y="2946400"/>
            <a:ext cx="8395418" cy="57729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741711" indent="-1741711">
              <a:spcBef>
                <a:spcPts val="1200"/>
              </a:spcBef>
              <a:buClr>
                <a:srgbClr val="ED781C"/>
              </a:buClr>
              <a:buSzPct val="100000"/>
              <a:buFont typeface="Arial"/>
              <a:buChar char="•"/>
              <a:defRPr sz="1800"/>
            </a:pPr>
            <a:r>
              <a:rPr sz="4800">
                <a:latin typeface="Arial"/>
                <a:ea typeface="Arial"/>
                <a:cs typeface="Arial"/>
                <a:sym typeface="Arial"/>
              </a:rPr>
              <a:t>Click the "Administration" tab, </a:t>
            </a:r>
            <a:endParaRPr>
              <a:latin typeface="Calibri"/>
              <a:ea typeface="Calibri"/>
              <a:cs typeface="Calibri"/>
              <a:sym typeface="Calibri"/>
            </a:endParaRPr>
          </a:p>
          <a:p>
            <a:pPr lvl="0" marL="1741711" indent="-1741711">
              <a:spcBef>
                <a:spcPts val="1200"/>
              </a:spcBef>
              <a:buClr>
                <a:srgbClr val="ED781C"/>
              </a:buClr>
              <a:buSzPct val="100000"/>
              <a:buFont typeface="Arial"/>
              <a:buChar char="•"/>
              <a:defRPr sz="1800"/>
            </a:pPr>
            <a:r>
              <a:rPr sz="4800">
                <a:latin typeface="Arial"/>
                <a:ea typeface="Arial"/>
                <a:cs typeface="Arial"/>
                <a:sym typeface="Arial"/>
              </a:rPr>
              <a:t>Select the appropriate Organization</a:t>
            </a:r>
            <a:endParaRPr>
              <a:latin typeface="Calibri"/>
              <a:ea typeface="Calibri"/>
              <a:cs typeface="Calibri"/>
              <a:sym typeface="Calibri"/>
            </a:endParaRPr>
          </a:p>
          <a:p>
            <a:pPr lvl="0" marL="1463523" indent="-1463523">
              <a:spcBef>
                <a:spcPts val="1200"/>
              </a:spcBef>
              <a:buClr>
                <a:srgbClr val="ED781C"/>
              </a:buClr>
              <a:buSzPct val="100000"/>
              <a:buFont typeface="Arial"/>
              <a:buChar char="•"/>
              <a:defRPr sz="1800"/>
            </a:pPr>
            <a:r>
              <a:rPr sz="4400">
                <a:latin typeface="Arial"/>
                <a:ea typeface="Arial"/>
                <a:cs typeface="Arial"/>
                <a:sym typeface="Arial"/>
              </a:rPr>
              <a:t>Click "Invite User" from the left menu</a:t>
            </a:r>
            <a:endParaRPr>
              <a:latin typeface="Calibri"/>
              <a:ea typeface="Calibri"/>
              <a:cs typeface="Calibri"/>
              <a:sym typeface="Calibri"/>
            </a:endParaRPr>
          </a:p>
          <a:p>
            <a:pPr lvl="0" marL="1463523" indent="-1463523">
              <a:spcBef>
                <a:spcPts val="1200"/>
              </a:spcBef>
              <a:buClr>
                <a:srgbClr val="ED781C"/>
              </a:buClr>
              <a:buSzPct val="100000"/>
              <a:buFont typeface="Arial"/>
              <a:buChar char="•"/>
              <a:defRPr sz="1800"/>
            </a:pPr>
            <a:r>
              <a:rPr sz="4400">
                <a:latin typeface="Arial"/>
                <a:ea typeface="Arial"/>
                <a:cs typeface="Arial"/>
                <a:sym typeface="Arial"/>
              </a:rPr>
              <a:t>Enter your classmate's 'Chef Username' and click Invite</a:t>
            </a:r>
          </a:p>
        </p:txBody>
      </p:sp>
      <p:pic>
        <p:nvPicPr>
          <p:cNvPr id="3395" name="pasted-image.png"/>
          <p:cNvPicPr/>
          <p:nvPr/>
        </p:nvPicPr>
        <p:blipFill>
          <a:blip r:embed="rId4">
            <a:extLst/>
          </a:blip>
          <a:stretch>
            <a:fillRect/>
          </a:stretch>
        </p:blipFill>
        <p:spPr>
          <a:xfrm>
            <a:off x="8920170" y="2556644"/>
            <a:ext cx="7189818" cy="6102764"/>
          </a:xfrm>
          <a:prstGeom prst="rect">
            <a:avLst/>
          </a:prstGeom>
          <a:ln w="12700">
            <a:miter lim="400000"/>
          </a:ln>
        </p:spPr>
      </p:pic>
      <p:sp>
        <p:nvSpPr>
          <p:cNvPr id="3396" name="Shape 3396"/>
          <p:cNvSpPr/>
          <p:nvPr/>
        </p:nvSpPr>
        <p:spPr>
          <a:xfrm>
            <a:off x="11003166" y="4265226"/>
            <a:ext cx="1726124" cy="1053421"/>
          </a:xfrm>
          <a:prstGeom prst="line">
            <a:avLst/>
          </a:prstGeom>
          <a:ln w="152400">
            <a:solidFill>
              <a:srgbClr val="0433FF"/>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8" name="Shape 174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Course Objectives</a:t>
            </a:r>
          </a:p>
        </p:txBody>
      </p:sp>
      <p:sp>
        <p:nvSpPr>
          <p:cNvPr id="1749" name="Shape 1749"/>
          <p:cNvSpPr/>
          <p:nvPr>
            <p:ph type="body" idx="4294967295"/>
          </p:nvPr>
        </p:nvSpPr>
        <p:spPr>
          <a:xfrm>
            <a:off x="813594" y="1905000"/>
            <a:ext cx="13793549" cy="4914900"/>
          </a:xfrm>
          <a:prstGeom prst="rect">
            <a:avLst/>
          </a:prstGeom>
        </p:spPr>
        <p:txBody>
          <a:bodyPr lIns="0" tIns="0" rIns="0" bIns="0"/>
          <a:lstStyle/>
          <a:p>
            <a:pPr lvl="0" marL="825387" indent="-825387" defTabSz="914400">
              <a:spcBef>
                <a:spcPts val="1100"/>
              </a:spcBef>
              <a:buClr>
                <a:srgbClr val="ED781C"/>
              </a:buClr>
              <a:defRPr sz="1800"/>
            </a:pPr>
            <a:r>
              <a:rPr sz="4300">
                <a:latin typeface="Arial"/>
                <a:ea typeface="Arial"/>
                <a:cs typeface="Arial"/>
                <a:sym typeface="Arial"/>
              </a:rPr>
              <a:t>Upon completion of this course you will be able to</a:t>
            </a:r>
            <a:endParaRPr sz="4600">
              <a:latin typeface="Arial"/>
              <a:ea typeface="Arial"/>
              <a:cs typeface="Arial"/>
              <a:sym typeface="Arial"/>
            </a:endParaRPr>
          </a:p>
          <a:p>
            <a:pPr lvl="1" marL="1230427" indent="-825387" defTabSz="914400">
              <a:spcBef>
                <a:spcPts val="1100"/>
              </a:spcBef>
              <a:buClr>
                <a:srgbClr val="ED781C"/>
              </a:buClr>
              <a:buChar char="•"/>
              <a:defRPr sz="1800"/>
            </a:pPr>
            <a:r>
              <a:rPr sz="4300">
                <a:latin typeface="Arial"/>
                <a:ea typeface="Arial"/>
                <a:cs typeface="Arial"/>
                <a:sym typeface="Arial"/>
              </a:rPr>
              <a:t>Automate common infrastructure tasks with Chef</a:t>
            </a:r>
            <a:endParaRPr sz="4600">
              <a:latin typeface="Arial"/>
              <a:ea typeface="Arial"/>
              <a:cs typeface="Arial"/>
              <a:sym typeface="Arial"/>
            </a:endParaRPr>
          </a:p>
          <a:p>
            <a:pPr lvl="1" marL="1230427" indent="-825387" defTabSz="914400">
              <a:spcBef>
                <a:spcPts val="1100"/>
              </a:spcBef>
              <a:buClr>
                <a:srgbClr val="ED781C"/>
              </a:buClr>
              <a:buChar char="•"/>
              <a:defRPr sz="1800"/>
            </a:pPr>
            <a:r>
              <a:rPr sz="4300">
                <a:latin typeface="Arial"/>
                <a:ea typeface="Arial"/>
                <a:cs typeface="Arial"/>
                <a:sym typeface="Arial"/>
              </a:rPr>
              <a:t>Describe Chef’s architecture</a:t>
            </a:r>
            <a:endParaRPr sz="4600">
              <a:latin typeface="Arial"/>
              <a:ea typeface="Arial"/>
              <a:cs typeface="Arial"/>
              <a:sym typeface="Arial"/>
            </a:endParaRPr>
          </a:p>
          <a:p>
            <a:pPr lvl="1" marL="1230427" indent="-825387" defTabSz="914400">
              <a:spcBef>
                <a:spcPts val="1100"/>
              </a:spcBef>
              <a:buClr>
                <a:srgbClr val="ED781C"/>
              </a:buClr>
              <a:buChar char="•"/>
              <a:defRPr sz="1800"/>
            </a:pPr>
            <a:r>
              <a:rPr sz="4300">
                <a:latin typeface="Arial"/>
                <a:ea typeface="Arial"/>
                <a:cs typeface="Arial"/>
                <a:sym typeface="Arial"/>
              </a:rPr>
              <a:t>Describe Chef’s various tools</a:t>
            </a:r>
            <a:endParaRPr sz="4600">
              <a:latin typeface="Arial"/>
              <a:ea typeface="Arial"/>
              <a:cs typeface="Arial"/>
              <a:sym typeface="Arial"/>
            </a:endParaRPr>
          </a:p>
          <a:p>
            <a:pPr lvl="1" marL="1230427" indent="-825387" defTabSz="914400">
              <a:spcBef>
                <a:spcPts val="1100"/>
              </a:spcBef>
              <a:buClr>
                <a:srgbClr val="ED781C"/>
              </a:buClr>
              <a:buChar char="•"/>
              <a:defRPr sz="1800"/>
            </a:pPr>
            <a:r>
              <a:rPr sz="4300">
                <a:latin typeface="Arial"/>
                <a:ea typeface="Arial"/>
                <a:cs typeface="Arial"/>
                <a:sym typeface="Arial"/>
              </a:rPr>
              <a:t>Apply Chef’s primitives to solve your problems</a:t>
            </a:r>
          </a:p>
        </p:txBody>
      </p:sp>
    </p:spTree>
  </p:cSld>
  <p:clrMapOvr>
    <a:masterClrMapping/>
  </p:clrMapOvr>
  <p:transition spd="med" advClick="1"/>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0" name="Shape 340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Accept an invite</a:t>
            </a:r>
          </a:p>
        </p:txBody>
      </p:sp>
      <p:sp>
        <p:nvSpPr>
          <p:cNvPr id="3401" name="Shape 3401"/>
          <p:cNvSpPr/>
          <p:nvPr>
            <p:ph type="body" idx="1"/>
          </p:nvPr>
        </p:nvSpPr>
        <p:spPr>
          <a:xfrm>
            <a:off x="800176" y="1905000"/>
            <a:ext cx="14657235" cy="6731000"/>
          </a:xfrm>
          <a:prstGeom prst="rect">
            <a:avLst/>
          </a:prstGeom>
        </p:spPr>
        <p:txBody>
          <a:bodyPr>
            <a:normAutofit fontScale="100000" lnSpcReduction="0"/>
          </a:bodyPr>
          <a:lstStyle/>
          <a:p>
            <a:pPr lvl="0" marL="944574" indent="-944574">
              <a:defRPr sz="1800"/>
            </a:pPr>
            <a:r>
              <a:rPr sz="4600"/>
              <a:t>You will get a notification once your classmate has invited you into their account</a:t>
            </a:r>
            <a:endParaRPr sz="4600"/>
          </a:p>
          <a:p>
            <a:pPr lvl="0">
              <a:defRPr sz="1800"/>
            </a:pPr>
            <a:endParaRPr sz="4600"/>
          </a:p>
          <a:p>
            <a:pPr lvl="0">
              <a:defRPr sz="1800"/>
            </a:pPr>
            <a:endParaRPr sz="4600"/>
          </a:p>
          <a:p>
            <a:pPr lvl="0" marL="944574" indent="-944574">
              <a:defRPr sz="1800"/>
            </a:pPr>
            <a:r>
              <a:rPr sz="4600"/>
              <a:t>Click the notification, select the Organization and click 'Accept'</a:t>
            </a:r>
          </a:p>
        </p:txBody>
      </p:sp>
      <p:pic>
        <p:nvPicPr>
          <p:cNvPr id="3402" name="image46.png"/>
          <p:cNvPicPr/>
          <p:nvPr/>
        </p:nvPicPr>
        <p:blipFill>
          <a:blip r:embed="rId2">
            <a:extLst/>
          </a:blip>
          <a:stretch>
            <a:fillRect/>
          </a:stretch>
        </p:blipFill>
        <p:spPr>
          <a:xfrm>
            <a:off x="4049181" y="3530600"/>
            <a:ext cx="6861186" cy="1574800"/>
          </a:xfrm>
          <a:prstGeom prst="rect">
            <a:avLst/>
          </a:prstGeom>
          <a:ln w="12700">
            <a:miter lim="400000"/>
          </a:ln>
        </p:spPr>
      </p:pic>
      <p:pic>
        <p:nvPicPr>
          <p:cNvPr id="3403" name="image47.png"/>
          <p:cNvPicPr/>
          <p:nvPr/>
        </p:nvPicPr>
        <p:blipFill>
          <a:blip r:embed="rId3">
            <a:extLst/>
          </a:blip>
          <a:stretch>
            <a:fillRect/>
          </a:stretch>
        </p:blipFill>
        <p:spPr>
          <a:xfrm>
            <a:off x="4090194" y="6502400"/>
            <a:ext cx="7594949" cy="2266122"/>
          </a:xfrm>
          <a:prstGeom prst="rect">
            <a:avLst/>
          </a:prstGeom>
          <a:ln w="12700">
            <a:miter lim="400000"/>
          </a:ln>
        </p:spPr>
      </p:pic>
    </p:spTree>
  </p:cSld>
  <p:clrMapOvr>
    <a:masterClrMapping/>
  </p:clrMapOvr>
  <p:transition spd="med" advClick="1"/>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5" name="Shape 340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View classmate's org</a:t>
            </a:r>
          </a:p>
        </p:txBody>
      </p:sp>
      <p:sp>
        <p:nvSpPr>
          <p:cNvPr id="3406" name="Shape 3406"/>
          <p:cNvSpPr/>
          <p:nvPr>
            <p:ph type="body" idx="1"/>
          </p:nvPr>
        </p:nvSpPr>
        <p:spPr>
          <a:xfrm>
            <a:off x="800271" y="1879602"/>
            <a:ext cx="14657235" cy="6731001"/>
          </a:xfrm>
          <a:prstGeom prst="rect">
            <a:avLst/>
          </a:prstGeom>
        </p:spPr>
        <p:txBody>
          <a:bodyPr>
            <a:normAutofit fontScale="100000" lnSpcReduction="0"/>
          </a:bodyPr>
          <a:lstStyle>
            <a:lvl1pPr marL="944574" indent="-944574"/>
          </a:lstStyle>
          <a:p>
            <a:pPr lvl="0">
              <a:defRPr sz="1800"/>
            </a:pPr>
            <a:r>
              <a:rPr sz="4600"/>
              <a:t>Select your classmate's organization from the drop down list and peruse their org</a:t>
            </a:r>
          </a:p>
        </p:txBody>
      </p:sp>
      <p:grpSp>
        <p:nvGrpSpPr>
          <p:cNvPr id="3409" name="Group 3409"/>
          <p:cNvGrpSpPr/>
          <p:nvPr/>
        </p:nvGrpSpPr>
        <p:grpSpPr>
          <a:xfrm>
            <a:off x="2502143" y="3430580"/>
            <a:ext cx="11246952" cy="5408622"/>
            <a:chOff x="0" y="-6"/>
            <a:chExt cx="11246951" cy="5408620"/>
          </a:xfrm>
        </p:grpSpPr>
        <p:pic>
          <p:nvPicPr>
            <p:cNvPr id="3407" name="image48.png"/>
            <p:cNvPicPr/>
            <p:nvPr/>
          </p:nvPicPr>
          <p:blipFill>
            <a:blip r:embed="rId2">
              <a:extLst/>
            </a:blip>
            <a:stretch>
              <a:fillRect/>
            </a:stretch>
          </p:blipFill>
          <p:spPr>
            <a:xfrm>
              <a:off x="0" y="73045"/>
              <a:ext cx="11246952" cy="5335570"/>
            </a:xfrm>
            <a:prstGeom prst="rect">
              <a:avLst/>
            </a:prstGeom>
            <a:ln w="12700" cap="flat">
              <a:noFill/>
              <a:miter lim="400000"/>
            </a:ln>
            <a:effectLst/>
          </p:spPr>
        </p:pic>
        <p:sp>
          <p:nvSpPr>
            <p:cNvPr id="3408" name="Shape 3408"/>
            <p:cNvSpPr/>
            <p:nvPr/>
          </p:nvSpPr>
          <p:spPr>
            <a:xfrm>
              <a:off x="8038277" y="-7"/>
              <a:ext cx="1676524" cy="533544"/>
            </a:xfrm>
            <a:custGeom>
              <a:avLst/>
              <a:gdLst/>
              <a:ahLst/>
              <a:cxnLst>
                <a:cxn ang="0">
                  <a:pos x="wd2" y="hd2"/>
                </a:cxn>
                <a:cxn ang="5400000">
                  <a:pos x="wd2" y="hd2"/>
                </a:cxn>
                <a:cxn ang="10800000">
                  <a:pos x="wd2" y="hd2"/>
                </a:cxn>
                <a:cxn ang="16200000">
                  <a:pos x="wd2" y="hd2"/>
                </a:cxn>
              </a:cxnLst>
              <a:rect l="0" t="0" r="r" b="b"/>
              <a:pathLst>
                <a:path w="19679"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50800" cap="flat">
              <a:solidFill>
                <a:srgbClr val="FF7F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pic>
        <p:nvPicPr>
          <p:cNvPr id="3410" name="pasted-image.png"/>
          <p:cNvPicPr/>
          <p:nvPr/>
        </p:nvPicPr>
        <p:blipFill>
          <a:blip r:embed="rId3">
            <a:extLst/>
          </a:blip>
          <a:srcRect l="0" t="0" r="0" b="13594"/>
          <a:stretch>
            <a:fillRect/>
          </a:stretch>
        </p:blipFill>
        <p:spPr>
          <a:xfrm>
            <a:off x="2500381" y="3513575"/>
            <a:ext cx="1798371" cy="341438"/>
          </a:xfrm>
          <a:prstGeom prst="rect">
            <a:avLst/>
          </a:prstGeom>
          <a:ln w="12700">
            <a:miter lim="400000"/>
          </a:ln>
        </p:spPr>
      </p:pic>
    </p:spTree>
  </p:cSld>
  <p:clrMapOvr>
    <a:masterClrMapping/>
  </p:clrMapOvr>
  <p:transition spd="med" advClick="1"/>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2" name="Shape 34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Revoke access</a:t>
            </a:r>
          </a:p>
        </p:txBody>
      </p:sp>
      <p:sp>
        <p:nvSpPr>
          <p:cNvPr id="3413" name="Shape 3413"/>
          <p:cNvSpPr/>
          <p:nvPr>
            <p:ph type="body" idx="1"/>
          </p:nvPr>
        </p:nvSpPr>
        <p:spPr>
          <a:xfrm>
            <a:off x="800178" y="1879600"/>
            <a:ext cx="15152581" cy="6731000"/>
          </a:xfrm>
          <a:prstGeom prst="rect">
            <a:avLst/>
          </a:prstGeom>
        </p:spPr>
        <p:txBody>
          <a:bodyPr>
            <a:normAutofit fontScale="100000" lnSpcReduction="0"/>
          </a:bodyPr>
          <a:lstStyle>
            <a:lvl1pPr marL="944574" indent="-944574"/>
          </a:lstStyle>
          <a:p>
            <a:pPr lvl="0">
              <a:defRPr sz="1800"/>
            </a:pPr>
            <a:r>
              <a:rPr sz="4600"/>
              <a:t>Now either 'Leave Organization' you've been invited into, or remove your classmate from your organization</a:t>
            </a:r>
          </a:p>
        </p:txBody>
      </p:sp>
      <p:grpSp>
        <p:nvGrpSpPr>
          <p:cNvPr id="3418" name="Group 3418"/>
          <p:cNvGrpSpPr/>
          <p:nvPr/>
        </p:nvGrpSpPr>
        <p:grpSpPr>
          <a:xfrm>
            <a:off x="2502143" y="3505200"/>
            <a:ext cx="11246952" cy="5334000"/>
            <a:chOff x="0" y="0"/>
            <a:chExt cx="11246951" cy="5334000"/>
          </a:xfrm>
        </p:grpSpPr>
        <p:pic>
          <p:nvPicPr>
            <p:cNvPr id="3414" name="image48.png"/>
            <p:cNvPicPr/>
            <p:nvPr/>
          </p:nvPicPr>
          <p:blipFill>
            <a:blip r:embed="rId2">
              <a:extLst/>
            </a:blip>
            <a:stretch>
              <a:fillRect/>
            </a:stretch>
          </p:blipFill>
          <p:spPr>
            <a:xfrm>
              <a:off x="0" y="0"/>
              <a:ext cx="11246952" cy="5334000"/>
            </a:xfrm>
            <a:prstGeom prst="rect">
              <a:avLst/>
            </a:prstGeom>
            <a:ln w="12700" cap="flat">
              <a:noFill/>
              <a:miter lim="400000"/>
            </a:ln>
            <a:effectLst/>
          </p:spPr>
        </p:pic>
        <p:sp>
          <p:nvSpPr>
            <p:cNvPr id="3415" name="Shape 3415"/>
            <p:cNvSpPr/>
            <p:nvPr/>
          </p:nvSpPr>
          <p:spPr>
            <a:xfrm>
              <a:off x="1724181" y="1208082"/>
              <a:ext cx="979561" cy="36829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7F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416" name="Shape 3416"/>
            <p:cNvSpPr/>
            <p:nvPr/>
          </p:nvSpPr>
          <p:spPr>
            <a:xfrm>
              <a:off x="201616" y="1585908"/>
              <a:ext cx="1219291" cy="253996"/>
            </a:xfrm>
            <a:custGeom>
              <a:avLst/>
              <a:gdLst/>
              <a:ahLst/>
              <a:cxnLst>
                <a:cxn ang="0">
                  <a:pos x="wd2" y="hd2"/>
                </a:cxn>
                <a:cxn ang="5400000">
                  <a:pos x="wd2" y="hd2"/>
                </a:cxn>
                <a:cxn ang="10800000">
                  <a:pos x="wd2" y="hd2"/>
                </a:cxn>
                <a:cxn ang="16200000">
                  <a:pos x="wd2" y="hd2"/>
                </a:cxn>
              </a:cxnLst>
              <a:rect l="0" t="0" r="r" b="b"/>
              <a:pathLst>
                <a:path w="19679"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7F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417" name="Shape 3417"/>
            <p:cNvSpPr/>
            <p:nvPr/>
          </p:nvSpPr>
          <p:spPr>
            <a:xfrm>
              <a:off x="5790168" y="3963983"/>
              <a:ext cx="800160" cy="253996"/>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flat">
              <a:solidFill>
                <a:srgbClr val="FF7F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pic>
        <p:nvPicPr>
          <p:cNvPr id="3419" name="pasted-image.png"/>
          <p:cNvPicPr/>
          <p:nvPr/>
        </p:nvPicPr>
        <p:blipFill>
          <a:blip r:embed="rId3">
            <a:extLst/>
          </a:blip>
          <a:srcRect l="0" t="0" r="0" b="13594"/>
          <a:stretch>
            <a:fillRect/>
          </a:stretch>
        </p:blipFill>
        <p:spPr>
          <a:xfrm>
            <a:off x="2500381" y="3513575"/>
            <a:ext cx="1798370" cy="341437"/>
          </a:xfrm>
          <a:prstGeom prst="rect">
            <a:avLst/>
          </a:prstGeom>
          <a:ln w="12700">
            <a:miter lim="400000"/>
          </a:ln>
        </p:spPr>
      </p:pic>
    </p:spTree>
  </p:cSld>
  <p:clrMapOvr>
    <a:masterClrMapping/>
  </p:clrMapOvr>
  <p:transition spd="med" advClick="1"/>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1" name="Shape 3421"/>
          <p:cNvSpPr/>
          <p:nvPr>
            <p:ph type="title"/>
          </p:nvPr>
        </p:nvSpPr>
        <p:spPr>
          <a:xfrm>
            <a:off x="800271" y="177800"/>
            <a:ext cx="14657235" cy="1117600"/>
          </a:xfrm>
          <a:prstGeom prst="rect">
            <a:avLst/>
          </a:prstGeom>
        </p:spPr>
        <p:txBody>
          <a:bodyPr lIns="0" tIns="0" rIns="0" bIns="0">
            <a:normAutofit fontScale="100000" lnSpcReduction="0"/>
          </a:bodyPr>
          <a:lstStyle>
            <a:lvl1pPr>
              <a:defRPr sz="7300"/>
            </a:lvl1pPr>
          </a:lstStyle>
          <a:p>
            <a:pPr lvl="0">
              <a:defRPr sz="1800">
                <a:solidFill>
                  <a:srgbClr val="000000"/>
                </a:solidFill>
                <a:effectLst/>
              </a:defRPr>
            </a:pPr>
            <a:r>
              <a:rPr sz="7300">
                <a:solidFill>
                  <a:srgbClr val="FFFFFF"/>
                </a:solidFill>
                <a:effectLst>
                  <a:outerShdw sx="100000" sy="100000" kx="0" ky="0" algn="b" rotWithShape="0" blurRad="38100" dist="38100" dir="2700000">
                    <a:srgbClr val="C0C0C0"/>
                  </a:outerShdw>
                </a:effectLst>
              </a:rPr>
              <a:t>Review Questions</a:t>
            </a:r>
          </a:p>
        </p:txBody>
      </p:sp>
      <p:sp>
        <p:nvSpPr>
          <p:cNvPr id="3422" name="Shape 342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an Organization?</a:t>
            </a:r>
            <a:endParaRPr sz="4600"/>
          </a:p>
          <a:p>
            <a:pPr lvl="0" marL="944574" indent="-944574">
              <a:defRPr sz="1800"/>
            </a:pPr>
            <a:r>
              <a:rPr sz="4600"/>
              <a:t>How do you regenerate the Starter Kit for your Organization?</a:t>
            </a:r>
          </a:p>
        </p:txBody>
      </p:sp>
    </p:spTree>
  </p:cSld>
  <p:clrMapOvr>
    <a:masterClrMapping/>
  </p:clrMapOvr>
  <p:transition spd="med" advClick="1"/>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4" name="Shape 3424"/>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Test Node Setup</a:t>
            </a:r>
          </a:p>
        </p:txBody>
      </p:sp>
      <p:sp>
        <p:nvSpPr>
          <p:cNvPr id="3425" name="Shape 3425"/>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Setup a node to manage</a:t>
            </a:r>
          </a:p>
        </p:txBody>
      </p:sp>
    </p:spTree>
  </p:cSld>
  <p:clrMapOvr>
    <a:masterClrMapping/>
  </p:clrMapOvr>
  <p:transition spd="med" advClick="1"/>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7" name="Shape 342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3428" name="Shape 342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Install chef-client on a node using "knife bootstrap"</a:t>
            </a:r>
            <a:endParaRPr sz="4600"/>
          </a:p>
          <a:p>
            <a:pPr lvl="1" marL="1349614" indent="-944574">
              <a:defRPr sz="1800"/>
            </a:pPr>
            <a:r>
              <a:rPr sz="4600"/>
              <a:t>Explain how knife bootstrap configures a node to use the Organization created in the previous section</a:t>
            </a:r>
            <a:endParaRPr sz="4600"/>
          </a:p>
          <a:p>
            <a:pPr lvl="1" marL="1349614" indent="-944574">
              <a:defRPr sz="1800"/>
            </a:pPr>
            <a:r>
              <a:rPr sz="4600"/>
              <a:t>Explain the basic configuration needed to run chef-client</a:t>
            </a:r>
          </a:p>
        </p:txBody>
      </p:sp>
    </p:spTree>
  </p:cSld>
  <p:clrMapOvr>
    <a:masterClrMapping/>
  </p:clrMapOvr>
  <p:transition spd="med" advClick="1"/>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0" name="Shape 343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Nodes</a:t>
            </a:r>
          </a:p>
        </p:txBody>
      </p:sp>
      <p:pic>
        <p:nvPicPr>
          <p:cNvPr id="3431" name="image49.png"/>
          <p:cNvPicPr/>
          <p:nvPr/>
        </p:nvPicPr>
        <p:blipFill>
          <a:blip r:embed="rId3">
            <a:extLst/>
          </a:blip>
          <a:stretch>
            <a:fillRect/>
          </a:stretch>
        </p:blipFill>
        <p:spPr>
          <a:xfrm>
            <a:off x="4686758" y="1673225"/>
            <a:ext cx="6871373" cy="7188200"/>
          </a:xfrm>
          <a:prstGeom prst="rect">
            <a:avLst/>
          </a:prstGeom>
          <a:ln w="12700">
            <a:miter lim="400000"/>
          </a:ln>
        </p:spPr>
      </p:pic>
    </p:spTree>
  </p:cSld>
  <p:clrMapOvr>
    <a:masterClrMapping/>
  </p:clrMapOvr>
  <p:transition spd="med" advClick="1"/>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437" name="Group 3437"/>
          <p:cNvGrpSpPr/>
          <p:nvPr/>
        </p:nvGrpSpPr>
        <p:grpSpPr>
          <a:xfrm>
            <a:off x="800176" y="1854201"/>
            <a:ext cx="14657236" cy="1219201"/>
            <a:chOff x="0" y="0"/>
            <a:chExt cx="14657235" cy="1219200"/>
          </a:xfrm>
        </p:grpSpPr>
        <p:sp>
          <p:nvSpPr>
            <p:cNvPr id="3435" name="Shape 3435"/>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436" name="Shape 3436"/>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gem install knife-windows</a:t>
              </a:r>
            </a:p>
          </p:txBody>
        </p:sp>
      </p:grpSp>
      <p:sp>
        <p:nvSpPr>
          <p:cNvPr id="3438" name="Shape 3438"/>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Install Windows plugin for Knife</a:t>
            </a:r>
          </a:p>
        </p:txBody>
      </p:sp>
      <p:grpSp>
        <p:nvGrpSpPr>
          <p:cNvPr id="3441" name="Group 3441"/>
          <p:cNvGrpSpPr/>
          <p:nvPr/>
        </p:nvGrpSpPr>
        <p:grpSpPr>
          <a:xfrm>
            <a:off x="825580" y="3505200"/>
            <a:ext cx="14606430" cy="3990846"/>
            <a:chOff x="0" y="-152400"/>
            <a:chExt cx="14606429" cy="3990845"/>
          </a:xfrm>
        </p:grpSpPr>
        <p:sp>
          <p:nvSpPr>
            <p:cNvPr id="3439" name="Shape 3439"/>
            <p:cNvSpPr/>
            <p:nvPr/>
          </p:nvSpPr>
          <p:spPr>
            <a:xfrm>
              <a:off x="-1" y="-152400"/>
              <a:ext cx="14606430" cy="3990846"/>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3440" name="Shape 3440"/>
            <p:cNvSpPr/>
            <p:nvPr/>
          </p:nvSpPr>
          <p:spPr>
            <a:xfrm>
              <a:off x="-1" y="1004822"/>
              <a:ext cx="14606430" cy="167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000">
                  <a:solidFill>
                    <a:srgbClr val="FFFFFF"/>
                  </a:solidFill>
                  <a:latin typeface="Courier"/>
                  <a:ea typeface="Courier"/>
                  <a:cs typeface="Courier"/>
                  <a:sym typeface="Courier"/>
                </a:rPr>
                <a:t>Successfully installed knife-windows 0.8.2</a:t>
              </a:r>
              <a:endParaRPr>
                <a:latin typeface="Calibri"/>
                <a:ea typeface="Calibri"/>
                <a:cs typeface="Calibri"/>
                <a:sym typeface="Calibri"/>
              </a:endParaRPr>
            </a:p>
            <a:p>
              <a:pPr lvl="0">
                <a:defRPr sz="1800"/>
              </a:pPr>
              <a:r>
                <a:rPr b="1" sz="4000">
                  <a:solidFill>
                    <a:srgbClr val="FFFFFF"/>
                  </a:solidFill>
                  <a:latin typeface="Courier"/>
                  <a:ea typeface="Courier"/>
                  <a:cs typeface="Courier"/>
                  <a:sym typeface="Courier"/>
                </a:rPr>
                <a:t>19 gems installed</a:t>
              </a:r>
            </a:p>
          </p:txBody>
        </p:sp>
      </p:grpSp>
    </p:spTree>
  </p:cSld>
  <p:clrMapOvr>
    <a:masterClrMapping/>
  </p:clrMapOvr>
  <p:transition spd="med" advClick="1"/>
</p:sld>
</file>

<file path=ppt/slides/slide1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447" name="Group 3447"/>
          <p:cNvGrpSpPr/>
          <p:nvPr/>
        </p:nvGrpSpPr>
        <p:grpSpPr>
          <a:xfrm>
            <a:off x="800176" y="1854201"/>
            <a:ext cx="14657236" cy="1219201"/>
            <a:chOff x="0" y="0"/>
            <a:chExt cx="14657235" cy="1219200"/>
          </a:xfrm>
        </p:grpSpPr>
        <p:sp>
          <p:nvSpPr>
            <p:cNvPr id="3445" name="Shape 3445"/>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446" name="Shape 3446"/>
            <p:cNvSpPr/>
            <p:nvPr/>
          </p:nvSpPr>
          <p:spPr>
            <a:xfrm>
              <a:off x="-1" y="82549"/>
              <a:ext cx="14657237" cy="1054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100">
                  <a:solidFill>
                    <a:srgbClr val="FFFFFF"/>
                  </a:solidFill>
                  <a:latin typeface="Courier"/>
                  <a:ea typeface="Courier"/>
                  <a:cs typeface="Courier"/>
                  <a:sym typeface="Courier"/>
                </a:rPr>
                <a:t>PS \&gt; </a:t>
              </a:r>
              <a:r>
                <a:rPr sz="3900">
                  <a:solidFill>
                    <a:srgbClr val="FFFFFF"/>
                  </a:solidFill>
                  <a:latin typeface="Courier"/>
                  <a:ea typeface="Courier"/>
                  <a:cs typeface="Courier"/>
                  <a:sym typeface="Courier"/>
                </a:rPr>
                <a:t>gem install knife-windows --no-rdoc --no-ri</a:t>
              </a:r>
            </a:p>
          </p:txBody>
        </p:sp>
      </p:grpSp>
      <p:sp>
        <p:nvSpPr>
          <p:cNvPr id="3448" name="Shape 3448"/>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7200">
                <a:solidFill>
                  <a:srgbClr val="FFFFFF"/>
                </a:solidFill>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Install Windows plugin for Knife</a:t>
            </a:r>
          </a:p>
        </p:txBody>
      </p:sp>
      <p:grpSp>
        <p:nvGrpSpPr>
          <p:cNvPr id="3451" name="Group 3451"/>
          <p:cNvGrpSpPr/>
          <p:nvPr/>
        </p:nvGrpSpPr>
        <p:grpSpPr>
          <a:xfrm>
            <a:off x="825580" y="3505200"/>
            <a:ext cx="14606430" cy="3990846"/>
            <a:chOff x="0" y="-152400"/>
            <a:chExt cx="14606429" cy="3990845"/>
          </a:xfrm>
        </p:grpSpPr>
        <p:sp>
          <p:nvSpPr>
            <p:cNvPr id="3449" name="Shape 3449"/>
            <p:cNvSpPr/>
            <p:nvPr/>
          </p:nvSpPr>
          <p:spPr>
            <a:xfrm>
              <a:off x="-1" y="-152400"/>
              <a:ext cx="14606430" cy="3990846"/>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3450" name="Shape 3450"/>
            <p:cNvSpPr/>
            <p:nvPr/>
          </p:nvSpPr>
          <p:spPr>
            <a:xfrm>
              <a:off x="-1" y="1004822"/>
              <a:ext cx="14606430" cy="167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000">
                  <a:solidFill>
                    <a:srgbClr val="FFFFFF"/>
                  </a:solidFill>
                  <a:latin typeface="Courier"/>
                  <a:ea typeface="Courier"/>
                  <a:cs typeface="Courier"/>
                  <a:sym typeface="Courier"/>
                </a:rPr>
                <a:t>Successfully installed knife-windows 0.8.2</a:t>
              </a:r>
              <a:endParaRPr>
                <a:latin typeface="Calibri"/>
                <a:ea typeface="Calibri"/>
                <a:cs typeface="Calibri"/>
                <a:sym typeface="Calibri"/>
              </a:endParaRPr>
            </a:p>
            <a:p>
              <a:pPr lvl="0">
                <a:defRPr sz="1800"/>
              </a:pPr>
              <a:r>
                <a:rPr b="1" sz="4000">
                  <a:solidFill>
                    <a:srgbClr val="FFFFFF"/>
                  </a:solidFill>
                  <a:latin typeface="Courier"/>
                  <a:ea typeface="Courier"/>
                  <a:cs typeface="Courier"/>
                  <a:sym typeface="Courier"/>
                </a:rPr>
                <a:t>19 gems installed</a:t>
              </a:r>
            </a:p>
          </p:txBody>
        </p:sp>
      </p:grpSp>
      <p:sp>
        <p:nvSpPr>
          <p:cNvPr id="3452" name="Shape 3452"/>
          <p:cNvSpPr/>
          <p:nvPr/>
        </p:nvSpPr>
        <p:spPr>
          <a:xfrm>
            <a:off x="826613" y="7862601"/>
            <a:ext cx="11666175" cy="955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sz="1800"/>
            </a:pPr>
            <a:r>
              <a:rPr sz="2800"/>
              <a:t>--no-rdoc              -- Generate RDoc documentation for the gem on install</a:t>
            </a:r>
            <a:endParaRPr sz="2800"/>
          </a:p>
          <a:p>
            <a:pPr lvl="0">
              <a:defRPr sz="1800"/>
            </a:pPr>
            <a:r>
              <a:rPr sz="2800"/>
              <a:t>--no-ri                   -- Generate RI documentation for the gem on install</a:t>
            </a:r>
          </a:p>
        </p:txBody>
      </p:sp>
    </p:spTree>
  </p:cSld>
  <p:clrMapOvr>
    <a:masterClrMapping/>
  </p:clrMapOvr>
  <p:transition spd="med" advClick="1"/>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6" name="Shape 345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Nodes</a:t>
            </a:r>
          </a:p>
        </p:txBody>
      </p:sp>
      <p:sp>
        <p:nvSpPr>
          <p:cNvPr id="3457" name="Shape 345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Nodes represent the servers in your infrastructure</a:t>
            </a:r>
            <a:endParaRPr sz="4600"/>
          </a:p>
          <a:p>
            <a:pPr lvl="1" marL="1349614" indent="-944574">
              <a:defRPr sz="1800"/>
            </a:pPr>
            <a:r>
              <a:rPr sz="4600"/>
              <a:t>Could be physical servers or virtual servers</a:t>
            </a:r>
            <a:endParaRPr sz="4600"/>
          </a:p>
          <a:p>
            <a:pPr lvl="1" marL="1349614" indent="-944574">
              <a:defRPr sz="1800"/>
            </a:pPr>
            <a:r>
              <a:rPr sz="4600"/>
              <a:t>Hardware that you own</a:t>
            </a:r>
            <a:endParaRPr sz="4600"/>
          </a:p>
          <a:p>
            <a:pPr lvl="1" marL="1349614" indent="-944574">
              <a:defRPr sz="1800"/>
            </a:pPr>
            <a:r>
              <a:rPr sz="4600"/>
              <a:t>Compute instances in a public or private cloud</a:t>
            </a:r>
            <a:endParaRPr sz="4600"/>
          </a:p>
          <a:p>
            <a:pPr lvl="0" marL="944574" indent="-944574">
              <a:defRPr sz="1800"/>
            </a:pPr>
            <a:r>
              <a:rPr sz="4600"/>
              <a:t>Could also be network hardware - switches, routers, printers, etc…</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1" name="Shape 175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How to learn Chef</a:t>
            </a:r>
          </a:p>
        </p:txBody>
      </p:sp>
      <p:sp>
        <p:nvSpPr>
          <p:cNvPr id="1752" name="Shape 1752"/>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You bring the domain expertise about your business and problems</a:t>
            </a:r>
            <a:endParaRPr sz="4800"/>
          </a:p>
          <a:p>
            <a:pPr lvl="0" marL="1028498" indent="-1028498">
              <a:defRPr sz="1800"/>
            </a:pPr>
            <a:r>
              <a:rPr sz="4800"/>
              <a:t>Chef provides a framework for solving those problems</a:t>
            </a:r>
            <a:endParaRPr sz="4800"/>
          </a:p>
          <a:p>
            <a:pPr lvl="0" marL="1028498" indent="-1028498">
              <a:defRPr sz="1800"/>
            </a:pPr>
            <a:r>
              <a:rPr sz="4800"/>
              <a:t>Our job is to work together to teach you how to express solutions to your problems with Chef</a:t>
            </a:r>
          </a:p>
        </p:txBody>
      </p:sp>
    </p:spTree>
  </p:cSld>
  <p:clrMapOvr>
    <a:masterClrMapping/>
  </p:clrMapOvr>
  <p:transition spd="med" advClick="1"/>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1" name="Shape 34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We Have No Nodes Yet</a:t>
            </a:r>
          </a:p>
        </p:txBody>
      </p:sp>
      <p:pic>
        <p:nvPicPr>
          <p:cNvPr id="3462" name="pasted-image.png"/>
          <p:cNvPicPr/>
          <p:nvPr/>
        </p:nvPicPr>
        <p:blipFill>
          <a:blip r:embed="rId3">
            <a:extLst/>
          </a:blip>
          <a:stretch>
            <a:fillRect/>
          </a:stretch>
        </p:blipFill>
        <p:spPr>
          <a:xfrm>
            <a:off x="1623162" y="2160766"/>
            <a:ext cx="13009676" cy="6155998"/>
          </a:xfrm>
          <a:prstGeom prst="rect">
            <a:avLst/>
          </a:prstGeom>
          <a:ln w="3175">
            <a:solidFill>
              <a:srgbClr val="334150"/>
            </a:solidFill>
            <a:prstDash val="sysDot"/>
            <a:miter/>
          </a:ln>
        </p:spPr>
      </p:pic>
    </p:spTree>
  </p:cSld>
  <p:clrMapOvr>
    <a:masterClrMapping/>
  </p:clrMapOvr>
  <p:transition spd="med" advClick="1"/>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6" name="Shape 34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Training Node</a:t>
            </a:r>
          </a:p>
        </p:txBody>
      </p:sp>
      <p:sp>
        <p:nvSpPr>
          <p:cNvPr id="3467" name="Shape 346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labs require a node to be managed</a:t>
            </a:r>
            <a:endParaRPr sz="4600"/>
          </a:p>
          <a:p>
            <a:pPr lvl="0" marL="944574" indent="-944574">
              <a:defRPr sz="1800"/>
            </a:pPr>
            <a:r>
              <a:rPr sz="4600"/>
              <a:t>We use the CloudShare training environment</a:t>
            </a:r>
            <a:endParaRPr sz="4600"/>
          </a:p>
          <a:p>
            <a:pPr lvl="1" marL="1349614" indent="-944574">
              <a:defRPr sz="1800"/>
            </a:pPr>
            <a:r>
              <a:rPr sz="4600"/>
              <a:t>Windows Server 2012 x64</a:t>
            </a:r>
            <a:endParaRPr sz="4600"/>
          </a:p>
          <a:p>
            <a:pPr lvl="1" marL="1349614" indent="-944574">
              <a:defRPr sz="1800"/>
            </a:pPr>
            <a:r>
              <a:rPr sz="4600"/>
              <a:t>2GB RAM</a:t>
            </a:r>
            <a:endParaRPr sz="4600"/>
          </a:p>
          <a:p>
            <a:pPr lvl="1" marL="1349614" indent="-944574">
              <a:defRPr sz="1800"/>
            </a:pPr>
            <a:r>
              <a:rPr sz="4600"/>
              <a:t>40GB HDD</a:t>
            </a:r>
          </a:p>
        </p:txBody>
      </p:sp>
    </p:spTree>
  </p:cSld>
  <p:clrMapOvr>
    <a:masterClrMapping/>
  </p:clrMapOvr>
  <p:transition spd="med" advClick="1"/>
</p:sld>
</file>

<file path=ppt/slides/slide18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471" name="Shape 347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Bring Your Own Node</a:t>
            </a:r>
          </a:p>
        </p:txBody>
      </p:sp>
      <p:sp>
        <p:nvSpPr>
          <p:cNvPr id="3472" name="Shape 347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Use your own Virtual Machine (VM) or Server</a:t>
            </a:r>
            <a:endParaRPr sz="4600"/>
          </a:p>
          <a:p>
            <a:pPr lvl="0" marL="944574" indent="-944574">
              <a:defRPr sz="1800"/>
            </a:pPr>
            <a:r>
              <a:rPr sz="4600"/>
              <a:t>Required for the labs:</a:t>
            </a:r>
            <a:endParaRPr sz="4600"/>
          </a:p>
          <a:p>
            <a:pPr lvl="1" marL="1349614" indent="-944574">
              <a:defRPr sz="1800"/>
            </a:pPr>
            <a:r>
              <a:rPr sz="4600"/>
              <a:t>Windows 2012</a:t>
            </a:r>
            <a:endParaRPr sz="4600"/>
          </a:p>
          <a:p>
            <a:pPr lvl="1" marL="1349614" indent="-944574">
              <a:defRPr sz="1800"/>
            </a:pPr>
            <a:r>
              <a:rPr sz="4600"/>
              <a:t>1 GB RAM</a:t>
            </a:r>
            <a:endParaRPr sz="4600"/>
          </a:p>
          <a:p>
            <a:pPr lvl="1" marL="1349614" indent="-944574">
              <a:defRPr sz="1800"/>
            </a:pPr>
            <a:r>
              <a:rPr sz="4600"/>
              <a:t>25 GB Disk</a:t>
            </a:r>
            <a:endParaRPr sz="4600"/>
          </a:p>
          <a:p>
            <a:pPr lvl="1" marL="1349614" indent="-944574">
              <a:defRPr sz="1800"/>
            </a:pPr>
            <a:r>
              <a:rPr sz="4600"/>
              <a:t>Administrator level permissions</a:t>
            </a:r>
          </a:p>
        </p:txBody>
      </p:sp>
    </p:spTree>
  </p:cSld>
  <p:clrMapOvr>
    <a:masterClrMapping/>
  </p:clrMapOvr>
  <p:transition spd="med" advClick="1"/>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4" name="Shape 34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CloudShare Node</a:t>
            </a:r>
          </a:p>
        </p:txBody>
      </p:sp>
      <p:sp>
        <p:nvSpPr>
          <p:cNvPr id="3475" name="Shape 3475"/>
          <p:cNvSpPr/>
          <p:nvPr>
            <p:ph type="body" idx="1"/>
          </p:nvPr>
        </p:nvSpPr>
        <p:spPr>
          <a:xfrm>
            <a:off x="800271" y="1879602"/>
            <a:ext cx="14657235" cy="6731001"/>
          </a:xfrm>
          <a:prstGeom prst="rect">
            <a:avLst/>
          </a:prstGeom>
        </p:spPr>
        <p:txBody>
          <a:bodyPr>
            <a:normAutofit fontScale="100000" lnSpcReduction="0"/>
          </a:bodyPr>
          <a:lstStyle/>
          <a:p>
            <a:pPr lvl="0">
              <a:defRPr sz="1800"/>
            </a:pPr>
            <a:endParaRPr sz="4600"/>
          </a:p>
          <a:p>
            <a:pPr lvl="0">
              <a:defRPr sz="1800"/>
            </a:pPr>
            <a:endParaRPr sz="4600"/>
          </a:p>
          <a:p>
            <a:pPr lvl="0">
              <a:defRPr sz="1800"/>
            </a:pPr>
            <a:endParaRPr sz="4600"/>
          </a:p>
          <a:p>
            <a:pPr lvl="0" marL="944574" indent="-944574">
              <a:defRPr sz="1800"/>
            </a:pPr>
            <a:r>
              <a:rPr sz="4600"/>
              <a:t>Class URL: &lt;Class URL goes here&gt;</a:t>
            </a:r>
          </a:p>
        </p:txBody>
      </p:sp>
      <p:pic>
        <p:nvPicPr>
          <p:cNvPr id="3476" name="image51.png"/>
          <p:cNvPicPr/>
          <p:nvPr/>
        </p:nvPicPr>
        <p:blipFill>
          <a:blip r:embed="rId2">
            <a:extLst/>
          </a:blip>
          <a:stretch>
            <a:fillRect/>
          </a:stretch>
        </p:blipFill>
        <p:spPr>
          <a:xfrm>
            <a:off x="1587500" y="3810000"/>
            <a:ext cx="13081000" cy="4889500"/>
          </a:xfrm>
          <a:prstGeom prst="rect">
            <a:avLst/>
          </a:prstGeom>
          <a:ln w="12700">
            <a:miter lim="400000"/>
          </a:ln>
        </p:spPr>
      </p:pic>
    </p:spTree>
  </p:cSld>
  <p:clrMapOvr>
    <a:masterClrMapping/>
  </p:clrMapOvr>
  <p:transition spd="med" advClick="1"/>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8" name="Shape 3478"/>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CloudShare Node</a:t>
            </a:r>
          </a:p>
        </p:txBody>
      </p:sp>
      <p:sp>
        <p:nvSpPr>
          <p:cNvPr id="3479" name="Shape 3479"/>
          <p:cNvSpPr/>
          <p:nvPr>
            <p:ph type="body" idx="1"/>
          </p:nvPr>
        </p:nvSpPr>
        <p:spPr>
          <a:prstGeom prst="rect">
            <a:avLst/>
          </a:prstGeom>
        </p:spPr>
        <p:txBody>
          <a:bodyPr/>
          <a:lstStyle/>
          <a:p>
            <a:pPr lvl="0">
              <a:defRPr sz="1800"/>
            </a:pPr>
            <a:r>
              <a:rPr sz="4800"/>
              <a:t>Register and login to CloudShare (see invite)</a:t>
            </a:r>
            <a:endParaRPr sz="4800"/>
          </a:p>
          <a:p>
            <a:pPr lvl="0">
              <a:defRPr sz="1800"/>
            </a:pPr>
            <a:r>
              <a:rPr sz="4800"/>
              <a:t>Start Using This Environment</a:t>
            </a:r>
          </a:p>
        </p:txBody>
      </p:sp>
      <p:sp>
        <p:nvSpPr>
          <p:cNvPr id="3480" name="Shape 3480"/>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3481" name="pasted-image.png"/>
          <p:cNvPicPr/>
          <p:nvPr/>
        </p:nvPicPr>
        <p:blipFill>
          <a:blip r:embed="rId2">
            <a:extLst/>
          </a:blip>
          <a:srcRect l="0" t="1122" r="0" b="0"/>
          <a:stretch>
            <a:fillRect/>
          </a:stretch>
        </p:blipFill>
        <p:spPr>
          <a:xfrm>
            <a:off x="404551" y="3612229"/>
            <a:ext cx="15410198" cy="4853021"/>
          </a:xfrm>
          <a:prstGeom prst="rect">
            <a:avLst/>
          </a:prstGeom>
          <a:ln w="3175">
            <a:solidFill/>
            <a:prstDash val="sysDot"/>
            <a:miter lim="400000"/>
          </a:ln>
        </p:spPr>
      </p:pic>
      <p:sp>
        <p:nvSpPr>
          <p:cNvPr id="3482" name="Shape 3482"/>
          <p:cNvSpPr/>
          <p:nvPr/>
        </p:nvSpPr>
        <p:spPr>
          <a:xfrm flipH="1">
            <a:off x="8618926" y="6818842"/>
            <a:ext cx="2665986" cy="1559150"/>
          </a:xfrm>
          <a:prstGeom prst="line">
            <a:avLst/>
          </a:prstGeom>
          <a:ln w="152400">
            <a:solidFill>
              <a:srgbClr val="0433FF"/>
            </a:solidFill>
            <a:miter/>
            <a:headEnd type="stealth"/>
          </a:ln>
        </p:spPr>
        <p:txBody>
          <a:bodyPr lIns="0" tIns="0" rIns="0" bIns="0"/>
          <a:lstStyle/>
          <a:p>
            <a:pPr lvl="0" defTabSz="457200">
              <a:defRPr sz="1200"/>
            </a:pPr>
          </a:p>
        </p:txBody>
      </p:sp>
      <p:sp>
        <p:nvSpPr>
          <p:cNvPr id="3483" name="Shape 3483"/>
          <p:cNvSpPr/>
          <p:nvPr/>
        </p:nvSpPr>
        <p:spPr>
          <a:xfrm>
            <a:off x="11248432" y="5694576"/>
            <a:ext cx="4375778" cy="15240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01600">
            <a:solidFill>
              <a:srgbClr val="0433FF"/>
            </a:solidFill>
          </a:ln>
          <a:effectLst>
            <a:outerShdw sx="100000" sy="100000" kx="0" ky="0" algn="b" rotWithShape="0" blurRad="38100" dist="23000" dir="5400000">
              <a:srgbClr val="000000">
                <a:alpha val="35000"/>
              </a:srgbClr>
            </a:outerShdw>
          </a:effectLst>
        </p:spPr>
        <p:txBody>
          <a:bodyPr lIns="0" tIns="0" rIns="0" bIns="0" anchor="ctr"/>
          <a:lstStyle/>
          <a:p>
            <a:pPr lvl="0"/>
          </a:p>
        </p:txBody>
      </p:sp>
    </p:spTree>
  </p:cSld>
  <p:clrMapOvr>
    <a:masterClrMapping/>
  </p:clrMapOvr>
  <p:transition spd="med" advClick="1"/>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5" name="Shape 3485"/>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CloudShare Node</a:t>
            </a:r>
          </a:p>
        </p:txBody>
      </p:sp>
      <p:sp>
        <p:nvSpPr>
          <p:cNvPr id="3486" name="Shape 348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3487" name="pasted-image.png"/>
          <p:cNvPicPr/>
          <p:nvPr/>
        </p:nvPicPr>
        <p:blipFill>
          <a:blip r:embed="rId2">
            <a:extLst/>
          </a:blip>
          <a:stretch>
            <a:fillRect/>
          </a:stretch>
        </p:blipFill>
        <p:spPr>
          <a:xfrm>
            <a:off x="-166116" y="1589018"/>
            <a:ext cx="16256001" cy="7089914"/>
          </a:xfrm>
          <a:prstGeom prst="rect">
            <a:avLst/>
          </a:prstGeom>
          <a:ln w="3175">
            <a:solidFill/>
            <a:prstDash val="sysDot"/>
            <a:miter lim="400000"/>
          </a:ln>
        </p:spPr>
      </p:pic>
      <p:sp>
        <p:nvSpPr>
          <p:cNvPr id="3488" name="Shape 3488"/>
          <p:cNvSpPr/>
          <p:nvPr/>
        </p:nvSpPr>
        <p:spPr>
          <a:xfrm>
            <a:off x="1431863" y="6035736"/>
            <a:ext cx="2832100" cy="520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93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89" name="Shape 3489"/>
          <p:cNvSpPr/>
          <p:nvPr/>
        </p:nvSpPr>
        <p:spPr>
          <a:xfrm>
            <a:off x="4159226" y="6524553"/>
            <a:ext cx="2856780" cy="1560031"/>
          </a:xfrm>
          <a:prstGeom prst="line">
            <a:avLst/>
          </a:prstGeom>
          <a:ln w="152400">
            <a:solidFill>
              <a:srgbClr val="0433FF"/>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1" name="Shape 349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CloudShare Node</a:t>
            </a:r>
          </a:p>
        </p:txBody>
      </p:sp>
      <p:sp>
        <p:nvSpPr>
          <p:cNvPr id="3492" name="Shape 3492"/>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3493" name="pasted-image.png"/>
          <p:cNvPicPr/>
          <p:nvPr/>
        </p:nvPicPr>
        <p:blipFill>
          <a:blip r:embed="rId3">
            <a:extLst/>
          </a:blip>
          <a:srcRect l="0" t="10875" r="0" b="0"/>
          <a:stretch>
            <a:fillRect/>
          </a:stretch>
        </p:blipFill>
        <p:spPr>
          <a:xfrm>
            <a:off x="2723753" y="1644649"/>
            <a:ext cx="10872118" cy="7035792"/>
          </a:xfrm>
          <a:prstGeom prst="rect">
            <a:avLst/>
          </a:prstGeom>
          <a:ln w="12700">
            <a:miter lim="400000"/>
          </a:ln>
        </p:spPr>
      </p:pic>
      <p:sp>
        <p:nvSpPr>
          <p:cNvPr id="3494" name="Shape 3494"/>
          <p:cNvSpPr/>
          <p:nvPr/>
        </p:nvSpPr>
        <p:spPr>
          <a:xfrm>
            <a:off x="3369119" y="4622507"/>
            <a:ext cx="7852032" cy="520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93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95" name="Shape 3495"/>
          <p:cNvSpPr/>
          <p:nvPr/>
        </p:nvSpPr>
        <p:spPr>
          <a:xfrm>
            <a:off x="10201661" y="5133339"/>
            <a:ext cx="2856779" cy="1560031"/>
          </a:xfrm>
          <a:prstGeom prst="line">
            <a:avLst/>
          </a:prstGeom>
          <a:ln w="152400">
            <a:solidFill>
              <a:srgbClr val="0433FF"/>
            </a:solidFill>
            <a:miter/>
            <a:headEnd type="stealth"/>
          </a:ln>
        </p:spPr>
        <p:txBody>
          <a:bodyPr lIns="0" tIns="0" rIns="0" bIns="0"/>
          <a:lstStyle/>
          <a:p>
            <a:pPr lvl="0" defTabSz="457200">
              <a:defRPr sz="1200"/>
            </a:pPr>
          </a:p>
        </p:txBody>
      </p:sp>
    </p:spTree>
  </p:cSld>
  <p:clrMapOvr>
    <a:masterClrMapping/>
  </p:clrMapOvr>
  <p:transition spd="med" advClick="1"/>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9" name="Shape 349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	</a:t>
            </a:r>
          </a:p>
        </p:txBody>
      </p:sp>
      <p:sp>
        <p:nvSpPr>
          <p:cNvPr id="3500" name="Shape 350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At this point you should have</a:t>
            </a:r>
            <a:endParaRPr sz="4600"/>
          </a:p>
          <a:p>
            <a:pPr lvl="1" marL="1349614" indent="-944574">
              <a:defRPr sz="1800"/>
            </a:pPr>
            <a:r>
              <a:rPr sz="4600"/>
              <a:t>One virtual machine (VM) or server that you’ll use for the lab exercises</a:t>
            </a:r>
            <a:endParaRPr sz="4600"/>
          </a:p>
          <a:p>
            <a:pPr lvl="1" marL="1349614" indent="-944574">
              <a:defRPr sz="1800"/>
            </a:pPr>
            <a:r>
              <a:rPr sz="4600"/>
              <a:t>The IP address or public hostname</a:t>
            </a:r>
            <a:endParaRPr sz="4600"/>
          </a:p>
          <a:p>
            <a:pPr lvl="1" marL="1349614" indent="-944574">
              <a:defRPr sz="1800"/>
            </a:pPr>
            <a:r>
              <a:rPr sz="4600"/>
              <a:t>An application for establishing an RDP connection</a:t>
            </a:r>
            <a:endParaRPr sz="4600"/>
          </a:p>
          <a:p>
            <a:pPr lvl="1" marL="1349614" indent="-944574">
              <a:defRPr sz="1800"/>
            </a:pPr>
            <a:r>
              <a:rPr sz="4600"/>
              <a:t>'RDP' permissions on the VM</a:t>
            </a:r>
          </a:p>
        </p:txBody>
      </p:sp>
    </p:spTree>
  </p:cSld>
  <p:clrMapOvr>
    <a:masterClrMapping/>
  </p:clrMapOvr>
  <p:transition spd="med" advClick="1"/>
</p:sld>
</file>

<file path=ppt/slides/slide1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2" name="image52.png"/>
          <p:cNvPicPr/>
          <p:nvPr/>
        </p:nvPicPr>
        <p:blipFill>
          <a:blip r:embed="rId3">
            <a:extLst/>
          </a:blip>
          <a:stretch>
            <a:fillRect/>
          </a:stretch>
        </p:blipFill>
        <p:spPr>
          <a:xfrm>
            <a:off x="4699458" y="1668464"/>
            <a:ext cx="6934879" cy="7259637"/>
          </a:xfrm>
          <a:prstGeom prst="rect">
            <a:avLst/>
          </a:prstGeom>
          <a:ln w="12700">
            <a:miter lim="400000"/>
          </a:ln>
        </p:spPr>
      </p:pic>
      <p:sp>
        <p:nvSpPr>
          <p:cNvPr id="3503" name="Shape 350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a:t>
            </a:r>
          </a:p>
        </p:txBody>
      </p:sp>
    </p:spTree>
  </p:cSld>
  <p:clrMapOvr>
    <a:masterClrMapping/>
  </p:clrMapOvr>
  <p:transition spd="med" advClick="1"/>
</p:sld>
</file>

<file path=ppt/slides/slide1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509" name="Group 3509"/>
          <p:cNvGrpSpPr/>
          <p:nvPr/>
        </p:nvGrpSpPr>
        <p:grpSpPr>
          <a:xfrm>
            <a:off x="100301" y="1648294"/>
            <a:ext cx="16055398" cy="932512"/>
            <a:chOff x="0" y="0"/>
            <a:chExt cx="16055396" cy="932510"/>
          </a:xfrm>
        </p:grpSpPr>
        <p:sp>
          <p:nvSpPr>
            <p:cNvPr id="3507" name="Shape 3507"/>
            <p:cNvSpPr/>
            <p:nvPr/>
          </p:nvSpPr>
          <p:spPr>
            <a:xfrm>
              <a:off x="0" y="0"/>
              <a:ext cx="16055397" cy="93251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2200">
                  <a:solidFill>
                    <a:srgbClr val="FFFFFF"/>
                  </a:solidFill>
                  <a:latin typeface="Courier"/>
                  <a:ea typeface="Courier"/>
                  <a:cs typeface="Courier"/>
                  <a:sym typeface="Courier"/>
                </a:defRPr>
              </a:pPr>
            </a:p>
          </p:txBody>
        </p:sp>
        <p:sp>
          <p:nvSpPr>
            <p:cNvPr id="3508" name="Shape 3508"/>
            <p:cNvSpPr/>
            <p:nvPr/>
          </p:nvSpPr>
          <p:spPr>
            <a:xfrm>
              <a:off x="0" y="47300"/>
              <a:ext cx="16055397" cy="837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noAutofit/>
            </a:bodyPr>
            <a:lstStyle>
              <a:lvl1pPr>
                <a:defRPr sz="2550">
                  <a:solidFill>
                    <a:srgbClr val="FFFFFF"/>
                  </a:solidFill>
                  <a:latin typeface="Courier"/>
                  <a:ea typeface="Courier"/>
                  <a:cs typeface="Courier"/>
                  <a:sym typeface="Courier"/>
                </a:defRPr>
              </a:lvl1pPr>
            </a:lstStyle>
            <a:p>
              <a:pPr lvl="0">
                <a:defRPr sz="1800">
                  <a:solidFill>
                    <a:srgbClr val="000000"/>
                  </a:solidFill>
                </a:defRPr>
              </a:pPr>
              <a:r>
                <a:rPr sz="2550">
                  <a:solidFill>
                    <a:srgbClr val="FFFFFF"/>
                  </a:solidFill>
                </a:rPr>
                <a:t>PS \&gt; knife bootstrap windows winrm &lt;ETERNAL_ADDRESS&gt; -x chef –P chef -N "node1"</a:t>
              </a:r>
            </a:p>
          </p:txBody>
        </p:sp>
      </p:grpSp>
      <p:sp>
        <p:nvSpPr>
          <p:cNvPr id="3510" name="Shape 351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"Bootstrap" the Target Instance</a:t>
            </a:r>
          </a:p>
        </p:txBody>
      </p:sp>
      <p:sp>
        <p:nvSpPr>
          <p:cNvPr id="3511" name="Shape 3511"/>
          <p:cNvSpPr/>
          <p:nvPr/>
        </p:nvSpPr>
        <p:spPr>
          <a:xfrm>
            <a:off x="128625" y="2696927"/>
            <a:ext cx="15998750" cy="6159501"/>
          </a:xfrm>
          <a:prstGeom prst="rect">
            <a:avLst/>
          </a:prstGeom>
          <a:solidFill/>
          <a:ln w="25400">
            <a:solidFill>
              <a:srgbClr val="334150"/>
            </a:solidFill>
            <a:prstDash val="sysDot"/>
            <a:miter/>
          </a:ln>
        </p:spPr>
        <p:txBody>
          <a:bodyPr lIns="0" tIns="0" rIns="0" bIns="0" anchor="ctr"/>
          <a:lstStyle/>
          <a:p>
            <a:pPr lvl="0">
              <a:defRPr sz="1800">
                <a:solidFill>
                  <a:srgbClr val="FFFFFF"/>
                </a:solidFill>
                <a:latin typeface="Courier"/>
                <a:ea typeface="Courier"/>
                <a:cs typeface="Courier"/>
                <a:sym typeface="Courier"/>
              </a:defRPr>
            </a:pPr>
          </a:p>
        </p:txBody>
      </p:sp>
      <p:sp>
        <p:nvSpPr>
          <p:cNvPr id="3512" name="Shape 3512"/>
          <p:cNvSpPr/>
          <p:nvPr/>
        </p:nvSpPr>
        <p:spPr>
          <a:xfrm>
            <a:off x="128625" y="2754077"/>
            <a:ext cx="15998750" cy="6045201"/>
          </a:xfrm>
          <a:prstGeom prst="rect">
            <a:avLst/>
          </a:prstGeom>
          <a:ln w="12700">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defRPr sz="1800"/>
            </a:pPr>
            <a:r>
              <a:rPr>
                <a:solidFill>
                  <a:srgbClr val="FFFFFF"/>
                </a:solidFill>
                <a:latin typeface="Courier"/>
                <a:ea typeface="Courier"/>
                <a:cs typeface="Courier"/>
                <a:sym typeface="Courier"/>
              </a:rPr>
              <a:t>Bootstrapping Chef on uvo1bv4gjw3ktiwifb3.vm.cld.sr</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Enter your password:</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"Rendering "C:\Users\chef\AppData\Local\Temp\bootstrap-2000-139299860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Checking for existing directory "C:\chef"...</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Existing directory not found, creating.</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uvo1bv4gjw3ktiwifb3.vm.cld.sr C:\Users\chef&gt;(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6" name="Shape 175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is a Language</a:t>
            </a:r>
          </a:p>
        </p:txBody>
      </p:sp>
      <p:sp>
        <p:nvSpPr>
          <p:cNvPr id="1757" name="Shape 175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Learning Chef is like learning the basics of a language</a:t>
            </a:r>
            <a:endParaRPr sz="4600"/>
          </a:p>
          <a:p>
            <a:pPr lvl="0" marL="944574" indent="-944574">
              <a:defRPr sz="1800"/>
            </a:pPr>
            <a:r>
              <a:rPr sz="4600"/>
              <a:t>80% fluency will be reached very quickly</a:t>
            </a:r>
            <a:endParaRPr sz="4600"/>
          </a:p>
          <a:p>
            <a:pPr lvl="0" marL="944574" indent="-944574">
              <a:defRPr sz="1800"/>
            </a:pPr>
            <a:r>
              <a:rPr sz="4600"/>
              <a:t>The remaining 20% just takes practice</a:t>
            </a:r>
            <a:endParaRPr sz="4600"/>
          </a:p>
          <a:p>
            <a:pPr lvl="0" marL="944574" indent="-944574">
              <a:defRPr sz="1800"/>
            </a:pPr>
            <a:r>
              <a:rPr sz="4600"/>
              <a:t>The best way to </a:t>
            </a:r>
            <a:r>
              <a:rPr sz="4600">
                <a:latin typeface="Arial Bold"/>
                <a:ea typeface="Arial Bold"/>
                <a:cs typeface="Arial Bold"/>
                <a:sym typeface="Arial Bold"/>
              </a:rPr>
              <a:t>learn</a:t>
            </a:r>
            <a:r>
              <a:rPr sz="4600"/>
              <a:t> Chef is to </a:t>
            </a:r>
            <a:r>
              <a:rPr b="1" i="1" sz="4600"/>
              <a:t>use</a:t>
            </a:r>
            <a:r>
              <a:rPr sz="4600"/>
              <a:t> Chef</a:t>
            </a:r>
          </a:p>
        </p:txBody>
      </p:sp>
    </p:spTree>
  </p:cSld>
  <p:clrMapOvr>
    <a:masterClrMapping/>
  </p:clrMapOvr>
  <p:transition spd="med" advClick="1"/>
</p:sld>
</file>

<file path=ppt/slides/slide19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16" name="Shape 3516"/>
          <p:cNvSpPr/>
          <p:nvPr/>
        </p:nvSpPr>
        <p:spPr>
          <a:xfrm>
            <a:off x="356393" y="152399"/>
            <a:ext cx="15697202" cy="635001"/>
          </a:xfrm>
          <a:prstGeom prst="rect">
            <a:avLst/>
          </a:prstGeom>
          <a:solidFill/>
          <a:ln w="12700">
            <a:solidFill>
              <a:srgbClr val="222320"/>
            </a:solidFill>
            <a:prstDash val="sysDot"/>
            <a:miter/>
          </a:ln>
          <a:extLst>
            <a:ext uri="{C572A759-6A51-4108-AA02-DFA0A04FC94B}">
              <ma14:wrappingTextBoxFlag xmlns:ma14="http://schemas.microsoft.com/office/mac/drawingml/2011/main" val="1"/>
            </a:ext>
          </a:extLst>
        </p:spPr>
        <p:txBody>
          <a:bodyPr lIns="127000" tIns="127000" rIns="127000" bIns="127000" anchor="ctr">
            <a:spAutoFit/>
          </a:bodyPr>
          <a:lstStyle/>
          <a:p>
            <a:pPr lvl="0" algn="ctr" defTabSz="914400">
              <a:defRPr sz="1800"/>
            </a:pPr>
            <a:r>
              <a:rPr sz="2400">
                <a:solidFill>
                  <a:srgbClr val="00FF00"/>
                </a:solidFill>
                <a:latin typeface="Courier"/>
                <a:ea typeface="Courier"/>
                <a:cs typeface="Courier"/>
                <a:sym typeface="Courier"/>
              </a:rPr>
              <a:t> </a:t>
            </a:r>
            <a:r>
              <a:rPr sz="2400">
                <a:solidFill>
                  <a:srgbClr val="FFFFFF"/>
                </a:solidFill>
                <a:latin typeface="Courier"/>
                <a:ea typeface="Courier"/>
                <a:cs typeface="Courier"/>
                <a:sym typeface="Courier"/>
              </a:rPr>
              <a:t>PS \&gt;</a:t>
            </a:r>
            <a:r>
              <a:rPr sz="2400">
                <a:solidFill>
                  <a:srgbClr val="00FF00"/>
                </a:solidFill>
                <a:latin typeface="Courier"/>
                <a:ea typeface="Courier"/>
                <a:cs typeface="Courier"/>
                <a:sym typeface="Courier"/>
              </a:rPr>
              <a:t> </a:t>
            </a:r>
            <a:r>
              <a:rPr sz="2400">
                <a:solidFill>
                  <a:srgbClr val="FFFFFF"/>
                </a:solidFill>
                <a:latin typeface="Courier"/>
                <a:ea typeface="Courier"/>
                <a:cs typeface="Courier"/>
                <a:sym typeface="Courier"/>
              </a:rPr>
              <a:t>knife bootstrap windows winrm &lt;ETERNAL_ADDRESS&gt; -x chef –P chef -N “node1”</a:t>
            </a:r>
          </a:p>
        </p:txBody>
      </p:sp>
      <p:grpSp>
        <p:nvGrpSpPr>
          <p:cNvPr id="3521" name="Group 3521"/>
          <p:cNvGrpSpPr/>
          <p:nvPr/>
        </p:nvGrpSpPr>
        <p:grpSpPr>
          <a:xfrm>
            <a:off x="3975487" y="3073400"/>
            <a:ext cx="5220110" cy="3454403"/>
            <a:chOff x="0" y="0"/>
            <a:chExt cx="5220108" cy="3454401"/>
          </a:xfrm>
        </p:grpSpPr>
        <p:grpSp>
          <p:nvGrpSpPr>
            <p:cNvPr id="3519" name="Group 3519"/>
            <p:cNvGrpSpPr/>
            <p:nvPr/>
          </p:nvGrpSpPr>
          <p:grpSpPr>
            <a:xfrm>
              <a:off x="178875" y="103208"/>
              <a:ext cx="5001838" cy="3301132"/>
              <a:chOff x="0" y="0"/>
              <a:chExt cx="5001837" cy="3301131"/>
            </a:xfrm>
          </p:grpSpPr>
          <p:sp>
            <p:nvSpPr>
              <p:cNvPr id="3517" name="Shape 3517"/>
              <p:cNvSpPr/>
              <p:nvPr/>
            </p:nvSpPr>
            <p:spPr>
              <a:xfrm>
                <a:off x="0" y="-1"/>
                <a:ext cx="5001838" cy="3301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737" y="2480"/>
                    </a:lnTo>
                    <a:lnTo>
                      <a:pt x="1737" y="19962"/>
                    </a:lnTo>
                    <a:cubicBezTo>
                      <a:pt x="1737" y="20867"/>
                      <a:pt x="2118" y="21600"/>
                      <a:pt x="2588" y="21600"/>
                    </a:cubicBezTo>
                    <a:lnTo>
                      <a:pt x="20749" y="21600"/>
                    </a:lnTo>
                    <a:cubicBezTo>
                      <a:pt x="21219" y="21600"/>
                      <a:pt x="21600" y="20867"/>
                      <a:pt x="21600" y="19962"/>
                    </a:cubicBezTo>
                    <a:lnTo>
                      <a:pt x="21600" y="2273"/>
                    </a:lnTo>
                    <a:cubicBezTo>
                      <a:pt x="21600" y="1368"/>
                      <a:pt x="21219" y="635"/>
                      <a:pt x="20749" y="635"/>
                    </a:cubicBezTo>
                    <a:lnTo>
                      <a:pt x="2588" y="635"/>
                    </a:lnTo>
                    <a:cubicBezTo>
                      <a:pt x="2415" y="635"/>
                      <a:pt x="2255" y="734"/>
                      <a:pt x="2121" y="903"/>
                    </a:cubicBezTo>
                    <a:lnTo>
                      <a:pt x="0" y="0"/>
                    </a:lnTo>
                    <a:close/>
                  </a:path>
                </a:pathLst>
              </a:cu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3518" name="Shape 3518"/>
              <p:cNvSpPr/>
              <p:nvPr/>
            </p:nvSpPr>
            <p:spPr>
              <a:xfrm>
                <a:off x="402230" y="980877"/>
                <a:ext cx="4599608" cy="1436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chef_server_url</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validation_client_name</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validation_key</a:t>
                </a:r>
              </a:p>
            </p:txBody>
          </p:sp>
        </p:grpSp>
        <p:pic>
          <p:nvPicPr>
            <p:cNvPr id="3520" name="image53.png"/>
            <p:cNvPicPr/>
            <p:nvPr/>
          </p:nvPicPr>
          <p:blipFill>
            <a:blip r:embed="rId3">
              <a:extLst/>
            </a:blip>
            <a:stretch>
              <a:fillRect/>
            </a:stretch>
          </p:blipFill>
          <p:spPr>
            <a:xfrm>
              <a:off x="0" y="0"/>
              <a:ext cx="5220110" cy="3454402"/>
            </a:xfrm>
            <a:prstGeom prst="rect">
              <a:avLst/>
            </a:prstGeom>
            <a:ln w="12700" cap="flat">
              <a:noFill/>
              <a:miter lim="400000"/>
            </a:ln>
            <a:effectLst/>
          </p:spPr>
        </p:pic>
      </p:grpSp>
      <p:grpSp>
        <p:nvGrpSpPr>
          <p:cNvPr id="3526" name="Group 3526"/>
          <p:cNvGrpSpPr/>
          <p:nvPr/>
        </p:nvGrpSpPr>
        <p:grpSpPr>
          <a:xfrm>
            <a:off x="11102650" y="3086100"/>
            <a:ext cx="4420034" cy="3721102"/>
            <a:chOff x="0" y="0"/>
            <a:chExt cx="4420032" cy="3721101"/>
          </a:xfrm>
        </p:grpSpPr>
        <p:grpSp>
          <p:nvGrpSpPr>
            <p:cNvPr id="3524" name="Group 3524"/>
            <p:cNvGrpSpPr/>
            <p:nvPr/>
          </p:nvGrpSpPr>
          <p:grpSpPr>
            <a:xfrm>
              <a:off x="50804" y="129793"/>
              <a:ext cx="4318427" cy="3540511"/>
              <a:chOff x="0" y="0"/>
              <a:chExt cx="4318425" cy="3540509"/>
            </a:xfrm>
          </p:grpSpPr>
          <p:sp>
            <p:nvSpPr>
              <p:cNvPr id="3522" name="Shape 3522"/>
              <p:cNvSpPr/>
              <p:nvPr/>
            </p:nvSpPr>
            <p:spPr>
              <a:xfrm>
                <a:off x="-1" y="-1"/>
                <a:ext cx="4318427" cy="3540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95" y="0"/>
                    </a:moveTo>
                    <a:lnTo>
                      <a:pt x="6760" y="1765"/>
                    </a:lnTo>
                    <a:lnTo>
                      <a:pt x="1271" y="1765"/>
                    </a:lnTo>
                    <a:cubicBezTo>
                      <a:pt x="569" y="1765"/>
                      <a:pt x="0" y="2459"/>
                      <a:pt x="0" y="3315"/>
                    </a:cubicBezTo>
                    <a:lnTo>
                      <a:pt x="0" y="20050"/>
                    </a:lnTo>
                    <a:cubicBezTo>
                      <a:pt x="0" y="20906"/>
                      <a:pt x="569" y="21600"/>
                      <a:pt x="1271" y="21600"/>
                    </a:cubicBezTo>
                    <a:lnTo>
                      <a:pt x="20329" y="21600"/>
                    </a:lnTo>
                    <a:cubicBezTo>
                      <a:pt x="21031" y="21600"/>
                      <a:pt x="21600" y="20906"/>
                      <a:pt x="21600" y="20050"/>
                    </a:cubicBezTo>
                    <a:lnTo>
                      <a:pt x="21600" y="3315"/>
                    </a:lnTo>
                    <a:cubicBezTo>
                      <a:pt x="21600" y="2459"/>
                      <a:pt x="21031" y="1765"/>
                      <a:pt x="20329" y="1765"/>
                    </a:cubicBezTo>
                    <a:lnTo>
                      <a:pt x="8029" y="1765"/>
                    </a:lnTo>
                    <a:lnTo>
                      <a:pt x="7395" y="0"/>
                    </a:lnTo>
                    <a:close/>
                  </a:path>
                </a:pathLst>
              </a:cu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3523" name="Shape 3523"/>
              <p:cNvSpPr/>
              <p:nvPr/>
            </p:nvSpPr>
            <p:spPr>
              <a:xfrm>
                <a:off x="-1" y="955394"/>
                <a:ext cx="4318427" cy="1919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bash -c '</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install chef</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configure client</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run chef'</a:t>
                </a:r>
              </a:p>
            </p:txBody>
          </p:sp>
        </p:grpSp>
        <p:pic>
          <p:nvPicPr>
            <p:cNvPr id="3525" name="image54.png"/>
            <p:cNvPicPr/>
            <p:nvPr/>
          </p:nvPicPr>
          <p:blipFill>
            <a:blip r:embed="rId4">
              <a:extLst/>
            </a:blip>
            <a:stretch>
              <a:fillRect/>
            </a:stretch>
          </p:blipFill>
          <p:spPr>
            <a:xfrm>
              <a:off x="0" y="0"/>
              <a:ext cx="4420034" cy="3721102"/>
            </a:xfrm>
            <a:prstGeom prst="rect">
              <a:avLst/>
            </a:prstGeom>
            <a:ln w="12700" cap="flat">
              <a:noFill/>
              <a:miter lim="400000"/>
            </a:ln>
            <a:effectLst/>
          </p:spPr>
        </p:pic>
      </p:grpSp>
      <p:grpSp>
        <p:nvGrpSpPr>
          <p:cNvPr id="3531" name="Group 3531"/>
          <p:cNvGrpSpPr/>
          <p:nvPr/>
        </p:nvGrpSpPr>
        <p:grpSpPr>
          <a:xfrm>
            <a:off x="1155884" y="1371612"/>
            <a:ext cx="3162611" cy="1879604"/>
            <a:chOff x="0" y="0"/>
            <a:chExt cx="3162610" cy="1879602"/>
          </a:xfrm>
        </p:grpSpPr>
        <p:grpSp>
          <p:nvGrpSpPr>
            <p:cNvPr id="3529" name="Group 3529"/>
            <p:cNvGrpSpPr/>
            <p:nvPr/>
          </p:nvGrpSpPr>
          <p:grpSpPr>
            <a:xfrm>
              <a:off x="63506" y="50799"/>
              <a:ext cx="3048302" cy="1778006"/>
              <a:chOff x="0" y="0"/>
              <a:chExt cx="3048300" cy="1778004"/>
            </a:xfrm>
          </p:grpSpPr>
          <p:sp>
            <p:nvSpPr>
              <p:cNvPr id="3527" name="Shape 3527"/>
              <p:cNvSpPr/>
              <p:nvPr/>
            </p:nvSpPr>
            <p:spPr>
              <a:xfrm>
                <a:off x="0" y="-1"/>
                <a:ext cx="3048301" cy="1778005"/>
              </a:xfrm>
              <a:prstGeom prst="roundRect">
                <a:avLst>
                  <a:gd name="adj" fmla="val 10713"/>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3528" name="Shape 3528"/>
              <p:cNvSpPr/>
              <p:nvPr/>
            </p:nvSpPr>
            <p:spPr>
              <a:xfrm>
                <a:off x="55788" y="660400"/>
                <a:ext cx="2936724"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Gill Sans"/>
                    <a:ea typeface="Gill Sans"/>
                    <a:cs typeface="Gill Sans"/>
                    <a:sym typeface="Gill Sans"/>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local workstation</a:t>
                </a:r>
              </a:p>
            </p:txBody>
          </p:sp>
        </p:grpSp>
        <p:pic>
          <p:nvPicPr>
            <p:cNvPr id="3530" name="image55.png"/>
            <p:cNvPicPr/>
            <p:nvPr/>
          </p:nvPicPr>
          <p:blipFill>
            <a:blip r:embed="rId5">
              <a:extLst/>
            </a:blip>
            <a:stretch>
              <a:fillRect/>
            </a:stretch>
          </p:blipFill>
          <p:spPr>
            <a:xfrm>
              <a:off x="0" y="0"/>
              <a:ext cx="3162611" cy="1879603"/>
            </a:xfrm>
            <a:prstGeom prst="rect">
              <a:avLst/>
            </a:prstGeom>
            <a:ln w="12700" cap="flat">
              <a:noFill/>
              <a:miter lim="400000"/>
            </a:ln>
            <a:effectLst/>
          </p:spPr>
        </p:pic>
      </p:grpSp>
      <p:grpSp>
        <p:nvGrpSpPr>
          <p:cNvPr id="3536" name="Group 3536"/>
          <p:cNvGrpSpPr/>
          <p:nvPr/>
        </p:nvGrpSpPr>
        <p:grpSpPr>
          <a:xfrm>
            <a:off x="11913834" y="1371612"/>
            <a:ext cx="3162611" cy="1879604"/>
            <a:chOff x="0" y="0"/>
            <a:chExt cx="3162610" cy="1879602"/>
          </a:xfrm>
        </p:grpSpPr>
        <p:grpSp>
          <p:nvGrpSpPr>
            <p:cNvPr id="3534" name="Group 3534"/>
            <p:cNvGrpSpPr/>
            <p:nvPr/>
          </p:nvGrpSpPr>
          <p:grpSpPr>
            <a:xfrm>
              <a:off x="63506" y="50799"/>
              <a:ext cx="3048302" cy="1778006"/>
              <a:chOff x="0" y="0"/>
              <a:chExt cx="3048300" cy="1778004"/>
            </a:xfrm>
          </p:grpSpPr>
          <p:sp>
            <p:nvSpPr>
              <p:cNvPr id="3532" name="Shape 3532"/>
              <p:cNvSpPr/>
              <p:nvPr/>
            </p:nvSpPr>
            <p:spPr>
              <a:xfrm>
                <a:off x="0" y="-1"/>
                <a:ext cx="3048301" cy="1778005"/>
              </a:xfrm>
              <a:prstGeom prst="roundRect">
                <a:avLst>
                  <a:gd name="adj" fmla="val 10713"/>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3533" name="Shape 3533"/>
              <p:cNvSpPr/>
              <p:nvPr/>
            </p:nvSpPr>
            <p:spPr>
              <a:xfrm>
                <a:off x="55788" y="431799"/>
                <a:ext cx="2936724" cy="91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Gill Sans"/>
                    <a:ea typeface="Gill Sans"/>
                    <a:cs typeface="Gill Sans"/>
                    <a:sym typeface="Gill Sans"/>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managed node (VM)</a:t>
                </a:r>
              </a:p>
            </p:txBody>
          </p:sp>
        </p:grpSp>
        <p:pic>
          <p:nvPicPr>
            <p:cNvPr id="3535" name="image55.png"/>
            <p:cNvPicPr/>
            <p:nvPr/>
          </p:nvPicPr>
          <p:blipFill>
            <a:blip r:embed="rId5">
              <a:extLst/>
            </a:blip>
            <a:stretch>
              <a:fillRect/>
            </a:stretch>
          </p:blipFill>
          <p:spPr>
            <a:xfrm>
              <a:off x="0" y="0"/>
              <a:ext cx="3162611" cy="1879603"/>
            </a:xfrm>
            <a:prstGeom prst="rect">
              <a:avLst/>
            </a:prstGeom>
            <a:ln w="12700" cap="flat">
              <a:noFill/>
              <a:miter lim="400000"/>
            </a:ln>
            <a:effectLst/>
          </p:spPr>
        </p:pic>
      </p:grpSp>
      <p:grpSp>
        <p:nvGrpSpPr>
          <p:cNvPr id="3539" name="Group 3539"/>
          <p:cNvGrpSpPr/>
          <p:nvPr/>
        </p:nvGrpSpPr>
        <p:grpSpPr>
          <a:xfrm>
            <a:off x="6109296" y="1536699"/>
            <a:ext cx="4051698" cy="1549403"/>
            <a:chOff x="0" y="0"/>
            <a:chExt cx="4051697" cy="1549401"/>
          </a:xfrm>
        </p:grpSpPr>
        <p:sp>
          <p:nvSpPr>
            <p:cNvPr id="3537" name="Shape 3537"/>
            <p:cNvSpPr/>
            <p:nvPr/>
          </p:nvSpPr>
          <p:spPr>
            <a:xfrm>
              <a:off x="50804" y="139700"/>
              <a:ext cx="3924686" cy="1270001"/>
            </a:xfrm>
            <a:prstGeom prst="rightArrow">
              <a:avLst>
                <a:gd name="adj1" fmla="val 32000"/>
                <a:gd name="adj2" fmla="val 44004"/>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3538" name="image56.png"/>
            <p:cNvPicPr/>
            <p:nvPr/>
          </p:nvPicPr>
          <p:blipFill>
            <a:blip r:embed="rId6">
              <a:extLst/>
            </a:blip>
            <a:stretch>
              <a:fillRect/>
            </a:stretch>
          </p:blipFill>
          <p:spPr>
            <a:xfrm>
              <a:off x="0" y="-1"/>
              <a:ext cx="4051698" cy="1549403"/>
            </a:xfrm>
            <a:prstGeom prst="rect">
              <a:avLst/>
            </a:prstGeom>
            <a:ln w="12700" cap="flat">
              <a:noFill/>
              <a:miter lim="400000"/>
            </a:ln>
            <a:effectLst/>
          </p:spPr>
        </p:pic>
      </p:grpSp>
      <p:grpSp>
        <p:nvGrpSpPr>
          <p:cNvPr id="3542" name="Group 3542"/>
          <p:cNvGrpSpPr/>
          <p:nvPr/>
        </p:nvGrpSpPr>
        <p:grpSpPr>
          <a:xfrm>
            <a:off x="10372113" y="4132305"/>
            <a:ext cx="2072108" cy="2087485"/>
            <a:chOff x="0" y="0"/>
            <a:chExt cx="2072106" cy="2087483"/>
          </a:xfrm>
        </p:grpSpPr>
        <p:sp>
          <p:nvSpPr>
            <p:cNvPr id="3540" name="Shape 3540"/>
            <p:cNvSpPr/>
            <p:nvPr/>
          </p:nvSpPr>
          <p:spPr>
            <a:xfrm rot="8345513">
              <a:off x="410036" y="400313"/>
              <a:ext cx="1271100" cy="127097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3541" name="image57.png"/>
            <p:cNvPicPr/>
            <p:nvPr/>
          </p:nvPicPr>
          <p:blipFill>
            <a:blip r:embed="rId7">
              <a:extLst/>
            </a:blip>
            <a:stretch>
              <a:fillRect/>
            </a:stretch>
          </p:blipFill>
          <p:spPr>
            <a:xfrm rot="19145513">
              <a:off x="336948" y="268450"/>
              <a:ext cx="1398209" cy="1550583"/>
            </a:xfrm>
            <a:prstGeom prst="rect">
              <a:avLst/>
            </a:prstGeom>
            <a:ln w="12700" cap="flat">
              <a:noFill/>
              <a:miter lim="400000"/>
            </a:ln>
            <a:effectLst/>
          </p:spPr>
        </p:pic>
      </p:grpSp>
      <p:grpSp>
        <p:nvGrpSpPr>
          <p:cNvPr id="3547" name="Group 3547"/>
          <p:cNvGrpSpPr/>
          <p:nvPr/>
        </p:nvGrpSpPr>
        <p:grpSpPr>
          <a:xfrm>
            <a:off x="11926465" y="3378203"/>
            <a:ext cx="3137208" cy="1371602"/>
            <a:chOff x="0" y="0"/>
            <a:chExt cx="3137206" cy="1371600"/>
          </a:xfrm>
        </p:grpSpPr>
        <p:grpSp>
          <p:nvGrpSpPr>
            <p:cNvPr id="3545" name="Group 3545"/>
            <p:cNvGrpSpPr/>
            <p:nvPr/>
          </p:nvGrpSpPr>
          <p:grpSpPr>
            <a:xfrm>
              <a:off x="63505" y="50800"/>
              <a:ext cx="3022899" cy="1270001"/>
              <a:chOff x="0" y="0"/>
              <a:chExt cx="3022897" cy="1270000"/>
            </a:xfrm>
          </p:grpSpPr>
          <p:sp>
            <p:nvSpPr>
              <p:cNvPr id="3543" name="Shape 3543"/>
              <p:cNvSpPr/>
              <p:nvPr/>
            </p:nvSpPr>
            <p:spPr>
              <a:xfrm>
                <a:off x="-1" y="0"/>
                <a:ext cx="3022898" cy="1270001"/>
              </a:xfrm>
              <a:prstGeom prst="roundRect">
                <a:avLst>
                  <a:gd name="adj" fmla="val 15000"/>
                </a:avLst>
              </a:prstGeom>
              <a:solidFill>
                <a:srgbClr val="EEEDEC"/>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3544" name="Shape 3544"/>
              <p:cNvSpPr/>
              <p:nvPr/>
            </p:nvSpPr>
            <p:spPr>
              <a:xfrm>
                <a:off x="55796" y="399389"/>
                <a:ext cx="2911304"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chef-client</a:t>
                </a:r>
              </a:p>
            </p:txBody>
          </p:sp>
        </p:grpSp>
        <p:pic>
          <p:nvPicPr>
            <p:cNvPr id="3546" name="image58.png"/>
            <p:cNvPicPr/>
            <p:nvPr/>
          </p:nvPicPr>
          <p:blipFill>
            <a:blip r:embed="rId8">
              <a:extLst/>
            </a:blip>
            <a:stretch>
              <a:fillRect/>
            </a:stretch>
          </p:blipFill>
          <p:spPr>
            <a:xfrm>
              <a:off x="0" y="0"/>
              <a:ext cx="3137207" cy="1371601"/>
            </a:xfrm>
            <a:prstGeom prst="rect">
              <a:avLst/>
            </a:prstGeom>
            <a:ln w="12700" cap="flat">
              <a:noFill/>
              <a:miter lim="400000"/>
            </a:ln>
            <a:effectLst/>
          </p:spPr>
        </p:pic>
      </p:grpSp>
      <p:grpSp>
        <p:nvGrpSpPr>
          <p:cNvPr id="3554" name="Group 3554"/>
          <p:cNvGrpSpPr/>
          <p:nvPr/>
        </p:nvGrpSpPr>
        <p:grpSpPr>
          <a:xfrm>
            <a:off x="5525110" y="4571997"/>
            <a:ext cx="5182109" cy="4127505"/>
            <a:chOff x="0" y="0"/>
            <a:chExt cx="5182108" cy="4127503"/>
          </a:xfrm>
        </p:grpSpPr>
        <p:grpSp>
          <p:nvGrpSpPr>
            <p:cNvPr id="3552" name="Group 3552"/>
            <p:cNvGrpSpPr/>
            <p:nvPr/>
          </p:nvGrpSpPr>
          <p:grpSpPr>
            <a:xfrm>
              <a:off x="0" y="-1"/>
              <a:ext cx="5182109" cy="3987803"/>
              <a:chOff x="0" y="0"/>
              <a:chExt cx="5182108" cy="3987802"/>
            </a:xfrm>
          </p:grpSpPr>
          <p:grpSp>
            <p:nvGrpSpPr>
              <p:cNvPr id="3550" name="Group 3550"/>
              <p:cNvGrpSpPr/>
              <p:nvPr/>
            </p:nvGrpSpPr>
            <p:grpSpPr>
              <a:xfrm>
                <a:off x="63505" y="50800"/>
                <a:ext cx="5067799" cy="3886203"/>
                <a:chOff x="0" y="0"/>
                <a:chExt cx="5067798" cy="3886202"/>
              </a:xfrm>
            </p:grpSpPr>
            <p:sp>
              <p:nvSpPr>
                <p:cNvPr id="3548" name="Shape 3548"/>
                <p:cNvSpPr/>
                <p:nvPr/>
              </p:nvSpPr>
              <p:spPr>
                <a:xfrm>
                  <a:off x="-1" y="0"/>
                  <a:ext cx="5067799" cy="3886203"/>
                </a:xfrm>
                <a:prstGeom prst="roundRect">
                  <a:avLst>
                    <a:gd name="adj" fmla="val 4898"/>
                  </a:avLst>
                </a:prstGeom>
                <a:solidFill>
                  <a:srgbClr val="EAE9D6"/>
                </a:solidFill>
                <a:ln w="12700" cap="flat">
                  <a:noFill/>
                  <a:miter lim="400000"/>
                </a:ln>
                <a:effectLst/>
              </p:spPr>
              <p:txBody>
                <a:bodyPr wrap="square" lIns="0" tIns="0" rIns="0" bIns="0" numCol="1" anchor="t">
                  <a:noAutofit/>
                </a:bodyPr>
                <a:lstStyle/>
                <a:p>
                  <a:pPr lvl="0" algn="ctr" defTabSz="914400">
                    <a:defRPr>
                      <a:latin typeface="Arial"/>
                      <a:ea typeface="Arial"/>
                      <a:cs typeface="Arial"/>
                      <a:sym typeface="Arial"/>
                    </a:defRPr>
                  </a:pPr>
                </a:p>
              </p:txBody>
            </p:sp>
            <p:sp>
              <p:nvSpPr>
                <p:cNvPr id="3549" name="Shape 3549"/>
                <p:cNvSpPr/>
                <p:nvPr/>
              </p:nvSpPr>
              <p:spPr>
                <a:xfrm>
                  <a:off x="55750" y="55749"/>
                  <a:ext cx="4956297" cy="45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914400">
                    <a:defRPr sz="3200">
                      <a:solidFill>
                        <a:srgbClr val="515151"/>
                      </a:solidFill>
                      <a:effectLst>
                        <a:outerShdw sx="100000" sy="100000" kx="0" ky="0" algn="b" rotWithShape="0" blurRad="38100" dist="38100" dir="2700000">
                          <a:srgbClr val="000000"/>
                        </a:outerShdw>
                      </a:effectLst>
                      <a:latin typeface="Gill Sans"/>
                      <a:ea typeface="Gill Sans"/>
                      <a:cs typeface="Gill Sans"/>
                      <a:sym typeface="Gill Sans"/>
                    </a:defRPr>
                  </a:lvl1pPr>
                </a:lstStyle>
                <a:p>
                  <a:pPr lvl="0">
                    <a:defRPr sz="1800">
                      <a:solidFill>
                        <a:srgbClr val="000000"/>
                      </a:solidFill>
                      <a:effectLst/>
                    </a:defRPr>
                  </a:pPr>
                  <a:r>
                    <a:rPr sz="3200">
                      <a:solidFill>
                        <a:srgbClr val="515151"/>
                      </a:solidFill>
                      <a:effectLst>
                        <a:outerShdw sx="100000" sy="100000" kx="0" ky="0" algn="b" rotWithShape="0" blurRad="38100" dist="38100" dir="2700000">
                          <a:srgbClr val="000000"/>
                        </a:outerShdw>
                      </a:effectLst>
                    </a:rPr>
                    <a:t>Opscode Hosted Chef</a:t>
                  </a:r>
                </a:p>
              </p:txBody>
            </p:sp>
          </p:grpSp>
          <p:pic>
            <p:nvPicPr>
              <p:cNvPr id="3551" name="image59.png"/>
              <p:cNvPicPr/>
              <p:nvPr/>
            </p:nvPicPr>
            <p:blipFill>
              <a:blip r:embed="rId9">
                <a:extLst/>
              </a:blip>
              <a:stretch>
                <a:fillRect/>
              </a:stretch>
            </p:blipFill>
            <p:spPr>
              <a:xfrm>
                <a:off x="-1" y="0"/>
                <a:ext cx="5182110" cy="3987803"/>
              </a:xfrm>
              <a:prstGeom prst="rect">
                <a:avLst/>
              </a:prstGeom>
              <a:ln w="12700" cap="flat">
                <a:noFill/>
                <a:miter lim="400000"/>
              </a:ln>
              <a:effectLst/>
            </p:spPr>
          </p:pic>
        </p:grpSp>
        <p:pic>
          <p:nvPicPr>
            <p:cNvPr id="3553" name="image60.png"/>
            <p:cNvPicPr/>
            <p:nvPr/>
          </p:nvPicPr>
          <p:blipFill>
            <a:blip r:embed="rId10">
              <a:extLst/>
            </a:blip>
            <a:stretch>
              <a:fillRect/>
            </a:stretch>
          </p:blipFill>
          <p:spPr>
            <a:xfrm>
              <a:off x="292128" y="892175"/>
              <a:ext cx="4331127" cy="3235328"/>
            </a:xfrm>
            <a:prstGeom prst="rect">
              <a:avLst/>
            </a:prstGeom>
            <a:ln w="12700" cap="flat">
              <a:noFill/>
              <a:miter lim="400000"/>
            </a:ln>
            <a:effectLst/>
          </p:spPr>
        </p:pic>
      </p:grpSp>
      <p:sp>
        <p:nvSpPr>
          <p:cNvPr id="3555" name="Shape 3555"/>
          <p:cNvSpPr/>
          <p:nvPr/>
        </p:nvSpPr>
        <p:spPr>
          <a:xfrm>
            <a:off x="7449694" y="1370975"/>
            <a:ext cx="1337565"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WinRM</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3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3531"/>
                                        </p:tgtEl>
                                        <p:attrNameLst>
                                          <p:attrName>style.visibility</p:attrName>
                                        </p:attrNameLst>
                                      </p:cBhvr>
                                      <p:to>
                                        <p:strVal val="visible"/>
                                      </p:to>
                                    </p:set>
                                  </p:childTnLst>
                                </p:cTn>
                              </p:par>
                            </p:childTnLst>
                          </p:cTn>
                        </p:par>
                        <p:par>
                          <p:cTn id="11" fill="hold">
                            <p:stCondLst>
                              <p:cond delay="0"/>
                            </p:stCondLst>
                            <p:childTnLst>
                              <p:par>
                                <p:cTn id="12" nodeType="afterEffect" presetClass="entr" presetSubtype="0" presetID="1" grpId="3" fill="hold">
                                  <p:stCondLst>
                                    <p:cond delay="0"/>
                                  </p:stCondLst>
                                  <p:iterate type="el" backwards="0">
                                    <p:tmAbs val="0"/>
                                  </p:iterate>
                                  <p:childTnLst>
                                    <p:set>
                                      <p:cBhvr>
                                        <p:cTn id="13" fill="hold"/>
                                        <p:tgtEl>
                                          <p:spTgt spid="35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nodeType="clickEffect" presetClass="entr" presetSubtype="0" presetID="1" grpId="4" fill="hold">
                                  <p:stCondLst>
                                    <p:cond delay="0"/>
                                  </p:stCondLst>
                                  <p:iterate type="el" backwards="0">
                                    <p:tmAbs val="0"/>
                                  </p:iterate>
                                  <p:childTnLst>
                                    <p:set>
                                      <p:cBhvr>
                                        <p:cTn id="17" fill="hold"/>
                                        <p:tgtEl>
                                          <p:spTgt spid="35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nodeType="clickEffect" presetClass="exit" presetSubtype="4" presetID="2" grpId="5" fill="hold">
                                  <p:stCondLst>
                                    <p:cond delay="0"/>
                                  </p:stCondLst>
                                  <p:iterate type="el" backwards="0">
                                    <p:tmAbs val="0"/>
                                  </p:iterate>
                                  <p:childTnLst>
                                    <p:anim calcmode="lin" valueType="num">
                                      <p:cBhvr>
                                        <p:cTn id="21" dur="1000" fill="hold"/>
                                        <p:tgtEl>
                                          <p:spTgt spid="3521"/>
                                        </p:tgtEl>
                                        <p:attrNameLst>
                                          <p:attrName>ppt_x</p:attrName>
                                        </p:attrNameLst>
                                      </p:cBhvr>
                                      <p:tavLst>
                                        <p:tav tm="0">
                                          <p:val>
                                            <p:strVal val="ppt_x"/>
                                          </p:val>
                                        </p:tav>
                                        <p:tav tm="100000">
                                          <p:val>
                                            <p:strVal val="ppt_x"/>
                                          </p:val>
                                        </p:tav>
                                      </p:tavLst>
                                    </p:anim>
                                    <p:anim calcmode="lin" valueType="num">
                                      <p:cBhvr>
                                        <p:cTn id="22" dur="1000" fill="hold"/>
                                        <p:tgtEl>
                                          <p:spTgt spid="3521"/>
                                        </p:tgtEl>
                                        <p:attrNameLst>
                                          <p:attrName>ppt_y</p:attrName>
                                        </p:attrNameLst>
                                      </p:cBhvr>
                                      <p:tavLst>
                                        <p:tav tm="0">
                                          <p:val>
                                            <p:strVal val="ppt_y"/>
                                          </p:val>
                                        </p:tav>
                                        <p:tav tm="100000">
                                          <p:val>
                                            <p:strVal val="1+ppt_h/2"/>
                                          </p:val>
                                        </p:tav>
                                      </p:tavLst>
                                    </p:anim>
                                    <p:set>
                                      <p:cBhvr>
                                        <p:cTn id="23" fill="hold">
                                          <p:stCondLst>
                                            <p:cond delay="999"/>
                                          </p:stCondLst>
                                        </p:cTn>
                                        <p:tgtEl>
                                          <p:spTgt spid="3521"/>
                                        </p:tgtEl>
                                        <p:attrNameLst>
                                          <p:attrName>style.visibility</p:attrName>
                                        </p:attrNameLst>
                                      </p:cBhvr>
                                      <p:to>
                                        <p:strVal val="hidden"/>
                                      </p:to>
                                    </p:set>
                                  </p:childTnLst>
                                </p:cTn>
                              </p:par>
                            </p:childTnLst>
                          </p:cTn>
                        </p:par>
                        <p:par>
                          <p:cTn id="24" fill="hold">
                            <p:stCondLst>
                              <p:cond delay="1000"/>
                            </p:stCondLst>
                            <p:childTnLst>
                              <p:par>
                                <p:cTn id="25" nodeType="afterEffect" presetClass="entr" presetSubtype="0" presetID="1" grpId="6" fill="hold">
                                  <p:stCondLst>
                                    <p:cond delay="0"/>
                                  </p:stCondLst>
                                  <p:iterate type="el" backwards="0">
                                    <p:tmAbs val="0"/>
                                  </p:iterate>
                                  <p:childTnLst>
                                    <p:set>
                                      <p:cBhvr>
                                        <p:cTn id="26" fill="hold"/>
                                        <p:tgtEl>
                                          <p:spTgt spid="3555"/>
                                        </p:tgtEl>
                                        <p:attrNameLst>
                                          <p:attrName>style.visibility</p:attrName>
                                        </p:attrNameLst>
                                      </p:cBhvr>
                                      <p:to>
                                        <p:strVal val="visible"/>
                                      </p:to>
                                    </p:set>
                                  </p:childTnLst>
                                </p:cTn>
                              </p:par>
                            </p:childTnLst>
                          </p:cTn>
                        </p:par>
                        <p:par>
                          <p:cTn id="27" fill="hold">
                            <p:stCondLst>
                              <p:cond delay="1000"/>
                            </p:stCondLst>
                            <p:childTnLst>
                              <p:par>
                                <p:cTn id="28" nodeType="afterEffect" presetClass="entr" presetSubtype="0" presetID="1" grpId="7" fill="hold">
                                  <p:stCondLst>
                                    <p:cond delay="0"/>
                                  </p:stCondLst>
                                  <p:iterate type="el" backwards="0">
                                    <p:tmAbs val="0"/>
                                  </p:iterate>
                                  <p:childTnLst>
                                    <p:set>
                                      <p:cBhvr>
                                        <p:cTn id="29" fill="hold"/>
                                        <p:tgtEl>
                                          <p:spTgt spid="35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nodeType="clickEffect" presetClass="entr" presetSubtype="0" presetID="1" grpId="8" fill="hold">
                                  <p:stCondLst>
                                    <p:cond delay="0"/>
                                  </p:stCondLst>
                                  <p:iterate type="el" backwards="0">
                                    <p:tmAbs val="0"/>
                                  </p:iterate>
                                  <p:childTnLst>
                                    <p:set>
                                      <p:cBhvr>
                                        <p:cTn id="33" fill="hold"/>
                                        <p:tgtEl>
                                          <p:spTgt spid="35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nodeType="clickEffect" presetClass="exit" presetSubtype="4" presetID="2" grpId="9" fill="hold">
                                  <p:stCondLst>
                                    <p:cond delay="0"/>
                                  </p:stCondLst>
                                  <p:iterate type="el" backwards="0">
                                    <p:tmAbs val="0"/>
                                  </p:iterate>
                                  <p:childTnLst>
                                    <p:anim calcmode="lin" valueType="num">
                                      <p:cBhvr>
                                        <p:cTn id="37" dur="1000" fill="hold"/>
                                        <p:tgtEl>
                                          <p:spTgt spid="3526"/>
                                        </p:tgtEl>
                                        <p:attrNameLst>
                                          <p:attrName>ppt_x</p:attrName>
                                        </p:attrNameLst>
                                      </p:cBhvr>
                                      <p:tavLst>
                                        <p:tav tm="0">
                                          <p:val>
                                            <p:strVal val="ppt_x"/>
                                          </p:val>
                                        </p:tav>
                                        <p:tav tm="100000">
                                          <p:val>
                                            <p:strVal val="ppt_x"/>
                                          </p:val>
                                        </p:tav>
                                      </p:tavLst>
                                    </p:anim>
                                    <p:anim calcmode="lin" valueType="num">
                                      <p:cBhvr>
                                        <p:cTn id="38" dur="1000" fill="hold"/>
                                        <p:tgtEl>
                                          <p:spTgt spid="3526"/>
                                        </p:tgtEl>
                                        <p:attrNameLst>
                                          <p:attrName>ppt_y</p:attrName>
                                        </p:attrNameLst>
                                      </p:cBhvr>
                                      <p:tavLst>
                                        <p:tav tm="0">
                                          <p:val>
                                            <p:strVal val="ppt_y"/>
                                          </p:val>
                                        </p:tav>
                                        <p:tav tm="100000">
                                          <p:val>
                                            <p:strVal val="1+ppt_h/2"/>
                                          </p:val>
                                        </p:tav>
                                      </p:tavLst>
                                    </p:anim>
                                    <p:set>
                                      <p:cBhvr>
                                        <p:cTn id="39" fill="hold">
                                          <p:stCondLst>
                                            <p:cond delay="999"/>
                                          </p:stCondLst>
                                        </p:cTn>
                                        <p:tgtEl>
                                          <p:spTgt spid="3526"/>
                                        </p:tgtEl>
                                        <p:attrNameLst>
                                          <p:attrName>style.visibility</p:attrName>
                                        </p:attrNameLst>
                                      </p:cBhvr>
                                      <p:to>
                                        <p:strVal val="hidden"/>
                                      </p:to>
                                    </p:set>
                                  </p:childTnLst>
                                </p:cTn>
                              </p:par>
                            </p:childTnLst>
                          </p:cTn>
                        </p:par>
                        <p:par>
                          <p:cTn id="40" fill="hold">
                            <p:stCondLst>
                              <p:cond delay="1000"/>
                            </p:stCondLst>
                            <p:childTnLst>
                              <p:par>
                                <p:cTn id="41" nodeType="afterEffect" presetClass="entr" presetSubtype="0" presetID="1" grpId="10" fill="hold">
                                  <p:stCondLst>
                                    <p:cond delay="0"/>
                                  </p:stCondLst>
                                  <p:iterate type="el" backwards="0">
                                    <p:tmAbs val="0"/>
                                  </p:iterate>
                                  <p:childTnLst>
                                    <p:set>
                                      <p:cBhvr>
                                        <p:cTn id="42" fill="hold"/>
                                        <p:tgtEl>
                                          <p:spTgt spid="35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0" presetID="1" grpId="11" fill="hold">
                                  <p:stCondLst>
                                    <p:cond delay="0"/>
                                  </p:stCondLst>
                                  <p:iterate type="el" backwards="0">
                                    <p:tmAbs val="0"/>
                                  </p:iterate>
                                  <p:childTnLst>
                                    <p:set>
                                      <p:cBhvr>
                                        <p:cTn id="46" fill="hold"/>
                                        <p:tgtEl>
                                          <p:spTgt spid="35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presetClass="entr" presetSubtype="0" presetID="1" grpId="12" fill="hold">
                                  <p:stCondLst>
                                    <p:cond delay="0"/>
                                  </p:stCondLst>
                                  <p:iterate type="el" backwards="0">
                                    <p:tmAbs val="0"/>
                                  </p:iterate>
                                  <p:childTnLst>
                                    <p:set>
                                      <p:cBhvr>
                                        <p:cTn id="50" fill="hold"/>
                                        <p:tgtEl>
                                          <p:spTgt spid="3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4" grpId="12"/>
      <p:bldP build="whole" bldLvl="1" animBg="1" rev="0" advAuto="0" spid="3526" grpId="8"/>
      <p:bldP build="whole" bldLvl="1" animBg="1" rev="0" advAuto="0" spid="3526" grpId="9"/>
      <p:bldP build="whole" bldLvl="1" animBg="1" rev="0" advAuto="0" spid="3547" grpId="10"/>
      <p:bldP build="whole" bldLvl="1" animBg="1" rev="0" advAuto="0" spid="3521" grpId="4"/>
      <p:bldP build="whole" bldLvl="1" animBg="1" rev="0" advAuto="0" spid="3521" grpId="5"/>
      <p:bldP build="whole" bldLvl="1" animBg="1" rev="0" advAuto="0" spid="3542" grpId="11"/>
      <p:bldP build="whole" bldLvl="1" animBg="1" rev="0" advAuto="0" spid="3531" grpId="2"/>
      <p:bldP build="whole" bldLvl="1" animBg="1" rev="0" advAuto="0" spid="3536" grpId="3"/>
      <p:bldP build="whole" bldLvl="1" animBg="1" rev="0" advAuto="0" spid="3539" grpId="7"/>
      <p:bldP build="whole" bldLvl="1" animBg="1" rev="0" advAuto="0" spid="3516" grpId="1"/>
      <p:bldP build="whole" bldLvl="1" animBg="1" rev="0" advAuto="0" spid="3555" grpId="6"/>
    </p:bldLst>
  </p:timing>
</p:sld>
</file>

<file path=ppt/slides/slide19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59" name="Shape 3559"/>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560" name="Shape 3560"/>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61" name="Shape 3561"/>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62" name="Shape 3562"/>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563" name="Shape 3563"/>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564" name="Shape 3564"/>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565" name="Shape 3565"/>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Tree>
  </p:cSld>
  <p:clrMapOvr>
    <a:masterClrMapping/>
  </p:clrMapOvr>
  <p:transition spd="med" advClick="1"/>
</p:sld>
</file>

<file path=ppt/slides/slide1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7" name="Shape 3567"/>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568" name="Shape 3568"/>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69" name="Shape 3569"/>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70" name="Shape 3570"/>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571" name="Shape 357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572" name="Shape 3572"/>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573" name="Shape 357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
        <p:nvSpPr>
          <p:cNvPr id="3574" name="Shape 3574"/>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Tree>
  </p:cSld>
  <p:clrMapOvr>
    <a:masterClrMapping/>
  </p:clrMapOvr>
  <p:transition spd="med" advClick="1"/>
</p:sld>
</file>

<file path=ppt/slides/slide1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6" name="Shape 3576"/>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577" name="Shape 3577"/>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78" name="Shape 3578"/>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79" name="Shape 3579"/>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580" name="Shape 3580"/>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581" name="Shape 3581"/>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582" name="Shape 3582"/>
          <p:cNvSpPr/>
          <p:nvPr/>
        </p:nvSpPr>
        <p:spPr>
          <a:xfrm flipV="1">
            <a:off x="9869090" y="4478437"/>
            <a:ext cx="13098" cy="2983111"/>
          </a:xfrm>
          <a:prstGeom prst="line">
            <a:avLst/>
          </a:prstGeom>
          <a:ln w="152400">
            <a:solidFill/>
            <a:miter lim="400000"/>
            <a:headEnd type="stealth"/>
          </a:ln>
        </p:spPr>
        <p:txBody>
          <a:bodyPr lIns="0" tIns="0" rIns="0" bIns="0"/>
          <a:lstStyle/>
          <a:p>
            <a:pPr lvl="0" defTabSz="457200">
              <a:defRPr sz="1200"/>
            </a:pPr>
          </a:p>
        </p:txBody>
      </p:sp>
      <p:sp>
        <p:nvSpPr>
          <p:cNvPr id="3583" name="Shape 3583"/>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368300">
              <a:defRPr sz="2000">
                <a:latin typeface="Gill Sans"/>
                <a:ea typeface="Gill Sans"/>
                <a:cs typeface="Gill Sans"/>
                <a:sym typeface="Gill Sans"/>
              </a:defRPr>
            </a:lvl1pPr>
          </a:lstStyle>
          <a:p>
            <a:pPr lvl="0">
              <a:defRPr sz="1800"/>
            </a:pPr>
            <a:r>
              <a:rPr sz="2000"/>
              <a:t>ssh / scp</a:t>
            </a:r>
          </a:p>
        </p:txBody>
      </p:sp>
      <p:grpSp>
        <p:nvGrpSpPr>
          <p:cNvPr id="3586" name="Group 3586"/>
          <p:cNvGrpSpPr/>
          <p:nvPr/>
        </p:nvGrpSpPr>
        <p:grpSpPr>
          <a:xfrm>
            <a:off x="10377800" y="5251450"/>
            <a:ext cx="2860248" cy="1460500"/>
            <a:chOff x="-215900" y="-139700"/>
            <a:chExt cx="2860247" cy="1460500"/>
          </a:xfrm>
        </p:grpSpPr>
        <p:sp>
          <p:nvSpPr>
            <p:cNvPr id="3585" name="Shape 3585"/>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chef_server_url</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validation_client_name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validation_client_key</a:t>
              </a:r>
            </a:p>
          </p:txBody>
        </p:sp>
        <p:pic>
          <p:nvPicPr>
            <p:cNvPr id="3584" name=""/>
            <p:cNvPicPr/>
            <p:nvPr/>
          </p:nvPicPr>
          <p:blipFill>
            <a:blip r:embed="rId2">
              <a:extLst/>
            </a:blip>
            <a:stretch>
              <a:fillRect/>
            </a:stretch>
          </p:blipFill>
          <p:spPr>
            <a:xfrm>
              <a:off x="-215900" y="-139700"/>
              <a:ext cx="2860248" cy="1460500"/>
            </a:xfrm>
            <a:prstGeom prst="rect">
              <a:avLst/>
            </a:prstGeom>
            <a:effectLst/>
          </p:spPr>
        </p:pic>
      </p:grpSp>
      <p:sp>
        <p:nvSpPr>
          <p:cNvPr id="3587" name="Shape 3587"/>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
        <p:nvSpPr>
          <p:cNvPr id="3588" name="Shape 3588"/>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Tree>
  </p:cSld>
  <p:clrMapOvr>
    <a:masterClrMapping/>
  </p:clrMapOvr>
  <p:transition spd="med" advClick="1"/>
</p:sld>
</file>

<file path=ppt/slides/slide1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0" name="Shape 3590"/>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591" name="Shape 3591"/>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92" name="Shape 3592"/>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93" name="Shape 3593"/>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594" name="Shape 3594"/>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595" name="Shape 3595"/>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596" name="Shape 3596"/>
          <p:cNvSpPr/>
          <p:nvPr/>
        </p:nvSpPr>
        <p:spPr>
          <a:xfrm flipV="1">
            <a:off x="9869090" y="4478437"/>
            <a:ext cx="13098" cy="2983111"/>
          </a:xfrm>
          <a:prstGeom prst="line">
            <a:avLst/>
          </a:prstGeom>
          <a:ln w="152400">
            <a:solidFill/>
            <a:miter lim="400000"/>
            <a:headEnd type="stealth"/>
          </a:ln>
        </p:spPr>
        <p:txBody>
          <a:bodyPr lIns="0" tIns="0" rIns="0" bIns="0"/>
          <a:lstStyle/>
          <a:p>
            <a:pPr lvl="0" defTabSz="457200">
              <a:defRPr sz="1200"/>
            </a:pPr>
          </a:p>
        </p:txBody>
      </p:sp>
      <p:sp>
        <p:nvSpPr>
          <p:cNvPr id="3597" name="Shape 3597"/>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368300">
              <a:defRPr sz="2000">
                <a:latin typeface="Gill Sans"/>
                <a:ea typeface="Gill Sans"/>
                <a:cs typeface="Gill Sans"/>
                <a:sym typeface="Gill Sans"/>
              </a:defRPr>
            </a:lvl1pPr>
          </a:lstStyle>
          <a:p>
            <a:pPr lvl="0">
              <a:defRPr sz="1800"/>
            </a:pPr>
            <a:r>
              <a:rPr sz="2000"/>
              <a:t>ssh / scp</a:t>
            </a:r>
          </a:p>
        </p:txBody>
      </p:sp>
      <p:grpSp>
        <p:nvGrpSpPr>
          <p:cNvPr id="3600" name="Group 3600"/>
          <p:cNvGrpSpPr/>
          <p:nvPr/>
        </p:nvGrpSpPr>
        <p:grpSpPr>
          <a:xfrm>
            <a:off x="10377800" y="5251450"/>
            <a:ext cx="2860248" cy="1460500"/>
            <a:chOff x="-215900" y="-139700"/>
            <a:chExt cx="2860247" cy="1460500"/>
          </a:xfrm>
        </p:grpSpPr>
        <p:sp>
          <p:nvSpPr>
            <p:cNvPr id="3599" name="Shape 3599"/>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chef_server_url</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validation_client_name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validation_client_key</a:t>
              </a:r>
            </a:p>
          </p:txBody>
        </p:sp>
        <p:pic>
          <p:nvPicPr>
            <p:cNvPr id="3598" name=""/>
            <p:cNvPicPr/>
            <p:nvPr/>
          </p:nvPicPr>
          <p:blipFill>
            <a:blip r:embed="rId2">
              <a:extLst/>
            </a:blip>
            <a:stretch>
              <a:fillRect/>
            </a:stretch>
          </p:blipFill>
          <p:spPr>
            <a:xfrm>
              <a:off x="-215900" y="-139700"/>
              <a:ext cx="2860248" cy="1460500"/>
            </a:xfrm>
            <a:prstGeom prst="rect">
              <a:avLst/>
            </a:prstGeom>
            <a:effectLst/>
          </p:spPr>
        </p:pic>
      </p:grpSp>
      <p:grpSp>
        <p:nvGrpSpPr>
          <p:cNvPr id="3603" name="Group 3603"/>
          <p:cNvGrpSpPr/>
          <p:nvPr/>
        </p:nvGrpSpPr>
        <p:grpSpPr>
          <a:xfrm>
            <a:off x="6773679" y="7594600"/>
            <a:ext cx="2598565" cy="1460500"/>
            <a:chOff x="-215900" y="-139700"/>
            <a:chExt cx="2598563" cy="1460500"/>
          </a:xfrm>
        </p:grpSpPr>
        <p:sp>
          <p:nvSpPr>
            <p:cNvPr id="3602" name="Shape 3602"/>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install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configure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run chef-client</a:t>
              </a:r>
            </a:p>
          </p:txBody>
        </p:sp>
        <p:pic>
          <p:nvPicPr>
            <p:cNvPr id="3601" name=""/>
            <p:cNvPicPr/>
            <p:nvPr/>
          </p:nvPicPr>
          <p:blipFill>
            <a:blip r:embed="rId3">
              <a:extLst/>
            </a:blip>
            <a:stretch>
              <a:fillRect/>
            </a:stretch>
          </p:blipFill>
          <p:spPr>
            <a:xfrm>
              <a:off x="-215900" y="-139700"/>
              <a:ext cx="2598564" cy="1460500"/>
            </a:xfrm>
            <a:prstGeom prst="rect">
              <a:avLst/>
            </a:prstGeom>
            <a:effectLst/>
          </p:spPr>
        </p:pic>
      </p:grpSp>
      <p:sp>
        <p:nvSpPr>
          <p:cNvPr id="3604" name="Shape 3604"/>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
        <p:nvSpPr>
          <p:cNvPr id="3605" name="Shape 3605"/>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Tree>
  </p:cSld>
  <p:clrMapOvr>
    <a:masterClrMapping/>
  </p:clrMapOvr>
  <p:transition spd="med" advClick="1"/>
</p:sld>
</file>

<file path=ppt/slides/slide1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7" name="Shape 3607"/>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608" name="Shape 3608"/>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09" name="Shape 3609"/>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10" name="Shape 3610"/>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611" name="Shape 3611"/>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612" name="Shape 3612"/>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613" name="Shape 3613"/>
          <p:cNvSpPr/>
          <p:nvPr/>
        </p:nvSpPr>
        <p:spPr>
          <a:xfrm flipV="1">
            <a:off x="9869090" y="4478437"/>
            <a:ext cx="13098" cy="2983111"/>
          </a:xfrm>
          <a:prstGeom prst="line">
            <a:avLst/>
          </a:prstGeom>
          <a:ln w="152400">
            <a:solidFill/>
            <a:miter lim="400000"/>
            <a:headEnd type="stealth"/>
          </a:ln>
        </p:spPr>
        <p:txBody>
          <a:bodyPr lIns="0" tIns="0" rIns="0" bIns="0"/>
          <a:lstStyle/>
          <a:p>
            <a:pPr lvl="0" defTabSz="457200">
              <a:defRPr sz="1200"/>
            </a:pPr>
          </a:p>
        </p:txBody>
      </p:sp>
      <p:sp>
        <p:nvSpPr>
          <p:cNvPr id="3614" name="Shape 3614"/>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368300">
              <a:defRPr sz="2000">
                <a:latin typeface="Gill Sans"/>
                <a:ea typeface="Gill Sans"/>
                <a:cs typeface="Gill Sans"/>
                <a:sym typeface="Gill Sans"/>
              </a:defRPr>
            </a:lvl1pPr>
          </a:lstStyle>
          <a:p>
            <a:pPr lvl="0">
              <a:defRPr sz="1800"/>
            </a:pPr>
            <a:r>
              <a:rPr sz="2000"/>
              <a:t>ssh / scp</a:t>
            </a:r>
          </a:p>
        </p:txBody>
      </p:sp>
      <p:grpSp>
        <p:nvGrpSpPr>
          <p:cNvPr id="3617" name="Group 3617"/>
          <p:cNvGrpSpPr/>
          <p:nvPr/>
        </p:nvGrpSpPr>
        <p:grpSpPr>
          <a:xfrm>
            <a:off x="10377800" y="5251450"/>
            <a:ext cx="2860248" cy="1460500"/>
            <a:chOff x="-215900" y="-139700"/>
            <a:chExt cx="2860247" cy="1460500"/>
          </a:xfrm>
        </p:grpSpPr>
        <p:sp>
          <p:nvSpPr>
            <p:cNvPr id="3616" name="Shape 3616"/>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chef_server_url</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validation_client_name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validation_client_key</a:t>
              </a:r>
            </a:p>
          </p:txBody>
        </p:sp>
        <p:pic>
          <p:nvPicPr>
            <p:cNvPr id="3615" name=""/>
            <p:cNvPicPr/>
            <p:nvPr/>
          </p:nvPicPr>
          <p:blipFill>
            <a:blip r:embed="rId2">
              <a:extLst/>
            </a:blip>
            <a:stretch>
              <a:fillRect/>
            </a:stretch>
          </p:blipFill>
          <p:spPr>
            <a:xfrm>
              <a:off x="-215900" y="-139700"/>
              <a:ext cx="2860248" cy="1460500"/>
            </a:xfrm>
            <a:prstGeom prst="rect">
              <a:avLst/>
            </a:prstGeom>
            <a:effectLst/>
          </p:spPr>
        </p:pic>
      </p:grpSp>
      <p:grpSp>
        <p:nvGrpSpPr>
          <p:cNvPr id="3620" name="Group 3620"/>
          <p:cNvGrpSpPr/>
          <p:nvPr/>
        </p:nvGrpSpPr>
        <p:grpSpPr>
          <a:xfrm>
            <a:off x="6800549" y="4730750"/>
            <a:ext cx="2196909" cy="1193800"/>
            <a:chOff x="-215900" y="-139700"/>
            <a:chExt cx="2196907" cy="1193800"/>
          </a:xfrm>
        </p:grpSpPr>
        <p:sp>
          <p:nvSpPr>
            <p:cNvPr id="3619" name="Shape 3619"/>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register node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save node details</a:t>
              </a:r>
            </a:p>
          </p:txBody>
        </p:sp>
        <p:pic>
          <p:nvPicPr>
            <p:cNvPr id="3618" name=""/>
            <p:cNvPicPr/>
            <p:nvPr/>
          </p:nvPicPr>
          <p:blipFill>
            <a:blip r:embed="rId3">
              <a:extLst/>
            </a:blip>
            <a:stretch>
              <a:fillRect/>
            </a:stretch>
          </p:blipFill>
          <p:spPr>
            <a:xfrm>
              <a:off x="-215900" y="-139700"/>
              <a:ext cx="2196908" cy="1193800"/>
            </a:xfrm>
            <a:prstGeom prst="rect">
              <a:avLst/>
            </a:prstGeom>
            <a:effectLst/>
          </p:spPr>
        </p:pic>
      </p:grpSp>
      <p:sp>
        <p:nvSpPr>
          <p:cNvPr id="3621" name="Shape 3621"/>
          <p:cNvSpPr/>
          <p:nvPr/>
        </p:nvSpPr>
        <p:spPr>
          <a:xfrm>
            <a:off x="4507904" y="4476551"/>
            <a:ext cx="4913513" cy="3137397"/>
          </a:xfrm>
          <a:prstGeom prst="line">
            <a:avLst/>
          </a:prstGeom>
          <a:ln w="152400">
            <a:solidFill/>
            <a:miter lim="400000"/>
            <a:headEnd type="stealth"/>
          </a:ln>
        </p:spPr>
        <p:txBody>
          <a:bodyPr lIns="0" tIns="0" rIns="0" bIns="0"/>
          <a:lstStyle/>
          <a:p>
            <a:pPr lvl="0" defTabSz="457200">
              <a:defRPr sz="1200"/>
            </a:pPr>
          </a:p>
        </p:txBody>
      </p:sp>
      <p:sp>
        <p:nvSpPr>
          <p:cNvPr id="3622" name="Shape 3622"/>
          <p:cNvSpPr/>
          <p:nvPr/>
        </p:nvSpPr>
        <p:spPr>
          <a:xfrm>
            <a:off x="7581900" y="55245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3625" name="Group 3625"/>
          <p:cNvGrpSpPr/>
          <p:nvPr/>
        </p:nvGrpSpPr>
        <p:grpSpPr>
          <a:xfrm>
            <a:off x="6773679" y="7594600"/>
            <a:ext cx="2598565" cy="1460500"/>
            <a:chOff x="-215900" y="-139700"/>
            <a:chExt cx="2598563" cy="1460500"/>
          </a:xfrm>
        </p:grpSpPr>
        <p:sp>
          <p:nvSpPr>
            <p:cNvPr id="3624" name="Shape 3624"/>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install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configure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run chef-client</a:t>
              </a:r>
            </a:p>
          </p:txBody>
        </p:sp>
        <p:pic>
          <p:nvPicPr>
            <p:cNvPr id="3623" name=""/>
            <p:cNvPicPr/>
            <p:nvPr/>
          </p:nvPicPr>
          <p:blipFill>
            <a:blip r:embed="rId4">
              <a:extLst/>
            </a:blip>
            <a:stretch>
              <a:fillRect/>
            </a:stretch>
          </p:blipFill>
          <p:spPr>
            <a:xfrm>
              <a:off x="-215900" y="-139700"/>
              <a:ext cx="2598564" cy="1460500"/>
            </a:xfrm>
            <a:prstGeom prst="rect">
              <a:avLst/>
            </a:prstGeom>
            <a:effectLst/>
          </p:spPr>
        </p:pic>
      </p:grpSp>
      <p:sp>
        <p:nvSpPr>
          <p:cNvPr id="3626" name="Shape 3626"/>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
        <p:nvSpPr>
          <p:cNvPr id="3627" name="Shape 3627"/>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Tree>
  </p:cSld>
  <p:clrMapOvr>
    <a:masterClrMapping/>
  </p:clrMapOvr>
  <p:transition spd="med" advClick="1"/>
</p:sld>
</file>

<file path=ppt/slides/slide1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9" name="Shape 3629"/>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630" name="Shape 3630"/>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31" name="Shape 3631"/>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32" name="Shape 3632"/>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633" name="Shape 3633"/>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634" name="Shape 3634"/>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sp>
        <p:nvSpPr>
          <p:cNvPr id="3635" name="Shape 3635"/>
          <p:cNvSpPr/>
          <p:nvPr/>
        </p:nvSpPr>
        <p:spPr>
          <a:xfrm flipV="1">
            <a:off x="9869090" y="4478437"/>
            <a:ext cx="13098" cy="2983111"/>
          </a:xfrm>
          <a:prstGeom prst="line">
            <a:avLst/>
          </a:prstGeom>
          <a:ln w="152400">
            <a:solidFill/>
            <a:miter lim="400000"/>
            <a:headEnd type="stealth"/>
          </a:ln>
        </p:spPr>
        <p:txBody>
          <a:bodyPr lIns="0" tIns="0" rIns="0" bIns="0"/>
          <a:lstStyle/>
          <a:p>
            <a:pPr lvl="0" defTabSz="457200">
              <a:defRPr sz="1200"/>
            </a:pPr>
          </a:p>
        </p:txBody>
      </p:sp>
      <p:sp>
        <p:nvSpPr>
          <p:cNvPr id="3636" name="Shape 3636"/>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368300">
              <a:defRPr sz="2000">
                <a:latin typeface="Gill Sans"/>
                <a:ea typeface="Gill Sans"/>
                <a:cs typeface="Gill Sans"/>
                <a:sym typeface="Gill Sans"/>
              </a:defRPr>
            </a:lvl1pPr>
          </a:lstStyle>
          <a:p>
            <a:pPr lvl="0">
              <a:defRPr sz="1800"/>
            </a:pPr>
            <a:r>
              <a:rPr sz="2000"/>
              <a:t>ssh / scp</a:t>
            </a:r>
          </a:p>
        </p:txBody>
      </p:sp>
      <p:grpSp>
        <p:nvGrpSpPr>
          <p:cNvPr id="3639" name="Group 3639"/>
          <p:cNvGrpSpPr/>
          <p:nvPr/>
        </p:nvGrpSpPr>
        <p:grpSpPr>
          <a:xfrm>
            <a:off x="10377800" y="5251450"/>
            <a:ext cx="2860248" cy="1460500"/>
            <a:chOff x="-215900" y="-139700"/>
            <a:chExt cx="2860247" cy="1460500"/>
          </a:xfrm>
        </p:grpSpPr>
        <p:sp>
          <p:nvSpPr>
            <p:cNvPr id="3638" name="Shape 3638"/>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chef_server_url</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validation_client_name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validation_client_key</a:t>
              </a:r>
            </a:p>
          </p:txBody>
        </p:sp>
        <p:pic>
          <p:nvPicPr>
            <p:cNvPr id="3637" name=""/>
            <p:cNvPicPr/>
            <p:nvPr/>
          </p:nvPicPr>
          <p:blipFill>
            <a:blip r:embed="rId2">
              <a:extLst/>
            </a:blip>
            <a:stretch>
              <a:fillRect/>
            </a:stretch>
          </p:blipFill>
          <p:spPr>
            <a:xfrm>
              <a:off x="-215900" y="-139700"/>
              <a:ext cx="2860248" cy="1460500"/>
            </a:xfrm>
            <a:prstGeom prst="rect">
              <a:avLst/>
            </a:prstGeom>
            <a:effectLst/>
          </p:spPr>
        </p:pic>
      </p:grpSp>
      <p:grpSp>
        <p:nvGrpSpPr>
          <p:cNvPr id="3642" name="Group 3642"/>
          <p:cNvGrpSpPr/>
          <p:nvPr/>
        </p:nvGrpSpPr>
        <p:grpSpPr>
          <a:xfrm>
            <a:off x="6800549" y="4730750"/>
            <a:ext cx="2196909" cy="1193800"/>
            <a:chOff x="-215900" y="-139700"/>
            <a:chExt cx="2196907" cy="1193800"/>
          </a:xfrm>
        </p:grpSpPr>
        <p:sp>
          <p:nvSpPr>
            <p:cNvPr id="3641" name="Shape 3641"/>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register node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save node details</a:t>
              </a:r>
            </a:p>
          </p:txBody>
        </p:sp>
        <p:pic>
          <p:nvPicPr>
            <p:cNvPr id="3640" name=""/>
            <p:cNvPicPr/>
            <p:nvPr/>
          </p:nvPicPr>
          <p:blipFill>
            <a:blip r:embed="rId3">
              <a:extLst/>
            </a:blip>
            <a:stretch>
              <a:fillRect/>
            </a:stretch>
          </p:blipFill>
          <p:spPr>
            <a:xfrm>
              <a:off x="-215900" y="-139700"/>
              <a:ext cx="2196908" cy="1193800"/>
            </a:xfrm>
            <a:prstGeom prst="rect">
              <a:avLst/>
            </a:prstGeom>
            <a:effectLst/>
          </p:spPr>
        </p:pic>
      </p:grpSp>
      <p:sp>
        <p:nvSpPr>
          <p:cNvPr id="3643" name="Shape 3643"/>
          <p:cNvSpPr/>
          <p:nvPr/>
        </p:nvSpPr>
        <p:spPr>
          <a:xfrm>
            <a:off x="4507904" y="4476551"/>
            <a:ext cx="4913513" cy="3137397"/>
          </a:xfrm>
          <a:prstGeom prst="line">
            <a:avLst/>
          </a:prstGeom>
          <a:ln w="152400">
            <a:solidFill/>
            <a:miter lim="400000"/>
            <a:headEnd type="stealth"/>
          </a:ln>
        </p:spPr>
        <p:txBody>
          <a:bodyPr lIns="0" tIns="0" rIns="0" bIns="0"/>
          <a:lstStyle/>
          <a:p>
            <a:pPr lvl="0" defTabSz="457200">
              <a:defRPr sz="1200"/>
            </a:pPr>
          </a:p>
        </p:txBody>
      </p:sp>
      <p:pic>
        <p:nvPicPr>
          <p:cNvPr id="3644" name="About the Server — Chef Docs.png"/>
          <p:cNvPicPr/>
          <p:nvPr/>
        </p:nvPicPr>
        <p:blipFill>
          <a:blip r:embed="rId4">
            <a:extLst/>
          </a:blip>
          <a:stretch>
            <a:fillRect/>
          </a:stretch>
        </p:blipFill>
        <p:spPr>
          <a:xfrm>
            <a:off x="3220750" y="6362700"/>
            <a:ext cx="2374901" cy="2565400"/>
          </a:xfrm>
          <a:prstGeom prst="rect">
            <a:avLst/>
          </a:prstGeom>
          <a:ln w="12700">
            <a:miter lim="400000"/>
          </a:ln>
        </p:spPr>
      </p:pic>
      <p:sp>
        <p:nvSpPr>
          <p:cNvPr id="3645" name="Shape 3645"/>
          <p:cNvSpPr/>
          <p:nvPr/>
        </p:nvSpPr>
        <p:spPr>
          <a:xfrm>
            <a:off x="4051300" y="72517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46" name="Shape 3646"/>
          <p:cNvSpPr/>
          <p:nvPr/>
        </p:nvSpPr>
        <p:spPr>
          <a:xfrm>
            <a:off x="7581900" y="55245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47" name="Shape 3647"/>
          <p:cNvSpPr/>
          <p:nvPr/>
        </p:nvSpPr>
        <p:spPr>
          <a:xfrm flipH="1" flipV="1">
            <a:off x="3178175" y="5279924"/>
            <a:ext cx="1229519" cy="1848547"/>
          </a:xfrm>
          <a:prstGeom prst="line">
            <a:avLst/>
          </a:prstGeom>
          <a:ln w="152400">
            <a:solidFill/>
            <a:miter lim="400000"/>
            <a:headEnd type="stealth"/>
          </a:ln>
        </p:spPr>
        <p:txBody>
          <a:bodyPr lIns="0" tIns="0" rIns="0" bIns="0"/>
          <a:lstStyle/>
          <a:p>
            <a:pPr lvl="0" defTabSz="457200">
              <a:defRPr sz="1200"/>
            </a:pPr>
          </a:p>
        </p:txBody>
      </p:sp>
      <p:sp>
        <p:nvSpPr>
          <p:cNvPr id="3648" name="Shape 3648"/>
          <p:cNvSpPr/>
          <p:nvPr/>
        </p:nvSpPr>
        <p:spPr>
          <a:xfrm>
            <a:off x="2755900" y="56515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3651" name="Group 3651"/>
          <p:cNvGrpSpPr/>
          <p:nvPr/>
        </p:nvGrpSpPr>
        <p:grpSpPr>
          <a:xfrm>
            <a:off x="6773679" y="7594600"/>
            <a:ext cx="2598565" cy="1460500"/>
            <a:chOff x="-215900" y="-139700"/>
            <a:chExt cx="2598563" cy="1460500"/>
          </a:xfrm>
        </p:grpSpPr>
        <p:sp>
          <p:nvSpPr>
            <p:cNvPr id="3650" name="Shape 3650"/>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install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configure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run chef-client</a:t>
              </a:r>
            </a:p>
          </p:txBody>
        </p:sp>
        <p:pic>
          <p:nvPicPr>
            <p:cNvPr id="3649" name=""/>
            <p:cNvPicPr/>
            <p:nvPr/>
          </p:nvPicPr>
          <p:blipFill>
            <a:blip r:embed="rId5">
              <a:extLst/>
            </a:blip>
            <a:stretch>
              <a:fillRect/>
            </a:stretch>
          </p:blipFill>
          <p:spPr>
            <a:xfrm>
              <a:off x="-215900" y="-139700"/>
              <a:ext cx="2598564" cy="1460500"/>
            </a:xfrm>
            <a:prstGeom prst="rect">
              <a:avLst/>
            </a:prstGeom>
            <a:effectLst/>
          </p:spPr>
        </p:pic>
      </p:grpSp>
      <p:sp>
        <p:nvSpPr>
          <p:cNvPr id="3652" name="Shape 3652"/>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
        <p:nvSpPr>
          <p:cNvPr id="3653" name="Shape 3653"/>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Tree>
  </p:cSld>
  <p:clrMapOvr>
    <a:masterClrMapping/>
  </p:clrMapOvr>
  <p:transition spd="med" advClick="1"/>
</p:sld>
</file>

<file path=ppt/slides/slide1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5" name="Shape 3655"/>
          <p:cNvSpPr/>
          <p:nvPr/>
        </p:nvSpPr>
        <p:spPr>
          <a:xfrm>
            <a:off x="10149177" y="7598654"/>
            <a:ext cx="3034321"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Node</a:t>
            </a:r>
          </a:p>
        </p:txBody>
      </p:sp>
      <p:sp>
        <p:nvSpPr>
          <p:cNvPr id="3656" name="Shape 3656"/>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57" name="Shape 3657"/>
          <p:cNvSpPr/>
          <p:nvPr/>
        </p:nvSpPr>
        <p:spPr>
          <a:xfrm>
            <a:off x="9412298" y="7467052"/>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58" name="Shape 3658"/>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knife bootstrap</a:t>
            </a:r>
          </a:p>
        </p:txBody>
      </p:sp>
      <p:sp>
        <p:nvSpPr>
          <p:cNvPr id="3659" name="Shape 3659"/>
          <p:cNvSpPr/>
          <p:nvPr>
            <p:ph type="sldNum" sz="quarter" idx="2"/>
          </p:nvPr>
        </p:nvSpPr>
        <p:spPr>
          <a:xfrm>
            <a:off x="7981591" y="8851900"/>
            <a:ext cx="260351" cy="2032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00"/>
            </a:fld>
          </a:p>
        </p:txBody>
      </p:sp>
      <p:sp>
        <p:nvSpPr>
          <p:cNvPr id="3660" name="Shape 3660"/>
          <p:cNvSpPr/>
          <p:nvPr/>
        </p:nvSpPr>
        <p:spPr>
          <a:xfrm>
            <a:off x="10388600" y="38862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Workstation</a:t>
            </a:r>
          </a:p>
        </p:txBody>
      </p:sp>
      <p:pic>
        <p:nvPicPr>
          <p:cNvPr id="3661"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sp>
        <p:nvSpPr>
          <p:cNvPr id="3662" name="Shape 3662"/>
          <p:cNvSpPr/>
          <p:nvPr/>
        </p:nvSpPr>
        <p:spPr>
          <a:xfrm flipV="1">
            <a:off x="9869090" y="4478437"/>
            <a:ext cx="13098" cy="2983111"/>
          </a:xfrm>
          <a:prstGeom prst="line">
            <a:avLst/>
          </a:prstGeom>
          <a:ln w="152400">
            <a:solidFill/>
            <a:miter lim="400000"/>
            <a:headEnd type="stealth"/>
          </a:ln>
        </p:spPr>
        <p:txBody>
          <a:bodyPr lIns="0" tIns="0" rIns="0" bIns="0"/>
          <a:lstStyle/>
          <a:p>
            <a:pPr lvl="0" defTabSz="457200">
              <a:defRPr sz="1200"/>
            </a:pPr>
          </a:p>
        </p:txBody>
      </p:sp>
      <p:sp>
        <p:nvSpPr>
          <p:cNvPr id="3663" name="Shape 3663"/>
          <p:cNvSpPr/>
          <p:nvPr/>
        </p:nvSpPr>
        <p:spPr>
          <a:xfrm rot="5451260">
            <a:off x="8437971" y="5591920"/>
            <a:ext cx="3441701" cy="3683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368300">
              <a:defRPr sz="2000">
                <a:latin typeface="Gill Sans"/>
                <a:ea typeface="Gill Sans"/>
                <a:cs typeface="Gill Sans"/>
                <a:sym typeface="Gill Sans"/>
              </a:defRPr>
            </a:lvl1pPr>
          </a:lstStyle>
          <a:p>
            <a:pPr lvl="0">
              <a:defRPr sz="1800"/>
            </a:pPr>
            <a:r>
              <a:rPr sz="2000"/>
              <a:t>ssh / scp</a:t>
            </a:r>
          </a:p>
        </p:txBody>
      </p:sp>
      <p:grpSp>
        <p:nvGrpSpPr>
          <p:cNvPr id="3666" name="Group 3666"/>
          <p:cNvGrpSpPr/>
          <p:nvPr/>
        </p:nvGrpSpPr>
        <p:grpSpPr>
          <a:xfrm>
            <a:off x="10377800" y="5251450"/>
            <a:ext cx="2860248" cy="1460500"/>
            <a:chOff x="-215900" y="-139700"/>
            <a:chExt cx="2860247" cy="1460500"/>
          </a:xfrm>
        </p:grpSpPr>
        <p:sp>
          <p:nvSpPr>
            <p:cNvPr id="3665" name="Shape 3665"/>
            <p:cNvSpPr/>
            <p:nvPr/>
          </p:nvSpPr>
          <p:spPr>
            <a:xfrm>
              <a:off x="0" y="0"/>
              <a:ext cx="2428448"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chef_server_url</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validation_client_name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validation_client_key</a:t>
              </a:r>
            </a:p>
          </p:txBody>
        </p:sp>
        <p:pic>
          <p:nvPicPr>
            <p:cNvPr id="3664" name=""/>
            <p:cNvPicPr/>
            <p:nvPr/>
          </p:nvPicPr>
          <p:blipFill>
            <a:blip r:embed="rId3">
              <a:extLst/>
            </a:blip>
            <a:stretch>
              <a:fillRect/>
            </a:stretch>
          </p:blipFill>
          <p:spPr>
            <a:xfrm>
              <a:off x="-215900" y="-139700"/>
              <a:ext cx="2860248" cy="1460500"/>
            </a:xfrm>
            <a:prstGeom prst="rect">
              <a:avLst/>
            </a:prstGeom>
            <a:effectLst/>
          </p:spPr>
        </p:pic>
      </p:grpSp>
      <p:grpSp>
        <p:nvGrpSpPr>
          <p:cNvPr id="3669" name="Group 3669"/>
          <p:cNvGrpSpPr/>
          <p:nvPr/>
        </p:nvGrpSpPr>
        <p:grpSpPr>
          <a:xfrm>
            <a:off x="6800549" y="4730750"/>
            <a:ext cx="2196909" cy="1193800"/>
            <a:chOff x="-215900" y="-139700"/>
            <a:chExt cx="2196907" cy="1193800"/>
          </a:xfrm>
        </p:grpSpPr>
        <p:sp>
          <p:nvSpPr>
            <p:cNvPr id="3668" name="Shape 3668"/>
            <p:cNvSpPr/>
            <p:nvPr/>
          </p:nvSpPr>
          <p:spPr>
            <a:xfrm>
              <a:off x="0" y="0"/>
              <a:ext cx="1765108" cy="6350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register node</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save node details</a:t>
              </a:r>
            </a:p>
          </p:txBody>
        </p:sp>
        <p:pic>
          <p:nvPicPr>
            <p:cNvPr id="3667" name=""/>
            <p:cNvPicPr/>
            <p:nvPr/>
          </p:nvPicPr>
          <p:blipFill>
            <a:blip r:embed="rId4">
              <a:extLst/>
            </a:blip>
            <a:stretch>
              <a:fillRect/>
            </a:stretch>
          </p:blipFill>
          <p:spPr>
            <a:xfrm>
              <a:off x="-215900" y="-139700"/>
              <a:ext cx="2196908" cy="1193800"/>
            </a:xfrm>
            <a:prstGeom prst="rect">
              <a:avLst/>
            </a:prstGeom>
            <a:effectLst/>
          </p:spPr>
        </p:pic>
      </p:grpSp>
      <p:sp>
        <p:nvSpPr>
          <p:cNvPr id="3670" name="Shape 3670"/>
          <p:cNvSpPr/>
          <p:nvPr/>
        </p:nvSpPr>
        <p:spPr>
          <a:xfrm>
            <a:off x="4507904" y="4476551"/>
            <a:ext cx="4913513" cy="3137397"/>
          </a:xfrm>
          <a:prstGeom prst="line">
            <a:avLst/>
          </a:prstGeom>
          <a:ln w="152400">
            <a:solidFill/>
            <a:miter lim="400000"/>
            <a:headEnd type="stealth"/>
          </a:ln>
        </p:spPr>
        <p:txBody>
          <a:bodyPr lIns="0" tIns="0" rIns="0" bIns="0"/>
          <a:lstStyle/>
          <a:p>
            <a:pPr lvl="0" defTabSz="457200">
              <a:defRPr sz="1200"/>
            </a:pPr>
          </a:p>
        </p:txBody>
      </p:sp>
      <p:sp>
        <p:nvSpPr>
          <p:cNvPr id="3671" name="Shape 3671"/>
          <p:cNvSpPr/>
          <p:nvPr/>
        </p:nvSpPr>
        <p:spPr>
          <a:xfrm>
            <a:off x="1295400" y="72517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3672" name="About the Server — Chef Docs.png"/>
          <p:cNvPicPr/>
          <p:nvPr/>
        </p:nvPicPr>
        <p:blipFill>
          <a:blip r:embed="rId5">
            <a:extLst/>
          </a:blip>
          <a:stretch>
            <a:fillRect/>
          </a:stretch>
        </p:blipFill>
        <p:spPr>
          <a:xfrm>
            <a:off x="3220750" y="6362700"/>
            <a:ext cx="2374901" cy="2565400"/>
          </a:xfrm>
          <a:prstGeom prst="rect">
            <a:avLst/>
          </a:prstGeom>
          <a:ln w="12700">
            <a:miter lim="400000"/>
          </a:ln>
        </p:spPr>
      </p:pic>
      <p:sp>
        <p:nvSpPr>
          <p:cNvPr id="3673" name="Shape 3673"/>
          <p:cNvSpPr/>
          <p:nvPr/>
        </p:nvSpPr>
        <p:spPr>
          <a:xfrm>
            <a:off x="4051300" y="72517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74" name="Shape 3674"/>
          <p:cNvSpPr/>
          <p:nvPr/>
        </p:nvSpPr>
        <p:spPr>
          <a:xfrm>
            <a:off x="7581900" y="55245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675" name="Shape 3675"/>
          <p:cNvSpPr/>
          <p:nvPr/>
        </p:nvSpPr>
        <p:spPr>
          <a:xfrm flipV="1">
            <a:off x="1523404" y="5232400"/>
            <a:ext cx="1677393" cy="1799134"/>
          </a:xfrm>
          <a:prstGeom prst="line">
            <a:avLst/>
          </a:prstGeom>
          <a:ln w="152400">
            <a:solidFill/>
            <a:miter lim="400000"/>
            <a:headEnd type="stealth"/>
          </a:ln>
        </p:spPr>
        <p:txBody>
          <a:bodyPr lIns="0" tIns="0" rIns="0" bIns="0"/>
          <a:lstStyle/>
          <a:p>
            <a:pPr lvl="0" defTabSz="457200">
              <a:defRPr sz="1200"/>
            </a:pPr>
          </a:p>
        </p:txBody>
      </p:sp>
      <p:sp>
        <p:nvSpPr>
          <p:cNvPr id="3676" name="Shape 3676"/>
          <p:cNvSpPr/>
          <p:nvPr/>
        </p:nvSpPr>
        <p:spPr>
          <a:xfrm flipH="1" flipV="1">
            <a:off x="3178175" y="5279924"/>
            <a:ext cx="1229519" cy="1848547"/>
          </a:xfrm>
          <a:prstGeom prst="line">
            <a:avLst/>
          </a:prstGeom>
          <a:ln w="152400">
            <a:solidFill/>
            <a:miter lim="400000"/>
            <a:headEnd type="stealth"/>
          </a:ln>
        </p:spPr>
        <p:txBody>
          <a:bodyPr lIns="0" tIns="0" rIns="0" bIns="0"/>
          <a:lstStyle/>
          <a:p>
            <a:pPr lvl="0" defTabSz="457200">
              <a:defRPr sz="1200"/>
            </a:pPr>
          </a:p>
        </p:txBody>
      </p:sp>
      <p:sp>
        <p:nvSpPr>
          <p:cNvPr id="3677" name="Shape 3677"/>
          <p:cNvSpPr/>
          <p:nvPr/>
        </p:nvSpPr>
        <p:spPr>
          <a:xfrm>
            <a:off x="2755900" y="5651500"/>
            <a:ext cx="622300" cy="508000"/>
          </a:xfrm>
          <a:prstGeom prst="roundRect">
            <a:avLst>
              <a:gd name="adj" fmla="val 37500"/>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3680" name="Group 3680"/>
          <p:cNvGrpSpPr/>
          <p:nvPr/>
        </p:nvGrpSpPr>
        <p:grpSpPr>
          <a:xfrm>
            <a:off x="6773679" y="7594600"/>
            <a:ext cx="2598565" cy="1460500"/>
            <a:chOff x="-215900" y="-139700"/>
            <a:chExt cx="2598563" cy="1460500"/>
          </a:xfrm>
        </p:grpSpPr>
        <p:sp>
          <p:nvSpPr>
            <p:cNvPr id="3679" name="Shape 3679"/>
            <p:cNvSpPr/>
            <p:nvPr/>
          </p:nvSpPr>
          <p:spPr>
            <a:xfrm>
              <a:off x="0" y="0"/>
              <a:ext cx="2166764" cy="901700"/>
            </a:xfrm>
            <a:prstGeom prst="rect">
              <a:avLst/>
            </a:prstGeom>
            <a:noFill/>
            <a:ln>
              <a:noFill/>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p>
              <a:pPr lvl="0" algn="ctr" defTabSz="558800">
                <a:defRPr sz="1800"/>
              </a:pPr>
              <a:r>
                <a:rPr sz="1900">
                  <a:latin typeface="Gill Sans"/>
                  <a:ea typeface="Gill Sans"/>
                  <a:cs typeface="Gill Sans"/>
                  <a:sym typeface="Gill Sans"/>
                </a:rPr>
                <a:t>install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configure chef-client</a:t>
              </a:r>
              <a:endParaRPr sz="1900">
                <a:latin typeface="Gill Sans"/>
                <a:ea typeface="Gill Sans"/>
                <a:cs typeface="Gill Sans"/>
                <a:sym typeface="Gill Sans"/>
              </a:endParaRPr>
            </a:p>
            <a:p>
              <a:pPr lvl="0" algn="ctr" defTabSz="558800">
                <a:defRPr sz="1800"/>
              </a:pPr>
              <a:r>
                <a:rPr sz="1900">
                  <a:latin typeface="Gill Sans"/>
                  <a:ea typeface="Gill Sans"/>
                  <a:cs typeface="Gill Sans"/>
                  <a:sym typeface="Gill Sans"/>
                </a:rPr>
                <a:t>run chef-client</a:t>
              </a:r>
            </a:p>
          </p:txBody>
        </p:sp>
        <p:pic>
          <p:nvPicPr>
            <p:cNvPr id="3678" name=""/>
            <p:cNvPicPr/>
            <p:nvPr/>
          </p:nvPicPr>
          <p:blipFill>
            <a:blip r:embed="rId6">
              <a:extLst/>
            </a:blip>
            <a:stretch>
              <a:fillRect/>
            </a:stretch>
          </p:blipFill>
          <p:spPr>
            <a:xfrm>
              <a:off x="-215900" y="-139700"/>
              <a:ext cx="2598564" cy="1460500"/>
            </a:xfrm>
            <a:prstGeom prst="rect">
              <a:avLst/>
            </a:prstGeom>
            <a:effectLst/>
          </p:spPr>
        </p:pic>
      </p:grpSp>
      <p:sp>
        <p:nvSpPr>
          <p:cNvPr id="3681" name="Shape 3681"/>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Chef Server</a:t>
            </a:r>
          </a:p>
        </p:txBody>
      </p:sp>
      <p:sp>
        <p:nvSpPr>
          <p:cNvPr id="3682" name="Shape 3682"/>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lstStyle>
            <a:lvl1pPr defTabSz="558800">
              <a:spcBef>
                <a:spcPts val="1200"/>
              </a:spcBef>
              <a:defRPr sz="4000">
                <a:latin typeface="Courier"/>
                <a:ea typeface="Courier"/>
                <a:cs typeface="Courier"/>
                <a:sym typeface="Courier"/>
              </a:defRPr>
            </a:lvl1pPr>
          </a:lstStyle>
          <a:p>
            <a:pPr lvl="0">
              <a:defRPr sz="1800"/>
            </a:pPr>
            <a:r>
              <a:rPr sz="4000"/>
              <a:t>knife bootstrap windows winrm HOSTNAME -x …</a:t>
            </a:r>
          </a:p>
        </p:txBody>
      </p:sp>
    </p:spTree>
  </p:cSld>
  <p:clrMapOvr>
    <a:masterClrMapping/>
  </p:clrMapOvr>
  <p:transition spd="med" advClick="1"/>
</p:sld>
</file>

<file path=ppt/slides/slide1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4" name="Shape 368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just happened?</a:t>
            </a:r>
          </a:p>
        </p:txBody>
      </p:sp>
      <p:sp>
        <p:nvSpPr>
          <p:cNvPr id="3685" name="Shape 3685"/>
          <p:cNvSpPr/>
          <p:nvPr>
            <p:ph type="body" idx="1"/>
          </p:nvPr>
        </p:nvSpPr>
        <p:spPr>
          <a:xfrm>
            <a:off x="800271" y="1879602"/>
            <a:ext cx="14657235" cy="6731001"/>
          </a:xfrm>
          <a:prstGeom prst="rect">
            <a:avLst/>
          </a:prstGeom>
        </p:spPr>
        <p:txBody>
          <a:bodyPr>
            <a:normAutofit fontScale="100000" lnSpcReduction="0"/>
          </a:bodyPr>
          <a:lstStyle/>
          <a:p>
            <a:pPr lvl="0" marL="903952" indent="-903952">
              <a:spcBef>
                <a:spcPts val="0"/>
              </a:spcBef>
              <a:defRPr sz="1800"/>
            </a:pPr>
            <a:r>
              <a:rPr sz="4500"/>
              <a:t>Chef and all of its dependencies installed via an operating system-specific package ("omnibus installer")</a:t>
            </a:r>
            <a:endParaRPr sz="4500"/>
          </a:p>
          <a:p>
            <a:pPr lvl="0" marL="903952" indent="-903952">
              <a:defRPr sz="1800"/>
            </a:pPr>
            <a:r>
              <a:rPr sz="4500"/>
              <a:t>Installation includes</a:t>
            </a:r>
            <a:endParaRPr sz="4500"/>
          </a:p>
          <a:p>
            <a:pPr lvl="1" marL="1308992" indent="-903952">
              <a:defRPr sz="1800"/>
            </a:pPr>
            <a:r>
              <a:rPr sz="4500"/>
              <a:t>The Ruby language - used by Chef</a:t>
            </a:r>
            <a:endParaRPr sz="4500"/>
          </a:p>
          <a:p>
            <a:pPr lvl="1" marL="1308992" indent="-903952">
              <a:defRPr sz="1800"/>
            </a:pPr>
            <a:r>
              <a:rPr sz="4500"/>
              <a:t>knife - Command line tool for administrators</a:t>
            </a:r>
            <a:endParaRPr sz="4500"/>
          </a:p>
          <a:p>
            <a:pPr lvl="1" marL="1308992" indent="-903952">
              <a:defRPr sz="1800"/>
            </a:pPr>
            <a:r>
              <a:rPr sz="4500"/>
              <a:t>chef-client - Client application</a:t>
            </a:r>
            <a:endParaRPr sz="4500"/>
          </a:p>
          <a:p>
            <a:pPr lvl="1" marL="1308992" indent="-903952">
              <a:defRPr sz="1800"/>
            </a:pPr>
            <a:r>
              <a:rPr sz="4500"/>
              <a:t>ohai - System profiler</a:t>
            </a:r>
            <a:endParaRPr sz="4500"/>
          </a:p>
          <a:p>
            <a:pPr lvl="1" marL="1308992" indent="-903952">
              <a:defRPr sz="1800"/>
            </a:pPr>
            <a:r>
              <a:rPr sz="4500"/>
              <a:t>...and more</a:t>
            </a:r>
          </a:p>
        </p:txBody>
      </p:sp>
    </p:spTree>
  </p:cSld>
  <p:clrMapOvr>
    <a:masterClrMapping/>
  </p:clrMapOvr>
  <p:transition spd="med" advClick="1"/>
</p:sld>
</file>

<file path=ppt/slides/slide1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9" name="Shape 36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Review - Workstation or Node?</a:t>
            </a:r>
          </a:p>
        </p:txBody>
      </p:sp>
      <p:pic>
        <p:nvPicPr>
          <p:cNvPr id="3690" name="image61.png"/>
          <p:cNvPicPr/>
          <p:nvPr/>
        </p:nvPicPr>
        <p:blipFill>
          <a:blip r:embed="rId3">
            <a:extLst/>
          </a:blip>
          <a:stretch>
            <a:fillRect/>
          </a:stretch>
        </p:blipFill>
        <p:spPr>
          <a:xfrm>
            <a:off x="4202524" y="1536700"/>
            <a:ext cx="7255586" cy="7467600"/>
          </a:xfrm>
          <a:prstGeom prst="rect">
            <a:avLst/>
          </a:prstGeom>
          <a:ln w="12700">
            <a:miter lim="400000"/>
          </a:ln>
        </p:spPr>
      </p:pic>
      <p:sp>
        <p:nvSpPr>
          <p:cNvPr id="3691" name="Shape 3691"/>
          <p:cNvSpPr/>
          <p:nvPr/>
        </p:nvSpPr>
        <p:spPr>
          <a:xfrm>
            <a:off x="8204999" y="1638300"/>
            <a:ext cx="3162611" cy="41783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2" name="Shape 3692"/>
          <p:cNvSpPr/>
          <p:nvPr/>
        </p:nvSpPr>
        <p:spPr>
          <a:xfrm>
            <a:off x="4420032" y="2133600"/>
            <a:ext cx="2705366" cy="34036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3" name="Shape 3693"/>
          <p:cNvSpPr/>
          <p:nvPr/>
        </p:nvSpPr>
        <p:spPr>
          <a:xfrm>
            <a:off x="8255806" y="1679307"/>
            <a:ext cx="64498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400">
                <a:solidFill>
                  <a:srgbClr val="222222"/>
                </a:solidFill>
                <a:latin typeface="Arial"/>
                <a:ea typeface="Arial"/>
                <a:cs typeface="Arial"/>
                <a:sym typeface="Arial"/>
              </a:defRPr>
            </a:lvl1pPr>
          </a:lstStyle>
          <a:p>
            <a:pPr lvl="0">
              <a:defRPr sz="1800">
                <a:solidFill>
                  <a:srgbClr val="000000"/>
                </a:solidFill>
              </a:defRPr>
            </a:pPr>
            <a:r>
              <a:rPr sz="1400">
                <a:solidFill>
                  <a:srgbClr val="222222"/>
                </a:solidFill>
              </a:rPr>
              <a:t>NODES</a:t>
            </a:r>
          </a:p>
        </p:txBody>
      </p:sp>
      <p:sp>
        <p:nvSpPr>
          <p:cNvPr id="3694" name="Shape 3694"/>
          <p:cNvSpPr/>
          <p:nvPr/>
        </p:nvSpPr>
        <p:spPr>
          <a:xfrm>
            <a:off x="6312515" y="6794500"/>
            <a:ext cx="3162612" cy="19812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5" name="Shape 3695"/>
          <p:cNvSpPr/>
          <p:nvPr/>
        </p:nvSpPr>
        <p:spPr>
          <a:xfrm>
            <a:off x="9500527" y="6375400"/>
            <a:ext cx="2705365" cy="25908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6" name="Shape 3696"/>
          <p:cNvSpPr/>
          <p:nvPr/>
        </p:nvSpPr>
        <p:spPr>
          <a:xfrm>
            <a:off x="7461977" y="7587715"/>
            <a:ext cx="763837" cy="3947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knife</a:t>
            </a:r>
          </a:p>
        </p:txBody>
      </p:sp>
      <p:sp>
        <p:nvSpPr>
          <p:cNvPr id="3697" name="Shape 3697"/>
          <p:cNvSpPr/>
          <p:nvPr/>
        </p:nvSpPr>
        <p:spPr>
          <a:xfrm>
            <a:off x="7341316" y="2273300"/>
            <a:ext cx="774779" cy="34036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8" name="Shape 3698"/>
          <p:cNvSpPr/>
          <p:nvPr/>
        </p:nvSpPr>
        <p:spPr>
          <a:xfrm>
            <a:off x="5448832" y="6045200"/>
            <a:ext cx="774778" cy="2590800"/>
          </a:xfrm>
          <a:prstGeom prst="rect">
            <a:avLst/>
          </a:prstGeom>
          <a:solidFill>
            <a:srgbClr val="FFFFFF"/>
          </a:solidFill>
          <a:ln w="12700">
            <a:miter lim="400000"/>
          </a:ln>
        </p:spPr>
        <p:txBody>
          <a:bodyPr lIns="0" tIns="0" rIns="0" bIns="0"/>
          <a:lstStyle/>
          <a:p>
            <a:pPr lvl="0">
              <a:defRPr>
                <a:latin typeface="Arial"/>
                <a:ea typeface="Arial"/>
                <a:cs typeface="Arial"/>
                <a:sym typeface="Arial"/>
              </a:defRPr>
            </a:pPr>
          </a:p>
        </p:txBody>
      </p:sp>
      <p:sp>
        <p:nvSpPr>
          <p:cNvPr id="3699" name="Shape 3699"/>
          <p:cNvSpPr/>
          <p:nvPr/>
        </p:nvSpPr>
        <p:spPr>
          <a:xfrm>
            <a:off x="8900393" y="3333216"/>
            <a:ext cx="1696903" cy="8011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2800">
                <a:latin typeface="Arial"/>
                <a:ea typeface="Arial"/>
                <a:cs typeface="Arial"/>
                <a:sym typeface="Arial"/>
              </a:rPr>
              <a:t>chef-client</a:t>
            </a:r>
            <a:endParaRPr>
              <a:latin typeface="Calibri"/>
              <a:ea typeface="Calibri"/>
              <a:cs typeface="Calibri"/>
              <a:sym typeface="Calibri"/>
            </a:endParaRPr>
          </a:p>
          <a:p>
            <a:pPr lvl="0">
              <a:defRPr sz="1800"/>
            </a:pPr>
            <a:r>
              <a:rPr sz="2800">
                <a:latin typeface="Arial"/>
                <a:ea typeface="Arial"/>
                <a:cs typeface="Arial"/>
                <a:sym typeface="Arial"/>
              </a:rPr>
              <a:t>ohai</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1" name="Shape 1701"/>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Introductions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1" name="Shape 17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Training is really a discussion</a:t>
            </a:r>
          </a:p>
        </p:txBody>
      </p:sp>
      <p:sp>
        <p:nvSpPr>
          <p:cNvPr id="1762" name="Shape 1762"/>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We will be doing things the </a:t>
            </a:r>
            <a:r>
              <a:rPr sz="4800">
                <a:latin typeface="Arial Bold"/>
                <a:ea typeface="Arial Bold"/>
                <a:cs typeface="Arial Bold"/>
                <a:sym typeface="Arial Bold"/>
              </a:rPr>
              <a:t>hard way</a:t>
            </a:r>
            <a:endParaRPr sz="4800">
              <a:latin typeface="Arial Bold"/>
              <a:ea typeface="Arial Bold"/>
              <a:cs typeface="Arial Bold"/>
              <a:sym typeface="Arial Bold"/>
            </a:endParaRPr>
          </a:p>
          <a:p>
            <a:pPr lvl="0" marL="1028498" indent="-1028498">
              <a:defRPr sz="1800"/>
            </a:pPr>
            <a:r>
              <a:rPr sz="4800"/>
              <a:t>We’re going to do </a:t>
            </a:r>
            <a:r>
              <a:rPr sz="4800">
                <a:latin typeface="Arial Bold"/>
                <a:ea typeface="Arial Bold"/>
                <a:cs typeface="Arial Bold"/>
                <a:sym typeface="Arial Bold"/>
              </a:rPr>
              <a:t>a lot </a:t>
            </a:r>
            <a:r>
              <a:rPr sz="4800"/>
              <a:t>of typing</a:t>
            </a:r>
            <a:endParaRPr sz="4800"/>
          </a:p>
          <a:p>
            <a:pPr lvl="0" marL="1028498" indent="-1028498">
              <a:defRPr sz="1800"/>
            </a:pPr>
            <a:r>
              <a:rPr sz="4800"/>
              <a:t>You can’t be:</a:t>
            </a:r>
            <a:endParaRPr sz="4800"/>
          </a:p>
          <a:p>
            <a:pPr lvl="1" marL="1433538" indent="-1028498">
              <a:defRPr sz="1800"/>
            </a:pPr>
            <a:r>
              <a:rPr sz="4800"/>
              <a:t>Absent</a:t>
            </a:r>
            <a:endParaRPr sz="4800"/>
          </a:p>
          <a:p>
            <a:pPr lvl="1" marL="1433538" indent="-1028498">
              <a:defRPr sz="1800"/>
            </a:pPr>
            <a:r>
              <a:rPr sz="4800"/>
              <a:t>Late</a:t>
            </a:r>
            <a:endParaRPr sz="4800"/>
          </a:p>
          <a:p>
            <a:pPr lvl="1" marL="1433538" indent="-1028498">
              <a:defRPr sz="1800"/>
            </a:pPr>
            <a:r>
              <a:rPr sz="4800"/>
              <a:t>Left Behind</a:t>
            </a:r>
            <a:endParaRPr sz="4800"/>
          </a:p>
          <a:p>
            <a:pPr lvl="0" marL="1028498" indent="-1028498">
              <a:defRPr sz="1800"/>
            </a:pPr>
            <a:r>
              <a:rPr sz="4800"/>
              <a:t>We will troubleshoot and fix bugs on the spot</a:t>
            </a:r>
            <a:endParaRPr sz="4800"/>
          </a:p>
          <a:p>
            <a:pPr lvl="0" marL="1028498" indent="-1028498">
              <a:defRPr sz="1800"/>
            </a:pPr>
            <a:r>
              <a:rPr sz="4800"/>
              <a:t>The result is you reaching fluency fast</a:t>
            </a:r>
          </a:p>
        </p:txBody>
      </p:sp>
    </p:spTree>
  </p:cSld>
  <p:clrMapOvr>
    <a:masterClrMapping/>
  </p:clrMapOvr>
  <p:transition spd="med" advClick="1"/>
</p:sld>
</file>

<file path=ppt/slides/slide2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03" name="image62.png"/>
          <p:cNvPicPr/>
          <p:nvPr/>
        </p:nvPicPr>
        <p:blipFill>
          <a:blip r:embed="rId2">
            <a:extLst/>
          </a:blip>
          <a:stretch>
            <a:fillRect/>
          </a:stretch>
        </p:blipFill>
        <p:spPr>
          <a:xfrm>
            <a:off x="7442992" y="3581400"/>
            <a:ext cx="7366002" cy="3530600"/>
          </a:xfrm>
          <a:prstGeom prst="rect">
            <a:avLst/>
          </a:prstGeom>
          <a:ln w="12700">
            <a:miter lim="400000"/>
          </a:ln>
        </p:spPr>
      </p:pic>
      <p:sp>
        <p:nvSpPr>
          <p:cNvPr id="3704" name="Shape 3704"/>
          <p:cNvSpPr/>
          <p:nvPr>
            <p:ph type="title"/>
          </p:nvPr>
        </p:nvSpPr>
        <p:spPr>
          <a:xfrm>
            <a:off x="800271" y="177800"/>
            <a:ext cx="14657235" cy="1117600"/>
          </a:xfrm>
          <a:prstGeom prst="rect">
            <a:avLst/>
          </a:prstGeom>
        </p:spPr>
        <p:txBody>
          <a:bodyPr lIns="0" tIns="0" rIns="0" bIns="0">
            <a:normAutofit fontScale="100000" lnSpcReduction="0"/>
          </a:bodyPr>
          <a:lstStyle>
            <a:lvl1pPr defTabSz="859536">
              <a:defRPr sz="3700">
                <a:effectLst>
                  <a:outerShdw sx="100000" sy="100000" kx="0" ky="0" algn="b" rotWithShape="0" blurRad="38100" dist="35814" dir="2700000">
                    <a:srgbClr val="C0C0C0"/>
                  </a:outerShdw>
                </a:effectLst>
              </a:defRPr>
            </a:lvl1pPr>
          </a:lstStyle>
          <a:p>
            <a:pPr lvl="0">
              <a:defRPr sz="1800">
                <a:solidFill>
                  <a:srgbClr val="000000"/>
                </a:solidFill>
                <a:effectLst/>
              </a:defRPr>
            </a:pPr>
            <a:r>
              <a:rPr sz="3700">
                <a:solidFill>
                  <a:srgbClr val="FFFFFF"/>
                </a:solidFill>
                <a:effectLst>
                  <a:outerShdw sx="100000" sy="100000" kx="0" ky="0" algn="b" rotWithShape="0" blurRad="38100" dist="35814" dir="2700000">
                    <a:srgbClr val="C0C0C0"/>
                  </a:outerShdw>
                </a:effectLst>
              </a:rPr>
              <a:t>Verify Your Target Instance’s Chef-Client is Configured Properly</a:t>
            </a:r>
          </a:p>
        </p:txBody>
      </p:sp>
      <p:sp>
        <p:nvSpPr>
          <p:cNvPr id="3705" name="Shape 370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Use Remote Desktop to connect to the host.</a:t>
            </a:r>
            <a:endParaRPr sz="4600"/>
          </a:p>
          <a:p>
            <a:pPr lvl="0" marL="944574" indent="-944574">
              <a:defRPr sz="1800"/>
            </a:pPr>
            <a:r>
              <a:rPr sz="4600"/>
              <a:t>User: </a:t>
            </a:r>
            <a:r>
              <a:rPr sz="4600">
                <a:latin typeface="Arial Bold"/>
                <a:ea typeface="Arial Bold"/>
                <a:cs typeface="Arial Bold"/>
                <a:sym typeface="Arial Bold"/>
              </a:rPr>
              <a:t>chef  </a:t>
            </a:r>
            <a:r>
              <a:rPr sz="4600"/>
              <a:t>Password: </a:t>
            </a:r>
            <a:r>
              <a:rPr sz="4600">
                <a:latin typeface="Arial Bold"/>
                <a:ea typeface="Arial Bold"/>
                <a:cs typeface="Arial Bold"/>
                <a:sym typeface="Arial Bold"/>
              </a:rPr>
              <a:t>chef</a:t>
            </a:r>
          </a:p>
        </p:txBody>
      </p:sp>
      <p:pic>
        <p:nvPicPr>
          <p:cNvPr id="3706" name="image63.png"/>
          <p:cNvPicPr/>
          <p:nvPr/>
        </p:nvPicPr>
        <p:blipFill>
          <a:blip r:embed="rId3">
            <a:extLst/>
          </a:blip>
          <a:stretch>
            <a:fillRect/>
          </a:stretch>
        </p:blipFill>
        <p:spPr>
          <a:xfrm>
            <a:off x="1727992" y="3581400"/>
            <a:ext cx="5867403" cy="3514701"/>
          </a:xfrm>
          <a:prstGeom prst="rect">
            <a:avLst/>
          </a:prstGeom>
          <a:ln w="12700">
            <a:miter lim="400000"/>
          </a:ln>
        </p:spPr>
      </p:pic>
    </p:spTree>
  </p:cSld>
  <p:clrMapOvr>
    <a:masterClrMapping/>
  </p:clrMapOvr>
  <p:transition spd="med" advClick="1"/>
</p:sld>
</file>

<file path=ppt/slides/slide2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8" name="Shape 3708"/>
          <p:cNvSpPr/>
          <p:nvPr>
            <p:ph type="title"/>
          </p:nvPr>
        </p:nvSpPr>
        <p:spPr>
          <a:xfrm>
            <a:off x="120524" y="177800"/>
            <a:ext cx="16014952" cy="1117600"/>
          </a:xfrm>
          <a:prstGeom prst="rect">
            <a:avLst/>
          </a:prstGeom>
        </p:spPr>
        <p:txBody>
          <a:bodyPr lIns="0" tIns="0" rIns="0" bIns="0">
            <a:normAutofit fontScale="100000" lnSpcReduction="0"/>
          </a:bodyPr>
          <a:lstStyle>
            <a:lvl1pPr defTabSz="859536">
              <a:defRPr sz="4100">
                <a:effectLst>
                  <a:outerShdw sx="100000" sy="100000" kx="0" ky="0" algn="b" rotWithShape="0" blurRad="38100" dist="35814" dir="2700000">
                    <a:srgbClr val="C0C0C0"/>
                  </a:outerShdw>
                </a:effectLst>
              </a:defRPr>
            </a:lvl1pPr>
          </a:lstStyle>
          <a:p>
            <a:pPr lvl="0">
              <a:defRPr sz="1800">
                <a:solidFill>
                  <a:srgbClr val="000000"/>
                </a:solidFill>
                <a:effectLst/>
              </a:defRPr>
            </a:pPr>
            <a:r>
              <a:rPr sz="4100">
                <a:solidFill>
                  <a:srgbClr val="FFFFFF"/>
                </a:solidFill>
                <a:effectLst>
                  <a:outerShdw sx="100000" sy="100000" kx="0" ky="0" algn="b" rotWithShape="0" blurRad="38100" dist="35814" dir="2700000">
                    <a:srgbClr val="C0C0C0"/>
                  </a:outerShdw>
                </a:effectLst>
              </a:rPr>
              <a:t>Verify Your Target Instance’s Chef-Client is Configured Properly</a:t>
            </a:r>
          </a:p>
        </p:txBody>
      </p:sp>
      <p:sp>
        <p:nvSpPr>
          <p:cNvPr id="3709" name="Shape 370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Open an </a:t>
            </a:r>
            <a:r>
              <a:rPr sz="4600">
                <a:latin typeface="Arial Bold"/>
                <a:ea typeface="Arial Bold"/>
                <a:cs typeface="Arial Bold"/>
                <a:sym typeface="Arial Bold"/>
              </a:rPr>
              <a:t>Administrator</a:t>
            </a:r>
            <a:r>
              <a:rPr sz="4600"/>
              <a:t> Powershell on the VM</a:t>
            </a:r>
          </a:p>
        </p:txBody>
      </p:sp>
      <p:pic>
        <p:nvPicPr>
          <p:cNvPr id="3710" name="image64.png" descr="Screen Shot 2013-10-07 at 11.46.37 AM.png"/>
          <p:cNvPicPr/>
          <p:nvPr/>
        </p:nvPicPr>
        <p:blipFill>
          <a:blip r:embed="rId2">
            <a:extLst/>
          </a:blip>
          <a:stretch>
            <a:fillRect/>
          </a:stretch>
        </p:blipFill>
        <p:spPr>
          <a:xfrm>
            <a:off x="5233194" y="3048000"/>
            <a:ext cx="5855496" cy="5341464"/>
          </a:xfrm>
          <a:prstGeom prst="rect">
            <a:avLst/>
          </a:prstGeom>
          <a:ln w="12700">
            <a:miter lim="400000"/>
          </a:ln>
        </p:spPr>
      </p:pic>
      <p:sp>
        <p:nvSpPr>
          <p:cNvPr id="3711" name="Shape 3711"/>
          <p:cNvSpPr/>
          <p:nvPr/>
        </p:nvSpPr>
        <p:spPr>
          <a:xfrm>
            <a:off x="5461794" y="3810000"/>
            <a:ext cx="5486402" cy="5334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3" name="Shape 3713"/>
          <p:cNvSpPr/>
          <p:nvPr>
            <p:ph type="title"/>
          </p:nvPr>
        </p:nvSpPr>
        <p:spPr>
          <a:xfrm>
            <a:off x="800271" y="177800"/>
            <a:ext cx="14657235" cy="1117600"/>
          </a:xfrm>
          <a:prstGeom prst="rect">
            <a:avLst/>
          </a:prstGeom>
        </p:spPr>
        <p:txBody>
          <a:bodyPr lIns="0" tIns="0" rIns="0" bIns="0">
            <a:normAutofit fontScale="100000" lnSpcReduction="0"/>
          </a:bodyPr>
          <a:lstStyle>
            <a:lvl1pPr defTabSz="859536">
              <a:defRPr sz="3700">
                <a:effectLst>
                  <a:outerShdw sx="100000" sy="100000" kx="0" ky="0" algn="b" rotWithShape="0" blurRad="38100" dist="35814" dir="2700000">
                    <a:srgbClr val="C0C0C0"/>
                  </a:outerShdw>
                </a:effectLst>
              </a:defRPr>
            </a:lvl1pPr>
          </a:lstStyle>
          <a:p>
            <a:pPr lvl="0">
              <a:defRPr sz="1800">
                <a:solidFill>
                  <a:srgbClr val="000000"/>
                </a:solidFill>
                <a:effectLst/>
              </a:defRPr>
            </a:pPr>
            <a:r>
              <a:rPr sz="3700">
                <a:solidFill>
                  <a:srgbClr val="FFFFFF"/>
                </a:solidFill>
                <a:effectLst>
                  <a:outerShdw sx="100000" sy="100000" kx="0" ky="0" algn="b" rotWithShape="0" blurRad="38100" dist="35814" dir="2700000">
                    <a:srgbClr val="C0C0C0"/>
                  </a:outerShdw>
                </a:effectLst>
              </a:rPr>
              <a:t>Verify Your Target Instance’s Chef-Client is Configured Properly</a:t>
            </a:r>
          </a:p>
        </p:txBody>
      </p:sp>
      <p:grpSp>
        <p:nvGrpSpPr>
          <p:cNvPr id="3716" name="Group 3716"/>
          <p:cNvGrpSpPr/>
          <p:nvPr/>
        </p:nvGrpSpPr>
        <p:grpSpPr>
          <a:xfrm>
            <a:off x="813594" y="3276600"/>
            <a:ext cx="14655802" cy="5219700"/>
            <a:chOff x="0" y="0"/>
            <a:chExt cx="14655801" cy="5219700"/>
          </a:xfrm>
        </p:grpSpPr>
        <p:sp>
          <p:nvSpPr>
            <p:cNvPr id="3714" name="Shape 3714"/>
            <p:cNvSpPr/>
            <p:nvPr/>
          </p:nvSpPr>
          <p:spPr>
            <a:xfrm>
              <a:off x="0" y="0"/>
              <a:ext cx="14655802" cy="5219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2400">
                  <a:solidFill>
                    <a:srgbClr val="FFFFFF"/>
                  </a:solidFill>
                  <a:latin typeface="Courier"/>
                  <a:ea typeface="Courier"/>
                  <a:cs typeface="Courier"/>
                  <a:sym typeface="Courier"/>
                </a:defRPr>
              </a:pPr>
            </a:p>
          </p:txBody>
        </p:sp>
        <p:sp>
          <p:nvSpPr>
            <p:cNvPr id="3715" name="Shape 3715"/>
            <p:cNvSpPr/>
            <p:nvPr/>
          </p:nvSpPr>
          <p:spPr>
            <a:xfrm>
              <a:off x="0" y="171449"/>
              <a:ext cx="14655802" cy="487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2400">
                  <a:solidFill>
                    <a:srgbClr val="FFFFFF"/>
                  </a:solidFill>
                  <a:latin typeface="Courier"/>
                  <a:ea typeface="Courier"/>
                  <a:cs typeface="Courier"/>
                  <a:sym typeface="Courier"/>
                </a:rPr>
                <a:t>    Directory: C:\chef</a:t>
              </a:r>
              <a:endParaRPr sz="4800">
                <a:solidFill>
                  <a:srgbClr val="FFFFFF"/>
                </a:solidFill>
                <a:latin typeface="Calibri"/>
                <a:ea typeface="Calibri"/>
                <a:cs typeface="Calibri"/>
                <a:sym typeface="Calibri"/>
              </a:endParaRPr>
            </a:p>
            <a:p>
              <a:pPr lvl="0" marL="190500" indent="-190500">
                <a:defRPr sz="1800"/>
              </a:pPr>
              <a:endParaRPr sz="2400">
                <a:solidFill>
                  <a:srgbClr val="FFFFFF"/>
                </a:solidFill>
                <a:latin typeface="Calibri"/>
                <a:ea typeface="Calibri"/>
                <a:cs typeface="Calibri"/>
                <a:sym typeface="Calibri"/>
              </a:endParaRPr>
            </a:p>
            <a:p>
              <a:pPr lvl="0" marL="190500" indent="-190500">
                <a:defRPr sz="1800"/>
              </a:pPr>
              <a:endParaRPr sz="24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Mode                LastWriteTime     Length Name</a:t>
              </a:r>
              <a:endParaRPr sz="48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                -------------     ------ ----</a:t>
              </a:r>
              <a:endParaRPr sz="48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d----         10/7/2013   3:41 PM            cache</a:t>
              </a:r>
              <a:endParaRPr sz="48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7:18 PM       1702 client.pem</a:t>
              </a:r>
              <a:endParaRPr sz="24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7:17 PM        434 client.rb</a:t>
              </a:r>
              <a:endParaRPr sz="24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7:17 PM         17 first-boot.json</a:t>
              </a:r>
              <a:endParaRPr sz="24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7:17 PM       1706 validation.pem</a:t>
              </a:r>
              <a:endParaRPr sz="24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7:16 PM        161 wget.ps1</a:t>
              </a:r>
              <a:endParaRPr sz="4800">
                <a:solidFill>
                  <a:srgbClr val="FFFFFF"/>
                </a:solidFill>
                <a:latin typeface="Calibri"/>
                <a:ea typeface="Calibri"/>
                <a:cs typeface="Calibri"/>
                <a:sym typeface="Calibri"/>
              </a:endParaRPr>
            </a:p>
            <a:p>
              <a:pPr lvl="0" marL="190500" indent="-190500">
                <a:defRPr sz="1800"/>
              </a:pPr>
              <a:r>
                <a:rPr sz="2400">
                  <a:solidFill>
                    <a:srgbClr val="FFFFFF"/>
                  </a:solidFill>
                  <a:latin typeface="Courier"/>
                  <a:ea typeface="Courier"/>
                  <a:cs typeface="Courier"/>
                  <a:sym typeface="Courier"/>
                </a:rPr>
                <a:t>-a---         10/4/2013   7:16 PM       1273 wget.vbs</a:t>
              </a:r>
            </a:p>
          </p:txBody>
        </p:sp>
      </p:grpSp>
      <p:grpSp>
        <p:nvGrpSpPr>
          <p:cNvPr id="3719" name="Group 3719"/>
          <p:cNvGrpSpPr/>
          <p:nvPr/>
        </p:nvGrpSpPr>
        <p:grpSpPr>
          <a:xfrm>
            <a:off x="800176" y="1854201"/>
            <a:ext cx="14657236" cy="1219201"/>
            <a:chOff x="0" y="0"/>
            <a:chExt cx="14657235" cy="1219200"/>
          </a:xfrm>
        </p:grpSpPr>
        <p:sp>
          <p:nvSpPr>
            <p:cNvPr id="3717" name="Shape 3717"/>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718" name="Shape 371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remote@PS </a:t>
              </a:r>
              <a:r>
                <a:rPr sz="4800">
                  <a:solidFill>
                    <a:srgbClr val="FFFFFF"/>
                  </a:solidFill>
                  <a:latin typeface="Courier"/>
                  <a:ea typeface="Courier"/>
                  <a:cs typeface="Courier"/>
                  <a:sym typeface="Courier"/>
                </a:rPr>
                <a:t>\&gt; dir c:\chef</a:t>
              </a:r>
            </a:p>
          </p:txBody>
        </p:sp>
      </p:grpSp>
    </p:spTree>
  </p:cSld>
  <p:clrMapOvr>
    <a:masterClrMapping/>
  </p:clrMapOvr>
  <p:transition spd="med" advClick="1"/>
</p:sld>
</file>

<file path=ppt/slides/slide2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1" name="Shape 3721"/>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Examine C:\chef\client.rb</a:t>
            </a:r>
          </a:p>
        </p:txBody>
      </p:sp>
      <p:sp>
        <p:nvSpPr>
          <p:cNvPr id="3722" name="Shape 3722"/>
          <p:cNvSpPr/>
          <p:nvPr>
            <p:ph type="body" idx="1"/>
          </p:nvPr>
        </p:nvSpPr>
        <p:spPr>
          <a:xfrm>
            <a:off x="800271" y="3276600"/>
            <a:ext cx="14657235" cy="5334002"/>
          </a:xfrm>
          <a:prstGeom prst="rect">
            <a:avLst/>
          </a:prstGeom>
          <a:solidFill/>
        </p:spPr>
        <p:txBody>
          <a:bodyPr>
            <a:normAutofit fontScale="100000" lnSpcReduction="0"/>
          </a:bodyPr>
          <a:lstStyle/>
          <a:p>
            <a:pPr lvl="1" marL="0" indent="405040">
              <a:spcBef>
                <a:spcPts val="0"/>
              </a:spcBef>
              <a:buSzTx/>
              <a:buNone/>
              <a:defRPr sz="1800"/>
            </a:pPr>
            <a:r>
              <a:rPr sz="2400">
                <a:solidFill>
                  <a:srgbClr val="FFFFFF"/>
                </a:solidFill>
                <a:latin typeface="Courier"/>
                <a:ea typeface="Courier"/>
                <a:cs typeface="Courier"/>
                <a:sym typeface="Courier"/>
              </a:rPr>
              <a:t>log_level        :info</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log_location     STDOUT</a:t>
            </a:r>
            <a:endParaRPr sz="2400">
              <a:solidFill>
                <a:srgbClr val="FFFFFF"/>
              </a:solidFill>
              <a:latin typeface="Courier"/>
              <a:ea typeface="Courier"/>
              <a:cs typeface="Courier"/>
              <a:sym typeface="Courier"/>
            </a:endParaRPr>
          </a:p>
          <a:p>
            <a:pPr lvl="1" marL="0" indent="405040">
              <a:spcBef>
                <a:spcPts val="0"/>
              </a:spcBef>
              <a:buSzTx/>
              <a:buNone/>
              <a:defRPr sz="1800"/>
            </a:pP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chef_server_url  "https://api.opscode.com/organizations/ORGNAME"</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validation_client_name ORGNAME-validator"</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client_key        "c:/chef/client.pem"</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validation_key    "c:/chef/validation.pem"</a:t>
            </a:r>
            <a:endParaRPr sz="2400">
              <a:solidFill>
                <a:srgbClr val="FFFFFF"/>
              </a:solidFill>
              <a:latin typeface="Courier"/>
              <a:ea typeface="Courier"/>
              <a:cs typeface="Courier"/>
              <a:sym typeface="Courier"/>
            </a:endParaRPr>
          </a:p>
          <a:p>
            <a:pPr lvl="1" marL="0" indent="405040">
              <a:spcBef>
                <a:spcPts val="0"/>
              </a:spcBef>
              <a:buSzTx/>
              <a:buNone/>
              <a:defRPr sz="1800"/>
            </a:pP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file_cache_path   "c:/chef/cache"</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file_backup_path  "c:/chef/backup"</a:t>
            </a: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cache_options     ({:path =&gt; "c:/chef/cache/checksums", :skip_expires =&gt; true})</a:t>
            </a:r>
            <a:endParaRPr sz="2400">
              <a:solidFill>
                <a:srgbClr val="FFFFFF"/>
              </a:solidFill>
              <a:latin typeface="Courier"/>
              <a:ea typeface="Courier"/>
              <a:cs typeface="Courier"/>
              <a:sym typeface="Courier"/>
            </a:endParaRPr>
          </a:p>
          <a:p>
            <a:pPr lvl="1" marL="0" indent="405040">
              <a:spcBef>
                <a:spcPts val="0"/>
              </a:spcBef>
              <a:buSzTx/>
              <a:buNone/>
              <a:defRPr sz="1800"/>
            </a:pPr>
            <a:endParaRPr sz="2400">
              <a:solidFill>
                <a:srgbClr val="FFFFFF"/>
              </a:solidFill>
              <a:latin typeface="Courier"/>
              <a:ea typeface="Courier"/>
              <a:cs typeface="Courier"/>
              <a:sym typeface="Courier"/>
            </a:endParaRPr>
          </a:p>
          <a:p>
            <a:pPr lvl="1" marL="0" indent="405040">
              <a:spcBef>
                <a:spcPts val="0"/>
              </a:spcBef>
              <a:buSzTx/>
              <a:buNone/>
              <a:defRPr sz="1800"/>
            </a:pPr>
            <a:r>
              <a:rPr sz="2400">
                <a:solidFill>
                  <a:srgbClr val="FFFFFF"/>
                </a:solidFill>
                <a:latin typeface="Courier"/>
                <a:ea typeface="Courier"/>
                <a:cs typeface="Courier"/>
                <a:sym typeface="Courier"/>
              </a:rPr>
              <a:t>node_name "node1"</a:t>
            </a:r>
          </a:p>
        </p:txBody>
      </p:sp>
      <p:grpSp>
        <p:nvGrpSpPr>
          <p:cNvPr id="3725" name="Group 3725"/>
          <p:cNvGrpSpPr/>
          <p:nvPr/>
        </p:nvGrpSpPr>
        <p:grpSpPr>
          <a:xfrm>
            <a:off x="800176" y="1854201"/>
            <a:ext cx="14657236" cy="1219201"/>
            <a:chOff x="0" y="0"/>
            <a:chExt cx="14657235" cy="1219200"/>
          </a:xfrm>
        </p:grpSpPr>
        <p:sp>
          <p:nvSpPr>
            <p:cNvPr id="3723" name="Shape 3723"/>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724" name="Shape 372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remote@PS </a:t>
              </a:r>
              <a:r>
                <a:rPr sz="4800">
                  <a:solidFill>
                    <a:srgbClr val="FFFFFF"/>
                  </a:solidFill>
                  <a:latin typeface="Courier"/>
                  <a:ea typeface="Courier"/>
                  <a:cs typeface="Courier"/>
                  <a:sym typeface="Courier"/>
                </a:rPr>
                <a:t>\&gt; gc c:\chef\client.rb</a:t>
              </a:r>
            </a:p>
          </p:txBody>
        </p:sp>
      </p:grpSp>
    </p:spTree>
  </p:cSld>
  <p:clrMapOvr>
    <a:masterClrMapping/>
  </p:clrMapOvr>
  <p:transition spd="med" advClick="1"/>
</p:sld>
</file>

<file path=ppt/slides/slide2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9" name="Shape 3729"/>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100">
                <a:solidFill>
                  <a:srgbClr val="FFFFFF"/>
                </a:solidFill>
                <a:latin typeface="Arial Bold"/>
                <a:ea typeface="Arial Bold"/>
                <a:cs typeface="Arial Bold"/>
                <a:sym typeface="Arial Bold"/>
              </a:defRPr>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Verify the log level on your test node</a:t>
            </a:r>
          </a:p>
        </p:txBody>
      </p:sp>
      <p:sp>
        <p:nvSpPr>
          <p:cNvPr id="3730" name="Shape 3730"/>
          <p:cNvSpPr/>
          <p:nvPr>
            <p:ph type="body" idx="1"/>
          </p:nvPr>
        </p:nvSpPr>
        <p:spPr>
          <a:xfrm>
            <a:off x="800271" y="3276600"/>
            <a:ext cx="14657236" cy="5334002"/>
          </a:xfrm>
          <a:prstGeom prst="rect">
            <a:avLst/>
          </a:prstGeom>
          <a:solidFill/>
        </p:spPr>
        <p:txBody>
          <a:bodyPr lIns="0" tIns="0" rIns="0" bIns="0">
            <a:normAutofit fontScale="100000" lnSpcReduction="0"/>
          </a:bodyPr>
          <a:lstStyle/>
          <a:p>
            <a:pPr lvl="1" marL="0" indent="405040">
              <a:spcBef>
                <a:spcPts val="0"/>
              </a:spcBef>
              <a:buSzTx/>
              <a:buFont typeface="Arial"/>
              <a:buNone/>
              <a:defRPr sz="1800"/>
            </a:pPr>
            <a:r>
              <a:rPr sz="2400">
                <a:solidFill>
                  <a:srgbClr val="FFFFFF"/>
                </a:solidFill>
                <a:latin typeface="Courier"/>
                <a:ea typeface="Courier"/>
                <a:cs typeface="Courier"/>
                <a:sym typeface="Courier"/>
              </a:rPr>
              <a:t>log_level        :info</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log_location     STDOUT</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chef_server_url  "https://api.opscode.com/organizations/ORGNAME"</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validation_client_name ORGNAME-validator"</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client_key        "c:/chef/client.pem"</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validation_key    "c:/chef/validation.pem"</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file_cache_path   "c:/chef/cache"</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file_backup_path  "c:/chef/backup"</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cache_options     ({:path =&gt; "c:/chef/cache/checksums", :skip_expires =&gt; true})</a:t>
            </a: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endParaRPr sz="2400">
              <a:solidFill>
                <a:srgbClr val="FFFFFF"/>
              </a:solidFill>
              <a:latin typeface="Courier"/>
              <a:ea typeface="Courier"/>
              <a:cs typeface="Courier"/>
              <a:sym typeface="Courier"/>
            </a:endParaRPr>
          </a:p>
          <a:p>
            <a:pPr lvl="1" marL="0" indent="405040">
              <a:spcBef>
                <a:spcPts val="0"/>
              </a:spcBef>
              <a:buSzTx/>
              <a:buFont typeface="Arial"/>
              <a:buNone/>
              <a:defRPr sz="1800"/>
            </a:pPr>
            <a:r>
              <a:rPr sz="2400">
                <a:solidFill>
                  <a:srgbClr val="FFFFFF"/>
                </a:solidFill>
                <a:latin typeface="Courier"/>
                <a:ea typeface="Courier"/>
                <a:cs typeface="Courier"/>
                <a:sym typeface="Courier"/>
              </a:rPr>
              <a:t>node_name "node1"</a:t>
            </a:r>
          </a:p>
        </p:txBody>
      </p:sp>
      <p:grpSp>
        <p:nvGrpSpPr>
          <p:cNvPr id="3733" name="Group 3733"/>
          <p:cNvGrpSpPr/>
          <p:nvPr/>
        </p:nvGrpSpPr>
        <p:grpSpPr>
          <a:xfrm>
            <a:off x="800176" y="1854201"/>
            <a:ext cx="14657236" cy="1219201"/>
            <a:chOff x="0" y="0"/>
            <a:chExt cx="14657235" cy="1219200"/>
          </a:xfrm>
        </p:grpSpPr>
        <p:sp>
          <p:nvSpPr>
            <p:cNvPr id="3731" name="Shape 3731"/>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732" name="Shape 3732"/>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remote@PS </a:t>
              </a:r>
              <a:r>
                <a:rPr sz="4800">
                  <a:solidFill>
                    <a:srgbClr val="FFFFFF"/>
                  </a:solidFill>
                  <a:latin typeface="Courier"/>
                  <a:ea typeface="Courier"/>
                  <a:cs typeface="Courier"/>
                  <a:sym typeface="Courier"/>
                </a:rPr>
                <a:t>\&gt; gc c:\chef\client.rb</a:t>
              </a:r>
            </a:p>
          </p:txBody>
        </p:sp>
      </p:grpSp>
      <p:sp>
        <p:nvSpPr>
          <p:cNvPr id="3734" name="Shape 3734"/>
          <p:cNvSpPr/>
          <p:nvPr/>
        </p:nvSpPr>
        <p:spPr>
          <a:xfrm>
            <a:off x="555189" y="3227827"/>
            <a:ext cx="7748110" cy="509026"/>
          </a:xfrm>
          <a:prstGeom prst="rect">
            <a:avLst/>
          </a:prstGeom>
          <a:ln w="1016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0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740" name="Group 3740"/>
          <p:cNvGrpSpPr/>
          <p:nvPr/>
        </p:nvGrpSpPr>
        <p:grpSpPr>
          <a:xfrm>
            <a:off x="825582" y="3149605"/>
            <a:ext cx="15075613" cy="2654302"/>
            <a:chOff x="0" y="0"/>
            <a:chExt cx="15075611" cy="2654300"/>
          </a:xfrm>
        </p:grpSpPr>
        <p:sp>
          <p:nvSpPr>
            <p:cNvPr id="3738" name="Shape 3738"/>
            <p:cNvSpPr/>
            <p:nvPr/>
          </p:nvSpPr>
          <p:spPr>
            <a:xfrm>
              <a:off x="0" y="0"/>
              <a:ext cx="15075613" cy="2654301"/>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solidFill>
                    <a:srgbClr val="BA2121"/>
                  </a:solidFill>
                  <a:latin typeface="Courier"/>
                  <a:ea typeface="Courier"/>
                  <a:cs typeface="Courier"/>
                  <a:sym typeface="Courier"/>
                </a:defRPr>
              </a:pPr>
            </a:p>
          </p:txBody>
        </p:sp>
        <p:sp>
          <p:nvSpPr>
            <p:cNvPr id="3739" name="Shape 3739"/>
            <p:cNvSpPr/>
            <p:nvPr/>
          </p:nvSpPr>
          <p:spPr>
            <a:xfrm>
              <a:off x="0" y="19048"/>
              <a:ext cx="15075613" cy="261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800">
                  <a:latin typeface="Courier"/>
                  <a:ea typeface="Courier"/>
                  <a:cs typeface="Courier"/>
                  <a:sym typeface="Courier"/>
                </a:rPr>
                <a:t>log_level        	</a:t>
              </a:r>
              <a:r>
                <a:rPr sz="2800">
                  <a:solidFill>
                    <a:srgbClr val="19177C"/>
                  </a:solidFill>
                  <a:latin typeface="Courier"/>
                  <a:ea typeface="Courier"/>
                  <a:cs typeface="Courier"/>
                  <a:sym typeface="Courier"/>
                </a:rPr>
                <a:t>:info</a:t>
              </a:r>
              <a:endParaRPr>
                <a:latin typeface="Calibri"/>
                <a:ea typeface="Calibri"/>
                <a:cs typeface="Calibri"/>
                <a:sym typeface="Calibri"/>
              </a:endParaRPr>
            </a:p>
            <a:p>
              <a:pPr lvl="0">
                <a:defRPr sz="1800"/>
              </a:pPr>
              <a:r>
                <a:rPr sz="2800">
                  <a:latin typeface="Courier"/>
                  <a:ea typeface="Courier"/>
                  <a:cs typeface="Courier"/>
                  <a:sym typeface="Courier"/>
                </a:rPr>
                <a:t>log_location     	</a:t>
              </a:r>
              <a:r>
                <a:rPr sz="2800">
                  <a:solidFill>
                    <a:srgbClr val="880000"/>
                  </a:solidFill>
                  <a:latin typeface="Courier"/>
                  <a:ea typeface="Courier"/>
                  <a:cs typeface="Courier"/>
                  <a:sym typeface="Courier"/>
                </a:rPr>
                <a:t>STDOUT</a:t>
              </a:r>
              <a:endParaRPr>
                <a:latin typeface="Calibri"/>
                <a:ea typeface="Calibri"/>
                <a:cs typeface="Calibri"/>
                <a:sym typeface="Calibri"/>
              </a:endParaRPr>
            </a:p>
            <a:p>
              <a:pPr lvl="0">
                <a:defRPr sz="1800"/>
              </a:pPr>
              <a:r>
                <a:rPr sz="2800">
                  <a:latin typeface="Courier"/>
                  <a:ea typeface="Courier"/>
                  <a:cs typeface="Courier"/>
                  <a:sym typeface="Courier"/>
                </a:rPr>
                <a:t>chef_server_url	</a:t>
              </a:r>
              <a:r>
                <a:rPr sz="2800">
                  <a:solidFill>
                    <a:srgbClr val="BA2121"/>
                  </a:solidFill>
                  <a:latin typeface="Courier"/>
                  <a:ea typeface="Courier"/>
                  <a:cs typeface="Courier"/>
                  <a:sym typeface="Courier"/>
                </a:rPr>
                <a:t>"https://api.opscode.com/organizations/</a:t>
              </a:r>
              <a:r>
                <a:rPr b="1" sz="2800">
                  <a:solidFill>
                    <a:srgbClr val="BA2121"/>
                  </a:solidFill>
                  <a:latin typeface="Courier"/>
                  <a:ea typeface="Courier"/>
                  <a:cs typeface="Courier"/>
                  <a:sym typeface="Courier"/>
                </a:rPr>
                <a:t>ORGNAME</a:t>
              </a:r>
              <a:r>
                <a:rPr sz="2800">
                  <a:solidFill>
                    <a:srgbClr val="BA2121"/>
                  </a:solidFill>
                  <a:latin typeface="Courier"/>
                  <a:ea typeface="Courier"/>
                  <a:cs typeface="Courier"/>
                  <a:sym typeface="Courier"/>
                </a:rPr>
                <a:t>"</a:t>
              </a:r>
              <a:endParaRPr>
                <a:latin typeface="Calibri"/>
                <a:ea typeface="Calibri"/>
                <a:cs typeface="Calibri"/>
                <a:sym typeface="Calibri"/>
              </a:endParaRPr>
            </a:p>
            <a:p>
              <a:pPr lvl="0">
                <a:defRPr sz="1800"/>
              </a:pPr>
              <a:r>
                <a:rPr sz="2800">
                  <a:latin typeface="Courier"/>
                  <a:ea typeface="Courier"/>
                  <a:cs typeface="Courier"/>
                  <a:sym typeface="Courier"/>
                </a:rPr>
                <a:t>validation_client_name </a:t>
              </a:r>
              <a:r>
                <a:rPr sz="2800">
                  <a:solidFill>
                    <a:srgbClr val="BA2121"/>
                  </a:solidFill>
                  <a:latin typeface="Courier"/>
                  <a:ea typeface="Courier"/>
                  <a:cs typeface="Courier"/>
                  <a:sym typeface="Courier"/>
                </a:rPr>
                <a:t>"</a:t>
              </a:r>
              <a:r>
                <a:rPr b="1" sz="2800">
                  <a:solidFill>
                    <a:srgbClr val="BA2121"/>
                  </a:solidFill>
                  <a:latin typeface="Courier"/>
                  <a:ea typeface="Courier"/>
                  <a:cs typeface="Courier"/>
                  <a:sym typeface="Courier"/>
                </a:rPr>
                <a:t>ORGNAME</a:t>
              </a:r>
              <a:r>
                <a:rPr sz="2800">
                  <a:solidFill>
                    <a:srgbClr val="BA2121"/>
                  </a:solidFill>
                  <a:latin typeface="Courier"/>
                  <a:ea typeface="Courier"/>
                  <a:cs typeface="Courier"/>
                  <a:sym typeface="Courier"/>
                </a:rPr>
                <a:t>-validator"</a:t>
              </a:r>
              <a:endParaRPr>
                <a:latin typeface="Calibri"/>
                <a:ea typeface="Calibri"/>
                <a:cs typeface="Calibri"/>
                <a:sym typeface="Calibri"/>
              </a:endParaRPr>
            </a:p>
            <a:p>
              <a:pPr lvl="0">
                <a:defRPr sz="1800"/>
              </a:pPr>
              <a:r>
                <a:rPr sz="2800">
                  <a:latin typeface="Courier"/>
                  <a:ea typeface="Courier"/>
                  <a:cs typeface="Courier"/>
                  <a:sym typeface="Courier"/>
                </a:rPr>
                <a:t>node_name	</a:t>
              </a:r>
              <a:r>
                <a:rPr sz="2800">
                  <a:solidFill>
                    <a:srgbClr val="BA2121"/>
                  </a:solidFill>
                  <a:latin typeface="Courier"/>
                  <a:ea typeface="Courier"/>
                  <a:cs typeface="Courier"/>
                  <a:sym typeface="Courier"/>
                </a:rPr>
                <a:t>"node1"</a:t>
              </a:r>
            </a:p>
          </p:txBody>
        </p:sp>
      </p:grpSp>
      <p:sp>
        <p:nvSpPr>
          <p:cNvPr id="3741" name="Shape 3741"/>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Verify the log level on your test node</a:t>
            </a:r>
          </a:p>
        </p:txBody>
      </p:sp>
      <p:sp>
        <p:nvSpPr>
          <p:cNvPr id="3742" name="Shape 3742"/>
          <p:cNvSpPr/>
          <p:nvPr/>
        </p:nvSpPr>
        <p:spPr>
          <a:xfrm>
            <a:off x="965993" y="3429000"/>
            <a:ext cx="5486403" cy="4572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3743" name="Shape 3743"/>
          <p:cNvSpPr/>
          <p:nvPr>
            <p:ph type="body" idx="1"/>
          </p:nvPr>
        </p:nvSpPr>
        <p:spPr>
          <a:xfrm>
            <a:off x="800176" y="6375403"/>
            <a:ext cx="14657235" cy="2235202"/>
          </a:xfrm>
          <a:prstGeom prst="rect">
            <a:avLst/>
          </a:prstGeom>
        </p:spPr>
        <p:txBody>
          <a:bodyPr>
            <a:normAutofit fontScale="100000" lnSpcReduction="0"/>
          </a:bodyPr>
          <a:lstStyle/>
          <a:p>
            <a:pPr lvl="2" marL="1223739" indent="-750393">
              <a:defRPr sz="1800"/>
            </a:pPr>
            <a:r>
              <a:rPr sz="4100"/>
              <a:t>Ensure the default log level for chef-client is </a:t>
            </a:r>
            <a:r>
              <a:rPr b="1" sz="4100">
                <a:solidFill>
                  <a:srgbClr val="1C1E84"/>
                </a:solidFill>
                <a:latin typeface="Courier"/>
                <a:ea typeface="Courier"/>
                <a:cs typeface="Courier"/>
                <a:sym typeface="Courier"/>
              </a:rPr>
              <a:t>:info</a:t>
            </a:r>
            <a:endParaRPr sz="4100">
              <a:latin typeface="Arial Bold"/>
              <a:ea typeface="Arial Bold"/>
              <a:cs typeface="Arial Bold"/>
              <a:sym typeface="Arial Bold"/>
            </a:endParaRPr>
          </a:p>
          <a:p>
            <a:pPr lvl="2" marL="1223739" indent="-750393">
              <a:defRPr sz="1800"/>
            </a:pPr>
            <a:r>
              <a:rPr sz="4100"/>
              <a:t>More configuration options can be found on the docs site: </a:t>
            </a:r>
            <a:r>
              <a:rPr sz="4100">
                <a:hlinkClick r:id="rId3" invalidUrl="" action="" tgtFrame="" tooltip="" history="1" highlightClick="0" endSnd="0"/>
              </a:rPr>
              <a:t>http://docs.opscode.com/config_rb_client.html</a:t>
            </a:r>
          </a:p>
        </p:txBody>
      </p:sp>
      <p:grpSp>
        <p:nvGrpSpPr>
          <p:cNvPr id="3746" name="Group 3746"/>
          <p:cNvGrpSpPr/>
          <p:nvPr/>
        </p:nvGrpSpPr>
        <p:grpSpPr>
          <a:xfrm>
            <a:off x="825582" y="2006606"/>
            <a:ext cx="15075613" cy="914404"/>
            <a:chOff x="0" y="0"/>
            <a:chExt cx="15075611" cy="914403"/>
          </a:xfrm>
        </p:grpSpPr>
        <p:sp>
          <p:nvSpPr>
            <p:cNvPr id="3744" name="Shape 3744"/>
            <p:cNvSpPr/>
            <p:nvPr/>
          </p:nvSpPr>
          <p:spPr>
            <a:xfrm>
              <a:off x="0" y="0"/>
              <a:ext cx="15075613" cy="91440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a:latin typeface="Courier"/>
                  <a:ea typeface="Courier"/>
                  <a:cs typeface="Courier"/>
                  <a:sym typeface="Courier"/>
                </a:defRPr>
              </a:pPr>
            </a:p>
          </p:txBody>
        </p:sp>
        <p:sp>
          <p:nvSpPr>
            <p:cNvPr id="3745" name="Shape 3745"/>
            <p:cNvSpPr/>
            <p:nvPr/>
          </p:nvSpPr>
          <p:spPr>
            <a:xfrm>
              <a:off x="0" y="12700"/>
              <a:ext cx="15075613"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b="1">
                  <a:latin typeface="Courier"/>
                  <a:ea typeface="Courier"/>
                  <a:cs typeface="Courier"/>
                  <a:sym typeface="Courier"/>
                </a:defRPr>
              </a:lvl1pPr>
            </a:lstStyle>
            <a:p>
              <a:pPr lvl="0">
                <a:defRPr b="0" sz="1800"/>
              </a:pPr>
              <a:r>
                <a:rPr b="1" sz="2800"/>
                <a:t>Open in editor (wordpad) 	c:\chef\client.rb</a:t>
              </a:r>
            </a:p>
          </p:txBody>
        </p:sp>
      </p:grpSp>
    </p:spTree>
  </p:cSld>
  <p:clrMapOvr>
    <a:masterClrMapping/>
  </p:clrMapOvr>
  <p:transition spd="med" advClick="1"/>
</p:sld>
</file>

<file path=ppt/slides/slide2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0" name="Shape 3750"/>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Examine C:\chef\first-boot.json</a:t>
            </a:r>
          </a:p>
        </p:txBody>
      </p:sp>
      <p:sp>
        <p:nvSpPr>
          <p:cNvPr id="3751" name="Shape 3751"/>
          <p:cNvSpPr/>
          <p:nvPr>
            <p:ph type="body" idx="1"/>
          </p:nvPr>
        </p:nvSpPr>
        <p:spPr>
          <a:xfrm>
            <a:off x="800271" y="3276600"/>
            <a:ext cx="14657235" cy="2819400"/>
          </a:xfrm>
          <a:prstGeom prst="rect">
            <a:avLst/>
          </a:prstGeom>
          <a:solidFill/>
        </p:spPr>
        <p:txBody>
          <a:bodyPr>
            <a:normAutofit fontScale="100000" lnSpcReduction="0"/>
          </a:bodyPr>
          <a:lstStyle/>
          <a:p>
            <a:pPr lvl="1" marL="0" indent="405040">
              <a:spcBef>
                <a:spcPts val="0"/>
              </a:spcBef>
              <a:buSzTx/>
              <a:buNone/>
              <a:defRPr sz="1800"/>
            </a:pPr>
            <a:endParaRPr sz="2800">
              <a:solidFill>
                <a:srgbClr val="FFFFFF"/>
              </a:solidFill>
              <a:latin typeface="Courier"/>
              <a:ea typeface="Courier"/>
              <a:cs typeface="Courier"/>
              <a:sym typeface="Courier"/>
            </a:endParaRPr>
          </a:p>
          <a:p>
            <a:pPr lvl="0" marL="190500" indent="-190500">
              <a:spcBef>
                <a:spcPts val="0"/>
              </a:spcBef>
              <a:buSzTx/>
              <a:buNone/>
              <a:defRPr sz="1800"/>
            </a:pPr>
            <a:r>
              <a:rPr sz="3000">
                <a:solidFill>
                  <a:srgbClr val="FFFFFF"/>
                </a:solidFill>
                <a:latin typeface="Courier"/>
                <a:ea typeface="Courier"/>
                <a:cs typeface="Courier"/>
                <a:sym typeface="Courier"/>
              </a:rPr>
              <a:t> {"run_list":[]}</a:t>
            </a:r>
          </a:p>
        </p:txBody>
      </p:sp>
      <p:grpSp>
        <p:nvGrpSpPr>
          <p:cNvPr id="3754" name="Group 3754"/>
          <p:cNvGrpSpPr/>
          <p:nvPr/>
        </p:nvGrpSpPr>
        <p:grpSpPr>
          <a:xfrm>
            <a:off x="800176" y="1854201"/>
            <a:ext cx="14657236" cy="1219201"/>
            <a:chOff x="0" y="0"/>
            <a:chExt cx="14657235" cy="1219200"/>
          </a:xfrm>
        </p:grpSpPr>
        <p:sp>
          <p:nvSpPr>
            <p:cNvPr id="3752" name="Shape 3752"/>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400">
                  <a:solidFill>
                    <a:srgbClr val="FFFFFF"/>
                  </a:solidFill>
                  <a:latin typeface="Courier"/>
                  <a:ea typeface="Courier"/>
                  <a:cs typeface="Courier"/>
                  <a:sym typeface="Courier"/>
                </a:defRPr>
              </a:pPr>
            </a:p>
          </p:txBody>
        </p:sp>
        <p:sp>
          <p:nvSpPr>
            <p:cNvPr id="3753" name="Shape 3753"/>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400">
                  <a:solidFill>
                    <a:srgbClr val="00FF00"/>
                  </a:solidFill>
                  <a:latin typeface="Courier"/>
                  <a:ea typeface="Courier"/>
                  <a:cs typeface="Courier"/>
                  <a:sym typeface="Courier"/>
                </a:rPr>
                <a:t>remote@PS </a:t>
              </a:r>
              <a:r>
                <a:rPr sz="4400">
                  <a:solidFill>
                    <a:srgbClr val="FFFFFF"/>
                  </a:solidFill>
                  <a:latin typeface="Courier"/>
                  <a:ea typeface="Courier"/>
                  <a:cs typeface="Courier"/>
                  <a:sym typeface="Courier"/>
                </a:rPr>
                <a:t>\&gt; gc c:\chef\first-boot.json </a:t>
              </a:r>
            </a:p>
          </p:txBody>
        </p:sp>
      </p:grpSp>
      <p:sp>
        <p:nvSpPr>
          <p:cNvPr id="3755" name="Shape 3755"/>
          <p:cNvSpPr/>
          <p:nvPr/>
        </p:nvSpPr>
        <p:spPr>
          <a:xfrm>
            <a:off x="800271" y="6248398"/>
            <a:ext cx="14657235" cy="21779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944574" indent="-944574">
              <a:spcBef>
                <a:spcPts val="1100"/>
              </a:spcBef>
              <a:buClr>
                <a:srgbClr val="ED781C"/>
              </a:buClr>
              <a:buSzPct val="100000"/>
              <a:buFont typeface="Arial"/>
              <a:buChar char="•"/>
              <a:defRPr sz="1800"/>
            </a:pPr>
            <a:r>
              <a:rPr sz="4600">
                <a:latin typeface="Arial"/>
                <a:ea typeface="Arial"/>
                <a:cs typeface="Arial"/>
                <a:sym typeface="Arial"/>
              </a:rPr>
              <a:t>You can bootstrap nodes with recipes/run lists right away</a:t>
            </a:r>
            <a:endParaRPr sz="4600">
              <a:latin typeface="Calibri"/>
              <a:ea typeface="Calibri"/>
              <a:cs typeface="Calibri"/>
              <a:sym typeface="Calibri"/>
            </a:endParaRPr>
          </a:p>
          <a:p>
            <a:pPr lvl="0" marL="944574" indent="-944574">
              <a:spcBef>
                <a:spcPts val="1100"/>
              </a:spcBef>
              <a:buClr>
                <a:srgbClr val="ED781C"/>
              </a:buClr>
              <a:buSzPct val="100000"/>
              <a:buFont typeface="Arial"/>
              <a:buChar char="•"/>
              <a:defRPr sz="1800"/>
            </a:pPr>
            <a:r>
              <a:rPr sz="4600">
                <a:latin typeface="Arial"/>
                <a:ea typeface="Arial"/>
                <a:cs typeface="Arial"/>
                <a:sym typeface="Arial"/>
              </a:rPr>
              <a:t>Disaster recovery!</a:t>
            </a:r>
          </a:p>
        </p:txBody>
      </p:sp>
    </p:spTree>
  </p:cSld>
  <p:clrMapOvr>
    <a:masterClrMapping/>
  </p:clrMapOvr>
  <p:transition spd="med" advClick="1"/>
</p:sld>
</file>

<file path=ppt/slides/slide2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7" name="Shape 375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 Node on Chef Server</a:t>
            </a:r>
          </a:p>
        </p:txBody>
      </p:sp>
      <p:sp>
        <p:nvSpPr>
          <p:cNvPr id="3758" name="Shape 375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Login to your Hosted Enterprise Chef</a:t>
            </a:r>
            <a:endParaRPr sz="4600"/>
          </a:p>
          <a:p>
            <a:pPr lvl="1" marL="1349614" indent="-944574">
              <a:defRPr sz="1800"/>
            </a:pPr>
            <a:r>
              <a:rPr sz="4600"/>
              <a:t>via Management Council </a:t>
            </a:r>
            <a:endParaRPr sz="4600"/>
          </a:p>
          <a:p>
            <a:pPr lvl="1" marL="1349614" indent="-944574">
              <a:defRPr sz="1800"/>
            </a:pPr>
            <a:r>
              <a:rPr sz="4600"/>
              <a:t>or </a:t>
            </a:r>
            <a:r>
              <a:rPr sz="4600">
                <a:hlinkClick r:id="rId3" invalidUrl="" action="" tgtFrame="" tooltip="" history="1" highlightClick="0" endSnd="0"/>
              </a:rPr>
              <a:t>https://manage.getchef.com</a:t>
            </a:r>
            <a:r>
              <a:rPr sz="4600"/>
              <a:t> </a:t>
            </a:r>
          </a:p>
        </p:txBody>
      </p:sp>
      <p:pic>
        <p:nvPicPr>
          <p:cNvPr id="3759" name="image8.jpeg"/>
          <p:cNvPicPr/>
          <p:nvPr/>
        </p:nvPicPr>
        <p:blipFill>
          <a:blip r:embed="rId4">
            <a:extLst/>
          </a:blip>
          <a:stretch>
            <a:fillRect/>
          </a:stretch>
        </p:blipFill>
        <p:spPr>
          <a:xfrm>
            <a:off x="11463208" y="3091506"/>
            <a:ext cx="4178711" cy="4787901"/>
          </a:xfrm>
          <a:prstGeom prst="rect">
            <a:avLst/>
          </a:prstGeom>
          <a:ln w="12700">
            <a:miter lim="400000"/>
          </a:ln>
        </p:spPr>
      </p:pic>
      <p:sp>
        <p:nvSpPr>
          <p:cNvPr id="3760" name="Shape 3760"/>
          <p:cNvSpPr/>
          <p:nvPr/>
        </p:nvSpPr>
        <p:spPr>
          <a:xfrm flipH="1">
            <a:off x="6823740" y="5484812"/>
            <a:ext cx="3065764" cy="4764"/>
          </a:xfrm>
          <a:prstGeom prst="line">
            <a:avLst/>
          </a:prstGeom>
          <a:ln w="152400">
            <a:solidFill>
              <a:srgbClr val="FF7F00"/>
            </a:solidFill>
            <a:miter/>
            <a:headEnd type="stealth"/>
          </a:ln>
        </p:spPr>
        <p:txBody>
          <a:bodyPr lIns="0" tIns="0" rIns="0" bIns="0"/>
          <a:lstStyle/>
          <a:p>
            <a:pPr lvl="0" defTabSz="457200">
              <a:defRPr sz="1200"/>
            </a:pPr>
          </a:p>
        </p:txBody>
      </p:sp>
    </p:spTree>
  </p:cSld>
  <p:clrMapOvr>
    <a:masterClrMapping/>
  </p:clrMapOvr>
  <p:transition spd="med" advClick="1"/>
</p:sld>
</file>

<file path=ppt/slides/slide2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64" name="image65.png"/>
          <p:cNvPicPr/>
          <p:nvPr/>
        </p:nvPicPr>
        <p:blipFill>
          <a:blip r:embed="rId2">
            <a:extLst/>
          </a:blip>
          <a:stretch>
            <a:fillRect/>
          </a:stretch>
        </p:blipFill>
        <p:spPr>
          <a:xfrm>
            <a:off x="7595392" y="1676400"/>
            <a:ext cx="11515368" cy="7202886"/>
          </a:xfrm>
          <a:prstGeom prst="rect">
            <a:avLst/>
          </a:prstGeom>
          <a:ln w="12700">
            <a:miter lim="400000"/>
          </a:ln>
        </p:spPr>
      </p:pic>
      <p:sp>
        <p:nvSpPr>
          <p:cNvPr id="3765" name="Shape 376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 Node on Chef Server</a:t>
            </a:r>
          </a:p>
        </p:txBody>
      </p:sp>
      <p:sp>
        <p:nvSpPr>
          <p:cNvPr id="3766" name="Shape 3766"/>
          <p:cNvSpPr/>
          <p:nvPr/>
        </p:nvSpPr>
        <p:spPr>
          <a:xfrm>
            <a:off x="800177" y="1879599"/>
            <a:ext cx="8890870" cy="6785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41711" indent="-1741711">
              <a:spcBef>
                <a:spcPts val="1200"/>
              </a:spcBef>
              <a:buClr>
                <a:srgbClr val="ED781C"/>
              </a:buClr>
              <a:buSzPct val="100000"/>
              <a:buFont typeface="Arial"/>
              <a:buChar char="•"/>
              <a:defRPr sz="4800">
                <a:latin typeface="Arial"/>
                <a:ea typeface="Arial"/>
                <a:cs typeface="Arial"/>
                <a:sym typeface="Arial"/>
              </a:defRPr>
            </a:lvl1pPr>
          </a:lstStyle>
          <a:p>
            <a:pPr lvl="0">
              <a:defRPr sz="1800"/>
            </a:pPr>
            <a:r>
              <a:rPr sz="4800"/>
              <a:t>Click the 'Details' tab</a:t>
            </a:r>
          </a:p>
        </p:txBody>
      </p:sp>
      <p:sp>
        <p:nvSpPr>
          <p:cNvPr id="3767" name="Shape 3767"/>
          <p:cNvSpPr/>
          <p:nvPr/>
        </p:nvSpPr>
        <p:spPr>
          <a:xfrm>
            <a:off x="9957569" y="4190990"/>
            <a:ext cx="1867036" cy="736582"/>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2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69" name="image66.png"/>
          <p:cNvPicPr/>
          <p:nvPr/>
        </p:nvPicPr>
        <p:blipFill>
          <a:blip r:embed="rId2">
            <a:extLst/>
          </a:blip>
          <a:stretch>
            <a:fillRect/>
          </a:stretch>
        </p:blipFill>
        <p:spPr>
          <a:xfrm>
            <a:off x="7595392" y="1676400"/>
            <a:ext cx="11514485" cy="7200900"/>
          </a:xfrm>
          <a:prstGeom prst="rect">
            <a:avLst/>
          </a:prstGeom>
          <a:ln w="12700">
            <a:miter lim="400000"/>
          </a:ln>
        </p:spPr>
      </p:pic>
      <p:sp>
        <p:nvSpPr>
          <p:cNvPr id="3770" name="Shape 377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 Node on Chef Server</a:t>
            </a:r>
          </a:p>
        </p:txBody>
      </p:sp>
      <p:sp>
        <p:nvSpPr>
          <p:cNvPr id="3771" name="Shape 3771"/>
          <p:cNvSpPr/>
          <p:nvPr>
            <p:ph type="body" idx="1"/>
          </p:nvPr>
        </p:nvSpPr>
        <p:spPr>
          <a:xfrm>
            <a:off x="800178" y="1879600"/>
            <a:ext cx="7061890" cy="6731000"/>
          </a:xfrm>
          <a:prstGeom prst="rect">
            <a:avLst/>
          </a:prstGeom>
        </p:spPr>
        <p:txBody>
          <a:bodyPr>
            <a:normAutofit fontScale="100000" lnSpcReduction="0"/>
          </a:bodyPr>
          <a:lstStyle>
            <a:lvl1pPr marL="944574" indent="-944574"/>
          </a:lstStyle>
          <a:p>
            <a:pPr lvl="0">
              <a:defRPr sz="1800"/>
            </a:pPr>
            <a:r>
              <a:rPr sz="4600"/>
              <a:t>Click the 'Attributes' tab</a:t>
            </a:r>
          </a:p>
        </p:txBody>
      </p:sp>
      <p:sp>
        <p:nvSpPr>
          <p:cNvPr id="3772" name="Shape 3772"/>
          <p:cNvSpPr/>
          <p:nvPr/>
        </p:nvSpPr>
        <p:spPr>
          <a:xfrm>
            <a:off x="11443288" y="4190990"/>
            <a:ext cx="1867037" cy="736582"/>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6" name="Shape 17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Training is really a discussion</a:t>
            </a:r>
          </a:p>
        </p:txBody>
      </p:sp>
      <p:sp>
        <p:nvSpPr>
          <p:cNvPr id="1767" name="Shape 176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I’ll post objectives at the beginning of a section</a:t>
            </a:r>
            <a:endParaRPr sz="4600"/>
          </a:p>
          <a:p>
            <a:pPr lvl="0" marL="944574" indent="-944574">
              <a:defRPr sz="1800"/>
            </a:pPr>
            <a:r>
              <a:rPr sz="4600"/>
              <a:t>Ask questions when they come to you</a:t>
            </a:r>
            <a:endParaRPr sz="4600"/>
          </a:p>
          <a:p>
            <a:pPr lvl="0" marL="944574" indent="-944574">
              <a:defRPr sz="1800"/>
            </a:pPr>
            <a:r>
              <a:rPr sz="4600"/>
              <a:t>Ask for help when you need it</a:t>
            </a:r>
            <a:endParaRPr sz="4600"/>
          </a:p>
          <a:p>
            <a:pPr lvl="0" marL="944574" indent="-944574">
              <a:defRPr sz="1800"/>
            </a:pPr>
            <a:r>
              <a:rPr sz="4600"/>
              <a:t>You’ll get the slides </a:t>
            </a:r>
            <a:r>
              <a:rPr sz="4600">
                <a:latin typeface="Arial Bold"/>
                <a:ea typeface="Arial Bold"/>
                <a:cs typeface="Arial Bold"/>
                <a:sym typeface="Arial Bold"/>
              </a:rPr>
              <a:t>after</a:t>
            </a:r>
            <a:r>
              <a:rPr sz="4600"/>
              <a:t> class</a:t>
            </a:r>
          </a:p>
        </p:txBody>
      </p:sp>
    </p:spTree>
  </p:cSld>
  <p:clrMapOvr>
    <a:masterClrMapping/>
  </p:clrMapOvr>
  <p:transition spd="med" advClick="1"/>
</p:sld>
</file>

<file path=ppt/slides/slide2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4" name="Shape 37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a:t>
            </a:r>
          </a:p>
        </p:txBody>
      </p:sp>
      <p:sp>
        <p:nvSpPr>
          <p:cNvPr id="3775" name="Shape 377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node is registered with Chef Server</a:t>
            </a:r>
            <a:endParaRPr sz="4600"/>
          </a:p>
          <a:p>
            <a:pPr lvl="0" marL="944574" indent="-944574">
              <a:defRPr sz="1800"/>
            </a:pPr>
            <a:r>
              <a:rPr sz="4600"/>
              <a:t>The Chef Server displays information about the node</a:t>
            </a:r>
            <a:endParaRPr sz="4600"/>
          </a:p>
          <a:p>
            <a:pPr lvl="0" marL="944574" indent="-944574">
              <a:defRPr sz="1800"/>
            </a:pPr>
            <a:r>
              <a:rPr sz="4600"/>
              <a:t>This information comes from Ohai - we'll see Ohai later.....</a:t>
            </a:r>
          </a:p>
        </p:txBody>
      </p:sp>
    </p:spTree>
  </p:cSld>
  <p:clrMapOvr>
    <a:masterClrMapping/>
  </p:clrMapOvr>
  <p:transition spd="med" advClick="1"/>
</p:sld>
</file>

<file path=ppt/slides/slide2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9" name="Shape 377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Checkpoint</a:t>
            </a:r>
          </a:p>
        </p:txBody>
      </p:sp>
      <p:pic>
        <p:nvPicPr>
          <p:cNvPr id="3780" name="image67.png"/>
          <p:cNvPicPr/>
          <p:nvPr/>
        </p:nvPicPr>
        <p:blipFill>
          <a:blip r:embed="rId3">
            <a:extLst/>
          </a:blip>
          <a:stretch>
            <a:fillRect/>
          </a:stretch>
        </p:blipFill>
        <p:spPr>
          <a:xfrm>
            <a:off x="4635953" y="1557337"/>
            <a:ext cx="7049190" cy="7378701"/>
          </a:xfrm>
          <a:prstGeom prst="rect">
            <a:avLst/>
          </a:prstGeom>
          <a:ln w="12700">
            <a:miter lim="400000"/>
          </a:ln>
        </p:spPr>
      </p:pic>
    </p:spTree>
  </p:cSld>
  <p:clrMapOvr>
    <a:masterClrMapping/>
  </p:clrMapOvr>
  <p:transition spd="med" advClick="1"/>
</p:sld>
</file>

<file path=ppt/slides/slide2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4" name="Shape 3784"/>
          <p:cNvSpPr/>
          <p:nvPr>
            <p:ph type="title"/>
          </p:nvPr>
        </p:nvSpPr>
        <p:spPr>
          <a:xfrm>
            <a:off x="800271" y="177800"/>
            <a:ext cx="14657235" cy="1117600"/>
          </a:xfrm>
          <a:prstGeom prst="rect">
            <a:avLst/>
          </a:prstGeom>
        </p:spPr>
        <p:txBody>
          <a:bodyPr lIns="0" tIns="0" rIns="0" bIns="0">
            <a:normAutofit fontScale="100000" lnSpcReduction="0"/>
          </a:bodyPr>
          <a:lstStyle>
            <a:lvl1pPr>
              <a:defRPr sz="7300"/>
            </a:lvl1pPr>
          </a:lstStyle>
          <a:p>
            <a:pPr lvl="0">
              <a:defRPr sz="1800">
                <a:solidFill>
                  <a:srgbClr val="000000"/>
                </a:solidFill>
                <a:effectLst/>
              </a:defRPr>
            </a:pPr>
            <a:r>
              <a:rPr sz="7300">
                <a:solidFill>
                  <a:srgbClr val="FFFFFF"/>
                </a:solidFill>
                <a:effectLst>
                  <a:outerShdw sx="100000" sy="100000" kx="0" ky="0" algn="b" rotWithShape="0" blurRad="38100" dist="38100" dir="2700000">
                    <a:srgbClr val="C0C0C0"/>
                  </a:outerShdw>
                </a:effectLst>
              </a:rPr>
              <a:t>Review Questions</a:t>
            </a:r>
          </a:p>
        </p:txBody>
      </p:sp>
      <p:sp>
        <p:nvSpPr>
          <p:cNvPr id="3785" name="Shape 378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Where is the chef-client configuration file?</a:t>
            </a:r>
            <a:endParaRPr sz="4600"/>
          </a:p>
          <a:p>
            <a:pPr lvl="0" marL="944574" indent="-944574">
              <a:defRPr sz="1800"/>
            </a:pPr>
            <a:r>
              <a:rPr sz="4600"/>
              <a:t>What is the command to run chef?</a:t>
            </a:r>
            <a:endParaRPr sz="4600"/>
          </a:p>
          <a:p>
            <a:pPr lvl="0" marL="944574" indent="-944574">
              <a:defRPr sz="1800"/>
            </a:pPr>
            <a:r>
              <a:rPr sz="4600"/>
              <a:t>What does a knife bootstrap do?</a:t>
            </a:r>
          </a:p>
        </p:txBody>
      </p:sp>
    </p:spTree>
  </p:cSld>
  <p:clrMapOvr>
    <a:masterClrMapping/>
  </p:clrMapOvr>
  <p:transition spd="med" advClick="1"/>
</p:sld>
</file>

<file path=ppt/slides/slide2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9" name="Shape 3789"/>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 and Recipes</a:t>
            </a:r>
          </a:p>
        </p:txBody>
      </p:sp>
      <p:sp>
        <p:nvSpPr>
          <p:cNvPr id="3790" name="Shape 3790"/>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Writing an IIS demo cookbook</a:t>
            </a:r>
          </a:p>
        </p:txBody>
      </p:sp>
    </p:spTree>
  </p:cSld>
  <p:clrMapOvr>
    <a:masterClrMapping/>
  </p:clrMapOvr>
  <p:transition spd="med" advClick="1"/>
</p:sld>
</file>

<file path=ppt/slides/slide2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2" name="Shape 3792"/>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Lesson Objectives</a:t>
            </a:r>
          </a:p>
        </p:txBody>
      </p:sp>
      <p:sp>
        <p:nvSpPr>
          <p:cNvPr id="3793" name="Shape 3793"/>
          <p:cNvSpPr/>
          <p:nvPr>
            <p:ph type="body" idx="1"/>
          </p:nvPr>
        </p:nvSpPr>
        <p:spPr>
          <a:xfrm>
            <a:off x="368409" y="1651000"/>
            <a:ext cx="15889179" cy="7239001"/>
          </a:xfrm>
          <a:prstGeom prst="rect">
            <a:avLst/>
          </a:prstGeom>
        </p:spPr>
        <p:txBody>
          <a:bodyPr>
            <a:normAutofit fontScale="100000" lnSpcReduction="0"/>
          </a:bodyPr>
          <a:lstStyle/>
          <a:p>
            <a:pPr lvl="0" marL="714235" indent="-714235">
              <a:spcBef>
                <a:spcPts val="1000"/>
              </a:spcBef>
              <a:defRPr sz="1800"/>
            </a:pPr>
            <a:r>
              <a:rPr sz="4000"/>
              <a:t>After completing the lesson, you will be able to</a:t>
            </a:r>
            <a:endParaRPr sz="4000"/>
          </a:p>
          <a:p>
            <a:pPr lvl="1" marL="1119275" indent="-714235">
              <a:spcBef>
                <a:spcPts val="1000"/>
              </a:spcBef>
              <a:defRPr sz="1800"/>
            </a:pPr>
            <a:r>
              <a:rPr sz="4000"/>
              <a:t>Describe in detail what a </a:t>
            </a:r>
            <a:r>
              <a:rPr sz="4000">
                <a:latin typeface="Arial Bold"/>
                <a:ea typeface="Arial Bold"/>
                <a:cs typeface="Arial Bold"/>
                <a:sym typeface="Arial Bold"/>
              </a:rPr>
              <a:t>cookbook</a:t>
            </a:r>
            <a:r>
              <a:rPr sz="4000"/>
              <a:t> is</a:t>
            </a:r>
            <a:endParaRPr sz="4000"/>
          </a:p>
          <a:p>
            <a:pPr lvl="1" marL="1119275" indent="-714235">
              <a:spcBef>
                <a:spcPts val="1000"/>
              </a:spcBef>
              <a:defRPr sz="1800"/>
            </a:pPr>
            <a:r>
              <a:rPr sz="4000"/>
              <a:t>Create a new cookbook</a:t>
            </a:r>
            <a:endParaRPr sz="4000">
              <a:latin typeface="Arial Bold"/>
              <a:ea typeface="Arial Bold"/>
              <a:cs typeface="Arial Bold"/>
              <a:sym typeface="Arial Bold"/>
            </a:endParaRPr>
          </a:p>
          <a:p>
            <a:pPr lvl="1" marL="1119275" indent="-714235">
              <a:spcBef>
                <a:spcPts val="1000"/>
              </a:spcBef>
              <a:defRPr sz="1800"/>
            </a:pPr>
            <a:r>
              <a:rPr sz="4000"/>
              <a:t>Explain what a </a:t>
            </a:r>
            <a:r>
              <a:rPr sz="4000">
                <a:latin typeface="Arial Bold"/>
                <a:ea typeface="Arial Bold"/>
                <a:cs typeface="Arial Bold"/>
                <a:sym typeface="Arial Bold"/>
              </a:rPr>
              <a:t>recipe</a:t>
            </a:r>
            <a:r>
              <a:rPr sz="4000"/>
              <a:t> is</a:t>
            </a:r>
            <a:endParaRPr sz="4000"/>
          </a:p>
          <a:p>
            <a:pPr lvl="1" marL="1119275" indent="-714235">
              <a:defRPr sz="1800"/>
            </a:pPr>
            <a:r>
              <a:rPr sz="4000"/>
              <a:t>Describe how to use the </a:t>
            </a:r>
            <a:r>
              <a:rPr sz="4000">
                <a:latin typeface="Courier"/>
                <a:ea typeface="Courier"/>
                <a:cs typeface="Courier"/>
                <a:sym typeface="Courier"/>
              </a:rPr>
              <a:t>powershell_script</a:t>
            </a:r>
            <a:r>
              <a:rPr sz="4000"/>
              <a:t>, </a:t>
            </a:r>
            <a:r>
              <a:rPr sz="4000">
                <a:latin typeface="Courier"/>
                <a:ea typeface="Courier"/>
                <a:cs typeface="Courier"/>
                <a:sym typeface="Courier"/>
              </a:rPr>
              <a:t>service</a:t>
            </a:r>
            <a:r>
              <a:rPr sz="4000"/>
              <a:t>, and </a:t>
            </a:r>
            <a:r>
              <a:rPr sz="4000">
                <a:latin typeface="Courier"/>
                <a:ea typeface="Courier"/>
                <a:cs typeface="Courier"/>
                <a:sym typeface="Courier"/>
              </a:rPr>
              <a:t>cookbook_file</a:t>
            </a:r>
            <a:r>
              <a:rPr sz="4000"/>
              <a:t> resources</a:t>
            </a:r>
            <a:endParaRPr sz="4000"/>
          </a:p>
          <a:p>
            <a:pPr lvl="1" marL="1119275" indent="-714235">
              <a:defRPr sz="1800"/>
            </a:pPr>
            <a:r>
              <a:rPr sz="4000"/>
              <a:t>Upload </a:t>
            </a:r>
            <a:r>
              <a:rPr sz="4000">
                <a:latin typeface="Arial Bold"/>
                <a:ea typeface="Arial Bold"/>
                <a:cs typeface="Arial Bold"/>
                <a:sym typeface="Arial Bold"/>
              </a:rPr>
              <a:t>a cookbook</a:t>
            </a:r>
            <a:r>
              <a:rPr sz="4000"/>
              <a:t> to the Chef Server</a:t>
            </a:r>
            <a:endParaRPr sz="4000"/>
          </a:p>
          <a:p>
            <a:pPr lvl="1" marL="1119275" indent="-714235">
              <a:spcBef>
                <a:spcPts val="1000"/>
              </a:spcBef>
              <a:defRPr sz="1800"/>
            </a:pPr>
            <a:r>
              <a:rPr sz="4000"/>
              <a:t>Explain what a </a:t>
            </a:r>
            <a:r>
              <a:rPr sz="4000">
                <a:latin typeface="Arial Bold"/>
                <a:ea typeface="Arial Bold"/>
                <a:cs typeface="Arial Bold"/>
                <a:sym typeface="Arial Bold"/>
              </a:rPr>
              <a:t>run list </a:t>
            </a:r>
            <a:r>
              <a:rPr sz="4000"/>
              <a:t>is, and how to set it for a node via knife</a:t>
            </a:r>
            <a:endParaRPr sz="4000"/>
          </a:p>
          <a:p>
            <a:pPr lvl="1" marL="1119275" indent="-714235">
              <a:spcBef>
                <a:spcPts val="1000"/>
              </a:spcBef>
              <a:defRPr sz="1800"/>
            </a:pPr>
            <a:r>
              <a:rPr sz="4000"/>
              <a:t>Explain the output of a chef-client run </a:t>
            </a:r>
          </a:p>
        </p:txBody>
      </p:sp>
    </p:spTree>
  </p:cSld>
  <p:clrMapOvr>
    <a:masterClrMapping/>
  </p:clrMapOvr>
  <p:transition spd="med" advClick="1"/>
</p:sld>
</file>

<file path=ppt/slides/slide2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7" name="Shape 3797"/>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What is a cookbook?</a:t>
            </a:r>
          </a:p>
        </p:txBody>
      </p:sp>
      <p:sp>
        <p:nvSpPr>
          <p:cNvPr id="3798" name="Shape 379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 cookbook is like a “package” for Chef recipes.</a:t>
            </a:r>
            <a:endParaRPr sz="4600"/>
          </a:p>
          <a:p>
            <a:pPr lvl="1" marL="1349614" indent="-944574">
              <a:defRPr sz="1800"/>
            </a:pPr>
            <a:r>
              <a:rPr sz="4600"/>
              <a:t>It contains all the recipes, files, templates, libraries, etc. required to configure a portion of your infrastructure</a:t>
            </a:r>
            <a:endParaRPr sz="4600"/>
          </a:p>
          <a:p>
            <a:pPr lvl="0" marL="944574" indent="-944574">
              <a:defRPr sz="1800"/>
            </a:pPr>
            <a:r>
              <a:rPr sz="4600"/>
              <a:t>Typically they map 1:1 to a piece of software or functionality.</a:t>
            </a:r>
          </a:p>
        </p:txBody>
      </p:sp>
    </p:spTree>
  </p:cSld>
  <p:clrMapOvr>
    <a:masterClrMapping/>
  </p:clrMapOvr>
  <p:transition spd="med" advClick="1"/>
</p:sld>
</file>

<file path=ppt/slides/slide2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2" name="Shape 3802"/>
          <p:cNvSpPr/>
          <p:nvPr>
            <p:ph type="title"/>
          </p:nvPr>
        </p:nvSpPr>
        <p:spPr>
          <a:xfrm>
            <a:off x="800271" y="177800"/>
            <a:ext cx="14657235" cy="1117600"/>
          </a:xfrm>
          <a:prstGeom prst="rect">
            <a:avLst/>
          </a:prstGeom>
        </p:spPr>
        <p:txBody>
          <a:bodyPr lIns="0" tIns="0" rIns="0" bIns="0">
            <a:normAutofit fontScale="100000" lnSpcReduction="0"/>
          </a:bodyPr>
          <a:lstStyle>
            <a:lvl1pPr>
              <a:defRPr sz="6300"/>
            </a:lvl1pPr>
          </a:lstStyle>
          <a:p>
            <a:pPr lvl="0">
              <a:defRPr sz="1800">
                <a:solidFill>
                  <a:srgbClr val="000000"/>
                </a:solidFill>
                <a:effectLst/>
              </a:defRPr>
            </a:pPr>
            <a:r>
              <a:rPr sz="6300">
                <a:solidFill>
                  <a:srgbClr val="FFFFFF"/>
                </a:solidFill>
                <a:effectLst>
                  <a:outerShdw sx="100000" sy="100000" kx="0" ky="0" algn="b" rotWithShape="0" blurRad="38100" dist="38100" dir="2700000">
                    <a:srgbClr val="C0C0C0"/>
                  </a:outerShdw>
                </a:effectLst>
              </a:rPr>
              <a:t>The Problem and the Success Criteria</a:t>
            </a:r>
          </a:p>
        </p:txBody>
      </p:sp>
      <p:sp>
        <p:nvSpPr>
          <p:cNvPr id="3803" name="Shape 3803"/>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latin typeface="Arial Bold"/>
                <a:ea typeface="Arial Bold"/>
                <a:cs typeface="Arial Bold"/>
                <a:sym typeface="Arial Bold"/>
              </a:rPr>
              <a:t>The Problem: </a:t>
            </a:r>
            <a:r>
              <a:rPr sz="4800"/>
              <a:t>We need a web server configured to serve up our home page.</a:t>
            </a:r>
            <a:endParaRPr sz="4800"/>
          </a:p>
          <a:p>
            <a:pPr lvl="0" marL="1028498" indent="-1028498">
              <a:defRPr sz="1800"/>
            </a:pPr>
            <a:r>
              <a:rPr sz="4800">
                <a:latin typeface="Arial Bold"/>
                <a:ea typeface="Arial Bold"/>
                <a:cs typeface="Arial Bold"/>
                <a:sym typeface="Arial Bold"/>
              </a:rPr>
              <a:t>Success Criteria: </a:t>
            </a:r>
            <a:r>
              <a:rPr sz="4800"/>
              <a:t>We can see the homepage in a web browser.</a:t>
            </a:r>
          </a:p>
        </p:txBody>
      </p:sp>
    </p:spTree>
  </p:cSld>
  <p:clrMapOvr>
    <a:masterClrMapping/>
  </p:clrMapOvr>
  <p:transition spd="med" advClick="1"/>
</p:sld>
</file>

<file path=ppt/slides/slide2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5" name="Shape 380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Required steps</a:t>
            </a:r>
          </a:p>
        </p:txBody>
      </p:sp>
      <p:sp>
        <p:nvSpPr>
          <p:cNvPr id="3806" name="Shape 3806"/>
          <p:cNvSpPr/>
          <p:nvPr>
            <p:ph type="body" idx="1"/>
          </p:nvPr>
        </p:nvSpPr>
        <p:spPr>
          <a:xfrm>
            <a:off x="800273" y="1879602"/>
            <a:ext cx="14948522" cy="6731001"/>
          </a:xfrm>
          <a:prstGeom prst="rect">
            <a:avLst/>
          </a:prstGeom>
        </p:spPr>
        <p:txBody>
          <a:bodyPr>
            <a:normAutofit fontScale="100000" lnSpcReduction="0"/>
          </a:bodyPr>
          <a:lstStyle/>
          <a:p>
            <a:pPr lvl="0" marL="876401" indent="-876401" defTabSz="886967">
              <a:spcBef>
                <a:spcPts val="1000"/>
              </a:spcBef>
              <a:defRPr sz="1800"/>
            </a:pPr>
            <a:r>
              <a:rPr sz="4400"/>
              <a:t>Install IIS</a:t>
            </a:r>
            <a:endParaRPr sz="4400"/>
          </a:p>
          <a:p>
            <a:pPr lvl="0" marL="876401" indent="-876401" defTabSz="886967">
              <a:spcBef>
                <a:spcPts val="1000"/>
              </a:spcBef>
              <a:defRPr sz="1800"/>
            </a:pPr>
            <a:r>
              <a:rPr sz="4400"/>
              <a:t>Start the service, and make sure it will start when the machine boots</a:t>
            </a:r>
            <a:endParaRPr sz="4400"/>
          </a:p>
          <a:p>
            <a:pPr lvl="0" marL="876401" indent="-876401" defTabSz="886967">
              <a:spcBef>
                <a:spcPts val="1000"/>
              </a:spcBef>
              <a:defRPr sz="1800"/>
            </a:pPr>
            <a:r>
              <a:rPr sz="4400"/>
              <a:t>Write out the home page</a:t>
            </a:r>
            <a:endParaRPr sz="4400"/>
          </a:p>
          <a:p>
            <a:pPr lvl="0" marL="358527" indent="-358527" defTabSz="886967">
              <a:spcBef>
                <a:spcPts val="1000"/>
              </a:spcBef>
              <a:defRPr sz="1800"/>
            </a:pPr>
            <a:endParaRPr sz="4400"/>
          </a:p>
          <a:p>
            <a:pPr lvl="0" marL="956074" indent="-956074" defTabSz="886967">
              <a:spcBef>
                <a:spcPts val="1000"/>
              </a:spcBef>
              <a:defRPr sz="1800"/>
            </a:pPr>
            <a:r>
              <a:rPr sz="4600"/>
              <a:t>Please note in this course we're teaching Chef primitives, not web server management</a:t>
            </a:r>
            <a:endParaRPr sz="4600"/>
          </a:p>
          <a:p>
            <a:pPr lvl="0" marL="956074" indent="-956074" defTabSz="886967">
              <a:spcBef>
                <a:spcPts val="1000"/>
              </a:spcBef>
              <a:defRPr sz="1800"/>
            </a:pPr>
            <a:r>
              <a:rPr sz="4600"/>
              <a:t>This is probably not the IIS configuration you would use in production</a:t>
            </a:r>
          </a:p>
        </p:txBody>
      </p:sp>
    </p:spTree>
  </p:cSld>
  <p:clrMapOvr>
    <a:masterClrMapping/>
  </p:clrMapOvr>
  <p:transition spd="med" advClick="1"/>
</p:sld>
</file>

<file path=ppt/slides/slide2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10" name="Group 3810"/>
          <p:cNvGrpSpPr/>
          <p:nvPr/>
        </p:nvGrpSpPr>
        <p:grpSpPr>
          <a:xfrm>
            <a:off x="812878" y="1854201"/>
            <a:ext cx="14657236" cy="1219201"/>
            <a:chOff x="0" y="0"/>
            <a:chExt cx="14657235" cy="1219200"/>
          </a:xfrm>
        </p:grpSpPr>
        <p:sp>
          <p:nvSpPr>
            <p:cNvPr id="3808" name="Shape 3808"/>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809" name="Shape 380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knife cookbook create iis_demo</a:t>
              </a:r>
            </a:p>
          </p:txBody>
        </p:sp>
      </p:grpSp>
      <p:sp>
        <p:nvSpPr>
          <p:cNvPr id="3811" name="Shape 3811"/>
          <p:cNvSpPr/>
          <p:nvPr>
            <p:ph type="title"/>
          </p:nvPr>
        </p:nvSpPr>
        <p:spPr>
          <a:xfrm>
            <a:off x="800272" y="177800"/>
            <a:ext cx="14657236"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a new Cookbook</a:t>
            </a:r>
          </a:p>
        </p:txBody>
      </p:sp>
      <p:sp>
        <p:nvSpPr>
          <p:cNvPr id="3812" name="Shape 3812"/>
          <p:cNvSpPr/>
          <p:nvPr>
            <p:ph type="body" idx="1"/>
          </p:nvPr>
        </p:nvSpPr>
        <p:spPr>
          <a:xfrm>
            <a:off x="812879" y="3200400"/>
            <a:ext cx="14631831" cy="4967288"/>
          </a:xfrm>
          <a:prstGeom prst="rect">
            <a:avLst/>
          </a:prstGeom>
          <a:solidFill/>
          <a:ln w="25400">
            <a:solidFill>
              <a:srgbClr val="3C4A59"/>
            </a:solidFill>
            <a:prstDash val="sysDot"/>
            <a:miter lim="800000"/>
          </a:ln>
        </p:spPr>
        <p:txBody>
          <a:bodyPr lIns="0" tIns="0" rIns="0" bIns="0" anchor="ctr">
            <a:normAutofit fontScale="100000" lnSpcReduction="0"/>
          </a:bodyPr>
          <a:lstStyle/>
          <a:p>
            <a:pPr lvl="0" marL="0" indent="274320" defTabSz="1408059">
              <a:buSzTx/>
              <a:buNone/>
              <a:defRPr sz="1800"/>
            </a:pPr>
            <a:r>
              <a:rPr sz="3200">
                <a:solidFill>
                  <a:srgbClr val="FFFFFF"/>
                </a:solidFill>
                <a:latin typeface="Courier"/>
                <a:ea typeface="Courier"/>
                <a:cs typeface="Courier"/>
                <a:sym typeface="Courier"/>
              </a:rPr>
              <a:t>** Creating cookbook iis_demo</a:t>
            </a:r>
            <a:endParaRPr sz="3200">
              <a:solidFill>
                <a:srgbClr val="FFFFFF"/>
              </a:solidFill>
              <a:latin typeface="Courier"/>
              <a:ea typeface="Courier"/>
              <a:cs typeface="Courier"/>
              <a:sym typeface="Courier"/>
            </a:endParaRPr>
          </a:p>
          <a:p>
            <a:pPr lvl="0" marL="0" indent="274320" defTabSz="1408059">
              <a:buSzTx/>
              <a:buNone/>
              <a:defRPr sz="1800"/>
            </a:pPr>
            <a:r>
              <a:rPr sz="3200">
                <a:solidFill>
                  <a:srgbClr val="FFFFFF"/>
                </a:solidFill>
                <a:latin typeface="Courier"/>
                <a:ea typeface="Courier"/>
                <a:cs typeface="Courier"/>
                <a:sym typeface="Courier"/>
              </a:rPr>
              <a:t>** Creating README for cookbook: iis_demo</a:t>
            </a:r>
            <a:endParaRPr sz="3200">
              <a:solidFill>
                <a:srgbClr val="FFFFFF"/>
              </a:solidFill>
              <a:latin typeface="Courier"/>
              <a:ea typeface="Courier"/>
              <a:cs typeface="Courier"/>
              <a:sym typeface="Courier"/>
            </a:endParaRPr>
          </a:p>
          <a:p>
            <a:pPr lvl="0" marL="0" indent="274320" defTabSz="1408059">
              <a:buSzTx/>
              <a:buNone/>
              <a:defRPr sz="1800"/>
            </a:pPr>
            <a:r>
              <a:rPr sz="3200">
                <a:solidFill>
                  <a:srgbClr val="FFFFFF"/>
                </a:solidFill>
                <a:latin typeface="Courier"/>
                <a:ea typeface="Courier"/>
                <a:cs typeface="Courier"/>
                <a:sym typeface="Courier"/>
              </a:rPr>
              <a:t>** Creating CHANGELOG for cookbook: iis_demo</a:t>
            </a:r>
            <a:endParaRPr sz="3200">
              <a:solidFill>
                <a:srgbClr val="FFFFFF"/>
              </a:solidFill>
              <a:latin typeface="Courier"/>
              <a:ea typeface="Courier"/>
              <a:cs typeface="Courier"/>
              <a:sym typeface="Courier"/>
            </a:endParaRPr>
          </a:p>
          <a:p>
            <a:pPr lvl="0" marL="0" indent="274320" defTabSz="1408059">
              <a:buSzTx/>
              <a:buNone/>
              <a:defRPr sz="1800"/>
            </a:pPr>
            <a:r>
              <a:rPr sz="3200">
                <a:solidFill>
                  <a:srgbClr val="FFFFFF"/>
                </a:solidFill>
                <a:latin typeface="Courier"/>
                <a:ea typeface="Courier"/>
                <a:cs typeface="Courier"/>
                <a:sym typeface="Courier"/>
              </a:rPr>
              <a:t>** Creating metadata for cookbook: iis_demo</a:t>
            </a:r>
          </a:p>
        </p:txBody>
      </p:sp>
    </p:spTree>
  </p:cSld>
  <p:clrMapOvr>
    <a:masterClrMapping/>
  </p:clrMapOvr>
  <p:transition spd="med" advClick="1"/>
</p:sld>
</file>

<file path=ppt/slides/slide2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16" name="Group 3816"/>
          <p:cNvGrpSpPr/>
          <p:nvPr/>
        </p:nvGrpSpPr>
        <p:grpSpPr>
          <a:xfrm>
            <a:off x="812878" y="1854201"/>
            <a:ext cx="14657236" cy="1219201"/>
            <a:chOff x="0" y="0"/>
            <a:chExt cx="14657235" cy="1219200"/>
          </a:xfrm>
        </p:grpSpPr>
        <p:sp>
          <p:nvSpPr>
            <p:cNvPr id="3814" name="Shape 3814"/>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3815" name="Shape 3815"/>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dir cookbooks\iis_demo</a:t>
              </a:r>
            </a:p>
          </p:txBody>
        </p:sp>
      </p:grpSp>
      <p:sp>
        <p:nvSpPr>
          <p:cNvPr id="3817" name="Shape 38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Explore the cookbook</a:t>
            </a:r>
          </a:p>
        </p:txBody>
      </p:sp>
      <p:sp>
        <p:nvSpPr>
          <p:cNvPr id="3818" name="Shape 3818"/>
          <p:cNvSpPr/>
          <p:nvPr>
            <p:ph type="body" idx="1"/>
          </p:nvPr>
        </p:nvSpPr>
        <p:spPr>
          <a:xfrm>
            <a:off x="800271" y="3429000"/>
            <a:ext cx="14657235" cy="5181602"/>
          </a:xfrm>
          <a:prstGeom prst="rect">
            <a:avLst/>
          </a:prstGeom>
          <a:solidFill/>
          <a:ln w="25400">
            <a:solidFill>
              <a:srgbClr val="3C4A59"/>
            </a:solidFill>
            <a:prstDash val="sysDot"/>
            <a:miter lim="800000"/>
          </a:ln>
        </p:spPr>
        <p:txBody>
          <a:bodyPr anchor="ctr">
            <a:normAutofit fontScale="100000" lnSpcReduction="0"/>
          </a:bodyPr>
          <a:lstStyle/>
          <a:p>
            <a:pPr lvl="0" marL="0" indent="274320" defTabSz="1408059">
              <a:spcBef>
                <a:spcPts val="0"/>
              </a:spcBef>
              <a:buSzTx/>
              <a:buNone/>
              <a:defRPr sz="1800"/>
            </a:pPr>
            <a:r>
              <a:rPr sz="2000">
                <a:solidFill>
                  <a:srgbClr val="FFFFFF"/>
                </a:solidFill>
                <a:latin typeface="Courier"/>
                <a:ea typeface="Courier"/>
                <a:cs typeface="Courier"/>
                <a:sym typeface="Courier"/>
              </a:rPr>
              <a:t>Mode                LastWriteTime     Length Name</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                -------------     ------ ----</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attributes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definitions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files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libraries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providers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recipes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resources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d----          9/5/2013   1:52 PM            templates</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-a---          9/5/2013   1:52 PM        472 CHANGELOG.md</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-a---          9/5/2013   1:52 PM        287 metadata.rb</a:t>
            </a:r>
            <a:endParaRPr sz="2000">
              <a:solidFill>
                <a:srgbClr val="FFFFFF"/>
              </a:solidFill>
              <a:latin typeface="Courier"/>
              <a:ea typeface="Courier"/>
              <a:cs typeface="Courier"/>
              <a:sym typeface="Courier"/>
            </a:endParaRPr>
          </a:p>
          <a:p>
            <a:pPr lvl="0" marL="0" indent="274320" defTabSz="1408059">
              <a:spcBef>
                <a:spcPts val="0"/>
              </a:spcBef>
              <a:buSzTx/>
              <a:buNone/>
              <a:defRPr sz="1800"/>
            </a:pPr>
            <a:r>
              <a:rPr sz="2000">
                <a:solidFill>
                  <a:srgbClr val="FFFFFF"/>
                </a:solidFill>
                <a:latin typeface="Courier"/>
                <a:ea typeface="Courier"/>
                <a:cs typeface="Courier"/>
                <a:sym typeface="Courier"/>
              </a:rPr>
              <a:t>-a---          9/5/2013   1:52 PM       1531 README.md</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1" name="Shape 177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Fundamentals</a:t>
            </a:r>
          </a:p>
        </p:txBody>
      </p:sp>
      <p:sp>
        <p:nvSpPr>
          <p:cNvPr id="1772" name="Shape 177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This course covers the fundamentals of Chef</a:t>
            </a:r>
            <a:endParaRPr sz="4600"/>
          </a:p>
          <a:p>
            <a:pPr lvl="0" marL="944574" indent="-944574">
              <a:defRPr sz="1800"/>
            </a:pPr>
            <a:r>
              <a:rPr sz="4600"/>
              <a:t>We likely will not have time to discuss the latest trends in the Chef ecosystem</a:t>
            </a:r>
            <a:endParaRPr sz="4600"/>
          </a:p>
          <a:p>
            <a:pPr lvl="0" marL="944574" indent="-944574">
              <a:defRPr sz="1800"/>
            </a:pPr>
            <a:r>
              <a:rPr sz="4600"/>
              <a:t>Any discussion items that are too far off topic will be captured</a:t>
            </a:r>
            <a:endParaRPr sz="4600"/>
          </a:p>
          <a:p>
            <a:pPr lvl="1" marL="1349614" indent="-944574">
              <a:defRPr sz="1800"/>
            </a:pPr>
            <a:r>
              <a:rPr sz="4600"/>
              <a:t>We'll return to these items as time permits</a:t>
            </a:r>
          </a:p>
        </p:txBody>
      </p:sp>
    </p:spTree>
  </p:cSld>
  <p:clrMapOvr>
    <a:masterClrMapping/>
  </p:clrMapOvr>
  <p:transition spd="med" advClick="1"/>
</p:sld>
</file>

<file path=ppt/slides/slide2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0" name="Shape 3820"/>
          <p:cNvSpPr/>
          <p:nvPr>
            <p:ph type="title"/>
          </p:nvPr>
        </p:nvSpPr>
        <p:spPr>
          <a:xfrm>
            <a:off x="800273" y="177800"/>
            <a:ext cx="15100922" cy="1117600"/>
          </a:xfrm>
          <a:prstGeom prst="rect">
            <a:avLst/>
          </a:prstGeom>
        </p:spPr>
        <p:txBody>
          <a:bodyPr lIns="0" tIns="0" rIns="0" bIns="0">
            <a:normAutofit fontScale="100000" lnSpcReduction="0"/>
          </a:bodyPr>
          <a:lstStyle>
            <a:lvl1pPr defTabSz="850391">
              <a:defRPr sz="4000">
                <a:effectLst>
                  <a:outerShdw sx="100000" sy="100000" kx="0" ky="0" algn="b" rotWithShape="0" blurRad="38100" dist="35433" dir="2700000">
                    <a:srgbClr val="C0C0C0"/>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35433" dir="2700000">
                    <a:srgbClr val="C0C0C0"/>
                  </a:outerShdw>
                </a:effectLst>
              </a:rPr>
              <a:t>Exercise: Open a project drawer if you're using Sublime Text</a:t>
            </a:r>
          </a:p>
        </p:txBody>
      </p:sp>
      <p:sp>
        <p:nvSpPr>
          <p:cNvPr id="3821" name="Shape 3821"/>
          <p:cNvSpPr/>
          <p:nvPr>
            <p:ph type="body" idx="1"/>
          </p:nvPr>
        </p:nvSpPr>
        <p:spPr>
          <a:xfrm>
            <a:off x="800178" y="1879600"/>
            <a:ext cx="15114476" cy="1473200"/>
          </a:xfrm>
          <a:prstGeom prst="rect">
            <a:avLst/>
          </a:prstGeom>
        </p:spPr>
        <p:txBody>
          <a:bodyPr>
            <a:normAutofit fontScale="100000" lnSpcReduction="0"/>
          </a:bodyPr>
          <a:lstStyle>
            <a:lvl1pPr marL="944574" indent="-944574"/>
          </a:lstStyle>
          <a:p>
            <a:pPr lvl="0">
              <a:defRPr sz="1800"/>
            </a:pPr>
            <a:r>
              <a:rPr sz="4600"/>
              <a:t>If you're using Sublime, then File&gt;Open the chef-repo directory you created earlier</a:t>
            </a:r>
          </a:p>
        </p:txBody>
      </p:sp>
      <p:pic>
        <p:nvPicPr>
          <p:cNvPr id="3822" name="image68.png"/>
          <p:cNvPicPr/>
          <p:nvPr/>
        </p:nvPicPr>
        <p:blipFill>
          <a:blip r:embed="rId3">
            <a:extLst/>
          </a:blip>
          <a:stretch>
            <a:fillRect/>
          </a:stretch>
        </p:blipFill>
        <p:spPr>
          <a:xfrm>
            <a:off x="3273745" y="3363914"/>
            <a:ext cx="10160994" cy="5449888"/>
          </a:xfrm>
          <a:prstGeom prst="rect">
            <a:avLst/>
          </a:prstGeom>
          <a:ln w="12700">
            <a:miter lim="400000"/>
          </a:ln>
        </p:spPr>
      </p:pic>
      <p:sp>
        <p:nvSpPr>
          <p:cNvPr id="3823" name="Shape 3823"/>
          <p:cNvSpPr/>
          <p:nvPr/>
        </p:nvSpPr>
        <p:spPr>
          <a:xfrm>
            <a:off x="2997472" y="3670273"/>
            <a:ext cx="1651122" cy="2108147"/>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
        <p:nvSpPr>
          <p:cNvPr id="3824" name="Shape 3824"/>
          <p:cNvSpPr/>
          <p:nvPr/>
        </p:nvSpPr>
        <p:spPr>
          <a:xfrm>
            <a:off x="558854" y="3936999"/>
            <a:ext cx="2425939" cy="14124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spcBef>
                <a:spcPts val="1200"/>
              </a:spcBef>
              <a:defRPr sz="2400">
                <a:latin typeface="Arial"/>
                <a:ea typeface="Arial"/>
                <a:cs typeface="Arial"/>
                <a:sym typeface="Arial"/>
              </a:defRPr>
            </a:lvl1pPr>
          </a:lstStyle>
          <a:p>
            <a:pPr lvl="0">
              <a:defRPr sz="1800"/>
            </a:pPr>
            <a:r>
              <a:rPr sz="2400"/>
              <a:t>Access the cookbook files from the left menu</a:t>
            </a:r>
          </a:p>
        </p:txBody>
      </p:sp>
    </p:spTree>
  </p:cSld>
  <p:clrMapOvr>
    <a:masterClrMapping/>
  </p:clrMapOvr>
  <p:transition spd="med" advClick="1"/>
</p:sld>
</file>

<file path=ppt/slides/slide2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8" name="Shape 3828"/>
          <p:cNvSpPr/>
          <p:nvPr/>
        </p:nvSpPr>
        <p:spPr>
          <a:xfrm>
            <a:off x="1357446"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3829" name="Shape 3829"/>
          <p:cNvSpPr/>
          <p:nvPr/>
        </p:nvSpPr>
        <p:spPr>
          <a:xfrm>
            <a:off x="5048741" y="1644662"/>
            <a:ext cx="14657235" cy="6985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100">
                <a:latin typeface="Courier"/>
                <a:ea typeface="Courier"/>
                <a:cs typeface="Courier"/>
                <a:sym typeface="Courier"/>
              </a:defRPr>
            </a:lvl1pPr>
          </a:lstStyle>
          <a:p>
            <a:pPr lvl="0">
              <a:defRPr sz="1800"/>
            </a:pPr>
            <a:r>
              <a:rPr sz="3100"/>
              <a:t>cookbooks\iis_demo\recipes\default.rb</a:t>
            </a:r>
          </a:p>
        </p:txBody>
      </p:sp>
      <p:grpSp>
        <p:nvGrpSpPr>
          <p:cNvPr id="3832" name="Group 3832"/>
          <p:cNvGrpSpPr/>
          <p:nvPr/>
        </p:nvGrpSpPr>
        <p:grpSpPr>
          <a:xfrm>
            <a:off x="838279" y="2381251"/>
            <a:ext cx="14631834" cy="4876803"/>
            <a:chOff x="-1" y="0"/>
            <a:chExt cx="14631832" cy="4876801"/>
          </a:xfrm>
        </p:grpSpPr>
        <p:sp>
          <p:nvSpPr>
            <p:cNvPr id="3830" name="Shape 3830"/>
            <p:cNvSpPr/>
            <p:nvPr/>
          </p:nvSpPr>
          <p:spPr>
            <a:xfrm>
              <a:off x="-2" y="-1"/>
              <a:ext cx="14631834" cy="4876803"/>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831" name="Shape 3831"/>
            <p:cNvSpPr/>
            <p:nvPr/>
          </p:nvSpPr>
          <p:spPr>
            <a:xfrm>
              <a:off x="-2" y="0"/>
              <a:ext cx="14631834" cy="485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defTabSz="914400">
                <a:defRPr sz="1800"/>
              </a:pPr>
              <a:r>
                <a:rPr i="1" sz="3700">
                  <a:solidFill>
                    <a:srgbClr val="408080"/>
                  </a:solidFill>
                  <a:latin typeface="Courier"/>
                  <a:ea typeface="Courier"/>
                  <a:cs typeface="Courier"/>
                  <a:sym typeface="Courier"/>
                </a:rPr>
                <a:t>#</a:t>
              </a:r>
              <a:endParaRPr i="1" sz="3700">
                <a:solidFill>
                  <a:srgbClr val="408080"/>
                </a:solidFill>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 Cookbook Name:: iis_demo</a:t>
              </a:r>
              <a:endParaRPr i="1" sz="3700">
                <a:solidFill>
                  <a:srgbClr val="408080"/>
                </a:solidFill>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 Recipe:: default</a:t>
              </a:r>
              <a:endParaRPr>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a:t>
              </a:r>
              <a:endParaRPr>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 Copyright 2013, YOUR_COMPANY_NAME</a:t>
              </a:r>
              <a:endParaRPr>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a:t>
              </a:r>
              <a:endParaRPr>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 All rights reserved - Do Not Redistribute</a:t>
              </a:r>
              <a:endParaRPr>
                <a:latin typeface="Calibri"/>
                <a:ea typeface="Calibri"/>
                <a:cs typeface="Calibri"/>
                <a:sym typeface="Calibri"/>
              </a:endParaRPr>
            </a:p>
            <a:p>
              <a:pPr lvl="0">
                <a:defRPr sz="1800"/>
              </a:pPr>
              <a:r>
                <a:rPr i="1" sz="3700">
                  <a:solidFill>
                    <a:srgbClr val="408080"/>
                  </a:solidFill>
                  <a:latin typeface="Courier"/>
                  <a:ea typeface="Courier"/>
                  <a:cs typeface="Courier"/>
                  <a:sym typeface="Courier"/>
                </a:rPr>
                <a:t>#</a:t>
              </a:r>
            </a:p>
          </p:txBody>
        </p:sp>
      </p:grpSp>
      <p:sp>
        <p:nvSpPr>
          <p:cNvPr id="3833" name="Shape 383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Edit the default recipe</a:t>
            </a:r>
          </a:p>
        </p:txBody>
      </p:sp>
    </p:spTree>
  </p:cSld>
  <p:clrMapOvr>
    <a:masterClrMapping/>
  </p:clrMapOvr>
  <p:transition spd="med" advClick="1"/>
</p:sld>
</file>

<file path=ppt/slides/slide2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3837" name="Group 3837"/>
          <p:cNvGrpSpPr/>
          <p:nvPr/>
        </p:nvGrpSpPr>
        <p:grpSpPr>
          <a:xfrm>
            <a:off x="7773233" y="1974850"/>
            <a:ext cx="8103392" cy="6578601"/>
            <a:chOff x="0" y="0"/>
            <a:chExt cx="8103391" cy="6578600"/>
          </a:xfrm>
        </p:grpSpPr>
        <p:sp>
          <p:nvSpPr>
            <p:cNvPr id="3835" name="Shape 3835"/>
            <p:cNvSpPr/>
            <p:nvPr/>
          </p:nvSpPr>
          <p:spPr>
            <a:xfrm>
              <a:off x="-1" y="0"/>
              <a:ext cx="8103393" cy="6578601"/>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836" name="Shape 3836"/>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838" name="Shape 38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Tree>
  </p:cSld>
  <p:clrMapOvr>
    <a:masterClrMapping/>
  </p:clrMapOvr>
  <p:transition spd="med" advClick="1"/>
</p:sld>
</file>

<file path=ppt/slides/slide2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44" name="Group 3844"/>
          <p:cNvGrpSpPr/>
          <p:nvPr/>
        </p:nvGrpSpPr>
        <p:grpSpPr>
          <a:xfrm>
            <a:off x="7773233" y="1974850"/>
            <a:ext cx="8103392" cy="6578601"/>
            <a:chOff x="0" y="0"/>
            <a:chExt cx="8103391" cy="6578600"/>
          </a:xfrm>
        </p:grpSpPr>
        <p:sp>
          <p:nvSpPr>
            <p:cNvPr id="3842" name="Shape 3842"/>
            <p:cNvSpPr/>
            <p:nvPr/>
          </p:nvSpPr>
          <p:spPr>
            <a:xfrm>
              <a:off x="-1" y="0"/>
              <a:ext cx="8103393" cy="6578601"/>
            </a:xfrm>
            <a:prstGeom prst="rect">
              <a:avLst/>
            </a:prstGeom>
            <a:solidFill>
              <a:srgbClr val="FFFFFF"/>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843" name="Shape 3843"/>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845" name="Shape 384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
        <p:nvSpPr>
          <p:cNvPr id="3846" name="Shape 3846"/>
          <p:cNvSpPr/>
          <p:nvPr>
            <p:ph type="body" idx="1"/>
          </p:nvPr>
        </p:nvSpPr>
        <p:spPr>
          <a:xfrm>
            <a:off x="812880" y="2133598"/>
            <a:ext cx="6858714" cy="6034092"/>
          </a:xfrm>
          <a:prstGeom prst="rect">
            <a:avLst/>
          </a:prstGeom>
        </p:spPr>
        <p:txBody>
          <a:bodyPr>
            <a:normAutofit fontScale="100000" lnSpcReduction="0"/>
          </a:bodyPr>
          <a:lstStyle/>
          <a:p>
            <a:pPr lvl="0" marL="944574" indent="-944574">
              <a:defRPr sz="1800"/>
            </a:pPr>
            <a:r>
              <a:rPr sz="4600"/>
              <a:t>Have a </a:t>
            </a:r>
            <a:r>
              <a:rPr sz="4600">
                <a:latin typeface="Arial Bold"/>
                <a:ea typeface="Arial Bold"/>
                <a:cs typeface="Arial Bold"/>
                <a:sym typeface="Arial Bold"/>
              </a:rPr>
              <a:t>type</a:t>
            </a:r>
          </a:p>
        </p:txBody>
      </p:sp>
      <p:sp>
        <p:nvSpPr>
          <p:cNvPr id="3847" name="Shape 3847"/>
          <p:cNvSpPr/>
          <p:nvPr/>
        </p:nvSpPr>
        <p:spPr>
          <a:xfrm>
            <a:off x="9500392" y="2133600"/>
            <a:ext cx="2590802" cy="11430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48" name="Shape 3848"/>
          <p:cNvSpPr/>
          <p:nvPr/>
        </p:nvSpPr>
        <p:spPr>
          <a:xfrm>
            <a:off x="7823992" y="2667000"/>
            <a:ext cx="1828802" cy="91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49" name="Shape 3849"/>
          <p:cNvSpPr/>
          <p:nvPr/>
        </p:nvSpPr>
        <p:spPr>
          <a:xfrm>
            <a:off x="9652792" y="3581400"/>
            <a:ext cx="5791203" cy="2819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50" name="Shape 3850"/>
          <p:cNvSpPr/>
          <p:nvPr/>
        </p:nvSpPr>
        <p:spPr>
          <a:xfrm>
            <a:off x="7823992" y="4267200"/>
            <a:ext cx="1905002" cy="2133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51" name="Shape 3851"/>
          <p:cNvSpPr/>
          <p:nvPr/>
        </p:nvSpPr>
        <p:spPr>
          <a:xfrm>
            <a:off x="9424192" y="6553200"/>
            <a:ext cx="4114803" cy="1828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52" name="Shape 3852"/>
          <p:cNvSpPr/>
          <p:nvPr/>
        </p:nvSpPr>
        <p:spPr>
          <a:xfrm>
            <a:off x="7900192" y="7239000"/>
            <a:ext cx="1524003" cy="1066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58" name="Group 3858"/>
          <p:cNvGrpSpPr/>
          <p:nvPr/>
        </p:nvGrpSpPr>
        <p:grpSpPr>
          <a:xfrm>
            <a:off x="7773233" y="1974850"/>
            <a:ext cx="8103392" cy="6578601"/>
            <a:chOff x="0" y="0"/>
            <a:chExt cx="8103391" cy="6578600"/>
          </a:xfrm>
        </p:grpSpPr>
        <p:sp>
          <p:nvSpPr>
            <p:cNvPr id="3856" name="Shape 3856"/>
            <p:cNvSpPr/>
            <p:nvPr/>
          </p:nvSpPr>
          <p:spPr>
            <a:xfrm>
              <a:off x="-1" y="0"/>
              <a:ext cx="8103393" cy="6578601"/>
            </a:xfrm>
            <a:prstGeom prst="rect">
              <a:avLst/>
            </a:prstGeom>
            <a:solidFill>
              <a:srgbClr val="FFFFFF"/>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857" name="Shape 3857"/>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859" name="Shape 385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
        <p:nvSpPr>
          <p:cNvPr id="3860" name="Shape 386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Have a type</a:t>
            </a:r>
            <a:endParaRPr sz="4600"/>
          </a:p>
          <a:p>
            <a:pPr lvl="0" marL="944574" indent="-944574">
              <a:defRPr sz="1800"/>
            </a:pPr>
            <a:r>
              <a:rPr sz="4600"/>
              <a:t>Have a </a:t>
            </a:r>
            <a:r>
              <a:rPr sz="4600">
                <a:latin typeface="Arial Bold"/>
                <a:ea typeface="Arial Bold"/>
                <a:cs typeface="Arial Bold"/>
                <a:sym typeface="Arial Bold"/>
              </a:rPr>
              <a:t>name</a:t>
            </a:r>
          </a:p>
        </p:txBody>
      </p:sp>
      <p:sp>
        <p:nvSpPr>
          <p:cNvPr id="3861" name="Shape 3861"/>
          <p:cNvSpPr/>
          <p:nvPr/>
        </p:nvSpPr>
        <p:spPr>
          <a:xfrm>
            <a:off x="11176792" y="2133600"/>
            <a:ext cx="9144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2" name="Shape 3862"/>
          <p:cNvSpPr/>
          <p:nvPr/>
        </p:nvSpPr>
        <p:spPr>
          <a:xfrm>
            <a:off x="7823992" y="2667000"/>
            <a:ext cx="4267203" cy="685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3" name="Shape 3863"/>
          <p:cNvSpPr/>
          <p:nvPr/>
        </p:nvSpPr>
        <p:spPr>
          <a:xfrm>
            <a:off x="14758193" y="3581400"/>
            <a:ext cx="6858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4" name="Shape 3864"/>
          <p:cNvSpPr/>
          <p:nvPr/>
        </p:nvSpPr>
        <p:spPr>
          <a:xfrm>
            <a:off x="7823993" y="4191000"/>
            <a:ext cx="7696201" cy="22860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5" name="Shape 3865"/>
          <p:cNvSpPr/>
          <p:nvPr/>
        </p:nvSpPr>
        <p:spPr>
          <a:xfrm>
            <a:off x="11329192" y="6781800"/>
            <a:ext cx="6096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6" name="Shape 3866"/>
          <p:cNvSpPr/>
          <p:nvPr/>
        </p:nvSpPr>
        <p:spPr>
          <a:xfrm>
            <a:off x="7900192" y="7239000"/>
            <a:ext cx="5486403" cy="1066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7" name="Shape 3867"/>
          <p:cNvSpPr/>
          <p:nvPr/>
        </p:nvSpPr>
        <p:spPr>
          <a:xfrm>
            <a:off x="7976392" y="2133600"/>
            <a:ext cx="1447803"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8" name="Shape 3868"/>
          <p:cNvSpPr/>
          <p:nvPr/>
        </p:nvSpPr>
        <p:spPr>
          <a:xfrm>
            <a:off x="7900192" y="3657600"/>
            <a:ext cx="16764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69" name="Shape 3869"/>
          <p:cNvSpPr/>
          <p:nvPr/>
        </p:nvSpPr>
        <p:spPr>
          <a:xfrm>
            <a:off x="7900192" y="6705600"/>
            <a:ext cx="1524003"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73" name="Group 3873"/>
          <p:cNvGrpSpPr/>
          <p:nvPr/>
        </p:nvGrpSpPr>
        <p:grpSpPr>
          <a:xfrm>
            <a:off x="7773233" y="1974850"/>
            <a:ext cx="8103392" cy="6578601"/>
            <a:chOff x="0" y="0"/>
            <a:chExt cx="8103391" cy="6578600"/>
          </a:xfrm>
        </p:grpSpPr>
        <p:sp>
          <p:nvSpPr>
            <p:cNvPr id="3871" name="Shape 3871"/>
            <p:cNvSpPr/>
            <p:nvPr/>
          </p:nvSpPr>
          <p:spPr>
            <a:xfrm>
              <a:off x="-1" y="0"/>
              <a:ext cx="8103393" cy="6578601"/>
            </a:xfrm>
            <a:prstGeom prst="rect">
              <a:avLst/>
            </a:prstGeom>
            <a:solidFill>
              <a:srgbClr val="FFFFFF"/>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872" name="Shape 3872"/>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874" name="Shape 38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
        <p:nvSpPr>
          <p:cNvPr id="3875" name="Shape 387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Have a type</a:t>
            </a:r>
            <a:endParaRPr sz="4600"/>
          </a:p>
          <a:p>
            <a:pPr lvl="0" marL="944574" indent="-944574">
              <a:defRPr sz="1800"/>
            </a:pPr>
            <a:r>
              <a:rPr sz="4600"/>
              <a:t>Have a name</a:t>
            </a:r>
            <a:endParaRPr sz="4600"/>
          </a:p>
          <a:p>
            <a:pPr lvl="0" marL="944574" indent="-944574">
              <a:defRPr sz="1800"/>
            </a:pPr>
            <a:r>
              <a:rPr sz="4600"/>
              <a:t>Have </a:t>
            </a:r>
            <a:r>
              <a:rPr sz="4600">
                <a:latin typeface="Arial Bold"/>
                <a:ea typeface="Arial Bold"/>
                <a:cs typeface="Arial Bold"/>
                <a:sym typeface="Arial Bold"/>
              </a:rPr>
              <a:t>parameters</a:t>
            </a:r>
          </a:p>
        </p:txBody>
      </p:sp>
      <p:sp>
        <p:nvSpPr>
          <p:cNvPr id="3876" name="Shape 3876"/>
          <p:cNvSpPr/>
          <p:nvPr/>
        </p:nvSpPr>
        <p:spPr>
          <a:xfrm>
            <a:off x="11176792" y="2133600"/>
            <a:ext cx="9144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77" name="Shape 3877"/>
          <p:cNvSpPr/>
          <p:nvPr/>
        </p:nvSpPr>
        <p:spPr>
          <a:xfrm>
            <a:off x="7823992" y="2667000"/>
            <a:ext cx="4267203" cy="685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78" name="Shape 3878"/>
          <p:cNvSpPr/>
          <p:nvPr/>
        </p:nvSpPr>
        <p:spPr>
          <a:xfrm>
            <a:off x="7823993" y="5638800"/>
            <a:ext cx="7696201" cy="838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79" name="Shape 3879"/>
          <p:cNvSpPr/>
          <p:nvPr/>
        </p:nvSpPr>
        <p:spPr>
          <a:xfrm>
            <a:off x="11329192" y="6781800"/>
            <a:ext cx="6096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80" name="Shape 3880"/>
          <p:cNvSpPr/>
          <p:nvPr/>
        </p:nvSpPr>
        <p:spPr>
          <a:xfrm>
            <a:off x="7900192" y="7620000"/>
            <a:ext cx="5486403" cy="685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81" name="Shape 3881"/>
          <p:cNvSpPr/>
          <p:nvPr/>
        </p:nvSpPr>
        <p:spPr>
          <a:xfrm>
            <a:off x="7976392" y="2133600"/>
            <a:ext cx="3352803"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82" name="Shape 3882"/>
          <p:cNvSpPr/>
          <p:nvPr/>
        </p:nvSpPr>
        <p:spPr>
          <a:xfrm>
            <a:off x="7900193" y="3657600"/>
            <a:ext cx="7467601"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83" name="Shape 3883"/>
          <p:cNvSpPr/>
          <p:nvPr/>
        </p:nvSpPr>
        <p:spPr>
          <a:xfrm>
            <a:off x="7900192" y="6705600"/>
            <a:ext cx="3429003"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887" name="Group 3887"/>
          <p:cNvGrpSpPr/>
          <p:nvPr/>
        </p:nvGrpSpPr>
        <p:grpSpPr>
          <a:xfrm>
            <a:off x="7773233" y="1974850"/>
            <a:ext cx="8103392" cy="6578601"/>
            <a:chOff x="0" y="0"/>
            <a:chExt cx="8103391" cy="6578600"/>
          </a:xfrm>
        </p:grpSpPr>
        <p:sp>
          <p:nvSpPr>
            <p:cNvPr id="3885" name="Shape 3885"/>
            <p:cNvSpPr/>
            <p:nvPr/>
          </p:nvSpPr>
          <p:spPr>
            <a:xfrm>
              <a:off x="-1" y="0"/>
              <a:ext cx="8103393" cy="6578601"/>
            </a:xfrm>
            <a:prstGeom prst="rect">
              <a:avLst/>
            </a:prstGeom>
            <a:solidFill>
              <a:srgbClr val="FFFFFF"/>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886" name="Shape 3886"/>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888" name="Shape 388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
        <p:nvSpPr>
          <p:cNvPr id="3889" name="Shape 3889"/>
          <p:cNvSpPr/>
          <p:nvPr>
            <p:ph type="body" idx="1"/>
          </p:nvPr>
        </p:nvSpPr>
        <p:spPr>
          <a:xfrm>
            <a:off x="812880" y="2133598"/>
            <a:ext cx="6960352" cy="6034092"/>
          </a:xfrm>
          <a:prstGeom prst="rect">
            <a:avLst/>
          </a:prstGeom>
        </p:spPr>
        <p:txBody>
          <a:bodyPr>
            <a:normAutofit fontScale="100000" lnSpcReduction="0"/>
          </a:bodyPr>
          <a:lstStyle/>
          <a:p>
            <a:pPr lvl="0" marL="944574" indent="-944574">
              <a:defRPr sz="1800"/>
            </a:pPr>
            <a:r>
              <a:rPr sz="4600"/>
              <a:t>Have a type</a:t>
            </a:r>
            <a:endParaRPr sz="4600"/>
          </a:p>
          <a:p>
            <a:pPr lvl="0" marL="944574" indent="-944574">
              <a:defRPr sz="1800"/>
            </a:pPr>
            <a:r>
              <a:rPr sz="4600"/>
              <a:t>Have a name</a:t>
            </a:r>
            <a:endParaRPr sz="4600"/>
          </a:p>
          <a:p>
            <a:pPr lvl="0" marL="944574" indent="-944574">
              <a:defRPr sz="1800"/>
            </a:pPr>
            <a:r>
              <a:rPr sz="4600"/>
              <a:t>Have parameters</a:t>
            </a:r>
            <a:endParaRPr sz="4600"/>
          </a:p>
          <a:p>
            <a:pPr lvl="0" marL="944574" indent="-944574">
              <a:defRPr sz="1800"/>
            </a:pPr>
            <a:r>
              <a:rPr sz="4600"/>
              <a:t>Take </a:t>
            </a:r>
            <a:r>
              <a:rPr sz="4600">
                <a:latin typeface="Arial Bold"/>
                <a:ea typeface="Arial Bold"/>
                <a:cs typeface="Arial Bold"/>
                <a:sym typeface="Arial Bold"/>
              </a:rPr>
              <a:t>action</a:t>
            </a:r>
            <a:r>
              <a:rPr sz="4600"/>
              <a:t> to put the resource into the desired state</a:t>
            </a:r>
          </a:p>
        </p:txBody>
      </p:sp>
      <p:sp>
        <p:nvSpPr>
          <p:cNvPr id="3890" name="Shape 3890"/>
          <p:cNvSpPr/>
          <p:nvPr/>
        </p:nvSpPr>
        <p:spPr>
          <a:xfrm>
            <a:off x="11176792" y="2133600"/>
            <a:ext cx="9144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1" name="Shape 3891"/>
          <p:cNvSpPr/>
          <p:nvPr/>
        </p:nvSpPr>
        <p:spPr>
          <a:xfrm>
            <a:off x="7823992" y="2971800"/>
            <a:ext cx="4267203" cy="3810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2" name="Shape 3892"/>
          <p:cNvSpPr/>
          <p:nvPr/>
        </p:nvSpPr>
        <p:spPr>
          <a:xfrm>
            <a:off x="14758193" y="3581400"/>
            <a:ext cx="6858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3" name="Shape 3893"/>
          <p:cNvSpPr/>
          <p:nvPr/>
        </p:nvSpPr>
        <p:spPr>
          <a:xfrm>
            <a:off x="7823993" y="5638800"/>
            <a:ext cx="7696201" cy="838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4" name="Shape 3894"/>
          <p:cNvSpPr/>
          <p:nvPr/>
        </p:nvSpPr>
        <p:spPr>
          <a:xfrm>
            <a:off x="7900192" y="7924800"/>
            <a:ext cx="5486403" cy="3810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5" name="Shape 3895"/>
          <p:cNvSpPr/>
          <p:nvPr/>
        </p:nvSpPr>
        <p:spPr>
          <a:xfrm>
            <a:off x="7976392" y="2133600"/>
            <a:ext cx="3352803"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6" name="Shape 3896"/>
          <p:cNvSpPr/>
          <p:nvPr/>
        </p:nvSpPr>
        <p:spPr>
          <a:xfrm>
            <a:off x="7900193" y="3657600"/>
            <a:ext cx="6858001" cy="2133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897" name="Shape 3897"/>
          <p:cNvSpPr/>
          <p:nvPr/>
        </p:nvSpPr>
        <p:spPr>
          <a:xfrm>
            <a:off x="7900192" y="6705600"/>
            <a:ext cx="5638803" cy="91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01" name="Group 3901"/>
          <p:cNvGrpSpPr/>
          <p:nvPr/>
        </p:nvGrpSpPr>
        <p:grpSpPr>
          <a:xfrm>
            <a:off x="7773233" y="1974850"/>
            <a:ext cx="8103392" cy="6578601"/>
            <a:chOff x="0" y="0"/>
            <a:chExt cx="8103391" cy="6578600"/>
          </a:xfrm>
        </p:grpSpPr>
        <p:sp>
          <p:nvSpPr>
            <p:cNvPr id="3899" name="Shape 3899"/>
            <p:cNvSpPr/>
            <p:nvPr/>
          </p:nvSpPr>
          <p:spPr>
            <a:xfrm>
              <a:off x="-1" y="0"/>
              <a:ext cx="8103393" cy="6578601"/>
            </a:xfrm>
            <a:prstGeom prst="rect">
              <a:avLst/>
            </a:prstGeom>
            <a:solidFill>
              <a:srgbClr val="FFFFFF"/>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900" name="Shape 3900"/>
            <p:cNvSpPr/>
            <p:nvPr/>
          </p:nvSpPr>
          <p:spPr>
            <a:xfrm>
              <a:off x="-1" y="12700"/>
              <a:ext cx="8103393"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500">
                  <a:latin typeface="Courier"/>
                  <a:ea typeface="Courier"/>
                  <a:cs typeface="Courier"/>
                  <a:sym typeface="Courier"/>
                </a:rPr>
                <a:t>package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19177C"/>
                  </a:solidFill>
                  <a:latin typeface="Courier"/>
                  <a:ea typeface="Courier"/>
                  <a:cs typeface="Courier"/>
                  <a:sym typeface="Courier"/>
                </a:rPr>
                <a:t>:install</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template </a:t>
              </a:r>
              <a:r>
                <a:rPr sz="2500">
                  <a:solidFill>
                    <a:srgbClr val="BA2121"/>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source </a:t>
              </a:r>
              <a:r>
                <a:rPr sz="2500">
                  <a:solidFill>
                    <a:srgbClr val="BA2121"/>
                  </a:solidFill>
                  <a:latin typeface="Courier"/>
                  <a:ea typeface="Courier"/>
                  <a:cs typeface="Courier"/>
                  <a:sym typeface="Courier"/>
                </a:rPr>
                <a:t>"haproxy.cfg.erb"</a:t>
              </a:r>
              <a:endParaRPr sz="2500">
                <a:latin typeface="Calibri"/>
                <a:ea typeface="Calibri"/>
                <a:cs typeface="Calibri"/>
                <a:sym typeface="Calibri"/>
              </a:endParaRPr>
            </a:p>
            <a:p>
              <a:pPr lvl="0">
                <a:defRPr sz="1800"/>
              </a:pPr>
              <a:r>
                <a:rPr sz="2500">
                  <a:latin typeface="Courier"/>
                  <a:ea typeface="Courier"/>
                  <a:cs typeface="Courier"/>
                  <a:sym typeface="Courier"/>
                </a:rPr>
                <a:t>  owner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group </a:t>
              </a:r>
              <a:r>
                <a:rPr sz="2500">
                  <a:solidFill>
                    <a:srgbClr val="BA2121"/>
                  </a:solidFill>
                  <a:latin typeface="Courier"/>
                  <a:ea typeface="Courier"/>
                  <a:cs typeface="Courier"/>
                  <a:sym typeface="Courier"/>
                </a:rPr>
                <a:t>"root"</a:t>
              </a:r>
              <a:endParaRPr sz="2500">
                <a:latin typeface="Calibri"/>
                <a:ea typeface="Calibri"/>
                <a:cs typeface="Calibri"/>
                <a:sym typeface="Calibri"/>
              </a:endParaRPr>
            </a:p>
            <a:p>
              <a:pPr lvl="0">
                <a:defRPr sz="1800"/>
              </a:pPr>
              <a:r>
                <a:rPr sz="2500">
                  <a:latin typeface="Courier"/>
                  <a:ea typeface="Courier"/>
                  <a:cs typeface="Courier"/>
                  <a:sym typeface="Courier"/>
                </a:rPr>
                <a:t>  mode </a:t>
              </a:r>
              <a:r>
                <a:rPr sz="2500">
                  <a:solidFill>
                    <a:srgbClr val="BA2121"/>
                  </a:solidFill>
                  <a:latin typeface="Courier"/>
                  <a:ea typeface="Courier"/>
                  <a:cs typeface="Courier"/>
                  <a:sym typeface="Courier"/>
                </a:rPr>
                <a:t>"0644"</a:t>
              </a:r>
              <a:endParaRPr sz="2500">
                <a:latin typeface="Calibri"/>
                <a:ea typeface="Calibri"/>
                <a:cs typeface="Calibri"/>
                <a:sym typeface="Calibri"/>
              </a:endParaRPr>
            </a:p>
            <a:p>
              <a:pPr lvl="0">
                <a:defRPr sz="1800"/>
              </a:pPr>
              <a:r>
                <a:rPr sz="2500">
                  <a:latin typeface="Courier"/>
                  <a:ea typeface="Courier"/>
                  <a:cs typeface="Courier"/>
                  <a:sym typeface="Courier"/>
                </a:rPr>
                <a:t>  notifies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BA2121"/>
                  </a:solidFill>
                  <a:latin typeface="Courier"/>
                  <a:ea typeface="Courier"/>
                  <a:cs typeface="Courier"/>
                  <a:sym typeface="Courier"/>
                </a:rPr>
                <a:t>"service[haproxy]"</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endParaRPr sz="2500">
                <a:latin typeface="Calibri"/>
                <a:ea typeface="Calibri"/>
                <a:cs typeface="Calibri"/>
                <a:sym typeface="Calibri"/>
              </a:endParaRPr>
            </a:p>
            <a:p>
              <a:pPr lvl="0">
                <a:defRPr sz="1800"/>
              </a:pPr>
              <a:endParaRPr sz="2500">
                <a:latin typeface="Calibri"/>
                <a:ea typeface="Calibri"/>
                <a:cs typeface="Calibri"/>
                <a:sym typeface="Calibri"/>
              </a:endParaRPr>
            </a:p>
            <a:p>
              <a:pPr lvl="0">
                <a:defRPr sz="1800"/>
              </a:pPr>
              <a:r>
                <a:rPr sz="2500">
                  <a:latin typeface="Courier"/>
                  <a:ea typeface="Courier"/>
                  <a:cs typeface="Courier"/>
                  <a:sym typeface="Courier"/>
                </a:rPr>
                <a:t>service </a:t>
              </a:r>
              <a:r>
                <a:rPr sz="2500">
                  <a:solidFill>
                    <a:srgbClr val="BA2121"/>
                  </a:solidFill>
                  <a:latin typeface="Courier"/>
                  <a:ea typeface="Courier"/>
                  <a:cs typeface="Courier"/>
                  <a:sym typeface="Courier"/>
                </a:rPr>
                <a:t>"haproxy"</a:t>
              </a:r>
              <a:r>
                <a:rPr sz="2500">
                  <a:latin typeface="Courier"/>
                  <a:ea typeface="Courier"/>
                  <a:cs typeface="Courier"/>
                  <a:sym typeface="Courier"/>
                </a:rPr>
                <a:t> </a:t>
              </a:r>
              <a:r>
                <a:rPr b="1" sz="2500">
                  <a:solidFill>
                    <a:srgbClr val="008000"/>
                  </a:solidFill>
                  <a:latin typeface="Courier"/>
                  <a:ea typeface="Courier"/>
                  <a:cs typeface="Courier"/>
                  <a:sym typeface="Courier"/>
                </a:rPr>
                <a:t>do</a:t>
              </a:r>
              <a:endParaRPr sz="2500">
                <a:latin typeface="Calibri"/>
                <a:ea typeface="Calibri"/>
                <a:cs typeface="Calibri"/>
                <a:sym typeface="Calibri"/>
              </a:endParaRPr>
            </a:p>
            <a:p>
              <a:pPr lvl="0">
                <a:defRPr sz="1800"/>
              </a:pPr>
              <a:r>
                <a:rPr sz="2500">
                  <a:latin typeface="Courier"/>
                  <a:ea typeface="Courier"/>
                  <a:cs typeface="Courier"/>
                  <a:sym typeface="Courier"/>
                </a:rPr>
                <a:t>  supports </a:t>
              </a:r>
              <a:r>
                <a:rPr sz="2500">
                  <a:solidFill>
                    <a:srgbClr val="19177C"/>
                  </a:solidFill>
                  <a:latin typeface="Courier"/>
                  <a:ea typeface="Courier"/>
                  <a:cs typeface="Courier"/>
                  <a:sym typeface="Courier"/>
                </a:rPr>
                <a:t>:restart</a:t>
              </a:r>
              <a:r>
                <a:rPr sz="2500">
                  <a:latin typeface="Courier"/>
                  <a:ea typeface="Courier"/>
                  <a:cs typeface="Courier"/>
                  <a:sym typeface="Courier"/>
                </a:rPr>
                <a:t> </a:t>
              </a:r>
              <a:r>
                <a:rPr sz="2500">
                  <a:solidFill>
                    <a:srgbClr val="666666"/>
                  </a:solidFill>
                  <a:latin typeface="Courier"/>
                  <a:ea typeface="Courier"/>
                  <a:cs typeface="Courier"/>
                  <a:sym typeface="Courier"/>
                </a:rPr>
                <a:t>=&gt;</a:t>
              </a:r>
              <a:r>
                <a:rPr sz="2500">
                  <a:latin typeface="Courier"/>
                  <a:ea typeface="Courier"/>
                  <a:cs typeface="Courier"/>
                  <a:sym typeface="Courier"/>
                </a:rPr>
                <a:t> </a:t>
              </a:r>
              <a:r>
                <a:rPr sz="2500">
                  <a:solidFill>
                    <a:srgbClr val="19177C"/>
                  </a:solidFill>
                  <a:latin typeface="Courier"/>
                  <a:ea typeface="Courier"/>
                  <a:cs typeface="Courier"/>
                  <a:sym typeface="Courier"/>
                </a:rPr>
                <a:t>:true</a:t>
              </a:r>
              <a:endParaRPr sz="2500">
                <a:latin typeface="Calibri"/>
                <a:ea typeface="Calibri"/>
                <a:cs typeface="Calibri"/>
                <a:sym typeface="Calibri"/>
              </a:endParaRPr>
            </a:p>
            <a:p>
              <a:pPr lvl="0">
                <a:defRPr sz="1800"/>
              </a:pPr>
              <a:r>
                <a:rPr sz="2500">
                  <a:latin typeface="Courier"/>
                  <a:ea typeface="Courier"/>
                  <a:cs typeface="Courier"/>
                  <a:sym typeface="Courier"/>
                </a:rPr>
                <a:t>  action </a:t>
              </a:r>
              <a:r>
                <a:rPr sz="2500">
                  <a:solidFill>
                    <a:srgbClr val="666666"/>
                  </a:solidFill>
                  <a:latin typeface="Courier"/>
                  <a:ea typeface="Courier"/>
                  <a:cs typeface="Courier"/>
                  <a:sym typeface="Courier"/>
                </a:rPr>
                <a:t>[</a:t>
              </a:r>
              <a:r>
                <a:rPr sz="2500">
                  <a:solidFill>
                    <a:srgbClr val="19177C"/>
                  </a:solidFill>
                  <a:latin typeface="Courier"/>
                  <a:ea typeface="Courier"/>
                  <a:cs typeface="Courier"/>
                  <a:sym typeface="Courier"/>
                </a:rPr>
                <a:t>:enable</a:t>
              </a:r>
              <a:r>
                <a:rPr sz="2500">
                  <a:latin typeface="Courier"/>
                  <a:ea typeface="Courier"/>
                  <a:cs typeface="Courier"/>
                  <a:sym typeface="Courier"/>
                </a:rPr>
                <a:t>, </a:t>
              </a:r>
              <a:r>
                <a:rPr sz="2500">
                  <a:solidFill>
                    <a:srgbClr val="19177C"/>
                  </a:solidFill>
                  <a:latin typeface="Courier"/>
                  <a:ea typeface="Courier"/>
                  <a:cs typeface="Courier"/>
                  <a:sym typeface="Courier"/>
                </a:rPr>
                <a:t>:start</a:t>
              </a:r>
              <a:r>
                <a:rPr sz="2500">
                  <a:solidFill>
                    <a:srgbClr val="666666"/>
                  </a:solidFill>
                  <a:latin typeface="Courier"/>
                  <a:ea typeface="Courier"/>
                  <a:cs typeface="Courier"/>
                  <a:sym typeface="Courier"/>
                </a:rPr>
                <a:t>]</a:t>
              </a:r>
              <a:endParaRPr sz="2500">
                <a:latin typeface="Calibri"/>
                <a:ea typeface="Calibri"/>
                <a:cs typeface="Calibri"/>
                <a:sym typeface="Calibri"/>
              </a:endParaRPr>
            </a:p>
            <a:p>
              <a:pPr lvl="0">
                <a:defRPr sz="1800"/>
              </a:pPr>
              <a:r>
                <a:rPr b="1" sz="2500">
                  <a:solidFill>
                    <a:srgbClr val="008000"/>
                  </a:solidFill>
                  <a:latin typeface="Courier"/>
                  <a:ea typeface="Courier"/>
                  <a:cs typeface="Courier"/>
                  <a:sym typeface="Courier"/>
                </a:rPr>
                <a:t>end</a:t>
              </a:r>
            </a:p>
          </p:txBody>
        </p:sp>
      </p:grpSp>
      <p:sp>
        <p:nvSpPr>
          <p:cNvPr id="3902" name="Shape 390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a:t>
            </a:r>
          </a:p>
        </p:txBody>
      </p:sp>
      <p:sp>
        <p:nvSpPr>
          <p:cNvPr id="3903" name="Shape 3903"/>
          <p:cNvSpPr/>
          <p:nvPr>
            <p:ph type="body" idx="1"/>
          </p:nvPr>
        </p:nvSpPr>
        <p:spPr>
          <a:xfrm>
            <a:off x="812880" y="2133598"/>
            <a:ext cx="6960352" cy="6034092"/>
          </a:xfrm>
          <a:prstGeom prst="rect">
            <a:avLst/>
          </a:prstGeom>
        </p:spPr>
        <p:txBody>
          <a:bodyPr>
            <a:normAutofit fontScale="100000" lnSpcReduction="0"/>
          </a:bodyPr>
          <a:lstStyle/>
          <a:p>
            <a:pPr lvl="0" marL="944574" indent="-944574">
              <a:defRPr sz="1800"/>
            </a:pPr>
            <a:r>
              <a:rPr sz="4600"/>
              <a:t>Have a type</a:t>
            </a:r>
            <a:endParaRPr sz="4600"/>
          </a:p>
          <a:p>
            <a:pPr lvl="0" marL="944574" indent="-944574">
              <a:defRPr sz="1800"/>
            </a:pPr>
            <a:r>
              <a:rPr sz="4600"/>
              <a:t>Have a name</a:t>
            </a:r>
            <a:endParaRPr sz="4600"/>
          </a:p>
          <a:p>
            <a:pPr lvl="0" marL="944574" indent="-944574">
              <a:defRPr sz="1800"/>
            </a:pPr>
            <a:r>
              <a:rPr sz="4600"/>
              <a:t>Have parameters</a:t>
            </a:r>
            <a:endParaRPr sz="4600"/>
          </a:p>
          <a:p>
            <a:pPr lvl="0" marL="944574" indent="-944574">
              <a:defRPr sz="1800"/>
            </a:pPr>
            <a:r>
              <a:rPr sz="4600"/>
              <a:t>Take action to put the resource into the desired state</a:t>
            </a:r>
            <a:endParaRPr sz="4600"/>
          </a:p>
          <a:p>
            <a:pPr lvl="0" marL="944574" indent="-944574">
              <a:defRPr sz="1800"/>
            </a:pPr>
            <a:r>
              <a:rPr sz="4600"/>
              <a:t>Can send </a:t>
            </a:r>
            <a:r>
              <a:rPr sz="4600">
                <a:latin typeface="Arial Bold"/>
                <a:ea typeface="Arial Bold"/>
                <a:cs typeface="Arial Bold"/>
                <a:sym typeface="Arial Bold"/>
              </a:rPr>
              <a:t>notifications</a:t>
            </a:r>
            <a:r>
              <a:rPr sz="4600"/>
              <a:t> to other resources</a:t>
            </a:r>
          </a:p>
        </p:txBody>
      </p:sp>
      <p:sp>
        <p:nvSpPr>
          <p:cNvPr id="3904" name="Shape 3904"/>
          <p:cNvSpPr/>
          <p:nvPr/>
        </p:nvSpPr>
        <p:spPr>
          <a:xfrm>
            <a:off x="14758193" y="3581400"/>
            <a:ext cx="6858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05" name="Shape 3905"/>
          <p:cNvSpPr/>
          <p:nvPr/>
        </p:nvSpPr>
        <p:spPr>
          <a:xfrm>
            <a:off x="7976392" y="2133600"/>
            <a:ext cx="4191003" cy="1295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06" name="Shape 3906"/>
          <p:cNvSpPr/>
          <p:nvPr/>
        </p:nvSpPr>
        <p:spPr>
          <a:xfrm>
            <a:off x="7900193" y="3657600"/>
            <a:ext cx="6858001" cy="1981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07" name="Shape 3907"/>
          <p:cNvSpPr/>
          <p:nvPr/>
        </p:nvSpPr>
        <p:spPr>
          <a:xfrm>
            <a:off x="7900192" y="6705600"/>
            <a:ext cx="5638803" cy="1676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08" name="Shape 3908"/>
          <p:cNvSpPr/>
          <p:nvPr/>
        </p:nvSpPr>
        <p:spPr>
          <a:xfrm>
            <a:off x="7900192" y="6096000"/>
            <a:ext cx="914402" cy="457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0" name="Shape 3910"/>
          <p:cNvSpPr/>
          <p:nvPr>
            <p:ph type="title"/>
          </p:nvPr>
        </p:nvSpPr>
        <p:spPr>
          <a:xfrm>
            <a:off x="800271" y="177800"/>
            <a:ext cx="14657235" cy="1117600"/>
          </a:xfrm>
          <a:prstGeom prst="rect">
            <a:avLst/>
          </a:prstGeom>
        </p:spPr>
        <p:txBody>
          <a:bodyPr lIns="0" tIns="0" rIns="0" bIns="0">
            <a:normAutofit fontScale="100000" lnSpcReduction="0"/>
          </a:bodyPr>
          <a:lstStyle>
            <a:lvl1pPr>
              <a:defRPr sz="4400"/>
            </a:lvl1pPr>
          </a:lstStyle>
          <a:p>
            <a:pPr lvl="0">
              <a:defRPr sz="1800">
                <a:solidFill>
                  <a:srgbClr val="000000"/>
                </a:solidFill>
                <a:effectLst/>
              </a:defRPr>
            </a:pPr>
            <a:r>
              <a:rPr sz="4400">
                <a:solidFill>
                  <a:srgbClr val="FFFFFF"/>
                </a:solidFill>
                <a:effectLst>
                  <a:outerShdw sx="100000" sy="100000" kx="0" ky="0" algn="b" rotWithShape="0" blurRad="38100" dist="38100" dir="2700000">
                    <a:srgbClr val="C0C0C0"/>
                  </a:outerShdw>
                </a:effectLst>
              </a:rPr>
              <a:t>Exercise:  Add a powershell resource to install IIS</a:t>
            </a:r>
          </a:p>
        </p:txBody>
      </p:sp>
      <p:sp>
        <p:nvSpPr>
          <p:cNvPr id="3911" name="Shape 3911"/>
          <p:cNvSpPr/>
          <p:nvPr>
            <p:ph type="body" idx="1"/>
          </p:nvPr>
        </p:nvSpPr>
        <p:spPr>
          <a:xfrm>
            <a:off x="812879" y="1557724"/>
            <a:ext cx="14631831" cy="6609965"/>
          </a:xfrm>
          <a:prstGeom prst="rect">
            <a:avLst/>
          </a:prstGeom>
        </p:spPr>
        <p:txBody>
          <a:bodyPr>
            <a:normAutofit fontScale="100000" lnSpcReduction="0"/>
          </a:bodyPr>
          <a:lstStyle/>
          <a:p>
            <a:pPr lvl="0" marL="0" indent="0" defTabSz="1408059">
              <a:spcBef>
                <a:spcPts val="0"/>
              </a:spcBef>
              <a:buClrTx/>
              <a:buSzTx/>
              <a:buFontTx/>
              <a:buNone/>
              <a:defRPr sz="1800"/>
            </a:pPr>
            <a:r>
              <a:rPr b="1" sz="2800">
                <a:latin typeface="Courier"/>
                <a:ea typeface="Courier"/>
                <a:cs typeface="Courier"/>
                <a:sym typeface="Courier"/>
              </a:rPr>
              <a:t>OPEN IN EDITOR: </a:t>
            </a:r>
            <a:r>
              <a:rPr sz="3200">
                <a:latin typeface="Courier"/>
                <a:ea typeface="Courier"/>
                <a:cs typeface="Courier"/>
                <a:sym typeface="Courier"/>
              </a:rPr>
              <a:t>cookbooks\iis_demo\recipes\default.rb</a:t>
            </a:r>
            <a:endParaRPr sz="3100">
              <a:latin typeface="Courier"/>
              <a:ea typeface="Courier"/>
              <a:cs typeface="Courier"/>
              <a:sym typeface="Courier"/>
            </a:endParaRPr>
          </a:p>
          <a:p>
            <a:pPr lvl="0" marL="354832" indent="-354832" defTabSz="877822">
              <a:spcBef>
                <a:spcPts val="1000"/>
              </a:spcBef>
              <a:defRPr sz="1800"/>
            </a:pPr>
            <a:endParaRPr sz="3100"/>
          </a:p>
          <a:p>
            <a:pPr lvl="0" marL="0" indent="0" defTabSz="877822">
              <a:spcBef>
                <a:spcPts val="0"/>
              </a:spcBef>
              <a:buSzTx/>
              <a:buNone/>
              <a:defRPr sz="1800"/>
            </a:pPr>
            <a:r>
              <a:rPr i="1" sz="2300">
                <a:solidFill>
                  <a:srgbClr val="408080"/>
                </a:solidFill>
                <a:latin typeface="Courier"/>
                <a:ea typeface="Courier"/>
                <a:cs typeface="Courier"/>
                <a:sym typeface="Courier"/>
              </a:rPr>
              <a:t>#</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 Cookbook Name:: iis_demo</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 Recipe:: default</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 Copyright 2013, YOUR_COMPANY_NAME</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 All rights reserved - Do Not Redistribute</a:t>
            </a:r>
            <a:endParaRPr sz="2300">
              <a:latin typeface="Courier"/>
              <a:ea typeface="Courier"/>
              <a:cs typeface="Courier"/>
              <a:sym typeface="Courier"/>
            </a:endParaRPr>
          </a:p>
          <a:p>
            <a:pPr lvl="0" marL="0" indent="0" defTabSz="877822">
              <a:spcBef>
                <a:spcPts val="0"/>
              </a:spcBef>
              <a:buSzTx/>
              <a:buNone/>
              <a:defRPr sz="1800"/>
            </a:pPr>
            <a:r>
              <a:rPr i="1" sz="2300">
                <a:solidFill>
                  <a:srgbClr val="408080"/>
                </a:solidFill>
                <a:latin typeface="Courier"/>
                <a:ea typeface="Courier"/>
                <a:cs typeface="Courier"/>
                <a:sym typeface="Courier"/>
              </a:rPr>
              <a:t>#</a:t>
            </a:r>
            <a:endParaRPr i="1" sz="2300">
              <a:solidFill>
                <a:srgbClr val="408080"/>
              </a:solidFill>
              <a:latin typeface="Courier"/>
              <a:ea typeface="Courier"/>
              <a:cs typeface="Courier"/>
              <a:sym typeface="Courier"/>
            </a:endParaRPr>
          </a:p>
          <a:p>
            <a:pPr lvl="0" marL="0" indent="0" defTabSz="877822">
              <a:spcBef>
                <a:spcPts val="0"/>
              </a:spcBef>
              <a:buSzTx/>
              <a:buNone/>
              <a:defRPr sz="1800"/>
            </a:pPr>
            <a:endParaRPr sz="1200"/>
          </a:p>
          <a:p>
            <a:pPr lvl="0" marL="0" indent="0" defTabSz="877822">
              <a:spcBef>
                <a:spcPts val="1000"/>
              </a:spcBef>
              <a:buSzTx/>
              <a:buNone/>
              <a:defRPr sz="1800"/>
            </a:pPr>
            <a:r>
              <a:rPr sz="3000">
                <a:latin typeface="Courier"/>
                <a:ea typeface="Courier"/>
                <a:cs typeface="Courier"/>
                <a:sym typeface="Courier"/>
              </a:rPr>
              <a:t>powershell_script </a:t>
            </a:r>
            <a:r>
              <a:rPr sz="3000">
                <a:solidFill>
                  <a:srgbClr val="BA2121"/>
                </a:solidFill>
                <a:latin typeface="Courier"/>
                <a:ea typeface="Courier"/>
                <a:cs typeface="Courier"/>
                <a:sym typeface="Courier"/>
              </a:rPr>
              <a:t>"Install IIS" </a:t>
            </a:r>
            <a:r>
              <a:rPr b="1" sz="3000">
                <a:solidFill>
                  <a:srgbClr val="008000"/>
                </a:solidFill>
                <a:latin typeface="Courier"/>
                <a:ea typeface="Courier"/>
                <a:cs typeface="Courier"/>
                <a:sym typeface="Courier"/>
              </a:rPr>
              <a:t>do </a:t>
            </a:r>
            <a:endParaRPr b="1" sz="3000">
              <a:solidFill>
                <a:srgbClr val="008000"/>
              </a:solidFill>
              <a:latin typeface="Courier"/>
              <a:ea typeface="Courier"/>
              <a:cs typeface="Courier"/>
              <a:sym typeface="Courier"/>
            </a:endParaRPr>
          </a:p>
          <a:p>
            <a:pPr lvl="0" marL="0" indent="0" defTabSz="877822">
              <a:spcBef>
                <a:spcPts val="1000"/>
              </a:spcBef>
              <a:buSzTx/>
              <a:buNone/>
              <a:defRPr sz="1800"/>
            </a:pPr>
            <a:r>
              <a:rPr sz="3000">
                <a:latin typeface="Courier"/>
                <a:ea typeface="Courier"/>
                <a:cs typeface="Courier"/>
                <a:sym typeface="Courier"/>
              </a:rPr>
              <a:t>  code </a:t>
            </a:r>
            <a:r>
              <a:rPr sz="3000">
                <a:solidFill>
                  <a:srgbClr val="BA2121"/>
                </a:solidFill>
                <a:latin typeface="Courier"/>
                <a:ea typeface="Courier"/>
                <a:cs typeface="Courier"/>
                <a:sym typeface="Courier"/>
              </a:rPr>
              <a:t>"add-windowsfeature Web-Server"</a:t>
            </a:r>
            <a:endParaRPr sz="3000">
              <a:solidFill>
                <a:srgbClr val="BA2121"/>
              </a:solidFill>
              <a:latin typeface="Courier"/>
              <a:ea typeface="Courier"/>
              <a:cs typeface="Courier"/>
              <a:sym typeface="Courier"/>
            </a:endParaRPr>
          </a:p>
          <a:p>
            <a:pPr lvl="0" marL="0" indent="0" defTabSz="877822">
              <a:spcBef>
                <a:spcPts val="1000"/>
              </a:spcBef>
              <a:buSzTx/>
              <a:buNone/>
              <a:defRPr sz="1800"/>
            </a:pPr>
            <a:r>
              <a:rPr sz="3000">
                <a:latin typeface="Courier"/>
                <a:ea typeface="Courier"/>
                <a:cs typeface="Courier"/>
                <a:sym typeface="Courier"/>
              </a:rPr>
              <a:t>  action </a:t>
            </a:r>
            <a:r>
              <a:rPr sz="3000">
                <a:solidFill>
                  <a:srgbClr val="19177C"/>
                </a:solidFill>
                <a:latin typeface="Courier"/>
                <a:ea typeface="Courier"/>
                <a:cs typeface="Courier"/>
                <a:sym typeface="Courier"/>
              </a:rPr>
              <a:t>:run</a:t>
            </a:r>
            <a:endParaRPr sz="3000">
              <a:solidFill>
                <a:srgbClr val="19177C"/>
              </a:solidFill>
              <a:latin typeface="Courier"/>
              <a:ea typeface="Courier"/>
              <a:cs typeface="Courier"/>
              <a:sym typeface="Courier"/>
            </a:endParaRPr>
          </a:p>
          <a:p>
            <a:pPr lvl="0" marL="0" indent="0" defTabSz="877822">
              <a:spcBef>
                <a:spcPts val="1000"/>
              </a:spcBef>
              <a:buSzTx/>
              <a:buNone/>
              <a:defRPr sz="1800"/>
            </a:pPr>
            <a:r>
              <a:rPr b="1" sz="3000">
                <a:solidFill>
                  <a:srgbClr val="008000"/>
                </a:solidFill>
                <a:latin typeface="Courier"/>
                <a:ea typeface="Courier"/>
                <a:cs typeface="Courier"/>
                <a:sym typeface="Courier"/>
              </a:rPr>
              <a:t>end</a:t>
            </a:r>
          </a:p>
        </p:txBody>
      </p:sp>
      <p:sp>
        <p:nvSpPr>
          <p:cNvPr id="3912" name="Shape 3912"/>
          <p:cNvSpPr/>
          <p:nvPr/>
        </p:nvSpPr>
        <p:spPr>
          <a:xfrm>
            <a:off x="463282" y="5617439"/>
            <a:ext cx="10402318" cy="2548662"/>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3913" name="Shape 3913"/>
          <p:cNvSpPr/>
          <p:nvPr/>
        </p:nvSpPr>
        <p:spPr>
          <a:xfrm>
            <a:off x="6642100" y="8508999"/>
            <a:ext cx="30480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200">
                <a:latin typeface="Courier"/>
                <a:ea typeface="Courier"/>
                <a:cs typeface="Courier"/>
                <a:sym typeface="Courier"/>
              </a:defRPr>
            </a:lvl1pPr>
          </a:lstStyle>
          <a:p>
            <a:pPr lvl="0">
              <a:defRPr b="0" sz="1800"/>
            </a:pPr>
            <a:r>
              <a:rPr b="1" sz="3200"/>
              <a:t>SAVE FILE!</a:t>
            </a:r>
          </a:p>
        </p:txBody>
      </p:sp>
      <p:sp>
        <p:nvSpPr>
          <p:cNvPr id="3914" name="Shape 3914"/>
          <p:cNvSpPr/>
          <p:nvPr/>
        </p:nvSpPr>
        <p:spPr>
          <a:xfrm>
            <a:off x="356393" y="2514600"/>
            <a:ext cx="14401802" cy="3124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20" name="Group 3920"/>
          <p:cNvGrpSpPr/>
          <p:nvPr/>
        </p:nvGrpSpPr>
        <p:grpSpPr>
          <a:xfrm>
            <a:off x="6223794" y="2197098"/>
            <a:ext cx="9753602" cy="2709824"/>
            <a:chOff x="0" y="0"/>
            <a:chExt cx="9753600" cy="2709822"/>
          </a:xfrm>
        </p:grpSpPr>
        <p:sp>
          <p:nvSpPr>
            <p:cNvPr id="3918" name="Shape 3918"/>
            <p:cNvSpPr/>
            <p:nvPr/>
          </p:nvSpPr>
          <p:spPr>
            <a:xfrm>
              <a:off x="0" y="-1"/>
              <a:ext cx="9753601"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200">
                  <a:solidFill>
                    <a:srgbClr val="008000"/>
                  </a:solidFill>
                  <a:latin typeface="Courier"/>
                  <a:ea typeface="Courier"/>
                  <a:cs typeface="Courier"/>
                  <a:sym typeface="Courier"/>
                </a:defRPr>
              </a:pPr>
            </a:p>
          </p:txBody>
        </p:sp>
        <p:sp>
          <p:nvSpPr>
            <p:cNvPr id="3919" name="Shape 3919"/>
            <p:cNvSpPr/>
            <p:nvPr/>
          </p:nvSpPr>
          <p:spPr>
            <a:xfrm>
              <a:off x="0" y="161108"/>
              <a:ext cx="9753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powershell_script </a:t>
              </a:r>
              <a:r>
                <a:rPr sz="3200">
                  <a:solidFill>
                    <a:srgbClr val="BA2121"/>
                  </a:solidFill>
                  <a:latin typeface="Courier"/>
                  <a:ea typeface="Courier"/>
                  <a:cs typeface="Courier"/>
                  <a:sym typeface="Courier"/>
                </a:rPr>
                <a:t>"Install IIS"</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code "add-windowsfeature Web-Server"</a:t>
              </a:r>
              <a:endParaRPr sz="3200">
                <a:latin typeface="Calibri"/>
                <a:ea typeface="Calibri"/>
                <a:cs typeface="Calibri"/>
                <a:sym typeface="Calibri"/>
              </a:endParaRPr>
            </a:p>
            <a:p>
              <a:pPr lvl="0">
                <a:defRPr sz="1800"/>
              </a:pPr>
              <a:r>
                <a:rPr sz="3200">
                  <a:latin typeface="Courier"/>
                  <a:ea typeface="Courier"/>
                  <a:cs typeface="Courier"/>
                  <a:sym typeface="Courier"/>
                </a:rPr>
                <a:t>  action :run</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21" name="Shape 392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4" name="Shape 17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Stages of Learning - Shuhari</a:t>
            </a:r>
          </a:p>
        </p:txBody>
      </p:sp>
      <p:sp>
        <p:nvSpPr>
          <p:cNvPr id="1775" name="Shape 177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Shuhari - first learn, then detach, and finally transcend</a:t>
            </a:r>
            <a:endParaRPr sz="4600"/>
          </a:p>
          <a:p>
            <a:pPr lvl="1" marL="1349614" indent="-944574">
              <a:defRPr sz="1800"/>
            </a:pPr>
            <a:r>
              <a:rPr sz="4600"/>
              <a:t>shu - "obey" - traditional wisdom</a:t>
            </a:r>
            <a:endParaRPr sz="4600"/>
          </a:p>
          <a:p>
            <a:pPr lvl="1" marL="1349614" indent="-944574">
              <a:defRPr sz="1800"/>
            </a:pPr>
            <a:r>
              <a:rPr sz="4600"/>
              <a:t>ha - "detach" - break with tradition</a:t>
            </a:r>
            <a:endParaRPr sz="4600"/>
          </a:p>
          <a:p>
            <a:pPr lvl="1" marL="1349614" indent="-944574">
              <a:defRPr sz="1800"/>
            </a:pPr>
            <a:r>
              <a:rPr sz="4600"/>
              <a:t>ri - "separate" - transcend</a:t>
            </a:r>
          </a:p>
        </p:txBody>
      </p:sp>
      <p:pic>
        <p:nvPicPr>
          <p:cNvPr id="1776" name="image8.png"/>
          <p:cNvPicPr/>
          <p:nvPr/>
        </p:nvPicPr>
        <p:blipFill>
          <a:blip r:embed="rId3">
            <a:extLst/>
          </a:blip>
          <a:stretch>
            <a:fillRect/>
          </a:stretch>
        </p:blipFill>
        <p:spPr>
          <a:xfrm>
            <a:off x="11786392" y="3124200"/>
            <a:ext cx="3048002" cy="1308100"/>
          </a:xfrm>
          <a:prstGeom prst="rect">
            <a:avLst/>
          </a:prstGeom>
          <a:ln w="12700">
            <a:miter lim="400000"/>
          </a:ln>
        </p:spPr>
      </p:pic>
    </p:spTree>
  </p:cSld>
  <p:clrMapOvr>
    <a:masterClrMapping/>
  </p:clrMapOvr>
  <p:transition spd="med" advClick="1"/>
</p:sld>
</file>

<file path=ppt/slides/slide2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25" name="Group 3925"/>
          <p:cNvGrpSpPr/>
          <p:nvPr/>
        </p:nvGrpSpPr>
        <p:grpSpPr>
          <a:xfrm>
            <a:off x="6223794" y="2197098"/>
            <a:ext cx="9753602" cy="2709824"/>
            <a:chOff x="0" y="0"/>
            <a:chExt cx="9753600" cy="2709822"/>
          </a:xfrm>
        </p:grpSpPr>
        <p:sp>
          <p:nvSpPr>
            <p:cNvPr id="3923" name="Shape 3923"/>
            <p:cNvSpPr/>
            <p:nvPr/>
          </p:nvSpPr>
          <p:spPr>
            <a:xfrm>
              <a:off x="0" y="-1"/>
              <a:ext cx="9753601"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200">
                  <a:solidFill>
                    <a:srgbClr val="008000"/>
                  </a:solidFill>
                  <a:latin typeface="Courier"/>
                  <a:ea typeface="Courier"/>
                  <a:cs typeface="Courier"/>
                  <a:sym typeface="Courier"/>
                </a:defRPr>
              </a:pPr>
            </a:p>
          </p:txBody>
        </p:sp>
        <p:sp>
          <p:nvSpPr>
            <p:cNvPr id="3924" name="Shape 3924"/>
            <p:cNvSpPr/>
            <p:nvPr/>
          </p:nvSpPr>
          <p:spPr>
            <a:xfrm>
              <a:off x="0" y="161108"/>
              <a:ext cx="9753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powershell_script </a:t>
              </a:r>
              <a:r>
                <a:rPr sz="3200">
                  <a:solidFill>
                    <a:srgbClr val="BA2121"/>
                  </a:solidFill>
                  <a:latin typeface="Courier"/>
                  <a:ea typeface="Courier"/>
                  <a:cs typeface="Courier"/>
                  <a:sym typeface="Courier"/>
                </a:rPr>
                <a:t>"Install IIS"</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code "add-windowsfeature Web-Server"</a:t>
              </a:r>
              <a:endParaRPr sz="3200">
                <a:latin typeface="Calibri"/>
                <a:ea typeface="Calibri"/>
                <a:cs typeface="Calibri"/>
                <a:sym typeface="Calibri"/>
              </a:endParaRPr>
            </a:p>
            <a:p>
              <a:pPr lvl="0">
                <a:defRPr sz="1800"/>
              </a:pPr>
              <a:r>
                <a:rPr sz="3200">
                  <a:latin typeface="Courier"/>
                  <a:ea typeface="Courier"/>
                  <a:cs typeface="Courier"/>
                  <a:sym typeface="Courier"/>
                </a:rPr>
                <a:t>  action :run</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26" name="Shape 392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3927" name="Shape 3927"/>
          <p:cNvSpPr/>
          <p:nvPr/>
        </p:nvSpPr>
        <p:spPr>
          <a:xfrm>
            <a:off x="383870" y="2133599"/>
            <a:ext cx="6289215" cy="2126996"/>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defTabSz="9144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powershell_script </a:t>
            </a:r>
            <a:r>
              <a:rPr sz="4600">
                <a:latin typeface="Arial"/>
                <a:ea typeface="Arial"/>
                <a:cs typeface="Arial"/>
                <a:sym typeface="Arial"/>
              </a:rPr>
              <a:t>resource</a:t>
            </a:r>
          </a:p>
        </p:txBody>
      </p:sp>
      <p:sp>
        <p:nvSpPr>
          <p:cNvPr id="3928" name="Shape 3928"/>
          <p:cNvSpPr/>
          <p:nvPr/>
        </p:nvSpPr>
        <p:spPr>
          <a:xfrm>
            <a:off x="10719592" y="2514600"/>
            <a:ext cx="5029203"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29" name="Shape 3929"/>
          <p:cNvSpPr/>
          <p:nvPr/>
        </p:nvSpPr>
        <p:spPr>
          <a:xfrm>
            <a:off x="6299994" y="3124200"/>
            <a:ext cx="9601202" cy="1447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33" name="Group 3933"/>
          <p:cNvGrpSpPr/>
          <p:nvPr/>
        </p:nvGrpSpPr>
        <p:grpSpPr>
          <a:xfrm>
            <a:off x="6223794" y="2197098"/>
            <a:ext cx="9753602" cy="2709824"/>
            <a:chOff x="0" y="0"/>
            <a:chExt cx="9753600" cy="2709822"/>
          </a:xfrm>
        </p:grpSpPr>
        <p:sp>
          <p:nvSpPr>
            <p:cNvPr id="3931" name="Shape 3931"/>
            <p:cNvSpPr/>
            <p:nvPr/>
          </p:nvSpPr>
          <p:spPr>
            <a:xfrm>
              <a:off x="0" y="-1"/>
              <a:ext cx="9753601"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200">
                  <a:solidFill>
                    <a:srgbClr val="008000"/>
                  </a:solidFill>
                  <a:latin typeface="Courier"/>
                  <a:ea typeface="Courier"/>
                  <a:cs typeface="Courier"/>
                  <a:sym typeface="Courier"/>
                </a:defRPr>
              </a:pPr>
            </a:p>
          </p:txBody>
        </p:sp>
        <p:sp>
          <p:nvSpPr>
            <p:cNvPr id="3932" name="Shape 3932"/>
            <p:cNvSpPr/>
            <p:nvPr/>
          </p:nvSpPr>
          <p:spPr>
            <a:xfrm>
              <a:off x="0" y="161108"/>
              <a:ext cx="9753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powershell_script </a:t>
              </a:r>
              <a:r>
                <a:rPr sz="3200">
                  <a:solidFill>
                    <a:srgbClr val="BA2121"/>
                  </a:solidFill>
                  <a:latin typeface="Courier"/>
                  <a:ea typeface="Courier"/>
                  <a:cs typeface="Courier"/>
                  <a:sym typeface="Courier"/>
                </a:rPr>
                <a:t>"Install IIS"</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code "add-windowsfeature Web-Server"</a:t>
              </a:r>
              <a:endParaRPr sz="3200">
                <a:latin typeface="Calibri"/>
                <a:ea typeface="Calibri"/>
                <a:cs typeface="Calibri"/>
                <a:sym typeface="Calibri"/>
              </a:endParaRPr>
            </a:p>
            <a:p>
              <a:pPr lvl="0">
                <a:defRPr sz="1800"/>
              </a:pPr>
              <a:r>
                <a:rPr sz="3200">
                  <a:latin typeface="Courier"/>
                  <a:ea typeface="Courier"/>
                  <a:cs typeface="Courier"/>
                  <a:sym typeface="Courier"/>
                </a:rPr>
                <a:t>  action :run</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34" name="Shape 393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3935" name="Shape 3935"/>
          <p:cNvSpPr/>
          <p:nvPr/>
        </p:nvSpPr>
        <p:spPr>
          <a:xfrm>
            <a:off x="432593" y="2133599"/>
            <a:ext cx="6289214" cy="3568509"/>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defTabSz="9144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powershell_script </a:t>
            </a:r>
            <a:r>
              <a:rPr sz="4600">
                <a:latin typeface="Arial"/>
                <a:ea typeface="Arial"/>
                <a:cs typeface="Arial"/>
                <a:sym typeface="Arial"/>
              </a:rPr>
              <a:t>resource</a:t>
            </a:r>
            <a:endParaRPr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Whose </a:t>
            </a:r>
            <a:r>
              <a:rPr sz="4600">
                <a:latin typeface="Arial Bold"/>
                <a:ea typeface="Arial Bold"/>
                <a:cs typeface="Arial Bold"/>
                <a:sym typeface="Arial Bold"/>
              </a:rPr>
              <a:t>name</a:t>
            </a:r>
            <a:r>
              <a:rPr sz="4600">
                <a:latin typeface="Arial"/>
                <a:ea typeface="Arial"/>
                <a:cs typeface="Arial"/>
                <a:sym typeface="Arial"/>
              </a:rPr>
              <a:t> is </a:t>
            </a:r>
            <a:r>
              <a:rPr sz="4800">
                <a:solidFill>
                  <a:srgbClr val="BA2121"/>
                </a:solidFill>
                <a:latin typeface="Courier"/>
                <a:ea typeface="Courier"/>
                <a:cs typeface="Courier"/>
                <a:sym typeface="Courier"/>
              </a:rPr>
              <a:t>Install IIS</a:t>
            </a:r>
          </a:p>
        </p:txBody>
      </p:sp>
      <p:sp>
        <p:nvSpPr>
          <p:cNvPr id="3936" name="Shape 3936"/>
          <p:cNvSpPr/>
          <p:nvPr/>
        </p:nvSpPr>
        <p:spPr>
          <a:xfrm>
            <a:off x="14072393" y="2514600"/>
            <a:ext cx="16764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37" name="Shape 3937"/>
          <p:cNvSpPr/>
          <p:nvPr/>
        </p:nvSpPr>
        <p:spPr>
          <a:xfrm>
            <a:off x="6299994" y="3124200"/>
            <a:ext cx="9601202" cy="14478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38" name="Shape 3938"/>
          <p:cNvSpPr/>
          <p:nvPr/>
        </p:nvSpPr>
        <p:spPr>
          <a:xfrm>
            <a:off x="6299994" y="2667000"/>
            <a:ext cx="4419602" cy="457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42" name="Group 3942"/>
          <p:cNvGrpSpPr/>
          <p:nvPr/>
        </p:nvGrpSpPr>
        <p:grpSpPr>
          <a:xfrm>
            <a:off x="6223794" y="2197098"/>
            <a:ext cx="9753602" cy="2709824"/>
            <a:chOff x="0" y="0"/>
            <a:chExt cx="9753600" cy="2709822"/>
          </a:xfrm>
        </p:grpSpPr>
        <p:sp>
          <p:nvSpPr>
            <p:cNvPr id="3940" name="Shape 3940"/>
            <p:cNvSpPr/>
            <p:nvPr/>
          </p:nvSpPr>
          <p:spPr>
            <a:xfrm>
              <a:off x="0" y="-1"/>
              <a:ext cx="9753601"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200">
                  <a:solidFill>
                    <a:srgbClr val="008000"/>
                  </a:solidFill>
                  <a:latin typeface="Courier"/>
                  <a:ea typeface="Courier"/>
                  <a:cs typeface="Courier"/>
                  <a:sym typeface="Courier"/>
                </a:defRPr>
              </a:pPr>
            </a:p>
          </p:txBody>
        </p:sp>
        <p:sp>
          <p:nvSpPr>
            <p:cNvPr id="3941" name="Shape 3941"/>
            <p:cNvSpPr/>
            <p:nvPr/>
          </p:nvSpPr>
          <p:spPr>
            <a:xfrm>
              <a:off x="0" y="161108"/>
              <a:ext cx="9753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powershell_script </a:t>
              </a:r>
              <a:r>
                <a:rPr sz="3200">
                  <a:solidFill>
                    <a:srgbClr val="BA2121"/>
                  </a:solidFill>
                  <a:latin typeface="Courier"/>
                  <a:ea typeface="Courier"/>
                  <a:cs typeface="Courier"/>
                  <a:sym typeface="Courier"/>
                </a:rPr>
                <a:t>"Install IIS"</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code "add-windowsfeature Web-Server"</a:t>
              </a:r>
              <a:endParaRPr sz="3200">
                <a:latin typeface="Calibri"/>
                <a:ea typeface="Calibri"/>
                <a:cs typeface="Calibri"/>
                <a:sym typeface="Calibri"/>
              </a:endParaRPr>
            </a:p>
            <a:p>
              <a:pPr lvl="0">
                <a:defRPr sz="1800"/>
              </a:pPr>
              <a:r>
                <a:rPr sz="3200">
                  <a:latin typeface="Courier"/>
                  <a:ea typeface="Courier"/>
                  <a:cs typeface="Courier"/>
                  <a:sym typeface="Courier"/>
                </a:rPr>
                <a:t>  action :run</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43" name="Shape 394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3944" name="Shape 3944"/>
          <p:cNvSpPr/>
          <p:nvPr/>
        </p:nvSpPr>
        <p:spPr>
          <a:xfrm>
            <a:off x="432593" y="2133598"/>
            <a:ext cx="6500241" cy="4235197"/>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defTabSz="9144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powershell_script </a:t>
            </a:r>
            <a:r>
              <a:rPr sz="4600">
                <a:latin typeface="Arial"/>
                <a:ea typeface="Arial"/>
                <a:cs typeface="Arial"/>
                <a:sym typeface="Arial"/>
              </a:rPr>
              <a:t>resource</a:t>
            </a:r>
            <a:endParaRPr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Whose </a:t>
            </a:r>
            <a:r>
              <a:rPr sz="4600">
                <a:latin typeface="Arial Bold"/>
                <a:ea typeface="Arial Bold"/>
                <a:cs typeface="Arial Bold"/>
                <a:sym typeface="Arial Bold"/>
              </a:rPr>
              <a:t>name</a:t>
            </a:r>
            <a:r>
              <a:rPr sz="4600">
                <a:latin typeface="Arial"/>
                <a:ea typeface="Arial"/>
                <a:cs typeface="Arial"/>
                <a:sym typeface="Arial"/>
              </a:rPr>
              <a:t> is </a:t>
            </a:r>
            <a:r>
              <a:rPr sz="4800">
                <a:solidFill>
                  <a:srgbClr val="BA2121"/>
                </a:solidFill>
                <a:latin typeface="Courier"/>
                <a:ea typeface="Courier"/>
                <a:cs typeface="Courier"/>
                <a:sym typeface="Courier"/>
              </a:rPr>
              <a:t>Install IIS</a:t>
            </a:r>
            <a:endParaRPr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With code </a:t>
            </a:r>
            <a:r>
              <a:rPr sz="4600">
                <a:latin typeface="Arial Bold"/>
                <a:ea typeface="Arial Bold"/>
                <a:cs typeface="Arial Bold"/>
                <a:sym typeface="Arial Bold"/>
              </a:rPr>
              <a:t>parameter</a:t>
            </a:r>
          </a:p>
        </p:txBody>
      </p:sp>
      <p:sp>
        <p:nvSpPr>
          <p:cNvPr id="3945" name="Shape 3945"/>
          <p:cNvSpPr/>
          <p:nvPr/>
        </p:nvSpPr>
        <p:spPr>
          <a:xfrm>
            <a:off x="6299994" y="3581400"/>
            <a:ext cx="9601202" cy="990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46" name="Shape 3946"/>
          <p:cNvSpPr/>
          <p:nvPr/>
        </p:nvSpPr>
        <p:spPr>
          <a:xfrm>
            <a:off x="6299994" y="2667000"/>
            <a:ext cx="8839202" cy="457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50" name="Group 3950"/>
          <p:cNvGrpSpPr/>
          <p:nvPr/>
        </p:nvGrpSpPr>
        <p:grpSpPr>
          <a:xfrm>
            <a:off x="6223794" y="2197098"/>
            <a:ext cx="9753602" cy="2709824"/>
            <a:chOff x="0" y="0"/>
            <a:chExt cx="9753600" cy="2709822"/>
          </a:xfrm>
        </p:grpSpPr>
        <p:sp>
          <p:nvSpPr>
            <p:cNvPr id="3948" name="Shape 3948"/>
            <p:cNvSpPr/>
            <p:nvPr/>
          </p:nvSpPr>
          <p:spPr>
            <a:xfrm>
              <a:off x="0" y="-1"/>
              <a:ext cx="9753601"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200">
                  <a:solidFill>
                    <a:srgbClr val="008000"/>
                  </a:solidFill>
                  <a:latin typeface="Courier"/>
                  <a:ea typeface="Courier"/>
                  <a:cs typeface="Courier"/>
                  <a:sym typeface="Courier"/>
                </a:defRPr>
              </a:pPr>
            </a:p>
          </p:txBody>
        </p:sp>
        <p:sp>
          <p:nvSpPr>
            <p:cNvPr id="3949" name="Shape 3949"/>
            <p:cNvSpPr/>
            <p:nvPr/>
          </p:nvSpPr>
          <p:spPr>
            <a:xfrm>
              <a:off x="0" y="161108"/>
              <a:ext cx="9753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powershell_script </a:t>
              </a:r>
              <a:r>
                <a:rPr sz="3200">
                  <a:solidFill>
                    <a:srgbClr val="BA2121"/>
                  </a:solidFill>
                  <a:latin typeface="Courier"/>
                  <a:ea typeface="Courier"/>
                  <a:cs typeface="Courier"/>
                  <a:sym typeface="Courier"/>
                </a:rPr>
                <a:t>"Install IIS"</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code "add-windowsfeature Web-Server"</a:t>
              </a:r>
              <a:endParaRPr sz="3200">
                <a:latin typeface="Calibri"/>
                <a:ea typeface="Calibri"/>
                <a:cs typeface="Calibri"/>
                <a:sym typeface="Calibri"/>
              </a:endParaRPr>
            </a:p>
            <a:p>
              <a:pPr lvl="0">
                <a:defRPr sz="1800"/>
              </a:pPr>
              <a:r>
                <a:rPr sz="3200">
                  <a:latin typeface="Courier"/>
                  <a:ea typeface="Courier"/>
                  <a:cs typeface="Courier"/>
                  <a:sym typeface="Courier"/>
                </a:rPr>
                <a:t>  action :run</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51" name="Shape 395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3952" name="Shape 3952"/>
          <p:cNvSpPr/>
          <p:nvPr/>
        </p:nvSpPr>
        <p:spPr>
          <a:xfrm>
            <a:off x="432593" y="2133598"/>
            <a:ext cx="6365594" cy="4920997"/>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defTabSz="9144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powershell_script </a:t>
            </a:r>
            <a:r>
              <a:rPr sz="4600">
                <a:latin typeface="Arial"/>
                <a:ea typeface="Arial"/>
                <a:cs typeface="Arial"/>
                <a:sym typeface="Arial"/>
              </a:rPr>
              <a:t>resource</a:t>
            </a:r>
            <a:endParaRPr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Whose </a:t>
            </a:r>
            <a:r>
              <a:rPr sz="4600">
                <a:latin typeface="Arial Bold"/>
                <a:ea typeface="Arial Bold"/>
                <a:cs typeface="Arial Bold"/>
                <a:sym typeface="Arial Bold"/>
              </a:rPr>
              <a:t>name</a:t>
            </a:r>
            <a:r>
              <a:rPr sz="4600">
                <a:latin typeface="Arial"/>
                <a:ea typeface="Arial"/>
                <a:cs typeface="Arial"/>
                <a:sym typeface="Arial"/>
              </a:rPr>
              <a:t> is </a:t>
            </a:r>
            <a:r>
              <a:rPr sz="4800">
                <a:solidFill>
                  <a:srgbClr val="BA2121"/>
                </a:solidFill>
                <a:latin typeface="Courier"/>
                <a:ea typeface="Courier"/>
                <a:cs typeface="Courier"/>
                <a:sym typeface="Courier"/>
              </a:rPr>
              <a:t>Install IIS</a:t>
            </a:r>
            <a:endParaRPr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With code </a:t>
            </a:r>
            <a:r>
              <a:rPr b="1" sz="4600">
                <a:latin typeface="Arial"/>
                <a:ea typeface="Arial"/>
                <a:cs typeface="Arial"/>
                <a:sym typeface="Arial"/>
              </a:rPr>
              <a:t>parameter</a:t>
            </a:r>
            <a:endParaRPr i="1" sz="4600">
              <a:latin typeface="Calibri"/>
              <a:ea typeface="Calibri"/>
              <a:cs typeface="Calibri"/>
              <a:sym typeface="Calibri"/>
            </a:endParaRPr>
          </a:p>
          <a:p>
            <a:pPr lvl="0" marL="1752600" indent="-1752600" defTabSz="914400">
              <a:buClr>
                <a:srgbClr val="ED781C"/>
              </a:buClr>
              <a:buSzPct val="100000"/>
              <a:buFont typeface="Arial"/>
              <a:buChar char="•"/>
              <a:defRPr sz="1800"/>
            </a:pPr>
            <a:r>
              <a:rPr sz="4600">
                <a:latin typeface="Arial"/>
                <a:ea typeface="Arial"/>
                <a:cs typeface="Arial"/>
                <a:sym typeface="Arial"/>
              </a:rPr>
              <a:t>With a run </a:t>
            </a:r>
            <a:r>
              <a:rPr sz="4600">
                <a:latin typeface="Arial Bold"/>
                <a:ea typeface="Arial Bold"/>
                <a:cs typeface="Arial Bold"/>
                <a:sym typeface="Arial Bold"/>
              </a:rPr>
              <a:t>action</a:t>
            </a:r>
          </a:p>
        </p:txBody>
      </p:sp>
      <p:sp>
        <p:nvSpPr>
          <p:cNvPr id="3953" name="Shape 3953"/>
          <p:cNvSpPr/>
          <p:nvPr/>
        </p:nvSpPr>
        <p:spPr>
          <a:xfrm>
            <a:off x="6299994" y="4038600"/>
            <a:ext cx="96012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54" name="Shape 3954"/>
          <p:cNvSpPr/>
          <p:nvPr/>
        </p:nvSpPr>
        <p:spPr>
          <a:xfrm>
            <a:off x="6299994" y="2667000"/>
            <a:ext cx="9525002" cy="91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8" name="Shape 3958"/>
          <p:cNvSpPr/>
          <p:nvPr/>
        </p:nvSpPr>
        <p:spPr>
          <a:xfrm>
            <a:off x="6642748" y="8458203"/>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grpSp>
        <p:nvGrpSpPr>
          <p:cNvPr id="3961" name="Group 3961"/>
          <p:cNvGrpSpPr/>
          <p:nvPr/>
        </p:nvGrpSpPr>
        <p:grpSpPr>
          <a:xfrm>
            <a:off x="838279" y="2381249"/>
            <a:ext cx="14631834" cy="5994401"/>
            <a:chOff x="-1" y="0"/>
            <a:chExt cx="14631832" cy="5994400"/>
          </a:xfrm>
        </p:grpSpPr>
        <p:sp>
          <p:nvSpPr>
            <p:cNvPr id="3959" name="Shape 3959"/>
            <p:cNvSpPr/>
            <p:nvPr/>
          </p:nvSpPr>
          <p:spPr>
            <a:xfrm>
              <a:off x="-2" y="0"/>
              <a:ext cx="14631834" cy="59944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3960" name="Shape 3960"/>
            <p:cNvSpPr/>
            <p:nvPr/>
          </p:nvSpPr>
          <p:spPr>
            <a:xfrm>
              <a:off x="-2" y="-1"/>
              <a:ext cx="14631834" cy="525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i="1" sz="2800">
                  <a:solidFill>
                    <a:srgbClr val="408080"/>
                  </a:solidFill>
                  <a:latin typeface="Courier"/>
                  <a:ea typeface="Courier"/>
                  <a:cs typeface="Courier"/>
                  <a:sym typeface="Courier"/>
                </a:rPr>
                <a:t>...</a:t>
              </a:r>
              <a:endParaRPr>
                <a:latin typeface="Calibri"/>
                <a:ea typeface="Calibri"/>
                <a:cs typeface="Calibri"/>
                <a:sym typeface="Calibri"/>
              </a:endParaRPr>
            </a:p>
            <a:p>
              <a:pPr lvl="0">
                <a:defRPr sz="1800"/>
              </a:pPr>
              <a:r>
                <a:rPr i="1" sz="2800">
                  <a:solidFill>
                    <a:srgbClr val="408080"/>
                  </a:solidFill>
                  <a:latin typeface="Courier"/>
                  <a:ea typeface="Courier"/>
                  <a:cs typeface="Courier"/>
                  <a:sym typeface="Courier"/>
                </a:rPr>
                <a:t># All rights reserved - Do Not Redistribute</a:t>
              </a:r>
              <a:endParaRPr>
                <a:latin typeface="Calibri"/>
                <a:ea typeface="Calibri"/>
                <a:cs typeface="Calibri"/>
                <a:sym typeface="Calibri"/>
              </a:endParaRPr>
            </a:p>
            <a:p>
              <a:pPr lvl="0">
                <a:defRPr sz="1800"/>
              </a:pPr>
              <a:r>
                <a:rPr i="1" sz="2800">
                  <a:solidFill>
                    <a:srgbClr val="408080"/>
                  </a:solidFill>
                  <a:latin typeface="Courier"/>
                  <a:ea typeface="Courier"/>
                  <a:cs typeface="Courier"/>
                  <a:sym typeface="Courier"/>
                </a:rPr>
                <a:t>#</a:t>
              </a:r>
              <a:endParaRPr>
                <a:latin typeface="Calibri"/>
                <a:ea typeface="Calibri"/>
                <a:cs typeface="Calibri"/>
                <a:sym typeface="Calibri"/>
              </a:endParaRPr>
            </a:p>
            <a:p>
              <a:pPr lvl="0">
                <a:defRPr sz="1800"/>
              </a:pPr>
              <a:endParaRPr i="1">
                <a:solidFill>
                  <a:srgbClr val="408080"/>
                </a:solidFill>
                <a:latin typeface="Calibri"/>
                <a:ea typeface="Calibri"/>
                <a:cs typeface="Calibri"/>
                <a:sym typeface="Calibri"/>
              </a:endParaRPr>
            </a:p>
            <a:p>
              <a:pPr lvl="0">
                <a:defRPr sz="1800"/>
              </a:pPr>
              <a:r>
                <a:rPr sz="2800">
                  <a:latin typeface="Courier"/>
                  <a:ea typeface="Courier"/>
                  <a:cs typeface="Courier"/>
                  <a:sym typeface="Courier"/>
                </a:rPr>
                <a:t>powershell_script </a:t>
              </a:r>
              <a:r>
                <a:rPr sz="2800">
                  <a:solidFill>
                    <a:srgbClr val="BA2121"/>
                  </a:solidFill>
                  <a:latin typeface="Courier"/>
                  <a:ea typeface="Courier"/>
                  <a:cs typeface="Courier"/>
                  <a:sym typeface="Courier"/>
                </a:rPr>
                <a:t>"Install IIS"</a:t>
              </a:r>
              <a:r>
                <a:rPr sz="2800">
                  <a:latin typeface="Courier"/>
                  <a:ea typeface="Courier"/>
                  <a:cs typeface="Courier"/>
                  <a:sym typeface="Courier"/>
                </a:rPr>
                <a:t>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code "add-windowsfeature Web-Server”</a:t>
              </a:r>
              <a:endParaRPr sz="2800">
                <a:latin typeface="Courier"/>
                <a:ea typeface="Courier"/>
                <a:cs typeface="Courier"/>
                <a:sym typeface="Courier"/>
              </a:endParaRPr>
            </a:p>
            <a:p>
              <a:pPr lvl="0">
                <a:defRPr sz="1800"/>
              </a:pPr>
              <a:r>
                <a:rPr sz="2800">
                  <a:latin typeface="Courier"/>
                  <a:ea typeface="Courier"/>
                  <a:cs typeface="Courier"/>
                  <a:sym typeface="Courier"/>
                </a:rPr>
                <a:t> action :run</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a:solidFill>
                  <a:srgbClr val="008000"/>
                </a:solidFill>
                <a:latin typeface="Calibri"/>
                <a:ea typeface="Calibri"/>
                <a:cs typeface="Calibri"/>
                <a:sym typeface="Calibri"/>
              </a:endParaRPr>
            </a:p>
            <a:p>
              <a:pPr lvl="0">
                <a:defRPr sz="1800"/>
              </a:pPr>
              <a:r>
                <a:rPr sz="2800">
                  <a:latin typeface="Courier"/>
                  <a:ea typeface="Courier"/>
                  <a:cs typeface="Courier"/>
                  <a:sym typeface="Courier"/>
                </a:rPr>
                <a:t>service </a:t>
              </a:r>
              <a:r>
                <a:rPr sz="2800">
                  <a:solidFill>
                    <a:srgbClr val="BA2121"/>
                  </a:solidFill>
                  <a:latin typeface="Courier"/>
                  <a:ea typeface="Courier"/>
                  <a:cs typeface="Courier"/>
                  <a:sym typeface="Courier"/>
                </a:rPr>
                <a:t>"w3svc"</a:t>
              </a:r>
              <a:r>
                <a:rPr sz="2800">
                  <a:latin typeface="Courier"/>
                  <a:ea typeface="Courier"/>
                  <a:cs typeface="Courier"/>
                  <a:sym typeface="Courier"/>
                </a:rPr>
                <a:t>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action </a:t>
              </a:r>
              <a:r>
                <a:rPr sz="2800">
                  <a:solidFill>
                    <a:srgbClr val="666666"/>
                  </a:solidFill>
                  <a:latin typeface="Courier"/>
                  <a:ea typeface="Courier"/>
                  <a:cs typeface="Courier"/>
                  <a:sym typeface="Courier"/>
                </a:rPr>
                <a:t>[</a:t>
              </a:r>
              <a:r>
                <a:rPr sz="2800">
                  <a:latin typeface="Courier"/>
                  <a:ea typeface="Courier"/>
                  <a:cs typeface="Courier"/>
                  <a:sym typeface="Courier"/>
                </a:rPr>
                <a:t> </a:t>
              </a:r>
              <a:r>
                <a:rPr sz="2800">
                  <a:solidFill>
                    <a:srgbClr val="19177C"/>
                  </a:solidFill>
                  <a:latin typeface="Courier"/>
                  <a:ea typeface="Courier"/>
                  <a:cs typeface="Courier"/>
                  <a:sym typeface="Courier"/>
                </a:rPr>
                <a:t>:enable</a:t>
              </a:r>
              <a:r>
                <a:rPr sz="2800">
                  <a:latin typeface="Courier"/>
                  <a:ea typeface="Courier"/>
                  <a:cs typeface="Courier"/>
                  <a:sym typeface="Courier"/>
                </a:rPr>
                <a:t>, </a:t>
              </a:r>
              <a:r>
                <a:rPr sz="2800">
                  <a:solidFill>
                    <a:srgbClr val="19177C"/>
                  </a:solidFill>
                  <a:latin typeface="Courier"/>
                  <a:ea typeface="Courier"/>
                  <a:cs typeface="Courier"/>
                  <a:sym typeface="Courier"/>
                </a:rPr>
                <a:t>:start</a:t>
              </a:r>
              <a:r>
                <a:rPr sz="2800">
                  <a:latin typeface="Courier"/>
                  <a:ea typeface="Courier"/>
                  <a:cs typeface="Courier"/>
                  <a:sym typeface="Courier"/>
                </a:rPr>
                <a:t> ]</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end</a:t>
              </a:r>
            </a:p>
          </p:txBody>
        </p:sp>
      </p:grpSp>
      <p:sp>
        <p:nvSpPr>
          <p:cNvPr id="3962" name="Shape 3962"/>
          <p:cNvSpPr/>
          <p:nvPr>
            <p:ph type="title"/>
          </p:nvPr>
        </p:nvSpPr>
        <p:spPr>
          <a:xfrm>
            <a:off x="800271" y="177800"/>
            <a:ext cx="14657235" cy="1117600"/>
          </a:xfrm>
          <a:prstGeom prst="rect">
            <a:avLst/>
          </a:prstGeom>
        </p:spPr>
        <p:txBody>
          <a:bodyPr lIns="0" tIns="0" rIns="0" bIns="0">
            <a:normAutofit fontScale="100000" lnSpcReduction="0"/>
          </a:bodyPr>
          <a:lstStyle>
            <a:lvl1pPr>
              <a:defRPr sz="3500"/>
            </a:lvl1pPr>
          </a:lstStyle>
          <a:p>
            <a:pPr lvl="0">
              <a:defRPr sz="1800">
                <a:solidFill>
                  <a:srgbClr val="000000"/>
                </a:solidFill>
                <a:effectLst/>
              </a:defRPr>
            </a:pPr>
            <a:r>
              <a:rPr sz="3500">
                <a:solidFill>
                  <a:srgbClr val="FFFFFF"/>
                </a:solidFill>
                <a:effectLst>
                  <a:outerShdw sx="100000" sy="100000" kx="0" ky="0" algn="b" rotWithShape="0" blurRad="38100" dist="38100" dir="2700000">
                    <a:srgbClr val="C0C0C0"/>
                  </a:outerShdw>
                </a:effectLst>
              </a:rPr>
              <a:t>Exercise:  Add a service resource to ensure the service is started and enabled</a:t>
            </a:r>
          </a:p>
        </p:txBody>
      </p:sp>
      <p:sp>
        <p:nvSpPr>
          <p:cNvPr id="3963" name="Shape 3963"/>
          <p:cNvSpPr/>
          <p:nvPr/>
        </p:nvSpPr>
        <p:spPr>
          <a:xfrm flipH="1" rot="10800000">
            <a:off x="914488" y="6032500"/>
            <a:ext cx="7328618" cy="1689100"/>
          </a:xfrm>
          <a:prstGeom prst="rect">
            <a:avLst/>
          </a:prstGeom>
          <a:ln w="50800">
            <a:solidFill>
              <a:srgbClr val="FF7F00"/>
            </a:solidFill>
            <a:miter/>
          </a:ln>
        </p:spPr>
        <p:txBody>
          <a:bodyPr lIns="0" tIns="0" rIns="0" bIns="0"/>
          <a:lstStyle/>
          <a:p>
            <a:pPr lvl="0" algn="ctr">
              <a:defRPr>
                <a:latin typeface="Arial"/>
                <a:ea typeface="Arial"/>
                <a:cs typeface="Arial"/>
                <a:sym typeface="Arial"/>
              </a:defRPr>
            </a:pPr>
          </a:p>
        </p:txBody>
      </p:sp>
      <p:sp>
        <p:nvSpPr>
          <p:cNvPr id="3964" name="Shape 3964"/>
          <p:cNvSpPr/>
          <p:nvPr/>
        </p:nvSpPr>
        <p:spPr>
          <a:xfrm flipH="1" rot="10800000">
            <a:off x="978069" y="2559961"/>
            <a:ext cx="11088183" cy="3464096"/>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65" name="Shape 3965"/>
          <p:cNvSpPr/>
          <p:nvPr/>
        </p:nvSpPr>
        <p:spPr>
          <a:xfrm>
            <a:off x="1357446"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3966" name="Shape 3966"/>
          <p:cNvSpPr/>
          <p:nvPr/>
        </p:nvSpPr>
        <p:spPr>
          <a:xfrm>
            <a:off x="5048741" y="1638313"/>
            <a:ext cx="14657235" cy="7112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200">
                <a:latin typeface="Courier"/>
                <a:ea typeface="Courier"/>
                <a:cs typeface="Courier"/>
                <a:sym typeface="Courier"/>
              </a:defRPr>
            </a:lvl1pPr>
          </a:lstStyle>
          <a:p>
            <a:pPr lvl="0">
              <a:defRPr sz="1800"/>
            </a:pPr>
            <a:r>
              <a:rPr sz="3200"/>
              <a:t>cookbooks\iis_demo\recipes\default.rb</a:t>
            </a:r>
          </a:p>
        </p:txBody>
      </p:sp>
    </p:spTree>
  </p:cSld>
  <p:clrMapOvr>
    <a:masterClrMapping/>
  </p:clrMapOvr>
  <p:transition spd="med" advClick="1"/>
</p:sld>
</file>

<file path=ppt/slides/slide2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968" name="Shape 3968"/>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So the resource we just wrote...</a:t>
            </a:r>
          </a:p>
        </p:txBody>
      </p:sp>
      <p:grpSp>
        <p:nvGrpSpPr>
          <p:cNvPr id="3971" name="Group 3971"/>
          <p:cNvGrpSpPr/>
          <p:nvPr/>
        </p:nvGrpSpPr>
        <p:grpSpPr>
          <a:xfrm>
            <a:off x="8281192" y="2441574"/>
            <a:ext cx="7582731" cy="1905001"/>
            <a:chOff x="0" y="0"/>
            <a:chExt cx="7582729" cy="1905000"/>
          </a:xfrm>
        </p:grpSpPr>
        <p:sp>
          <p:nvSpPr>
            <p:cNvPr id="3969" name="Shape 3969"/>
            <p:cNvSpPr/>
            <p:nvPr/>
          </p:nvSpPr>
          <p:spPr>
            <a:xfrm>
              <a:off x="-1" y="79375"/>
              <a:ext cx="7582731" cy="1746252"/>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970" name="Shape 3970"/>
            <p:cNvSpPr/>
            <p:nvPr/>
          </p:nvSpPr>
          <p:spPr>
            <a:xfrm>
              <a:off x="-1" y="0"/>
              <a:ext cx="7582731" cy="190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service </a:t>
              </a:r>
              <a:r>
                <a:rPr sz="3200">
                  <a:solidFill>
                    <a:srgbClr val="BA2121"/>
                  </a:solidFill>
                  <a:latin typeface="Courier"/>
                  <a:ea typeface="Courier"/>
                  <a:cs typeface="Courier"/>
                  <a:sym typeface="Courier"/>
                </a:rPr>
                <a:t>"w3svc"</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action </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19177C"/>
                  </a:solidFill>
                  <a:latin typeface="Courier"/>
                  <a:ea typeface="Courier"/>
                  <a:cs typeface="Courier"/>
                  <a:sym typeface="Courier"/>
                </a:rPr>
                <a:t>:enable</a:t>
              </a:r>
              <a:r>
                <a:rPr sz="3200">
                  <a:latin typeface="Courier"/>
                  <a:ea typeface="Courier"/>
                  <a:cs typeface="Courier"/>
                  <a:sym typeface="Courier"/>
                </a:rPr>
                <a:t>, </a:t>
              </a:r>
              <a:r>
                <a:rPr sz="3200">
                  <a:solidFill>
                    <a:srgbClr val="19177C"/>
                  </a:solidFill>
                  <a:latin typeface="Courier"/>
                  <a:ea typeface="Courier"/>
                  <a:cs typeface="Courier"/>
                  <a:sym typeface="Courier"/>
                </a:rPr>
                <a:t>:start</a:t>
              </a:r>
              <a:r>
                <a:rPr sz="3200">
                  <a:latin typeface="Courier"/>
                  <a:ea typeface="Courier"/>
                  <a:cs typeface="Courier"/>
                  <a:sym typeface="Courier"/>
                </a:rPr>
                <a:t> ]</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Tree>
  </p:cSld>
  <p:clrMapOvr>
    <a:masterClrMapping/>
  </p:clrMapOvr>
  <p:transition spd="med" advClick="1"/>
</p:sld>
</file>

<file path=ppt/slides/slide2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77" name="Group 3977"/>
          <p:cNvGrpSpPr/>
          <p:nvPr/>
        </p:nvGrpSpPr>
        <p:grpSpPr>
          <a:xfrm>
            <a:off x="8281192" y="2441574"/>
            <a:ext cx="7582731" cy="1905001"/>
            <a:chOff x="0" y="0"/>
            <a:chExt cx="7582729" cy="1905000"/>
          </a:xfrm>
        </p:grpSpPr>
        <p:sp>
          <p:nvSpPr>
            <p:cNvPr id="3975" name="Shape 3975"/>
            <p:cNvSpPr/>
            <p:nvPr/>
          </p:nvSpPr>
          <p:spPr>
            <a:xfrm>
              <a:off x="-1" y="79375"/>
              <a:ext cx="7582731" cy="1746252"/>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976" name="Shape 3976"/>
            <p:cNvSpPr/>
            <p:nvPr/>
          </p:nvSpPr>
          <p:spPr>
            <a:xfrm>
              <a:off x="-1" y="0"/>
              <a:ext cx="7582731" cy="190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service </a:t>
              </a:r>
              <a:r>
                <a:rPr sz="3200">
                  <a:solidFill>
                    <a:srgbClr val="BA2121"/>
                  </a:solidFill>
                  <a:latin typeface="Courier"/>
                  <a:ea typeface="Courier"/>
                  <a:cs typeface="Courier"/>
                  <a:sym typeface="Courier"/>
                </a:rPr>
                <a:t>"w3svc"</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action </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19177C"/>
                  </a:solidFill>
                  <a:latin typeface="Courier"/>
                  <a:ea typeface="Courier"/>
                  <a:cs typeface="Courier"/>
                  <a:sym typeface="Courier"/>
                </a:rPr>
                <a:t>:enable</a:t>
              </a:r>
              <a:r>
                <a:rPr sz="3200">
                  <a:latin typeface="Courier"/>
                  <a:ea typeface="Courier"/>
                  <a:cs typeface="Courier"/>
                  <a:sym typeface="Courier"/>
                </a:rPr>
                <a:t>, </a:t>
              </a:r>
              <a:r>
                <a:rPr sz="3200">
                  <a:solidFill>
                    <a:srgbClr val="19177C"/>
                  </a:solidFill>
                  <a:latin typeface="Courier"/>
                  <a:ea typeface="Courier"/>
                  <a:cs typeface="Courier"/>
                  <a:sym typeface="Courier"/>
                </a:rPr>
                <a:t>:start</a:t>
              </a:r>
              <a:r>
                <a:rPr sz="3200">
                  <a:latin typeface="Courier"/>
                  <a:ea typeface="Courier"/>
                  <a:cs typeface="Courier"/>
                  <a:sym typeface="Courier"/>
                </a:rPr>
                <a:t> ]</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78" name="Shape 3978"/>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So the resource we just wrote...</a:t>
            </a:r>
          </a:p>
        </p:txBody>
      </p:sp>
      <p:sp>
        <p:nvSpPr>
          <p:cNvPr id="3979" name="Shape 3979"/>
          <p:cNvSpPr/>
          <p:nvPr>
            <p:ph type="body" idx="1"/>
          </p:nvPr>
        </p:nvSpPr>
        <p:spPr>
          <a:xfrm>
            <a:off x="812880" y="2133598"/>
            <a:ext cx="7544514" cy="6034092"/>
          </a:xfrm>
          <a:prstGeom prst="rect">
            <a:avLst/>
          </a:prstGeom>
        </p:spPr>
        <p:txBody>
          <a:bodyPr>
            <a:normAutofit fontScale="100000" lnSpcReduction="0"/>
          </a:bodyPr>
          <a:lstStyle/>
          <a:p>
            <a:pPr lvl="0" marL="944574" indent="-944574">
              <a:defRPr sz="1800"/>
            </a:pPr>
            <a:r>
              <a:rPr sz="4600"/>
              <a:t>Is a </a:t>
            </a:r>
            <a:r>
              <a:rPr sz="4600">
                <a:latin typeface="Arial Bold"/>
                <a:ea typeface="Arial Bold"/>
                <a:cs typeface="Arial Bold"/>
                <a:sym typeface="Arial Bold"/>
              </a:rPr>
              <a:t>service</a:t>
            </a:r>
            <a:r>
              <a:rPr sz="4600"/>
              <a:t> resource</a:t>
            </a:r>
          </a:p>
        </p:txBody>
      </p:sp>
      <p:sp>
        <p:nvSpPr>
          <p:cNvPr id="3980" name="Shape 3980"/>
          <p:cNvSpPr/>
          <p:nvPr/>
        </p:nvSpPr>
        <p:spPr>
          <a:xfrm>
            <a:off x="8433595" y="3200400"/>
            <a:ext cx="1981202" cy="91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81" name="Shape 3981"/>
          <p:cNvSpPr/>
          <p:nvPr/>
        </p:nvSpPr>
        <p:spPr>
          <a:xfrm>
            <a:off x="10414792" y="2667000"/>
            <a:ext cx="4876803" cy="1371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85" name="Group 3985"/>
          <p:cNvGrpSpPr/>
          <p:nvPr/>
        </p:nvGrpSpPr>
        <p:grpSpPr>
          <a:xfrm>
            <a:off x="8281192" y="2441574"/>
            <a:ext cx="7582731" cy="1905001"/>
            <a:chOff x="0" y="0"/>
            <a:chExt cx="7582729" cy="1905000"/>
          </a:xfrm>
        </p:grpSpPr>
        <p:sp>
          <p:nvSpPr>
            <p:cNvPr id="3983" name="Shape 3983"/>
            <p:cNvSpPr/>
            <p:nvPr/>
          </p:nvSpPr>
          <p:spPr>
            <a:xfrm>
              <a:off x="-1" y="79375"/>
              <a:ext cx="7582731" cy="1746252"/>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984" name="Shape 3984"/>
            <p:cNvSpPr/>
            <p:nvPr/>
          </p:nvSpPr>
          <p:spPr>
            <a:xfrm>
              <a:off x="-1" y="0"/>
              <a:ext cx="7582731" cy="190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service </a:t>
              </a:r>
              <a:r>
                <a:rPr sz="3200">
                  <a:solidFill>
                    <a:srgbClr val="BA2121"/>
                  </a:solidFill>
                  <a:latin typeface="Courier"/>
                  <a:ea typeface="Courier"/>
                  <a:cs typeface="Courier"/>
                  <a:sym typeface="Courier"/>
                </a:rPr>
                <a:t>"w3svc"</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action </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19177C"/>
                  </a:solidFill>
                  <a:latin typeface="Courier"/>
                  <a:ea typeface="Courier"/>
                  <a:cs typeface="Courier"/>
                  <a:sym typeface="Courier"/>
                </a:rPr>
                <a:t>:enable</a:t>
              </a:r>
              <a:r>
                <a:rPr sz="3200">
                  <a:latin typeface="Courier"/>
                  <a:ea typeface="Courier"/>
                  <a:cs typeface="Courier"/>
                  <a:sym typeface="Courier"/>
                </a:rPr>
                <a:t>, </a:t>
              </a:r>
              <a:r>
                <a:rPr sz="3200">
                  <a:solidFill>
                    <a:srgbClr val="19177C"/>
                  </a:solidFill>
                  <a:latin typeface="Courier"/>
                  <a:ea typeface="Courier"/>
                  <a:cs typeface="Courier"/>
                  <a:sym typeface="Courier"/>
                </a:rPr>
                <a:t>:start</a:t>
              </a:r>
              <a:r>
                <a:rPr sz="3200">
                  <a:latin typeface="Courier"/>
                  <a:ea typeface="Courier"/>
                  <a:cs typeface="Courier"/>
                  <a:sym typeface="Courier"/>
                </a:rPr>
                <a:t> ]</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86" name="Shape 3986"/>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So the resource we just wrote...</a:t>
            </a:r>
          </a:p>
        </p:txBody>
      </p:sp>
      <p:sp>
        <p:nvSpPr>
          <p:cNvPr id="3987" name="Shape 3987"/>
          <p:cNvSpPr/>
          <p:nvPr>
            <p:ph type="body" idx="1"/>
          </p:nvPr>
        </p:nvSpPr>
        <p:spPr>
          <a:xfrm>
            <a:off x="812880" y="2133598"/>
            <a:ext cx="7544514" cy="6034092"/>
          </a:xfrm>
          <a:prstGeom prst="rect">
            <a:avLst/>
          </a:prstGeom>
        </p:spPr>
        <p:txBody>
          <a:bodyPr>
            <a:normAutofit fontScale="100000" lnSpcReduction="0"/>
          </a:bodyPr>
          <a:lstStyle/>
          <a:p>
            <a:pPr lvl="0" marL="944574" indent="-944574">
              <a:defRPr sz="1800"/>
            </a:pPr>
            <a:r>
              <a:rPr sz="4600"/>
              <a:t>Is a </a:t>
            </a:r>
            <a:r>
              <a:rPr sz="4600">
                <a:latin typeface="Arial Bold"/>
                <a:ea typeface="Arial Bold"/>
                <a:cs typeface="Arial Bold"/>
                <a:sym typeface="Arial Bold"/>
              </a:rPr>
              <a:t>service</a:t>
            </a:r>
            <a:r>
              <a:rPr sz="4600"/>
              <a:t> resource</a:t>
            </a:r>
            <a:endParaRPr sz="4600"/>
          </a:p>
          <a:p>
            <a:pPr lvl="0" marL="944574" indent="-944574">
              <a:defRPr sz="1800"/>
            </a:pPr>
            <a:r>
              <a:rPr sz="4600"/>
              <a:t>Whose </a:t>
            </a:r>
            <a:r>
              <a:rPr sz="4600">
                <a:latin typeface="Arial Bold"/>
                <a:ea typeface="Arial Bold"/>
                <a:cs typeface="Arial Bold"/>
                <a:sym typeface="Arial Bold"/>
              </a:rPr>
              <a:t>name</a:t>
            </a:r>
            <a:r>
              <a:rPr sz="4600"/>
              <a:t> is </a:t>
            </a:r>
            <a:r>
              <a:rPr i="1" sz="4600"/>
              <a:t>w3svc</a:t>
            </a:r>
          </a:p>
        </p:txBody>
      </p:sp>
      <p:sp>
        <p:nvSpPr>
          <p:cNvPr id="3988" name="Shape 3988"/>
          <p:cNvSpPr/>
          <p:nvPr/>
        </p:nvSpPr>
        <p:spPr>
          <a:xfrm>
            <a:off x="8357392" y="2590800"/>
            <a:ext cx="19812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89" name="Shape 3989"/>
          <p:cNvSpPr/>
          <p:nvPr/>
        </p:nvSpPr>
        <p:spPr>
          <a:xfrm>
            <a:off x="8433593" y="3124200"/>
            <a:ext cx="6858001" cy="91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90" name="Shape 3990"/>
          <p:cNvSpPr/>
          <p:nvPr/>
        </p:nvSpPr>
        <p:spPr>
          <a:xfrm>
            <a:off x="12243592" y="2590800"/>
            <a:ext cx="1981202" cy="53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994" name="Group 3994"/>
          <p:cNvGrpSpPr/>
          <p:nvPr/>
        </p:nvGrpSpPr>
        <p:grpSpPr>
          <a:xfrm>
            <a:off x="8281192" y="2441574"/>
            <a:ext cx="7582731" cy="1905001"/>
            <a:chOff x="0" y="0"/>
            <a:chExt cx="7582729" cy="1905000"/>
          </a:xfrm>
        </p:grpSpPr>
        <p:sp>
          <p:nvSpPr>
            <p:cNvPr id="3992" name="Shape 3992"/>
            <p:cNvSpPr/>
            <p:nvPr/>
          </p:nvSpPr>
          <p:spPr>
            <a:xfrm>
              <a:off x="-1" y="79375"/>
              <a:ext cx="7582731" cy="1746252"/>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3993" name="Shape 3993"/>
            <p:cNvSpPr/>
            <p:nvPr/>
          </p:nvSpPr>
          <p:spPr>
            <a:xfrm>
              <a:off x="-1" y="0"/>
              <a:ext cx="7582731" cy="190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service </a:t>
              </a:r>
              <a:r>
                <a:rPr sz="3200">
                  <a:solidFill>
                    <a:srgbClr val="BA2121"/>
                  </a:solidFill>
                  <a:latin typeface="Courier"/>
                  <a:ea typeface="Courier"/>
                  <a:cs typeface="Courier"/>
                  <a:sym typeface="Courier"/>
                </a:rPr>
                <a:t>"w3svc"</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action </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19177C"/>
                  </a:solidFill>
                  <a:latin typeface="Courier"/>
                  <a:ea typeface="Courier"/>
                  <a:cs typeface="Courier"/>
                  <a:sym typeface="Courier"/>
                </a:rPr>
                <a:t>:enable</a:t>
              </a:r>
              <a:r>
                <a:rPr sz="3200">
                  <a:latin typeface="Courier"/>
                  <a:ea typeface="Courier"/>
                  <a:cs typeface="Courier"/>
                  <a:sym typeface="Courier"/>
                </a:rPr>
                <a:t>, </a:t>
              </a:r>
              <a:r>
                <a:rPr sz="3200">
                  <a:solidFill>
                    <a:srgbClr val="19177C"/>
                  </a:solidFill>
                  <a:latin typeface="Courier"/>
                  <a:ea typeface="Courier"/>
                  <a:cs typeface="Courier"/>
                  <a:sym typeface="Courier"/>
                </a:rPr>
                <a:t>:start</a:t>
              </a:r>
              <a:r>
                <a:rPr sz="3200">
                  <a:latin typeface="Courier"/>
                  <a:ea typeface="Courier"/>
                  <a:cs typeface="Courier"/>
                  <a:sym typeface="Courier"/>
                </a:rPr>
                <a:t> ]</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p>
          </p:txBody>
        </p:sp>
      </p:grpSp>
      <p:sp>
        <p:nvSpPr>
          <p:cNvPr id="3995" name="Shape 3995"/>
          <p:cNvSpPr/>
          <p:nvPr/>
        </p:nvSpPr>
        <p:spPr>
          <a:xfrm>
            <a:off x="8357393" y="2590800"/>
            <a:ext cx="6934201"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96" name="Shape 3996"/>
          <p:cNvSpPr/>
          <p:nvPr/>
        </p:nvSpPr>
        <p:spPr>
          <a:xfrm>
            <a:off x="8433593" y="3657600"/>
            <a:ext cx="6858001" cy="457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3997" name="Shape 3997"/>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So the resource we just wrote...</a:t>
            </a:r>
          </a:p>
        </p:txBody>
      </p:sp>
      <p:sp>
        <p:nvSpPr>
          <p:cNvPr id="3998" name="Shape 3998"/>
          <p:cNvSpPr/>
          <p:nvPr>
            <p:ph type="body" idx="1"/>
          </p:nvPr>
        </p:nvSpPr>
        <p:spPr>
          <a:xfrm>
            <a:off x="812880" y="2133598"/>
            <a:ext cx="7544514" cy="6034092"/>
          </a:xfrm>
          <a:prstGeom prst="rect">
            <a:avLst/>
          </a:prstGeom>
        </p:spPr>
        <p:txBody>
          <a:bodyPr>
            <a:normAutofit fontScale="100000" lnSpcReduction="0"/>
          </a:bodyPr>
          <a:lstStyle/>
          <a:p>
            <a:pPr lvl="0" marL="944574" indent="-944574">
              <a:defRPr sz="1800"/>
            </a:pPr>
            <a:r>
              <a:rPr sz="4600"/>
              <a:t>Is a </a:t>
            </a:r>
            <a:r>
              <a:rPr sz="4600">
                <a:latin typeface="Arial Bold"/>
                <a:ea typeface="Arial Bold"/>
                <a:cs typeface="Arial Bold"/>
                <a:sym typeface="Arial Bold"/>
              </a:rPr>
              <a:t>service</a:t>
            </a:r>
            <a:r>
              <a:rPr sz="4600"/>
              <a:t> resource</a:t>
            </a:r>
            <a:endParaRPr sz="4600"/>
          </a:p>
          <a:p>
            <a:pPr lvl="0" marL="944574" indent="-944574">
              <a:defRPr sz="1800"/>
            </a:pPr>
            <a:r>
              <a:rPr sz="4600"/>
              <a:t>Whose </a:t>
            </a:r>
            <a:r>
              <a:rPr sz="4600">
                <a:latin typeface="Arial Bold"/>
                <a:ea typeface="Arial Bold"/>
                <a:cs typeface="Arial Bold"/>
                <a:sym typeface="Arial Bold"/>
              </a:rPr>
              <a:t>name</a:t>
            </a:r>
            <a:r>
              <a:rPr sz="4600"/>
              <a:t> is </a:t>
            </a:r>
            <a:r>
              <a:rPr i="1" sz="4600"/>
              <a:t>w3svc</a:t>
            </a:r>
            <a:endParaRPr i="1"/>
          </a:p>
          <a:p>
            <a:pPr lvl="0" marL="944574" indent="-944574">
              <a:defRPr sz="1800"/>
            </a:pPr>
            <a:r>
              <a:rPr sz="4600"/>
              <a:t>With two </a:t>
            </a:r>
            <a:r>
              <a:rPr sz="4600">
                <a:latin typeface="Arial Bold"/>
                <a:ea typeface="Arial Bold"/>
                <a:cs typeface="Arial Bold"/>
                <a:sym typeface="Arial Bold"/>
              </a:rPr>
              <a:t>actions</a:t>
            </a:r>
            <a:r>
              <a:rPr sz="4600"/>
              <a:t>:  </a:t>
            </a:r>
            <a:r>
              <a:rPr sz="4600">
                <a:latin typeface="Arial Bold"/>
                <a:ea typeface="Arial Bold"/>
                <a:cs typeface="Arial Bold"/>
                <a:sym typeface="Arial Bold"/>
              </a:rPr>
              <a:t>start</a:t>
            </a:r>
            <a:r>
              <a:rPr sz="4600"/>
              <a:t> and </a:t>
            </a:r>
            <a:r>
              <a:rPr sz="4600">
                <a:latin typeface="Arial Bold"/>
                <a:ea typeface="Arial Bold"/>
                <a:cs typeface="Arial Bold"/>
                <a:sym typeface="Arial Bold"/>
              </a:rPr>
              <a:t>enable</a:t>
            </a:r>
          </a:p>
        </p:txBody>
      </p:sp>
    </p:spTree>
  </p:cSld>
  <p:clrMapOvr>
    <a:masterClrMapping/>
  </p:clrMapOvr>
  <p:transition spd="med" advClick="1"/>
</p:sld>
</file>

<file path=ppt/slides/slide2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0" name="Shape 4000"/>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Notice we didn’t say how to restart the service</a:t>
            </a:r>
          </a:p>
        </p:txBody>
      </p:sp>
      <p:sp>
        <p:nvSpPr>
          <p:cNvPr id="4001" name="Shape 400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Resources are </a:t>
            </a:r>
            <a:r>
              <a:rPr sz="4600">
                <a:latin typeface="Arial Bold"/>
                <a:ea typeface="Arial Bold"/>
                <a:cs typeface="Arial Bold"/>
                <a:sym typeface="Arial Bold"/>
              </a:rPr>
              <a:t>declarative</a:t>
            </a:r>
            <a:r>
              <a:rPr sz="4600"/>
              <a:t> - that means we say </a:t>
            </a:r>
            <a:r>
              <a:rPr b="1" i="1" sz="4600"/>
              <a:t>what</a:t>
            </a:r>
            <a:r>
              <a:rPr sz="4600"/>
              <a:t> we want to have happen, rather than </a:t>
            </a:r>
            <a:r>
              <a:rPr b="1" i="1" sz="4600"/>
              <a:t>how</a:t>
            </a:r>
            <a:endParaRPr>
              <a:latin typeface="Arial Bold"/>
              <a:ea typeface="Arial Bold"/>
              <a:cs typeface="Arial Bold"/>
              <a:sym typeface="Arial Bold"/>
            </a:endParaRPr>
          </a:p>
          <a:p>
            <a:pPr lvl="0">
              <a:defRPr sz="1800"/>
            </a:pPr>
            <a:endParaRPr>
              <a:latin typeface="Arial Bold"/>
              <a:ea typeface="Arial Bold"/>
              <a:cs typeface="Arial Bold"/>
              <a:sym typeface="Arial Bold"/>
            </a:endParaRPr>
          </a:p>
          <a:p>
            <a:pPr lvl="0" marL="944574" indent="-944574">
              <a:defRPr sz="1800"/>
            </a:pPr>
            <a:r>
              <a:rPr sz="4600"/>
              <a:t>Resources take action through </a:t>
            </a:r>
            <a:r>
              <a:rPr sz="4600">
                <a:latin typeface="Arial Bold"/>
                <a:ea typeface="Arial Bold"/>
                <a:cs typeface="Arial Bold"/>
                <a:sym typeface="Arial Bold"/>
              </a:rPr>
              <a:t>Providers</a:t>
            </a:r>
            <a:r>
              <a:rPr sz="4600"/>
              <a:t> - providers perform the how </a:t>
            </a:r>
            <a:endParaRPr sz="4600"/>
          </a:p>
          <a:p>
            <a:pPr lvl="0" marL="944574" indent="-944574">
              <a:defRPr sz="1800"/>
            </a:pPr>
            <a:r>
              <a:rPr sz="4600"/>
              <a:t>Chef determines the </a:t>
            </a:r>
            <a:r>
              <a:rPr sz="4600">
                <a:latin typeface="Arial Bold"/>
                <a:ea typeface="Arial Bold"/>
                <a:cs typeface="Arial Bold"/>
                <a:sym typeface="Arial Bold"/>
              </a:rPr>
              <a:t>platform</a:t>
            </a:r>
            <a:r>
              <a:rPr sz="4600"/>
              <a:t> the node is running to determine the correct </a:t>
            </a:r>
            <a:r>
              <a:rPr sz="4600">
                <a:latin typeface="Arial Bold"/>
                <a:ea typeface="Arial Bold"/>
                <a:cs typeface="Arial Bold"/>
                <a:sym typeface="Arial Bold"/>
              </a:rPr>
              <a:t>provider</a:t>
            </a:r>
            <a:r>
              <a:rPr sz="4600"/>
              <a:t> for a resource</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0" name="Shape 1780"/>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Agenda</a:t>
            </a:r>
          </a:p>
        </p:txBody>
      </p:sp>
    </p:spTree>
  </p:cSld>
  <p:clrMapOvr>
    <a:masterClrMapping/>
  </p:clrMapOvr>
  <p:transition spd="med" advClick="1"/>
</p:sld>
</file>

<file path=ppt/slides/slide2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5" name="Shape 4005"/>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900">
                <a:solidFill>
                  <a:srgbClr val="FFFFFF"/>
                </a:solidFill>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Service Resource</a:t>
            </a:r>
          </a:p>
        </p:txBody>
      </p:sp>
      <p:sp>
        <p:nvSpPr>
          <p:cNvPr id="4006" name="Shape 4006"/>
          <p:cNvSpPr/>
          <p:nvPr>
            <p:ph type="body" idx="1"/>
          </p:nvPr>
        </p:nvSpPr>
        <p:spPr>
          <a:xfrm>
            <a:off x="515647" y="1879602"/>
            <a:ext cx="14941860" cy="6731001"/>
          </a:xfrm>
          <a:prstGeom prst="rect">
            <a:avLst/>
          </a:prstGeom>
        </p:spPr>
        <p:txBody>
          <a:bodyPr lIns="0" tIns="0" rIns="0" bIns="0">
            <a:normAutofit fontScale="100000" lnSpcReduction="0"/>
          </a:bodyPr>
          <a:lstStyle>
            <a:lvl1pPr marL="0" indent="0">
              <a:buClrTx/>
              <a:buSzTx/>
              <a:buFontTx/>
              <a:buNone/>
              <a:defRPr>
                <a:latin typeface="Arial"/>
                <a:ea typeface="Arial"/>
                <a:cs typeface="Arial"/>
                <a:sym typeface="Arial"/>
              </a:defRPr>
            </a:lvl1pPr>
          </a:lstStyle>
          <a:p>
            <a:pPr lvl="0">
              <a:defRPr sz="1800"/>
            </a:pPr>
            <a:r>
              <a:rPr sz="4600"/>
              <a:t>service “w3svc” …</a:t>
            </a:r>
          </a:p>
        </p:txBody>
      </p:sp>
      <p:sp>
        <p:nvSpPr>
          <p:cNvPr id="4007" name="Shape 4007"/>
          <p:cNvSpPr/>
          <p:nvPr/>
        </p:nvSpPr>
        <p:spPr>
          <a:xfrm rot="5400000">
            <a:off x="2163123" y="2025508"/>
            <a:ext cx="1516324" cy="361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0">
                <a:solidFill>
                  <a:srgbClr val="2F3A44"/>
                </a:solidFill>
                <a:latin typeface="Rockwell"/>
                <a:ea typeface="Rockwell"/>
                <a:cs typeface="Rockwell"/>
                <a:sym typeface="Rockwell"/>
              </a:defRPr>
            </a:lvl1pPr>
          </a:lstStyle>
          <a:p>
            <a:pPr lvl="0">
              <a:defRPr sz="1800">
                <a:solidFill>
                  <a:srgbClr val="000000"/>
                </a:solidFill>
              </a:defRPr>
            </a:pPr>
            <a:r>
              <a:rPr sz="23000">
                <a:solidFill>
                  <a:srgbClr val="2F3A44"/>
                </a:solidFill>
              </a:rPr>
              <a:t>{</a:t>
            </a:r>
          </a:p>
        </p:txBody>
      </p:sp>
      <p:sp>
        <p:nvSpPr>
          <p:cNvPr id="4008" name="Shape 4008"/>
          <p:cNvSpPr/>
          <p:nvPr/>
        </p:nvSpPr>
        <p:spPr>
          <a:xfrm>
            <a:off x="368134" y="5013875"/>
            <a:ext cx="7468329" cy="3538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140000"/>
              </a:lnSpc>
              <a:defRPr sz="1800"/>
            </a:pPr>
            <a:r>
              <a:rPr sz="3600">
                <a:solidFill>
                  <a:srgbClr val="222320"/>
                </a:solidFill>
                <a:latin typeface="Calibri"/>
                <a:ea typeface="Calibri"/>
                <a:cs typeface="Calibri"/>
                <a:sym typeface="Calibri"/>
              </a:rPr>
              <a:t>startsrc - </a:t>
            </a:r>
            <a:r>
              <a:rPr b="1" sz="3600">
                <a:solidFill>
                  <a:srgbClr val="222320"/>
                </a:solidFill>
                <a:latin typeface="Calibri"/>
                <a:ea typeface="Calibri"/>
                <a:cs typeface="Calibri"/>
                <a:sym typeface="Calibri"/>
              </a:rPr>
              <a:t>aix</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Calibri"/>
                <a:ea typeface="Calibri"/>
                <a:cs typeface="Calibri"/>
                <a:sym typeface="Calibri"/>
              </a:rPr>
              <a:t>update-rc.d - </a:t>
            </a:r>
            <a:r>
              <a:rPr b="1" sz="3600">
                <a:solidFill>
                  <a:srgbClr val="222320"/>
                </a:solidFill>
                <a:latin typeface="Calibri"/>
                <a:ea typeface="Calibri"/>
                <a:cs typeface="Calibri"/>
                <a:sym typeface="Calibri"/>
              </a:rPr>
              <a:t>debian</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Calibri"/>
                <a:ea typeface="Calibri"/>
                <a:cs typeface="Calibri"/>
                <a:sym typeface="Calibri"/>
              </a:rPr>
              <a:t>rc-update - </a:t>
            </a:r>
            <a:r>
              <a:rPr b="1" sz="3600">
                <a:solidFill>
                  <a:srgbClr val="222320"/>
                </a:solidFill>
                <a:latin typeface="Calibri"/>
                <a:ea typeface="Calibri"/>
                <a:cs typeface="Calibri"/>
                <a:sym typeface="Calibri"/>
              </a:rPr>
              <a:t>gentoo</a:t>
            </a:r>
            <a:endParaRPr b="1"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Calibri"/>
                <a:ea typeface="Calibri"/>
                <a:cs typeface="Calibri"/>
                <a:sym typeface="Calibri"/>
              </a:rPr>
              <a:t>launchctl - </a:t>
            </a:r>
            <a:r>
              <a:rPr b="1" sz="3600">
                <a:solidFill>
                  <a:srgbClr val="222320"/>
                </a:solidFill>
                <a:latin typeface="Calibri"/>
                <a:ea typeface="Calibri"/>
                <a:cs typeface="Calibri"/>
                <a:sym typeface="Calibri"/>
              </a:rPr>
              <a:t>osx</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Calibri"/>
                <a:ea typeface="Calibri"/>
                <a:cs typeface="Calibri"/>
                <a:sym typeface="Calibri"/>
              </a:rPr>
              <a:t>svcadm - </a:t>
            </a:r>
            <a:r>
              <a:rPr b="1" sz="3600">
                <a:solidFill>
                  <a:srgbClr val="222320"/>
                </a:solidFill>
                <a:latin typeface="Calibri"/>
                <a:ea typeface="Calibri"/>
                <a:cs typeface="Calibri"/>
                <a:sym typeface="Calibri"/>
              </a:rPr>
              <a:t>solaris</a:t>
            </a:r>
          </a:p>
        </p:txBody>
      </p:sp>
      <p:grpSp>
        <p:nvGrpSpPr>
          <p:cNvPr id="4013" name="Group 4013"/>
          <p:cNvGrpSpPr/>
          <p:nvPr/>
        </p:nvGrpSpPr>
        <p:grpSpPr>
          <a:xfrm>
            <a:off x="6360145" y="1709738"/>
            <a:ext cx="9970477" cy="6553201"/>
            <a:chOff x="0" y="0"/>
            <a:chExt cx="9970476" cy="6553200"/>
          </a:xfrm>
        </p:grpSpPr>
        <p:grpSp>
          <p:nvGrpSpPr>
            <p:cNvPr id="4011" name="Group 4011"/>
            <p:cNvGrpSpPr/>
            <p:nvPr/>
          </p:nvGrpSpPr>
          <p:grpSpPr>
            <a:xfrm>
              <a:off x="317216" y="206722"/>
              <a:ext cx="9424954" cy="5904808"/>
              <a:chOff x="0" y="0"/>
              <a:chExt cx="9424953" cy="5904807"/>
            </a:xfrm>
          </p:grpSpPr>
          <p:sp>
            <p:nvSpPr>
              <p:cNvPr id="4009" name="Shape 4009"/>
              <p:cNvSpPr/>
              <p:nvPr/>
            </p:nvSpPr>
            <p:spPr>
              <a:xfrm rot="1065068">
                <a:off x="305144" y="1263302"/>
                <a:ext cx="8814666" cy="3378203"/>
              </a:xfrm>
              <a:prstGeom prst="rect">
                <a:avLst/>
              </a:prstGeom>
              <a:solidFill>
                <a:srgbClr val="EDA120"/>
              </a:solidFill>
              <a:ln w="12700" cap="flat">
                <a:noFill/>
                <a:miter lim="400000"/>
              </a:ln>
              <a:effectLst/>
            </p:spPr>
            <p:txBody>
              <a:bodyPr wrap="square" lIns="0" tIns="0" rIns="0" bIns="0" numCol="1" anchor="ctr">
                <a:noAutofit/>
              </a:bodyPr>
              <a:lstStyle/>
              <a:p>
                <a:pPr lvl="0">
                  <a:defRPr>
                    <a:latin typeface="Arial"/>
                    <a:ea typeface="Arial"/>
                    <a:cs typeface="Arial"/>
                    <a:sym typeface="Arial"/>
                  </a:defRPr>
                </a:pPr>
              </a:p>
            </p:txBody>
          </p:sp>
          <p:sp>
            <p:nvSpPr>
              <p:cNvPr id="4010" name="Shape 4010"/>
              <p:cNvSpPr/>
              <p:nvPr/>
            </p:nvSpPr>
            <p:spPr>
              <a:xfrm rot="1065068">
                <a:off x="305144" y="1314102"/>
                <a:ext cx="8814666"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b="1" sz="7200"/>
                  <a:t>Providers are determined</a:t>
                </a:r>
                <a:endParaRPr>
                  <a:latin typeface="Calibri"/>
                  <a:ea typeface="Calibri"/>
                  <a:cs typeface="Calibri"/>
                  <a:sym typeface="Calibri"/>
                </a:endParaRPr>
              </a:p>
              <a:p>
                <a:pPr lvl="0">
                  <a:defRPr sz="1800"/>
                </a:pPr>
                <a:r>
                  <a:rPr b="1" sz="7200"/>
                  <a:t>by node's platform</a:t>
                </a:r>
              </a:p>
            </p:txBody>
          </p:sp>
        </p:grpSp>
        <p:pic>
          <p:nvPicPr>
            <p:cNvPr id="4012" name="image69.png"/>
            <p:cNvPicPr/>
            <p:nvPr/>
          </p:nvPicPr>
          <p:blipFill>
            <a:blip r:embed="rId3">
              <a:extLst/>
            </a:blip>
            <a:stretch>
              <a:fillRect/>
            </a:stretch>
          </p:blipFill>
          <p:spPr>
            <a:xfrm>
              <a:off x="0" y="0"/>
              <a:ext cx="9970477" cy="6553201"/>
            </a:xfrm>
            <a:prstGeom prst="rect">
              <a:avLst/>
            </a:prstGeom>
            <a:ln w="12700" cap="flat">
              <a:noFill/>
              <a:miter lim="400000"/>
            </a:ln>
            <a:effectLst/>
          </p:spPr>
        </p:pic>
      </p:grpSp>
    </p:spTree>
  </p:cSld>
  <p:clrMapOvr>
    <a:masterClrMapping/>
  </p:clrMapOvr>
  <p:transition spd="med" advClick="1"/>
</p:sld>
</file>

<file path=ppt/slides/slide2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7" name="Shape 40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Package Resource</a:t>
            </a:r>
          </a:p>
        </p:txBody>
      </p:sp>
      <p:sp>
        <p:nvSpPr>
          <p:cNvPr id="4018" name="Shape 4018"/>
          <p:cNvSpPr/>
          <p:nvPr>
            <p:ph type="body" idx="1"/>
          </p:nvPr>
        </p:nvSpPr>
        <p:spPr>
          <a:xfrm>
            <a:off x="798493" y="1879602"/>
            <a:ext cx="14659013" cy="6731001"/>
          </a:xfrm>
          <a:prstGeom prst="rect">
            <a:avLst/>
          </a:prstGeom>
        </p:spPr>
        <p:txBody>
          <a:bodyPr>
            <a:normAutofit fontScale="100000" lnSpcReduction="0"/>
          </a:bodyPr>
          <a:lstStyle>
            <a:lvl1pPr marL="0" indent="0">
              <a:buClrTx/>
              <a:buSzTx/>
              <a:buFontTx/>
              <a:buNone/>
            </a:lvl1pPr>
          </a:lstStyle>
          <a:p>
            <a:pPr lvl="0">
              <a:defRPr sz="1800"/>
            </a:pPr>
            <a:r>
              <a:rPr sz="4600"/>
              <a:t>package "git"</a:t>
            </a:r>
          </a:p>
        </p:txBody>
      </p:sp>
      <p:sp>
        <p:nvSpPr>
          <p:cNvPr id="4019" name="Shape 4019"/>
          <p:cNvSpPr/>
          <p:nvPr/>
        </p:nvSpPr>
        <p:spPr>
          <a:xfrm rot="5400000">
            <a:off x="2163123" y="2025508"/>
            <a:ext cx="1516324" cy="361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0">
                <a:solidFill>
                  <a:srgbClr val="2F3A44"/>
                </a:solidFill>
                <a:latin typeface="Rockwell"/>
                <a:ea typeface="Rockwell"/>
                <a:cs typeface="Rockwell"/>
                <a:sym typeface="Rockwell"/>
              </a:defRPr>
            </a:lvl1pPr>
          </a:lstStyle>
          <a:p>
            <a:pPr lvl="0">
              <a:defRPr sz="1800">
                <a:solidFill>
                  <a:srgbClr val="000000"/>
                </a:solidFill>
              </a:defRPr>
            </a:pPr>
            <a:r>
              <a:rPr sz="23000">
                <a:solidFill>
                  <a:srgbClr val="2F3A44"/>
                </a:solidFill>
              </a:rPr>
              <a:t>{</a:t>
            </a:r>
          </a:p>
        </p:txBody>
      </p:sp>
      <p:sp>
        <p:nvSpPr>
          <p:cNvPr id="4020" name="Shape 4020"/>
          <p:cNvSpPr/>
          <p:nvPr/>
        </p:nvSpPr>
        <p:spPr>
          <a:xfrm>
            <a:off x="281779" y="5159992"/>
            <a:ext cx="7468329" cy="2809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140000"/>
              </a:lnSpc>
              <a:defRPr sz="1800"/>
            </a:pPr>
            <a:r>
              <a:rPr sz="3600">
                <a:solidFill>
                  <a:srgbClr val="222320"/>
                </a:solidFill>
                <a:latin typeface="Menlo Regular"/>
                <a:ea typeface="Menlo Regular"/>
                <a:cs typeface="Menlo Regular"/>
                <a:sym typeface="Menlo Regular"/>
              </a:rPr>
              <a:t>yum install git</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Menlo Regular"/>
                <a:ea typeface="Menlo Regular"/>
                <a:cs typeface="Menlo Regular"/>
                <a:sym typeface="Menlo Regular"/>
              </a:rPr>
              <a:t>apt-get install git</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Menlo Regular"/>
                <a:ea typeface="Menlo Regular"/>
                <a:cs typeface="Menlo Regular"/>
                <a:sym typeface="Menlo Regular"/>
              </a:rPr>
              <a:t>pacman sync git</a:t>
            </a:r>
            <a:endParaRPr sz="3600">
              <a:solidFill>
                <a:srgbClr val="222320"/>
              </a:solidFill>
              <a:latin typeface="Calibri"/>
              <a:ea typeface="Calibri"/>
              <a:cs typeface="Calibri"/>
              <a:sym typeface="Calibri"/>
            </a:endParaRPr>
          </a:p>
          <a:p>
            <a:pPr lvl="0">
              <a:lnSpc>
                <a:spcPct val="140000"/>
              </a:lnSpc>
              <a:defRPr sz="1800"/>
            </a:pPr>
            <a:r>
              <a:rPr sz="3600">
                <a:solidFill>
                  <a:srgbClr val="222320"/>
                </a:solidFill>
                <a:latin typeface="Menlo Regular"/>
                <a:ea typeface="Menlo Regular"/>
                <a:cs typeface="Menlo Regular"/>
                <a:sym typeface="Menlo Regular"/>
              </a:rPr>
              <a:t>pkg_add -r git</a:t>
            </a:r>
          </a:p>
        </p:txBody>
      </p:sp>
      <p:grpSp>
        <p:nvGrpSpPr>
          <p:cNvPr id="4025" name="Group 4025"/>
          <p:cNvGrpSpPr/>
          <p:nvPr/>
        </p:nvGrpSpPr>
        <p:grpSpPr>
          <a:xfrm>
            <a:off x="6360145" y="1709738"/>
            <a:ext cx="9970477" cy="6553201"/>
            <a:chOff x="0" y="0"/>
            <a:chExt cx="9970476" cy="6553200"/>
          </a:xfrm>
        </p:grpSpPr>
        <p:grpSp>
          <p:nvGrpSpPr>
            <p:cNvPr id="4023" name="Group 4023"/>
            <p:cNvGrpSpPr/>
            <p:nvPr/>
          </p:nvGrpSpPr>
          <p:grpSpPr>
            <a:xfrm>
              <a:off x="317216" y="206721"/>
              <a:ext cx="9424954" cy="5904809"/>
              <a:chOff x="0" y="0"/>
              <a:chExt cx="9424953" cy="5904807"/>
            </a:xfrm>
          </p:grpSpPr>
          <p:sp>
            <p:nvSpPr>
              <p:cNvPr id="4021" name="Shape 4021"/>
              <p:cNvSpPr/>
              <p:nvPr/>
            </p:nvSpPr>
            <p:spPr>
              <a:xfrm rot="1065068">
                <a:off x="305144" y="1263302"/>
                <a:ext cx="8814666" cy="3378203"/>
              </a:xfrm>
              <a:prstGeom prst="rect">
                <a:avLst/>
              </a:prstGeom>
              <a:solidFill>
                <a:srgbClr val="EDA120"/>
              </a:solidFill>
              <a:ln w="12700" cap="flat">
                <a:noFill/>
                <a:miter lim="400000"/>
              </a:ln>
              <a:effectLst/>
            </p:spPr>
            <p:txBody>
              <a:bodyPr wrap="square" lIns="0" tIns="0" rIns="0" bIns="0" numCol="1" anchor="ctr">
                <a:noAutofit/>
              </a:bodyPr>
              <a:lstStyle/>
              <a:p>
                <a:pPr lvl="0">
                  <a:defRPr>
                    <a:latin typeface="Arial"/>
                    <a:ea typeface="Arial"/>
                    <a:cs typeface="Arial"/>
                    <a:sym typeface="Arial"/>
                  </a:defRPr>
                </a:pPr>
              </a:p>
            </p:txBody>
          </p:sp>
          <p:sp>
            <p:nvSpPr>
              <p:cNvPr id="4022" name="Shape 4022"/>
              <p:cNvSpPr/>
              <p:nvPr/>
            </p:nvSpPr>
            <p:spPr>
              <a:xfrm rot="1065068">
                <a:off x="305144" y="1314102"/>
                <a:ext cx="8814666"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b="1" sz="7200"/>
                  <a:t>Providers are determined</a:t>
                </a:r>
                <a:endParaRPr>
                  <a:latin typeface="Calibri"/>
                  <a:ea typeface="Calibri"/>
                  <a:cs typeface="Calibri"/>
                  <a:sym typeface="Calibri"/>
                </a:endParaRPr>
              </a:p>
              <a:p>
                <a:pPr lvl="0">
                  <a:defRPr sz="1800"/>
                </a:pPr>
                <a:r>
                  <a:rPr b="1" sz="7200"/>
                  <a:t>by node's platform</a:t>
                </a:r>
              </a:p>
            </p:txBody>
          </p:sp>
        </p:grpSp>
        <p:pic>
          <p:nvPicPr>
            <p:cNvPr id="4024" name="image69.png"/>
            <p:cNvPicPr/>
            <p:nvPr/>
          </p:nvPicPr>
          <p:blipFill>
            <a:blip r:embed="rId3">
              <a:extLst/>
            </a:blip>
            <a:stretch>
              <a:fillRect/>
            </a:stretch>
          </p:blipFill>
          <p:spPr>
            <a:xfrm>
              <a:off x="0" y="0"/>
              <a:ext cx="9970477" cy="6553201"/>
            </a:xfrm>
            <a:prstGeom prst="rect">
              <a:avLst/>
            </a:prstGeom>
            <a:ln w="12700" cap="flat">
              <a:noFill/>
              <a:miter lim="400000"/>
            </a:ln>
            <a:effectLst/>
          </p:spPr>
        </p:pic>
      </p:grpSp>
    </p:spTree>
  </p:cSld>
  <p:clrMapOvr>
    <a:masterClrMapping/>
  </p:clrMapOvr>
  <p:transition spd="med" advClick="1"/>
</p:sld>
</file>

<file path=ppt/slides/slide2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9" name="Shape 4029"/>
          <p:cNvSpPr/>
          <p:nvPr>
            <p:ph type="body" idx="1"/>
          </p:nvPr>
        </p:nvSpPr>
        <p:spPr>
          <a:xfrm>
            <a:off x="584977" y="5244942"/>
            <a:ext cx="15086045" cy="2755571"/>
          </a:xfrm>
          <a:prstGeom prst="rect">
            <a:avLst/>
          </a:prstGeom>
        </p:spPr>
        <p:txBody>
          <a:bodyPr>
            <a:normAutofit fontScale="100000" lnSpcReduction="0"/>
          </a:bodyPr>
          <a:lstStyle/>
          <a:p>
            <a:pPr lvl="0" marL="0" indent="0" defTabSz="457200">
              <a:spcBef>
                <a:spcPts val="0"/>
              </a:spcBef>
              <a:buClrTx/>
              <a:buSzTx/>
              <a:buFontTx/>
              <a:buNone/>
              <a:defRPr sz="1800"/>
            </a:pPr>
            <a:r>
              <a:rPr b="1" sz="3200">
                <a:solidFill>
                  <a:srgbClr val="008F00"/>
                </a:solidFill>
                <a:latin typeface="Courier"/>
                <a:ea typeface="Courier"/>
                <a:cs typeface="Courier"/>
                <a:sym typeface="Courier"/>
              </a:rPr>
              <a:t>def</a:t>
            </a:r>
            <a:r>
              <a:rPr sz="3200">
                <a:latin typeface="Courier"/>
                <a:ea typeface="Courier"/>
                <a:cs typeface="Courier"/>
                <a:sym typeface="Courier"/>
              </a:rPr>
              <a:t> </a:t>
            </a:r>
            <a:r>
              <a:rPr sz="3200">
                <a:solidFill>
                  <a:srgbClr val="0433FF"/>
                </a:solidFill>
                <a:latin typeface="Courier"/>
                <a:ea typeface="Courier"/>
                <a:cs typeface="Courier"/>
                <a:sym typeface="Courier"/>
              </a:rPr>
              <a:t>install_package</a:t>
            </a:r>
            <a:r>
              <a:rPr sz="3200">
                <a:latin typeface="Courier"/>
                <a:ea typeface="Courier"/>
                <a:cs typeface="Courier"/>
                <a:sym typeface="Courier"/>
              </a:rPr>
              <a:t>(</a:t>
            </a:r>
            <a:r>
              <a:rPr sz="3200">
                <a:solidFill>
                  <a:srgbClr val="008F00"/>
                </a:solidFill>
                <a:latin typeface="Courier"/>
                <a:ea typeface="Courier"/>
                <a:cs typeface="Courier"/>
                <a:sym typeface="Courier"/>
              </a:rPr>
              <a:t>name</a:t>
            </a:r>
            <a:r>
              <a:rPr sz="3200">
                <a:latin typeface="Courier"/>
                <a:ea typeface="Courier"/>
                <a:cs typeface="Courier"/>
                <a:sym typeface="Courier"/>
              </a:rPr>
              <a:t>, version)</a:t>
            </a:r>
            <a:endParaRPr sz="3200">
              <a:latin typeface="Courier"/>
              <a:ea typeface="Courier"/>
              <a:cs typeface="Courier"/>
              <a:sym typeface="Courier"/>
            </a:endParaRPr>
          </a:p>
          <a:p>
            <a:pPr lvl="0" marL="0" indent="0" defTabSz="457200">
              <a:spcBef>
                <a:spcPts val="0"/>
              </a:spcBef>
              <a:buClrTx/>
              <a:buSzTx/>
              <a:buFontTx/>
              <a:buNone/>
              <a:defRPr sz="1800"/>
            </a:pPr>
            <a:r>
              <a:rPr sz="3200">
                <a:latin typeface="Courier"/>
                <a:ea typeface="Courier"/>
                <a:cs typeface="Courier"/>
                <a:sym typeface="Courier"/>
              </a:rPr>
              <a:t>  </a:t>
            </a:r>
            <a:r>
              <a:rPr sz="3200">
                <a:solidFill>
                  <a:srgbClr val="797979"/>
                </a:solidFill>
                <a:latin typeface="Courier"/>
                <a:ea typeface="Courier"/>
                <a:cs typeface="Courier"/>
                <a:sym typeface="Courier"/>
              </a:rPr>
              <a:t>.</a:t>
            </a:r>
            <a:r>
              <a:rPr sz="3200">
                <a:latin typeface="Courier"/>
                <a:ea typeface="Courier"/>
                <a:cs typeface="Courier"/>
                <a:sym typeface="Courier"/>
              </a:rPr>
              <a:t>.</a:t>
            </a:r>
            <a:r>
              <a:rPr sz="3200">
                <a:solidFill>
                  <a:srgbClr val="797979"/>
                </a:solidFill>
                <a:latin typeface="Courier"/>
                <a:ea typeface="Courier"/>
                <a:cs typeface="Courier"/>
                <a:sym typeface="Courier"/>
              </a:rPr>
              <a:t>.</a:t>
            </a:r>
            <a:endParaRPr sz="3200">
              <a:latin typeface="Courier"/>
              <a:ea typeface="Courier"/>
              <a:cs typeface="Courier"/>
              <a:sym typeface="Courier"/>
            </a:endParaRPr>
          </a:p>
          <a:p>
            <a:pPr lvl="0" marL="0" indent="0" defTabSz="457200">
              <a:spcBef>
                <a:spcPts val="0"/>
              </a:spcBef>
              <a:buClrTx/>
              <a:buSzTx/>
              <a:buFontTx/>
              <a:buNone/>
              <a:defRPr sz="1800"/>
            </a:pPr>
            <a:r>
              <a:rPr sz="3200">
                <a:latin typeface="Courier"/>
                <a:ea typeface="Courier"/>
                <a:cs typeface="Courier"/>
                <a:sym typeface="Courier"/>
              </a:rPr>
              <a:t>  shell_out!(</a:t>
            </a:r>
            <a:r>
              <a:rPr sz="3200">
                <a:solidFill>
                  <a:srgbClr val="C8352B"/>
                </a:solidFill>
                <a:latin typeface="Courier"/>
                <a:ea typeface="Courier"/>
                <a:cs typeface="Courier"/>
                <a:sym typeface="Courier"/>
              </a:rPr>
              <a:t>"msiexec /qn /i \”</a:t>
            </a:r>
            <a:r>
              <a:rPr b="1" sz="3200">
                <a:solidFill>
                  <a:srgbClr val="C97D9A"/>
                </a:solidFill>
                <a:latin typeface="Courier"/>
                <a:ea typeface="Courier"/>
                <a:cs typeface="Courier"/>
                <a:sym typeface="Courier"/>
              </a:rPr>
              <a:t>#{</a:t>
            </a:r>
            <a:r>
              <a:rPr sz="3200">
                <a:solidFill>
                  <a:srgbClr val="22288F"/>
                </a:solidFill>
                <a:latin typeface="Courier"/>
                <a:ea typeface="Courier"/>
                <a:cs typeface="Courier"/>
                <a:sym typeface="Courier"/>
              </a:rPr>
              <a:t>@new_resource</a:t>
            </a:r>
            <a:r>
              <a:rPr sz="3200">
                <a:solidFill>
                  <a:srgbClr val="797979"/>
                </a:solidFill>
                <a:latin typeface="Courier"/>
                <a:ea typeface="Courier"/>
                <a:cs typeface="Courier"/>
                <a:sym typeface="Courier"/>
              </a:rPr>
              <a:t>.</a:t>
            </a:r>
            <a:r>
              <a:rPr sz="3200">
                <a:latin typeface="Courier"/>
                <a:ea typeface="Courier"/>
                <a:cs typeface="Courier"/>
                <a:sym typeface="Courier"/>
              </a:rPr>
              <a:t>source</a:t>
            </a:r>
            <a:r>
              <a:rPr b="1" sz="3200">
                <a:solidFill>
                  <a:srgbClr val="C97D9A"/>
                </a:solidFill>
                <a:latin typeface="Courier"/>
                <a:ea typeface="Courier"/>
                <a:cs typeface="Courier"/>
                <a:sym typeface="Courier"/>
              </a:rPr>
              <a:t>}</a:t>
            </a:r>
            <a:r>
              <a:rPr b="1" sz="3200">
                <a:solidFill>
                  <a:srgbClr val="C97A2C"/>
                </a:solidFill>
                <a:latin typeface="Courier"/>
                <a:ea typeface="Courier"/>
                <a:cs typeface="Courier"/>
                <a:sym typeface="Courier"/>
              </a:rPr>
              <a:t>\"</a:t>
            </a:r>
            <a:r>
              <a:rPr sz="3200">
                <a:solidFill>
                  <a:srgbClr val="C8352B"/>
                </a:solidFill>
                <a:latin typeface="Courier"/>
                <a:ea typeface="Courier"/>
                <a:cs typeface="Courier"/>
                <a:sym typeface="Courier"/>
              </a:rPr>
              <a:t> …)</a:t>
            </a:r>
            <a:endParaRPr sz="3200">
              <a:solidFill>
                <a:srgbClr val="C8352B"/>
              </a:solidFill>
              <a:latin typeface="Courier"/>
              <a:ea typeface="Courier"/>
              <a:cs typeface="Courier"/>
              <a:sym typeface="Courier"/>
            </a:endParaRPr>
          </a:p>
          <a:p>
            <a:pPr lvl="0" marL="0" indent="0" defTabSz="457200">
              <a:spcBef>
                <a:spcPts val="0"/>
              </a:spcBef>
              <a:buClrTx/>
              <a:buSzTx/>
              <a:buFontTx/>
              <a:buNone/>
              <a:defRPr sz="1800"/>
            </a:pPr>
            <a:r>
              <a:rPr sz="3200">
                <a:solidFill>
                  <a:srgbClr val="C8352B"/>
                </a:solidFill>
                <a:latin typeface="Courier"/>
                <a:ea typeface="Courier"/>
                <a:cs typeface="Courier"/>
                <a:sym typeface="Courier"/>
              </a:rPr>
              <a:t>  </a:t>
            </a:r>
            <a:r>
              <a:rPr sz="3200">
                <a:solidFill>
                  <a:srgbClr val="797979"/>
                </a:solidFill>
                <a:latin typeface="Courier"/>
                <a:ea typeface="Courier"/>
                <a:cs typeface="Courier"/>
                <a:sym typeface="Courier"/>
              </a:rPr>
              <a:t>.</a:t>
            </a:r>
            <a:r>
              <a:rPr sz="3200">
                <a:solidFill>
                  <a:srgbClr val="C8352B"/>
                </a:solidFill>
                <a:latin typeface="Courier"/>
                <a:ea typeface="Courier"/>
                <a:cs typeface="Courier"/>
                <a:sym typeface="Courier"/>
              </a:rPr>
              <a:t>.</a:t>
            </a:r>
            <a:r>
              <a:rPr sz="3200">
                <a:solidFill>
                  <a:srgbClr val="797979"/>
                </a:solidFill>
                <a:latin typeface="Courier"/>
                <a:ea typeface="Courier"/>
                <a:cs typeface="Courier"/>
                <a:sym typeface="Courier"/>
              </a:rPr>
              <a:t>.</a:t>
            </a:r>
            <a:endParaRPr sz="3200">
              <a:solidFill>
                <a:srgbClr val="C8352B"/>
              </a:solidFill>
              <a:latin typeface="Courier"/>
              <a:ea typeface="Courier"/>
              <a:cs typeface="Courier"/>
              <a:sym typeface="Courier"/>
            </a:endParaRPr>
          </a:p>
          <a:p>
            <a:pPr lvl="0" marL="0" indent="0" defTabSz="457200">
              <a:spcBef>
                <a:spcPts val="0"/>
              </a:spcBef>
              <a:buClrTx/>
              <a:buSzTx/>
              <a:buFontTx/>
              <a:buNone/>
              <a:defRPr sz="1800"/>
            </a:pPr>
            <a:r>
              <a:rPr sz="3200">
                <a:solidFill>
                  <a:srgbClr val="C8352B"/>
                </a:solidFill>
                <a:latin typeface="Courier"/>
                <a:ea typeface="Courier"/>
                <a:cs typeface="Courier"/>
                <a:sym typeface="Courier"/>
              </a:rPr>
              <a:t>end</a:t>
            </a:r>
          </a:p>
        </p:txBody>
      </p:sp>
      <p:sp>
        <p:nvSpPr>
          <p:cNvPr id="4030" name="Shape 403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But How does it *really* work?</a:t>
            </a:r>
          </a:p>
        </p:txBody>
      </p:sp>
      <p:sp>
        <p:nvSpPr>
          <p:cNvPr id="4031" name="Shape 4031"/>
          <p:cNvSpPr/>
          <p:nvPr/>
        </p:nvSpPr>
        <p:spPr>
          <a:xfrm>
            <a:off x="584977" y="8109960"/>
            <a:ext cx="15086046" cy="523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0">
              <a:defRPr sz="1800"/>
            </a:pPr>
            <a:r>
              <a:rPr b="1" sz="2800"/>
              <a:t>Source: </a:t>
            </a:r>
            <a:r>
              <a:rPr sz="2800" u="sng">
                <a:solidFill>
                  <a:srgbClr val="0000FF"/>
                </a:solidFill>
                <a:uFill>
                  <a:solidFill>
                    <a:srgbClr val="0000FF"/>
                  </a:solidFill>
                </a:uFill>
                <a:hlinkClick r:id="rId3" invalidUrl="" action="" tgtFrame="" tooltip="" history="1" highlightClick="0" endSnd="0"/>
              </a:rPr>
              <a:t>https://github.com/opscode/chef/blob/master/lib/chef/provider/package/windows/msi.rb</a:t>
            </a:r>
          </a:p>
        </p:txBody>
      </p:sp>
      <p:sp>
        <p:nvSpPr>
          <p:cNvPr id="4032" name="Shape 4032"/>
          <p:cNvSpPr/>
          <p:nvPr/>
        </p:nvSpPr>
        <p:spPr>
          <a:xfrm>
            <a:off x="243339" y="1863779"/>
            <a:ext cx="15945906" cy="24091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marL="1349614" indent="-944574" defTabSz="914400">
              <a:spcBef>
                <a:spcPts val="1100"/>
              </a:spcBef>
              <a:buClr>
                <a:srgbClr val="ED781C"/>
              </a:buClr>
              <a:buSzPct val="100000"/>
              <a:buFont typeface="Arial"/>
              <a:buChar char="•"/>
              <a:defRPr sz="1800"/>
            </a:pPr>
            <a:r>
              <a:rPr sz="4600">
                <a:latin typeface="Arial"/>
                <a:ea typeface="Arial"/>
                <a:cs typeface="Arial"/>
                <a:sym typeface="Arial"/>
              </a:rPr>
              <a:t>Chef is Open Source - All of the source code is on GitHub</a:t>
            </a:r>
            <a:endParaRPr sz="4600">
              <a:latin typeface="Arial"/>
              <a:ea typeface="Arial"/>
              <a:cs typeface="Arial"/>
              <a:sym typeface="Arial"/>
            </a:endParaRPr>
          </a:p>
          <a:p>
            <a:pPr lvl="1" marL="1349614" indent="-944574" defTabSz="914400">
              <a:spcBef>
                <a:spcPts val="1100"/>
              </a:spcBef>
              <a:buClr>
                <a:srgbClr val="ED781C"/>
              </a:buClr>
              <a:buSzPct val="100000"/>
              <a:buFont typeface="Arial"/>
              <a:buChar char="•"/>
              <a:defRPr sz="1800"/>
            </a:pPr>
            <a:r>
              <a:rPr sz="4600">
                <a:latin typeface="Arial"/>
                <a:ea typeface="Arial"/>
                <a:cs typeface="Arial"/>
                <a:sym typeface="Arial"/>
              </a:rPr>
              <a:t>Don’t be afraid to Explore</a:t>
            </a:r>
            <a:endParaRPr sz="4600">
              <a:latin typeface="Arial"/>
              <a:ea typeface="Arial"/>
              <a:cs typeface="Arial"/>
              <a:sym typeface="Arial"/>
            </a:endParaRPr>
          </a:p>
          <a:p>
            <a:pPr lvl="1" marL="1349614" indent="-944574" defTabSz="914400">
              <a:spcBef>
                <a:spcPts val="1100"/>
              </a:spcBef>
              <a:buClr>
                <a:srgbClr val="ED781C"/>
              </a:buClr>
              <a:buSzPct val="100000"/>
              <a:buFont typeface="Arial"/>
              <a:buChar char="•"/>
              <a:defRPr sz="1800"/>
            </a:pPr>
            <a:r>
              <a:rPr sz="4600">
                <a:latin typeface="Arial"/>
                <a:ea typeface="Arial"/>
                <a:cs typeface="Arial"/>
                <a:sym typeface="Arial"/>
              </a:rPr>
              <a:t>It’s just msiexec under the hood</a:t>
            </a:r>
          </a:p>
        </p:txBody>
      </p:sp>
    </p:spTree>
  </p:cSld>
  <p:clrMapOvr>
    <a:masterClrMapping/>
  </p:clrMapOvr>
  <p:transition spd="med" advClick="1"/>
</p:sld>
</file>

<file path=ppt/slides/slide24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36" name="Shape 4036"/>
          <p:cNvSpPr/>
          <p:nvPr>
            <p:ph type="body" idx="1"/>
          </p:nvPr>
        </p:nvSpPr>
        <p:spPr>
          <a:prstGeom prst="rect">
            <a:avLst/>
          </a:prstGeom>
        </p:spPr>
        <p:txBody>
          <a:bodyPr/>
          <a:lstStyle/>
          <a:p>
            <a:pPr lvl="0" defTabSz="324103">
              <a:spcBef>
                <a:spcPts val="600"/>
              </a:spcBef>
              <a:defRPr sz="1800"/>
            </a:pPr>
            <a:r>
              <a:rPr sz="2842">
                <a:latin typeface="Courier"/>
                <a:ea typeface="Courier"/>
                <a:cs typeface="Courier"/>
                <a:sym typeface="Courier"/>
              </a:rPr>
              <a:t>def install_package(name, version)</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package_name = "#{name}=#{version}"</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package_name = name if @is_virtual_package</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run_command_with_systems_locale(</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:command =&gt; "apt-get -q -y </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#{expand_options(@new_resource.options)} </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install #{package_name}",</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:environment =&gt; {</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"DEBIAN_FRONTEND" =&gt; "noninteractive"</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  )</a:t>
            </a:r>
            <a:endParaRPr sz="2842">
              <a:latin typeface="Courier"/>
              <a:ea typeface="Courier"/>
              <a:cs typeface="Courier"/>
              <a:sym typeface="Courier"/>
            </a:endParaRPr>
          </a:p>
          <a:p>
            <a:pPr lvl="0" defTabSz="324103">
              <a:spcBef>
                <a:spcPts val="600"/>
              </a:spcBef>
              <a:defRPr sz="1800"/>
            </a:pPr>
            <a:r>
              <a:rPr sz="2842">
                <a:latin typeface="Courier"/>
                <a:ea typeface="Courier"/>
                <a:cs typeface="Courier"/>
                <a:sym typeface="Courier"/>
              </a:rPr>
              <a:t>end</a:t>
            </a:r>
          </a:p>
        </p:txBody>
      </p:sp>
      <p:sp>
        <p:nvSpPr>
          <p:cNvPr id="4037" name="Shape 403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Provider Example</a:t>
            </a:r>
          </a:p>
        </p:txBody>
      </p:sp>
      <p:sp>
        <p:nvSpPr>
          <p:cNvPr id="4038" name="Shape 4038"/>
          <p:cNvSpPr/>
          <p:nvPr/>
        </p:nvSpPr>
        <p:spPr>
          <a:xfrm>
            <a:off x="1536700" y="4216400"/>
            <a:ext cx="9791700" cy="1485900"/>
          </a:xfrm>
          <a:prstGeom prst="rect">
            <a:avLst/>
          </a:prstGeom>
          <a:solidFill>
            <a:srgbClr val="9F9F9F">
              <a:alpha val="30000"/>
            </a:srgbClr>
          </a:solidFill>
          <a:ln w="25400">
            <a:miter lim="400000"/>
          </a:ln>
        </p:spPr>
        <p:txBody>
          <a:bodyPr lIns="38100" tIns="38100" rIns="38100" bIns="38100" anchor="ctr"/>
          <a:lstStyle/>
          <a:p>
            <a:pPr lvl="0" algn="ctr" defTabSz="558800">
              <a:defRPr sz="3200">
                <a:solidFill>
                  <a:srgbClr val="FF9300"/>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039" name="Shape 40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3" name="Shape 4043"/>
          <p:cNvSpPr/>
          <p:nvPr/>
        </p:nvSpPr>
        <p:spPr>
          <a:xfrm>
            <a:off x="6642748" y="8470903"/>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grpSp>
        <p:nvGrpSpPr>
          <p:cNvPr id="4046" name="Group 4046"/>
          <p:cNvGrpSpPr/>
          <p:nvPr/>
        </p:nvGrpSpPr>
        <p:grpSpPr>
          <a:xfrm>
            <a:off x="838279" y="2381251"/>
            <a:ext cx="14631834" cy="5848350"/>
            <a:chOff x="-1" y="0"/>
            <a:chExt cx="14631832" cy="5848349"/>
          </a:xfrm>
        </p:grpSpPr>
        <p:sp>
          <p:nvSpPr>
            <p:cNvPr id="4044" name="Shape 4044"/>
            <p:cNvSpPr/>
            <p:nvPr/>
          </p:nvSpPr>
          <p:spPr>
            <a:xfrm>
              <a:off x="-2" y="-1"/>
              <a:ext cx="14631834" cy="58483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4045" name="Shape 4045"/>
            <p:cNvSpPr/>
            <p:nvPr/>
          </p:nvSpPr>
          <p:spPr>
            <a:xfrm>
              <a:off x="-2" y="-1"/>
              <a:ext cx="14631834" cy="5245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300">
                  <a:latin typeface="Courier"/>
                  <a:ea typeface="Courier"/>
                  <a:cs typeface="Courier"/>
                  <a:sym typeface="Courier"/>
                </a:rPr>
                <a:t>...</a:t>
              </a:r>
              <a:endParaRPr>
                <a:latin typeface="Calibri"/>
                <a:ea typeface="Calibri"/>
                <a:cs typeface="Calibri"/>
                <a:sym typeface="Calibri"/>
              </a:endParaRPr>
            </a:p>
            <a:p>
              <a:pPr lvl="0">
                <a:defRPr sz="1800"/>
              </a:pPr>
              <a:endParaRPr sz="3300">
                <a:latin typeface="Calibri"/>
                <a:ea typeface="Calibri"/>
                <a:cs typeface="Calibri"/>
                <a:sym typeface="Calibri"/>
              </a:endParaRPr>
            </a:p>
            <a:p>
              <a:pPr lvl="0">
                <a:defRPr sz="1800"/>
              </a:pPr>
              <a:r>
                <a:rPr sz="3200">
                  <a:latin typeface="Courier"/>
                  <a:ea typeface="Courier"/>
                  <a:cs typeface="Courier"/>
                  <a:sym typeface="Courier"/>
                </a:rPr>
                <a:t>service </a:t>
              </a:r>
              <a:r>
                <a:rPr sz="3200">
                  <a:solidFill>
                    <a:srgbClr val="BA2121"/>
                  </a:solidFill>
                  <a:latin typeface="Courier"/>
                  <a:ea typeface="Courier"/>
                  <a:cs typeface="Courier"/>
                  <a:sym typeface="Courier"/>
                </a:rPr>
                <a:t>"w3svc"</a:t>
              </a:r>
              <a:r>
                <a:rPr sz="3200">
                  <a:latin typeface="Courier"/>
                  <a:ea typeface="Courier"/>
                  <a:cs typeface="Courier"/>
                  <a:sym typeface="Courier"/>
                </a:rPr>
                <a:t> </a:t>
              </a:r>
              <a:r>
                <a:rPr b="1" sz="3200">
                  <a:solidFill>
                    <a:srgbClr val="008000"/>
                  </a:solidFill>
                  <a:latin typeface="Courier"/>
                  <a:ea typeface="Courier"/>
                  <a:cs typeface="Courier"/>
                  <a:sym typeface="Courier"/>
                </a:rPr>
                <a:t>do</a:t>
              </a:r>
              <a:endParaRPr sz="3200">
                <a:latin typeface="Calibri"/>
                <a:ea typeface="Calibri"/>
                <a:cs typeface="Calibri"/>
                <a:sym typeface="Calibri"/>
              </a:endParaRPr>
            </a:p>
            <a:p>
              <a:pPr lvl="0">
                <a:defRPr sz="1800"/>
              </a:pPr>
              <a:r>
                <a:rPr sz="3200">
                  <a:latin typeface="Courier"/>
                  <a:ea typeface="Courier"/>
                  <a:cs typeface="Courier"/>
                  <a:sym typeface="Courier"/>
                </a:rPr>
                <a:t>  action </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19177C"/>
                  </a:solidFill>
                  <a:latin typeface="Courier"/>
                  <a:ea typeface="Courier"/>
                  <a:cs typeface="Courier"/>
                  <a:sym typeface="Courier"/>
                </a:rPr>
                <a:t>:enable</a:t>
              </a:r>
              <a:r>
                <a:rPr sz="3200">
                  <a:latin typeface="Courier"/>
                  <a:ea typeface="Courier"/>
                  <a:cs typeface="Courier"/>
                  <a:sym typeface="Courier"/>
                </a:rPr>
                <a:t>, </a:t>
              </a:r>
              <a:r>
                <a:rPr sz="3200">
                  <a:solidFill>
                    <a:srgbClr val="19177C"/>
                  </a:solidFill>
                  <a:latin typeface="Courier"/>
                  <a:ea typeface="Courier"/>
                  <a:cs typeface="Courier"/>
                  <a:sym typeface="Courier"/>
                </a:rPr>
                <a:t>:start</a:t>
              </a:r>
              <a:r>
                <a:rPr sz="3200">
                  <a:latin typeface="Courier"/>
                  <a:ea typeface="Courier"/>
                  <a:cs typeface="Courier"/>
                  <a:sym typeface="Courier"/>
                </a:rPr>
                <a:t> ]</a:t>
              </a:r>
              <a:endParaRPr>
                <a:latin typeface="Calibri"/>
                <a:ea typeface="Calibri"/>
                <a:cs typeface="Calibri"/>
                <a:sym typeface="Calibri"/>
              </a:endParaRPr>
            </a:p>
            <a:p>
              <a:pPr lvl="0">
                <a:defRPr sz="1800"/>
              </a:pPr>
              <a:r>
                <a:rPr b="1" sz="32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3100">
                <a:latin typeface="Calibri"/>
                <a:ea typeface="Calibri"/>
                <a:cs typeface="Calibri"/>
                <a:sym typeface="Calibri"/>
              </a:endParaRPr>
            </a:p>
            <a:p>
              <a:pPr lvl="0">
                <a:defRPr sz="1800"/>
              </a:pPr>
              <a:r>
                <a:rPr sz="3200">
                  <a:latin typeface="Courier"/>
                  <a:ea typeface="Courier"/>
                  <a:cs typeface="Courier"/>
                  <a:sym typeface="Courier"/>
                </a:rPr>
                <a:t>cookbook_file '</a:t>
              </a:r>
              <a:r>
                <a:rPr sz="3200">
                  <a:solidFill>
                    <a:srgbClr val="BA2121"/>
                  </a:solidFill>
                  <a:latin typeface="Courier"/>
                  <a:ea typeface="Courier"/>
                  <a:cs typeface="Courier"/>
                  <a:sym typeface="Courier"/>
                </a:rPr>
                <a:t>c:\inetpub\wwwroot\Default.htm</a:t>
              </a:r>
              <a:r>
                <a:rPr sz="3200">
                  <a:latin typeface="Courier"/>
                  <a:ea typeface="Courier"/>
                  <a:cs typeface="Courier"/>
                  <a:sym typeface="Courier"/>
                </a:rPr>
                <a:t>'</a:t>
              </a:r>
              <a:r>
                <a:rPr sz="3200">
                  <a:solidFill>
                    <a:srgbClr val="BA2121"/>
                  </a:solidFill>
                  <a:latin typeface="Courier"/>
                  <a:ea typeface="Courier"/>
                  <a:cs typeface="Courier"/>
                  <a:sym typeface="Courier"/>
                </a:rPr>
                <a:t> </a:t>
              </a:r>
              <a:r>
                <a:rPr sz="3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200">
                  <a:latin typeface="Courier"/>
                  <a:ea typeface="Courier"/>
                  <a:cs typeface="Courier"/>
                  <a:sym typeface="Courier"/>
                </a:rPr>
                <a:t>  source </a:t>
              </a:r>
              <a:r>
                <a:rPr sz="32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19177C"/>
                  </a:solidFill>
                  <a:latin typeface="Courier"/>
                  <a:ea typeface="Courier"/>
                  <a:cs typeface="Courier"/>
                  <a:sym typeface="Courier"/>
                </a:rPr>
                <a:t>:read,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200">
                  <a:solidFill>
                    <a:srgbClr val="008000"/>
                  </a:solidFill>
                  <a:latin typeface="Courier"/>
                  <a:ea typeface="Courier"/>
                  <a:cs typeface="Courier"/>
                  <a:sym typeface="Courier"/>
                </a:rPr>
                <a:t>end</a:t>
              </a:r>
            </a:p>
          </p:txBody>
        </p:sp>
      </p:grpSp>
      <p:sp>
        <p:nvSpPr>
          <p:cNvPr id="4047" name="Shape 4047"/>
          <p:cNvSpPr/>
          <p:nvPr>
            <p:ph type="title"/>
          </p:nvPr>
        </p:nvSpPr>
        <p:spPr>
          <a:xfrm>
            <a:off x="800273" y="177800"/>
            <a:ext cx="15100922" cy="1117600"/>
          </a:xfrm>
          <a:prstGeom prst="rect">
            <a:avLst/>
          </a:prstGeom>
        </p:spPr>
        <p:txBody>
          <a:bodyPr lIns="0" tIns="0" rIns="0" bIns="0">
            <a:normAutofit fontScale="100000" lnSpcReduction="0"/>
          </a:bodyPr>
          <a:lstStyle/>
          <a:p>
            <a:pPr lvl="0" defTabSz="896111">
              <a:defRPr sz="1800">
                <a:solidFill>
                  <a:srgbClr val="000000"/>
                </a:solidFill>
                <a:effectLst/>
              </a:defRPr>
            </a:pPr>
            <a:r>
              <a:rPr sz="3400">
                <a:solidFill>
                  <a:srgbClr val="FFFFFF"/>
                </a:solidFill>
                <a:effectLst>
                  <a:outerShdw sx="100000" sy="100000" kx="0" ky="0" algn="b" rotWithShape="0" blurRad="38100" dist="37338" dir="2700000">
                    <a:srgbClr val="C0C0C0"/>
                  </a:outerShdw>
                </a:effectLst>
              </a:rPr>
              <a:t>Exercise:  </a:t>
            </a:r>
            <a:br>
              <a:rPr sz="3400">
                <a:solidFill>
                  <a:srgbClr val="FFFFFF"/>
                </a:solidFill>
                <a:effectLst>
                  <a:outerShdw sx="100000" sy="100000" kx="0" ky="0" algn="b" rotWithShape="0" blurRad="38100" dist="37338" dir="2700000">
                    <a:srgbClr val="C0C0C0"/>
                  </a:outerShdw>
                </a:effectLst>
              </a:rPr>
            </a:br>
            <a:r>
              <a:rPr sz="3900">
                <a:solidFill>
                  <a:srgbClr val="FFFFFF"/>
                </a:solidFill>
                <a:effectLst>
                  <a:outerShdw sx="100000" sy="100000" kx="0" ky="0" algn="b" rotWithShape="0" blurRad="38100" dist="37338" dir="2700000">
                    <a:srgbClr val="C0C0C0"/>
                  </a:outerShdw>
                </a:effectLst>
              </a:rPr>
              <a:t>Add a cookbook_file resource to copy the home page in place</a:t>
            </a:r>
          </a:p>
        </p:txBody>
      </p:sp>
      <p:sp>
        <p:nvSpPr>
          <p:cNvPr id="4048" name="Shape 4048"/>
          <p:cNvSpPr/>
          <p:nvPr/>
        </p:nvSpPr>
        <p:spPr>
          <a:xfrm flipH="1" rot="10800000">
            <a:off x="914487" y="5333998"/>
            <a:ext cx="12243507" cy="2480427"/>
          </a:xfrm>
          <a:prstGeom prst="rect">
            <a:avLst/>
          </a:prstGeom>
          <a:ln w="50800">
            <a:solidFill>
              <a:srgbClr val="FF7F00"/>
            </a:solidFill>
            <a:miter/>
          </a:ln>
        </p:spPr>
        <p:txBody>
          <a:bodyPr lIns="0" tIns="0" rIns="0" bIns="0"/>
          <a:lstStyle/>
          <a:p>
            <a:pPr lvl="0" algn="ctr">
              <a:defRPr>
                <a:latin typeface="Arial"/>
                <a:ea typeface="Arial"/>
                <a:cs typeface="Arial"/>
                <a:sym typeface="Arial"/>
              </a:defRPr>
            </a:pPr>
          </a:p>
        </p:txBody>
      </p:sp>
      <p:sp>
        <p:nvSpPr>
          <p:cNvPr id="4049" name="Shape 4049"/>
          <p:cNvSpPr/>
          <p:nvPr/>
        </p:nvSpPr>
        <p:spPr>
          <a:xfrm flipH="1" rot="10800000">
            <a:off x="990769" y="2603500"/>
            <a:ext cx="11088183" cy="25527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4050" name="Shape 4050"/>
          <p:cNvSpPr/>
          <p:nvPr/>
        </p:nvSpPr>
        <p:spPr>
          <a:xfrm>
            <a:off x="1357446"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4051" name="Shape 4051"/>
          <p:cNvSpPr/>
          <p:nvPr/>
        </p:nvSpPr>
        <p:spPr>
          <a:xfrm>
            <a:off x="5048741" y="1638313"/>
            <a:ext cx="10395254" cy="7112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200">
                <a:latin typeface="Courier"/>
                <a:ea typeface="Courier"/>
                <a:cs typeface="Courier"/>
                <a:sym typeface="Courier"/>
              </a:defRPr>
            </a:lvl1pPr>
          </a:lstStyle>
          <a:p>
            <a:pPr lvl="0">
              <a:defRPr sz="1800"/>
            </a:pPr>
            <a:r>
              <a:rPr sz="3200"/>
              <a:t>cookbooks\iis_demo\recipes\default.rb</a:t>
            </a:r>
          </a:p>
        </p:txBody>
      </p:sp>
    </p:spTree>
  </p:cSld>
  <p:clrMapOvr>
    <a:masterClrMapping/>
  </p:clrMapOvr>
  <p:transition spd="med" advClick="1"/>
</p:sld>
</file>

<file path=ppt/slides/slide24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55" name="Shape 405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grpSp>
        <p:nvGrpSpPr>
          <p:cNvPr id="4058" name="Group 4058"/>
          <p:cNvGrpSpPr/>
          <p:nvPr/>
        </p:nvGrpSpPr>
        <p:grpSpPr>
          <a:xfrm>
            <a:off x="3817537" y="1943100"/>
            <a:ext cx="12420602" cy="2387601"/>
            <a:chOff x="0" y="0"/>
            <a:chExt cx="12420600" cy="2387600"/>
          </a:xfrm>
        </p:grpSpPr>
        <p:sp>
          <p:nvSpPr>
            <p:cNvPr id="4056" name="Shape 4056"/>
            <p:cNvSpPr/>
            <p:nvPr/>
          </p:nvSpPr>
          <p:spPr>
            <a:xfrm>
              <a:off x="0" y="38099"/>
              <a:ext cx="12420601" cy="2311403"/>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057" name="Shape 4057"/>
            <p:cNvSpPr/>
            <p:nvPr/>
          </p:nvSpPr>
          <p:spPr>
            <a:xfrm>
              <a:off x="0" y="0"/>
              <a:ext cx="12420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cookbook_file </a:t>
              </a:r>
              <a:r>
                <a:rPr sz="3200">
                  <a:solidFill>
                    <a:srgbClr val="BA2121"/>
                  </a:solidFill>
                  <a:latin typeface="Courier"/>
                  <a:ea typeface="Courier"/>
                  <a:cs typeface="Courier"/>
                  <a:sym typeface="Courier"/>
                </a:rPr>
                <a:t>'c:\inetpub\wwwroot\Default.htm' </a:t>
              </a:r>
              <a:r>
                <a:rPr sz="3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200">
                  <a:latin typeface="Courier"/>
                  <a:ea typeface="Courier"/>
                  <a:cs typeface="Courier"/>
                  <a:sym typeface="Courier"/>
                </a:rPr>
                <a:t>  source </a:t>
              </a:r>
              <a:r>
                <a:rPr sz="32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19177C"/>
                  </a:solidFill>
                  <a:latin typeface="Courier"/>
                  <a:ea typeface="Courier"/>
                  <a:cs typeface="Courier"/>
                  <a:sym typeface="Courier"/>
                </a:rPr>
                <a:t>:read,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200">
                  <a:solidFill>
                    <a:srgbClr val="008000"/>
                  </a:solidFill>
                  <a:latin typeface="Courier"/>
                  <a:ea typeface="Courier"/>
                  <a:cs typeface="Courier"/>
                  <a:sym typeface="Courier"/>
                </a:rPr>
                <a:t>end</a:t>
              </a:r>
            </a:p>
          </p:txBody>
        </p:sp>
      </p:grpSp>
    </p:spTree>
  </p:cSld>
  <p:clrMapOvr>
    <a:masterClrMapping/>
  </p:clrMapOvr>
  <p:transition spd="med" advClick="1"/>
</p:sld>
</file>

<file path=ppt/slides/slide2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064" name="Group 4064"/>
          <p:cNvGrpSpPr/>
          <p:nvPr/>
        </p:nvGrpSpPr>
        <p:grpSpPr>
          <a:xfrm>
            <a:off x="3817537" y="1943100"/>
            <a:ext cx="12420602" cy="2387601"/>
            <a:chOff x="0" y="0"/>
            <a:chExt cx="12420600" cy="2387600"/>
          </a:xfrm>
        </p:grpSpPr>
        <p:sp>
          <p:nvSpPr>
            <p:cNvPr id="4062" name="Shape 4062"/>
            <p:cNvSpPr/>
            <p:nvPr/>
          </p:nvSpPr>
          <p:spPr>
            <a:xfrm>
              <a:off x="0" y="38099"/>
              <a:ext cx="12420601" cy="2311403"/>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063" name="Shape 4063"/>
            <p:cNvSpPr/>
            <p:nvPr/>
          </p:nvSpPr>
          <p:spPr>
            <a:xfrm>
              <a:off x="0" y="0"/>
              <a:ext cx="12420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cookbook_file </a:t>
              </a:r>
              <a:r>
                <a:rPr sz="3200">
                  <a:solidFill>
                    <a:srgbClr val="BA2121"/>
                  </a:solidFill>
                  <a:latin typeface="Courier"/>
                  <a:ea typeface="Courier"/>
                  <a:cs typeface="Courier"/>
                  <a:sym typeface="Courier"/>
                </a:rPr>
                <a:t>'c:\inetpub\wwwroot\Default.htm' </a:t>
              </a:r>
              <a:r>
                <a:rPr sz="3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200">
                  <a:latin typeface="Courier"/>
                  <a:ea typeface="Courier"/>
                  <a:cs typeface="Courier"/>
                  <a:sym typeface="Courier"/>
                </a:rPr>
                <a:t>  source </a:t>
              </a:r>
              <a:r>
                <a:rPr sz="32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19177C"/>
                  </a:solidFill>
                  <a:latin typeface="Courier"/>
                  <a:ea typeface="Courier"/>
                  <a:cs typeface="Courier"/>
                  <a:sym typeface="Courier"/>
                </a:rPr>
                <a:t>:read,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200">
                  <a:solidFill>
                    <a:srgbClr val="008000"/>
                  </a:solidFill>
                  <a:latin typeface="Courier"/>
                  <a:ea typeface="Courier"/>
                  <a:cs typeface="Courier"/>
                  <a:sym typeface="Courier"/>
                </a:rPr>
                <a:t>end</a:t>
              </a:r>
            </a:p>
          </p:txBody>
        </p:sp>
      </p:grpSp>
      <p:sp>
        <p:nvSpPr>
          <p:cNvPr id="4065" name="Shape 406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4066" name="Shape 4066"/>
          <p:cNvSpPr/>
          <p:nvPr/>
        </p:nvSpPr>
        <p:spPr>
          <a:xfrm>
            <a:off x="812880" y="4495800"/>
            <a:ext cx="15164515" cy="755396"/>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cookbook_file</a:t>
            </a:r>
            <a:r>
              <a:rPr sz="4600">
                <a:latin typeface="Arial"/>
                <a:ea typeface="Arial"/>
                <a:cs typeface="Arial"/>
                <a:sym typeface="Arial"/>
              </a:rPr>
              <a:t> resource</a:t>
            </a:r>
          </a:p>
        </p:txBody>
      </p:sp>
      <p:sp>
        <p:nvSpPr>
          <p:cNvPr id="4067" name="Shape 4067"/>
          <p:cNvSpPr/>
          <p:nvPr/>
        </p:nvSpPr>
        <p:spPr>
          <a:xfrm>
            <a:off x="7366793" y="2133600"/>
            <a:ext cx="8610601"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4068" name="Shape 4068"/>
          <p:cNvSpPr/>
          <p:nvPr/>
        </p:nvSpPr>
        <p:spPr>
          <a:xfrm>
            <a:off x="4013993" y="2743200"/>
            <a:ext cx="12039603" cy="1295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2" name="Shape 4072"/>
          <p:cNvSpPr/>
          <p:nvPr/>
        </p:nvSpPr>
        <p:spPr>
          <a:xfrm>
            <a:off x="812880" y="4495799"/>
            <a:ext cx="15164515" cy="2020126"/>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cookbook_file</a:t>
            </a:r>
            <a:r>
              <a:rPr sz="4600">
                <a:latin typeface="Arial"/>
                <a:ea typeface="Arial"/>
                <a:cs typeface="Arial"/>
                <a:sym typeface="Arial"/>
              </a:rPr>
              <a:t> resource</a:t>
            </a:r>
            <a:endParaRPr sz="4600">
              <a:latin typeface="Calibri"/>
              <a:ea typeface="Calibri"/>
              <a:cs typeface="Calibri"/>
              <a:sym typeface="Calibri"/>
            </a:endParaRPr>
          </a:p>
          <a:p>
            <a:pPr lvl="0" marL="1752600" indent="-1752600">
              <a:buClr>
                <a:srgbClr val="ED781C"/>
              </a:buClr>
              <a:buSzPct val="100000"/>
              <a:buFont typeface="Arial"/>
              <a:buChar char="•"/>
              <a:defRPr sz="1800"/>
            </a:pPr>
            <a:r>
              <a:rPr sz="4600">
                <a:latin typeface="Arial"/>
                <a:ea typeface="Arial"/>
                <a:cs typeface="Arial"/>
                <a:sym typeface="Arial"/>
              </a:rPr>
              <a:t>Whose </a:t>
            </a:r>
            <a:r>
              <a:rPr sz="4600">
                <a:latin typeface="Arial Bold"/>
                <a:ea typeface="Arial Bold"/>
                <a:cs typeface="Arial Bold"/>
                <a:sym typeface="Arial Bold"/>
              </a:rPr>
              <a:t>name</a:t>
            </a:r>
            <a:r>
              <a:rPr sz="4600">
                <a:latin typeface="Arial"/>
                <a:ea typeface="Arial"/>
                <a:cs typeface="Arial"/>
                <a:sym typeface="Arial"/>
              </a:rPr>
              <a:t> is </a:t>
            </a:r>
            <a:r>
              <a:rPr sz="4400">
                <a:latin typeface="Courier"/>
                <a:ea typeface="Courier"/>
                <a:cs typeface="Courier"/>
                <a:sym typeface="Courier"/>
              </a:rPr>
              <a:t>c:\inetpub\wwwroot\Default.htm</a:t>
            </a:r>
            <a:endParaRPr sz="3600">
              <a:latin typeface="Calibri"/>
              <a:ea typeface="Calibri"/>
              <a:cs typeface="Calibri"/>
              <a:sym typeface="Calibri"/>
            </a:endParaRPr>
          </a:p>
        </p:txBody>
      </p:sp>
      <p:grpSp>
        <p:nvGrpSpPr>
          <p:cNvPr id="4075" name="Group 4075"/>
          <p:cNvGrpSpPr/>
          <p:nvPr/>
        </p:nvGrpSpPr>
        <p:grpSpPr>
          <a:xfrm>
            <a:off x="3817537" y="1943100"/>
            <a:ext cx="12420602" cy="2387601"/>
            <a:chOff x="0" y="0"/>
            <a:chExt cx="12420600" cy="2387600"/>
          </a:xfrm>
        </p:grpSpPr>
        <p:sp>
          <p:nvSpPr>
            <p:cNvPr id="4073" name="Shape 4073"/>
            <p:cNvSpPr/>
            <p:nvPr/>
          </p:nvSpPr>
          <p:spPr>
            <a:xfrm>
              <a:off x="0" y="38099"/>
              <a:ext cx="12420601" cy="2311403"/>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074" name="Shape 4074"/>
            <p:cNvSpPr/>
            <p:nvPr/>
          </p:nvSpPr>
          <p:spPr>
            <a:xfrm>
              <a:off x="0" y="0"/>
              <a:ext cx="12420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cookbook_file </a:t>
              </a:r>
              <a:r>
                <a:rPr sz="3200">
                  <a:solidFill>
                    <a:srgbClr val="BA2121"/>
                  </a:solidFill>
                  <a:latin typeface="Courier"/>
                  <a:ea typeface="Courier"/>
                  <a:cs typeface="Courier"/>
                  <a:sym typeface="Courier"/>
                </a:rPr>
                <a:t>'c:\inetpub\wwwroot\Default.htm' </a:t>
              </a:r>
              <a:r>
                <a:rPr sz="3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200">
                  <a:latin typeface="Courier"/>
                  <a:ea typeface="Courier"/>
                  <a:cs typeface="Courier"/>
                  <a:sym typeface="Courier"/>
                </a:rPr>
                <a:t>  source </a:t>
              </a:r>
              <a:r>
                <a:rPr sz="32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19177C"/>
                  </a:solidFill>
                  <a:latin typeface="Courier"/>
                  <a:ea typeface="Courier"/>
                  <a:cs typeface="Courier"/>
                  <a:sym typeface="Courier"/>
                </a:rPr>
                <a:t>:read,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200">
                  <a:solidFill>
                    <a:srgbClr val="008000"/>
                  </a:solidFill>
                  <a:latin typeface="Courier"/>
                  <a:ea typeface="Courier"/>
                  <a:cs typeface="Courier"/>
                  <a:sym typeface="Courier"/>
                </a:rPr>
                <a:t>end</a:t>
              </a:r>
            </a:p>
          </p:txBody>
        </p:sp>
      </p:grpSp>
      <p:sp>
        <p:nvSpPr>
          <p:cNvPr id="4076" name="Shape 407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4077" name="Shape 4077"/>
          <p:cNvSpPr/>
          <p:nvPr/>
        </p:nvSpPr>
        <p:spPr>
          <a:xfrm flipH="1">
            <a:off x="4013994" y="2133600"/>
            <a:ext cx="3352802"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4078" name="Shape 4078"/>
          <p:cNvSpPr/>
          <p:nvPr/>
        </p:nvSpPr>
        <p:spPr>
          <a:xfrm>
            <a:off x="4013993" y="2743200"/>
            <a:ext cx="12039603" cy="1295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4079" name="Shape 4079"/>
          <p:cNvSpPr/>
          <p:nvPr/>
        </p:nvSpPr>
        <p:spPr>
          <a:xfrm flipH="1">
            <a:off x="15367792" y="2057400"/>
            <a:ext cx="685803"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085" name="Group 4085"/>
          <p:cNvGrpSpPr/>
          <p:nvPr/>
        </p:nvGrpSpPr>
        <p:grpSpPr>
          <a:xfrm>
            <a:off x="3817537" y="1943100"/>
            <a:ext cx="12420602" cy="2387601"/>
            <a:chOff x="0" y="0"/>
            <a:chExt cx="12420600" cy="2387600"/>
          </a:xfrm>
        </p:grpSpPr>
        <p:sp>
          <p:nvSpPr>
            <p:cNvPr id="4083" name="Shape 4083"/>
            <p:cNvSpPr/>
            <p:nvPr/>
          </p:nvSpPr>
          <p:spPr>
            <a:xfrm>
              <a:off x="0" y="38099"/>
              <a:ext cx="12420601" cy="2311403"/>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084" name="Shape 4084"/>
            <p:cNvSpPr/>
            <p:nvPr/>
          </p:nvSpPr>
          <p:spPr>
            <a:xfrm>
              <a:off x="0" y="0"/>
              <a:ext cx="12420601"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200">
                  <a:latin typeface="Courier"/>
                  <a:ea typeface="Courier"/>
                  <a:cs typeface="Courier"/>
                  <a:sym typeface="Courier"/>
                </a:rPr>
                <a:t>cookbook_file </a:t>
              </a:r>
              <a:r>
                <a:rPr sz="3200">
                  <a:solidFill>
                    <a:srgbClr val="BA2121"/>
                  </a:solidFill>
                  <a:latin typeface="Courier"/>
                  <a:ea typeface="Courier"/>
                  <a:cs typeface="Courier"/>
                  <a:sym typeface="Courier"/>
                </a:rPr>
                <a:t>'c:\inetpub\wwwroot\Default.htm' </a:t>
              </a:r>
              <a:r>
                <a:rPr sz="3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200">
                  <a:latin typeface="Courier"/>
                  <a:ea typeface="Courier"/>
                  <a:cs typeface="Courier"/>
                  <a:sym typeface="Courier"/>
                </a:rPr>
                <a:t>  source </a:t>
              </a:r>
              <a:r>
                <a:rPr sz="32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19177C"/>
                  </a:solidFill>
                  <a:latin typeface="Courier"/>
                  <a:ea typeface="Courier"/>
                  <a:cs typeface="Courier"/>
                  <a:sym typeface="Courier"/>
                </a:rPr>
                <a:t>:read,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200">
                  <a:solidFill>
                    <a:srgbClr val="008000"/>
                  </a:solidFill>
                  <a:latin typeface="Courier"/>
                  <a:ea typeface="Courier"/>
                  <a:cs typeface="Courier"/>
                  <a:sym typeface="Courier"/>
                </a:rPr>
                <a:t>end</a:t>
              </a:r>
            </a:p>
          </p:txBody>
        </p:sp>
      </p:grpSp>
      <p:sp>
        <p:nvSpPr>
          <p:cNvPr id="4086" name="Shape 4086"/>
          <p:cNvSpPr/>
          <p:nvPr/>
        </p:nvSpPr>
        <p:spPr>
          <a:xfrm>
            <a:off x="812880" y="4495800"/>
            <a:ext cx="15164515" cy="3524307"/>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1752600" indent="-1752600">
              <a:buClr>
                <a:srgbClr val="ED781C"/>
              </a:buClr>
              <a:buSzPct val="100000"/>
              <a:buFont typeface="Arial"/>
              <a:buChar char="•"/>
              <a:defRPr sz="1800"/>
            </a:pPr>
            <a:r>
              <a:rPr sz="4600">
                <a:latin typeface="Arial"/>
                <a:ea typeface="Arial"/>
                <a:cs typeface="Arial"/>
                <a:sym typeface="Arial"/>
              </a:rPr>
              <a:t>Is a </a:t>
            </a:r>
            <a:r>
              <a:rPr sz="4600">
                <a:latin typeface="Arial Bold"/>
                <a:ea typeface="Arial Bold"/>
                <a:cs typeface="Arial Bold"/>
                <a:sym typeface="Arial Bold"/>
              </a:rPr>
              <a:t>cookbook_file</a:t>
            </a:r>
            <a:r>
              <a:rPr sz="4600">
                <a:latin typeface="Arial"/>
                <a:ea typeface="Arial"/>
                <a:cs typeface="Arial"/>
                <a:sym typeface="Arial"/>
              </a:rPr>
              <a:t> resource</a:t>
            </a:r>
            <a:endParaRPr sz="4600">
              <a:latin typeface="Calibri"/>
              <a:ea typeface="Calibri"/>
              <a:cs typeface="Calibri"/>
              <a:sym typeface="Calibri"/>
            </a:endParaRPr>
          </a:p>
          <a:p>
            <a:pPr lvl="0" marL="1752600" indent="-1752600">
              <a:buClr>
                <a:srgbClr val="ED781C"/>
              </a:buClr>
              <a:buSzPct val="100000"/>
              <a:buFont typeface="Arial"/>
              <a:buChar char="•"/>
              <a:defRPr sz="1800"/>
            </a:pPr>
            <a:r>
              <a:rPr sz="4600">
                <a:latin typeface="Arial"/>
                <a:ea typeface="Arial"/>
                <a:cs typeface="Arial"/>
                <a:sym typeface="Arial"/>
              </a:rPr>
              <a:t>Whose </a:t>
            </a:r>
            <a:r>
              <a:rPr sz="4600">
                <a:latin typeface="Arial Bold"/>
                <a:ea typeface="Arial Bold"/>
                <a:cs typeface="Arial Bold"/>
                <a:sym typeface="Arial Bold"/>
              </a:rPr>
              <a:t>name</a:t>
            </a:r>
            <a:r>
              <a:rPr sz="4600">
                <a:latin typeface="Arial"/>
                <a:ea typeface="Arial"/>
                <a:cs typeface="Arial"/>
                <a:sym typeface="Arial"/>
              </a:rPr>
              <a:t> is </a:t>
            </a:r>
            <a:r>
              <a:rPr sz="4400">
                <a:latin typeface="Courier"/>
                <a:ea typeface="Courier"/>
                <a:cs typeface="Courier"/>
                <a:sym typeface="Courier"/>
              </a:rPr>
              <a:t>c:\inetpub\wwwroot\Default.htm</a:t>
            </a:r>
            <a:endParaRPr sz="3600">
              <a:latin typeface="Calibri"/>
              <a:ea typeface="Calibri"/>
              <a:cs typeface="Calibri"/>
              <a:sym typeface="Calibri"/>
            </a:endParaRPr>
          </a:p>
          <a:p>
            <a:pPr lvl="0" marL="1752600" indent="-1752600">
              <a:buClr>
                <a:srgbClr val="ED781C"/>
              </a:buClr>
              <a:buSzPct val="100000"/>
              <a:buFont typeface="Arial"/>
              <a:buChar char="•"/>
              <a:defRPr sz="1800"/>
            </a:pPr>
            <a:r>
              <a:rPr sz="4600">
                <a:latin typeface="Arial"/>
                <a:ea typeface="Arial"/>
                <a:cs typeface="Arial"/>
                <a:sym typeface="Arial"/>
              </a:rPr>
              <a:t>With two </a:t>
            </a:r>
            <a:r>
              <a:rPr sz="4600">
                <a:latin typeface="Arial Bold"/>
                <a:ea typeface="Arial Bold"/>
                <a:cs typeface="Arial Bold"/>
                <a:sym typeface="Arial Bold"/>
              </a:rPr>
              <a:t>parameters</a:t>
            </a:r>
            <a:r>
              <a:rPr sz="4600">
                <a:latin typeface="Arial"/>
                <a:ea typeface="Arial"/>
                <a:cs typeface="Arial"/>
                <a:sym typeface="Arial"/>
              </a:rPr>
              <a:t>:</a:t>
            </a:r>
            <a:endParaRPr sz="4600">
              <a:latin typeface="Calibri"/>
              <a:ea typeface="Calibri"/>
              <a:cs typeface="Calibri"/>
              <a:sym typeface="Calibri"/>
            </a:endParaRPr>
          </a:p>
          <a:p>
            <a:pPr lvl="1" marL="928380" indent="-521803">
              <a:buClr>
                <a:srgbClr val="ED781C"/>
              </a:buClr>
              <a:buSzPct val="100000"/>
              <a:buFont typeface="Arial"/>
              <a:buChar char="•"/>
              <a:defRPr sz="1800"/>
            </a:pPr>
            <a:r>
              <a:rPr sz="4400">
                <a:latin typeface="Arial Bold"/>
                <a:ea typeface="Arial Bold"/>
                <a:cs typeface="Arial Bold"/>
                <a:sym typeface="Arial Bold"/>
              </a:rPr>
              <a:t>source</a:t>
            </a:r>
            <a:r>
              <a:rPr i="1" sz="4400">
                <a:latin typeface="Arial"/>
                <a:ea typeface="Arial"/>
                <a:cs typeface="Arial"/>
                <a:sym typeface="Arial"/>
              </a:rPr>
              <a:t> </a:t>
            </a:r>
            <a:r>
              <a:rPr sz="4400">
                <a:latin typeface="Arial"/>
                <a:ea typeface="Arial"/>
                <a:cs typeface="Arial"/>
                <a:sym typeface="Arial"/>
              </a:rPr>
              <a:t>of </a:t>
            </a:r>
            <a:r>
              <a:rPr sz="4400">
                <a:latin typeface="Courier"/>
                <a:ea typeface="Courier"/>
                <a:cs typeface="Courier"/>
                <a:sym typeface="Courier"/>
              </a:rPr>
              <a:t>Default.htm</a:t>
            </a:r>
            <a:endParaRPr sz="3500">
              <a:latin typeface="Calibri"/>
              <a:ea typeface="Calibri"/>
              <a:cs typeface="Calibri"/>
              <a:sym typeface="Calibri"/>
            </a:endParaRPr>
          </a:p>
          <a:p>
            <a:pPr lvl="1" marL="928380" indent="-521803">
              <a:buClr>
                <a:srgbClr val="ED781C"/>
              </a:buClr>
              <a:buSzPct val="100000"/>
              <a:buFont typeface="Arial"/>
              <a:buChar char="•"/>
              <a:defRPr sz="1800"/>
            </a:pPr>
            <a:r>
              <a:rPr sz="4400">
                <a:latin typeface="Arial Bold"/>
                <a:ea typeface="Arial Bold"/>
                <a:cs typeface="Arial Bold"/>
                <a:sym typeface="Arial Bold"/>
              </a:rPr>
              <a:t>rights </a:t>
            </a:r>
            <a:r>
              <a:rPr sz="4400">
                <a:latin typeface="Arial"/>
                <a:ea typeface="Arial"/>
                <a:cs typeface="Arial"/>
                <a:sym typeface="Arial"/>
              </a:rPr>
              <a:t>of </a:t>
            </a:r>
            <a:r>
              <a:rPr sz="4400">
                <a:latin typeface="Courier"/>
                <a:ea typeface="Courier"/>
                <a:cs typeface="Courier"/>
                <a:sym typeface="Courier"/>
              </a:rPr>
              <a:t>:read,”Everyone"</a:t>
            </a:r>
          </a:p>
        </p:txBody>
      </p:sp>
      <p:sp>
        <p:nvSpPr>
          <p:cNvPr id="4087" name="Shape 408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the resource we just wrote...</a:t>
            </a:r>
          </a:p>
        </p:txBody>
      </p:sp>
      <p:sp>
        <p:nvSpPr>
          <p:cNvPr id="4088" name="Shape 4088"/>
          <p:cNvSpPr/>
          <p:nvPr/>
        </p:nvSpPr>
        <p:spPr>
          <a:xfrm flipH="1">
            <a:off x="4013993" y="2133600"/>
            <a:ext cx="12039603" cy="609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4089" name="Shape 4089"/>
          <p:cNvSpPr/>
          <p:nvPr/>
        </p:nvSpPr>
        <p:spPr>
          <a:xfrm>
            <a:off x="4013993" y="3657600"/>
            <a:ext cx="12039603" cy="4572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4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093" name="Shape 4093"/>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Best Practice: Omit the action if it is the default</a:t>
            </a:r>
          </a:p>
        </p:txBody>
      </p:sp>
      <p:sp>
        <p:nvSpPr>
          <p:cNvPr id="4094" name="Shape 4094"/>
          <p:cNvSpPr/>
          <p:nvPr>
            <p:ph type="body" idx="1"/>
          </p:nvPr>
        </p:nvSpPr>
        <p:spPr>
          <a:xfrm>
            <a:off x="812879" y="4952998"/>
            <a:ext cx="11354517" cy="3214691"/>
          </a:xfrm>
          <a:prstGeom prst="rect">
            <a:avLst/>
          </a:prstGeom>
        </p:spPr>
        <p:txBody>
          <a:bodyPr>
            <a:normAutofit fontScale="100000" lnSpcReduction="0"/>
          </a:bodyPr>
          <a:lstStyle/>
          <a:p>
            <a:pPr lvl="0" marL="944574" indent="-944574">
              <a:defRPr sz="1800"/>
            </a:pPr>
            <a:r>
              <a:rPr sz="4600"/>
              <a:t>Has no </a:t>
            </a:r>
            <a:r>
              <a:rPr sz="4600">
                <a:latin typeface="Arial Bold"/>
                <a:ea typeface="Arial Bold"/>
                <a:cs typeface="Arial Bold"/>
                <a:sym typeface="Arial Bold"/>
              </a:rPr>
              <a:t>action</a:t>
            </a:r>
            <a:r>
              <a:rPr sz="4600"/>
              <a:t>!</a:t>
            </a:r>
            <a:endParaRPr sz="4600"/>
          </a:p>
          <a:p>
            <a:pPr lvl="0" marL="944574" indent="-944574">
              <a:defRPr sz="1800"/>
            </a:pPr>
            <a:r>
              <a:rPr sz="4600"/>
              <a:t>If you omit the action in Chef, we default to the most common positive action.</a:t>
            </a:r>
            <a:endParaRPr sz="4600"/>
          </a:p>
          <a:p>
            <a:pPr lvl="0" marL="944574" indent="-944574">
              <a:defRPr sz="1800"/>
            </a:pPr>
            <a:r>
              <a:rPr sz="4600"/>
              <a:t>In this case, it is the </a:t>
            </a:r>
            <a:r>
              <a:rPr sz="4600">
                <a:latin typeface="Courier"/>
                <a:ea typeface="Courier"/>
                <a:cs typeface="Courier"/>
                <a:sym typeface="Courier"/>
              </a:rPr>
              <a:t>:create</a:t>
            </a:r>
            <a:r>
              <a:rPr sz="4600"/>
              <a:t> action.</a:t>
            </a:r>
          </a:p>
        </p:txBody>
      </p:sp>
      <p:grpSp>
        <p:nvGrpSpPr>
          <p:cNvPr id="4097" name="Group 4097"/>
          <p:cNvGrpSpPr/>
          <p:nvPr/>
        </p:nvGrpSpPr>
        <p:grpSpPr>
          <a:xfrm>
            <a:off x="4471194" y="1917700"/>
            <a:ext cx="11658602" cy="2743201"/>
            <a:chOff x="0" y="0"/>
            <a:chExt cx="11658600" cy="2743200"/>
          </a:xfrm>
        </p:grpSpPr>
        <p:sp>
          <p:nvSpPr>
            <p:cNvPr id="4095" name="Shape 4095"/>
            <p:cNvSpPr/>
            <p:nvPr/>
          </p:nvSpPr>
          <p:spPr>
            <a:xfrm>
              <a:off x="0" y="215899"/>
              <a:ext cx="11658601" cy="2311403"/>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096" name="Shape 4096"/>
            <p:cNvSpPr/>
            <p:nvPr/>
          </p:nvSpPr>
          <p:spPr>
            <a:xfrm>
              <a:off x="0" y="0"/>
              <a:ext cx="11658601" cy="274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000">
                  <a:latin typeface="Courier"/>
                  <a:ea typeface="Courier"/>
                  <a:cs typeface="Courier"/>
                  <a:sym typeface="Courier"/>
                </a:rPr>
                <a:t>cookbook_file </a:t>
              </a:r>
              <a:r>
                <a:rPr sz="3000">
                  <a:solidFill>
                    <a:srgbClr val="BA2121"/>
                  </a:solidFill>
                  <a:latin typeface="Courier"/>
                  <a:ea typeface="Courier"/>
                  <a:cs typeface="Courier"/>
                  <a:sym typeface="Courier"/>
                </a:rPr>
                <a:t>'c:\inetpub\wwwroot\Default.htm' </a:t>
              </a:r>
              <a:r>
                <a:rPr sz="30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3000">
                  <a:latin typeface="Courier"/>
                  <a:ea typeface="Courier"/>
                  <a:cs typeface="Courier"/>
                  <a:sym typeface="Courier"/>
                </a:rPr>
                <a:t>  source </a:t>
              </a:r>
              <a:r>
                <a:rPr sz="30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3000">
                  <a:latin typeface="Courier"/>
                  <a:ea typeface="Courier"/>
                  <a:cs typeface="Courier"/>
                  <a:sym typeface="Courier"/>
                </a:rPr>
                <a:t>  rights </a:t>
              </a:r>
              <a:r>
                <a:rPr sz="3000">
                  <a:solidFill>
                    <a:srgbClr val="19177C"/>
                  </a:solidFill>
                  <a:latin typeface="Courier"/>
                  <a:ea typeface="Courier"/>
                  <a:cs typeface="Courier"/>
                  <a:sym typeface="Courier"/>
                </a:rPr>
                <a:t>:read, </a:t>
              </a:r>
              <a:r>
                <a:rPr sz="30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3000">
                  <a:solidFill>
                    <a:srgbClr val="008000"/>
                  </a:solidFill>
                  <a:latin typeface="Courier"/>
                  <a:ea typeface="Courier"/>
                  <a:cs typeface="Courier"/>
                  <a:sym typeface="Courier"/>
                </a:rPr>
                <a:t>end</a:t>
              </a:r>
            </a:p>
          </p:txBody>
        </p:sp>
      </p:gr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2" name="Shape 178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Topics</a:t>
            </a:r>
          </a:p>
        </p:txBody>
      </p:sp>
      <p:sp>
        <p:nvSpPr>
          <p:cNvPr id="1783" name="Shape 178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Overview of Chef</a:t>
            </a:r>
            <a:endParaRPr sz="4600"/>
          </a:p>
          <a:p>
            <a:pPr lvl="0" marL="944574" indent="-944574">
              <a:defRPr sz="1800"/>
            </a:pPr>
            <a:r>
              <a:rPr sz="4600"/>
              <a:t>Workstation Setup</a:t>
            </a:r>
            <a:endParaRPr sz="4600"/>
          </a:p>
          <a:p>
            <a:pPr lvl="0" marL="944574" indent="-944574">
              <a:defRPr sz="1800"/>
            </a:pPr>
            <a:r>
              <a:rPr sz="4600"/>
              <a:t>Organization Setup</a:t>
            </a:r>
            <a:endParaRPr sz="4600"/>
          </a:p>
          <a:p>
            <a:pPr lvl="0" marL="944574" indent="-944574">
              <a:defRPr sz="1800"/>
            </a:pPr>
            <a:r>
              <a:rPr sz="4600"/>
              <a:t>Test Node Setup</a:t>
            </a:r>
            <a:endParaRPr sz="4600"/>
          </a:p>
          <a:p>
            <a:pPr lvl="0" marL="944574" indent="-944574">
              <a:defRPr sz="1800"/>
            </a:pPr>
            <a:r>
              <a:rPr sz="4600"/>
              <a:t>Writing your first cookbook </a:t>
            </a:r>
            <a:endParaRPr sz="4600"/>
          </a:p>
          <a:p>
            <a:pPr lvl="0" marL="944574" indent="-944574">
              <a:defRPr sz="1800"/>
            </a:pPr>
            <a:r>
              <a:rPr sz="4600"/>
              <a:t>Dissecting your first Chef run</a:t>
            </a:r>
            <a:endParaRPr sz="4600"/>
          </a:p>
          <a:p>
            <a:pPr lvl="0" marL="944574" indent="-944574">
              <a:defRPr sz="1800"/>
            </a:pPr>
            <a:r>
              <a:rPr sz="4600"/>
              <a:t>Introducing the Node object</a:t>
            </a:r>
            <a:endParaRPr sz="4600"/>
          </a:p>
          <a:p>
            <a:pPr lvl="0" marL="944574" indent="-944574">
              <a:defRPr sz="1800"/>
            </a:pPr>
            <a:r>
              <a:rPr sz="4600"/>
              <a:t>Attributes, Templates, and Cookbook Dependencies</a:t>
            </a:r>
          </a:p>
        </p:txBody>
      </p:sp>
    </p:spTree>
  </p:cSld>
  <p:clrMapOvr>
    <a:masterClrMapping/>
  </p:clrMapOvr>
  <p:transition spd="med" advClick="1"/>
</p:sld>
</file>

<file path=ppt/slides/slide2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1" name="Shape 4101"/>
          <p:cNvSpPr/>
          <p:nvPr/>
        </p:nvSpPr>
        <p:spPr>
          <a:xfrm>
            <a:off x="8122443" y="1908621"/>
            <a:ext cx="7303214" cy="408215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marL="1625600" indent="-1625600">
              <a:spcBef>
                <a:spcPts val="1200"/>
              </a:spcBef>
              <a:buClr>
                <a:srgbClr val="ED781C"/>
              </a:buClr>
              <a:buSzPct val="100000"/>
              <a:buFont typeface="Arial"/>
              <a:buChar char="•"/>
              <a:defRPr sz="4800">
                <a:latin typeface="Arial"/>
                <a:ea typeface="Arial"/>
                <a:cs typeface="Arial"/>
                <a:sym typeface="Arial"/>
              </a:defRPr>
            </a:lvl1pPr>
            <a:lvl2pPr marL="2160811" indent="-1741711">
              <a:spcBef>
                <a:spcPts val="1200"/>
              </a:spcBef>
              <a:buClr>
                <a:srgbClr val="ED781C"/>
              </a:buClr>
              <a:buSzPct val="100000"/>
              <a:buFont typeface="Arial"/>
              <a:buChar char="•"/>
              <a:defRPr sz="4800">
                <a:latin typeface="Arial"/>
                <a:ea typeface="Arial"/>
                <a:cs typeface="Arial"/>
                <a:sym typeface="Arial"/>
              </a:defRPr>
            </a:lvl2pPr>
            <a:lvl3pPr marL="2579911" indent="-1741711">
              <a:spcBef>
                <a:spcPts val="1200"/>
              </a:spcBef>
              <a:buClr>
                <a:srgbClr val="ED781C"/>
              </a:buClr>
              <a:buSzPct val="100000"/>
              <a:buFont typeface="Arial"/>
              <a:buChar char="•"/>
              <a:defRPr sz="4800">
                <a:latin typeface="Arial"/>
                <a:ea typeface="Arial"/>
                <a:cs typeface="Arial"/>
                <a:sym typeface="Arial"/>
              </a:defRPr>
            </a:lvl3pPr>
            <a:lvl4pPr marL="2999011" indent="-1741711">
              <a:spcBef>
                <a:spcPts val="1200"/>
              </a:spcBef>
              <a:buClr>
                <a:srgbClr val="ED781C"/>
              </a:buClr>
              <a:buSzPct val="100000"/>
              <a:buFont typeface="Arial"/>
              <a:buChar char="•"/>
              <a:defRPr sz="4800">
                <a:latin typeface="Arial"/>
                <a:ea typeface="Arial"/>
                <a:cs typeface="Arial"/>
                <a:sym typeface="Arial"/>
              </a:defRPr>
            </a:lvl4pPr>
            <a:lvl5pPr marL="3291111" indent="-1741711">
              <a:spcBef>
                <a:spcPts val="1200"/>
              </a:spcBef>
              <a:buClr>
                <a:srgbClr val="ED781C"/>
              </a:buClr>
              <a:buSzPct val="100000"/>
              <a:buFont typeface="Arial"/>
              <a:buChar char="•"/>
              <a:defRPr sz="4800">
                <a:latin typeface="Arial"/>
                <a:ea typeface="Arial"/>
                <a:cs typeface="Arial"/>
                <a:sym typeface="Arial"/>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4102" name="Shape 410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Order Matters</a:t>
            </a:r>
          </a:p>
        </p:txBody>
      </p:sp>
      <p:grpSp>
        <p:nvGrpSpPr>
          <p:cNvPr id="4105" name="Group 4105"/>
          <p:cNvGrpSpPr/>
          <p:nvPr/>
        </p:nvGrpSpPr>
        <p:grpSpPr>
          <a:xfrm>
            <a:off x="7773157" y="1974850"/>
            <a:ext cx="8103395" cy="6578600"/>
            <a:chOff x="0" y="0"/>
            <a:chExt cx="8103393" cy="6578600"/>
          </a:xfrm>
        </p:grpSpPr>
        <p:sp>
          <p:nvSpPr>
            <p:cNvPr id="4103" name="Shape 4103"/>
            <p:cNvSpPr/>
            <p:nvPr/>
          </p:nvSpPr>
          <p:spPr>
            <a:xfrm>
              <a:off x="-1" y="0"/>
              <a:ext cx="8103395" cy="6578600"/>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2400">
                  <a:solidFill>
                    <a:srgbClr val="008000"/>
                  </a:solidFill>
                  <a:latin typeface="Courier"/>
                  <a:ea typeface="Courier"/>
                  <a:cs typeface="Courier"/>
                  <a:sym typeface="Courier"/>
                </a:defRPr>
              </a:pPr>
            </a:p>
          </p:txBody>
        </p:sp>
        <p:sp>
          <p:nvSpPr>
            <p:cNvPr id="4104" name="Shape 4104"/>
            <p:cNvSpPr/>
            <p:nvPr/>
          </p:nvSpPr>
          <p:spPr>
            <a:xfrm>
              <a:off x="-1" y="309785"/>
              <a:ext cx="8103395" cy="59590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400">
                  <a:latin typeface="Courier"/>
                  <a:ea typeface="Courier"/>
                  <a:cs typeface="Courier"/>
                  <a:sym typeface="Courier"/>
                </a:rPr>
                <a:t>powershell_script </a:t>
              </a:r>
              <a:r>
                <a:rPr sz="2400">
                  <a:solidFill>
                    <a:srgbClr val="BA2121"/>
                  </a:solidFill>
                  <a:latin typeface="Courier"/>
                  <a:ea typeface="Courier"/>
                  <a:cs typeface="Courier"/>
                  <a:sym typeface="Courier"/>
                </a:rPr>
                <a:t>"Install IIS"</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400">
                  <a:latin typeface="Courier"/>
                  <a:ea typeface="Courier"/>
                  <a:cs typeface="Courier"/>
                  <a:sym typeface="Courier"/>
                </a:rPr>
                <a:t>  code "add-windowsfeature Web-Server”</a:t>
              </a:r>
              <a:endParaRPr sz="2400">
                <a:latin typeface="Courier"/>
                <a:ea typeface="Courier"/>
                <a:cs typeface="Courier"/>
                <a:sym typeface="Courier"/>
              </a:endParaRPr>
            </a:p>
            <a:p>
              <a:pPr lvl="0">
                <a:defRPr sz="1800"/>
              </a:pPr>
              <a:r>
                <a:rPr sz="2400">
                  <a:latin typeface="Courier"/>
                  <a:ea typeface="Courier"/>
                  <a:cs typeface="Courier"/>
                  <a:sym typeface="Courier"/>
                </a:rPr>
                <a:t>  action :run</a:t>
              </a:r>
              <a:endParaRPr>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400">
                <a:solidFill>
                  <a:srgbClr val="008000"/>
                </a:solidFill>
                <a:latin typeface="Calibri"/>
                <a:ea typeface="Calibri"/>
                <a:cs typeface="Calibri"/>
                <a:sym typeface="Calibri"/>
              </a:endParaRPr>
            </a:p>
            <a:p>
              <a:pPr lvl="0">
                <a:defRPr sz="1800"/>
              </a:pPr>
              <a:r>
                <a:rPr sz="2400">
                  <a:latin typeface="Courier"/>
                  <a:ea typeface="Courier"/>
                  <a:cs typeface="Courier"/>
                  <a:sym typeface="Courier"/>
                </a:rPr>
                <a:t>service </a:t>
              </a:r>
              <a:r>
                <a:rPr sz="2400">
                  <a:solidFill>
                    <a:srgbClr val="BA2121"/>
                  </a:solidFill>
                  <a:latin typeface="Courier"/>
                  <a:ea typeface="Courier"/>
                  <a:cs typeface="Courier"/>
                  <a:sym typeface="Courier"/>
                </a:rPr>
                <a:t>"w3svc"</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sz="2400">
                <a:latin typeface="Calibri"/>
                <a:ea typeface="Calibri"/>
                <a:cs typeface="Calibri"/>
                <a:sym typeface="Calibri"/>
              </a:endParaRPr>
            </a:p>
            <a:p>
              <a:pPr lvl="0">
                <a:defRPr sz="1800"/>
              </a:pPr>
              <a:r>
                <a:rPr sz="2400">
                  <a:latin typeface="Courier"/>
                  <a:ea typeface="Courier"/>
                  <a:cs typeface="Courier"/>
                  <a:sym typeface="Courier"/>
                </a:rPr>
                <a:t>  action </a:t>
              </a:r>
              <a:r>
                <a:rPr sz="2400">
                  <a:solidFill>
                    <a:srgbClr val="666666"/>
                  </a:solidFill>
                  <a:latin typeface="Courier"/>
                  <a:ea typeface="Courier"/>
                  <a:cs typeface="Courier"/>
                  <a:sym typeface="Courier"/>
                </a:rPr>
                <a:t>[</a:t>
              </a:r>
              <a:r>
                <a:rPr sz="2400">
                  <a:latin typeface="Courier"/>
                  <a:ea typeface="Courier"/>
                  <a:cs typeface="Courier"/>
                  <a:sym typeface="Courier"/>
                </a:rPr>
                <a:t> </a:t>
              </a:r>
              <a:r>
                <a:rPr sz="2400">
                  <a:solidFill>
                    <a:srgbClr val="19177C"/>
                  </a:solidFill>
                  <a:latin typeface="Courier"/>
                  <a:ea typeface="Courier"/>
                  <a:cs typeface="Courier"/>
                  <a:sym typeface="Courier"/>
                </a:rPr>
                <a:t>:enable</a:t>
              </a:r>
              <a:r>
                <a:rPr sz="2400">
                  <a:latin typeface="Courier"/>
                  <a:ea typeface="Courier"/>
                  <a:cs typeface="Courier"/>
                  <a:sym typeface="Courier"/>
                </a:rPr>
                <a:t>, </a:t>
              </a:r>
              <a:r>
                <a:rPr sz="2400">
                  <a:solidFill>
                    <a:srgbClr val="19177C"/>
                  </a:solidFill>
                  <a:latin typeface="Courier"/>
                  <a:ea typeface="Courier"/>
                  <a:cs typeface="Courier"/>
                  <a:sym typeface="Courier"/>
                </a:rPr>
                <a:t>:start</a:t>
              </a:r>
              <a:r>
                <a:rPr sz="2400">
                  <a:latin typeface="Courier"/>
                  <a:ea typeface="Courier"/>
                  <a:cs typeface="Courier"/>
                  <a:sym typeface="Courier"/>
                </a:rPr>
                <a:t> ]</a:t>
              </a:r>
              <a:endParaRPr>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400">
                <a:solidFill>
                  <a:srgbClr val="008000"/>
                </a:solidFill>
                <a:latin typeface="Calibri"/>
                <a:ea typeface="Calibri"/>
                <a:cs typeface="Calibri"/>
                <a:sym typeface="Calibri"/>
              </a:endParaRPr>
            </a:p>
            <a:p>
              <a:pPr lvl="0">
                <a:defRPr sz="1800"/>
              </a:pPr>
              <a:r>
                <a:rPr sz="2400">
                  <a:latin typeface="Courier"/>
                  <a:ea typeface="Courier"/>
                  <a:cs typeface="Courier"/>
                  <a:sym typeface="Courier"/>
                </a:rPr>
                <a:t>cookbook_file </a:t>
              </a:r>
              <a:r>
                <a:rPr sz="2400">
                  <a:solidFill>
                    <a:srgbClr val="BA2121"/>
                  </a:solidFill>
                  <a:latin typeface="Courier"/>
                  <a:ea typeface="Courier"/>
                  <a:cs typeface="Courier"/>
                  <a:sym typeface="Courier"/>
                </a:rPr>
                <a:t>‘c:\inetpub\wwwroot\Default.htm’</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sz="2400">
                <a:latin typeface="Calibri"/>
                <a:ea typeface="Calibri"/>
                <a:cs typeface="Calibri"/>
                <a:sym typeface="Calibri"/>
              </a:endParaRPr>
            </a:p>
            <a:p>
              <a:pPr lvl="0">
                <a:defRPr sz="1800"/>
              </a:pPr>
              <a:r>
                <a:rPr sz="2400">
                  <a:latin typeface="Courier"/>
                  <a:ea typeface="Courier"/>
                  <a:cs typeface="Courier"/>
                  <a:sym typeface="Courier"/>
                </a:rPr>
                <a:t>  source </a:t>
              </a:r>
              <a:r>
                <a:rPr sz="2400">
                  <a:solidFill>
                    <a:srgbClr val="BA2121"/>
                  </a:solidFill>
                  <a:latin typeface="Courier"/>
                  <a:ea typeface="Courier"/>
                  <a:cs typeface="Courier"/>
                  <a:sym typeface="Courier"/>
                </a:rPr>
                <a:t>"Default.htm"</a:t>
              </a:r>
              <a:endParaRPr sz="2400">
                <a:latin typeface="Calibri"/>
                <a:ea typeface="Calibri"/>
                <a:cs typeface="Calibri"/>
                <a:sym typeface="Calibri"/>
              </a:endParaRPr>
            </a:p>
            <a:p>
              <a:pPr lvl="0">
                <a:defRPr sz="1800"/>
              </a:pPr>
              <a:r>
                <a:rPr sz="2400">
                  <a:latin typeface="Courier"/>
                  <a:ea typeface="Courier"/>
                  <a:cs typeface="Courier"/>
                  <a:sym typeface="Courier"/>
                </a:rPr>
                <a:t>  rights </a:t>
              </a:r>
              <a:r>
                <a:rPr sz="2400">
                  <a:solidFill>
                    <a:srgbClr val="6B6BCF"/>
                  </a:solidFill>
                  <a:latin typeface="Courier"/>
                  <a:ea typeface="Courier"/>
                  <a:cs typeface="Courier"/>
                  <a:sym typeface="Courier"/>
                </a:rPr>
                <a:t>:read</a:t>
              </a:r>
              <a:r>
                <a:rPr sz="2400">
                  <a:latin typeface="Courier"/>
                  <a:ea typeface="Courier"/>
                  <a:cs typeface="Courier"/>
                  <a:sym typeface="Courier"/>
                </a:rPr>
                <a:t>, </a:t>
              </a:r>
              <a:r>
                <a:rPr sz="2400">
                  <a:solidFill>
                    <a:srgbClr val="BA2121"/>
                  </a:solidFill>
                  <a:latin typeface="Courier"/>
                  <a:ea typeface="Courier"/>
                  <a:cs typeface="Courier"/>
                  <a:sym typeface="Courier"/>
                </a:rPr>
                <a:t>"Everyone"</a:t>
              </a:r>
              <a:endParaRPr sz="2400">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a:latin typeface="Calibri"/>
                <a:ea typeface="Calibri"/>
                <a:cs typeface="Calibri"/>
                <a:sym typeface="Calibri"/>
              </a:endParaRPr>
            </a:p>
          </p:txBody>
        </p:sp>
      </p:grpSp>
      <p:sp>
        <p:nvSpPr>
          <p:cNvPr id="4106" name="Shape 4106"/>
          <p:cNvSpPr/>
          <p:nvPr/>
        </p:nvSpPr>
        <p:spPr>
          <a:xfrm>
            <a:off x="800176" y="1879600"/>
            <a:ext cx="5791770" cy="13770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41711" indent="-1741711">
              <a:spcBef>
                <a:spcPts val="1200"/>
              </a:spcBef>
              <a:buClr>
                <a:srgbClr val="ED781C"/>
              </a:buClr>
              <a:buSzPct val="100000"/>
              <a:buFont typeface="Arial"/>
              <a:buChar char="•"/>
              <a:defRPr sz="4800">
                <a:latin typeface="Arial"/>
                <a:ea typeface="Arial"/>
                <a:cs typeface="Arial"/>
                <a:sym typeface="Arial"/>
              </a:defRPr>
            </a:lvl1pPr>
          </a:lstStyle>
          <a:p>
            <a:pPr lvl="0">
              <a:defRPr sz="1800"/>
            </a:pPr>
            <a:r>
              <a:rPr sz="4800"/>
              <a:t>Resources are executed in order</a:t>
            </a:r>
          </a:p>
        </p:txBody>
      </p:sp>
      <p:sp>
        <p:nvSpPr>
          <p:cNvPr id="4107" name="Shape 4107"/>
          <p:cNvSpPr/>
          <p:nvPr/>
        </p:nvSpPr>
        <p:spPr>
          <a:xfrm>
            <a:off x="6747533" y="2468784"/>
            <a:ext cx="419299"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1st</a:t>
            </a:r>
          </a:p>
        </p:txBody>
      </p:sp>
      <p:sp>
        <p:nvSpPr>
          <p:cNvPr id="4108" name="Shape 4108"/>
          <p:cNvSpPr/>
          <p:nvPr/>
        </p:nvSpPr>
        <p:spPr>
          <a:xfrm flipV="1">
            <a:off x="7495320" y="2395536"/>
            <a:ext cx="2" cy="5905503"/>
          </a:xfrm>
          <a:prstGeom prst="line">
            <a:avLst/>
          </a:prstGeom>
          <a:ln w="38100">
            <a:solidFill/>
            <a:miter/>
            <a:headEnd type="triangle"/>
          </a:ln>
        </p:spPr>
        <p:txBody>
          <a:bodyPr lIns="0" tIns="0" rIns="0" bIns="0"/>
          <a:lstStyle/>
          <a:p>
            <a:pPr lvl="0" defTabSz="457200">
              <a:defRPr sz="1200"/>
            </a:pPr>
          </a:p>
        </p:txBody>
      </p:sp>
      <p:sp>
        <p:nvSpPr>
          <p:cNvPr id="4109" name="Shape 4109"/>
          <p:cNvSpPr/>
          <p:nvPr/>
        </p:nvSpPr>
        <p:spPr>
          <a:xfrm>
            <a:off x="6630038" y="2273290"/>
            <a:ext cx="736655" cy="749282"/>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7F00">
              <a:alpha val="50000"/>
            </a:srgbClr>
          </a:solidFill>
          <a:ln w="6350">
            <a:solidFill>
              <a:srgbClr val="000000">
                <a:alpha val="50000"/>
              </a:srgbClr>
            </a:solidFill>
            <a:miter/>
          </a:ln>
        </p:spPr>
        <p:txBody>
          <a:bodyPr lIns="0" tIns="0" rIns="0" bIns="0"/>
          <a:lstStyle/>
          <a:p>
            <a:pPr lvl="0">
              <a:defRPr>
                <a:latin typeface="Arial"/>
                <a:ea typeface="Arial"/>
                <a:cs typeface="Arial"/>
                <a:sym typeface="Arial"/>
              </a:defRPr>
            </a:pPr>
          </a:p>
        </p:txBody>
      </p:sp>
      <p:sp>
        <p:nvSpPr>
          <p:cNvPr id="4110" name="Shape 4110"/>
          <p:cNvSpPr/>
          <p:nvPr/>
        </p:nvSpPr>
        <p:spPr>
          <a:xfrm>
            <a:off x="6696729" y="4284884"/>
            <a:ext cx="521246"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2nd</a:t>
            </a:r>
          </a:p>
        </p:txBody>
      </p:sp>
      <p:sp>
        <p:nvSpPr>
          <p:cNvPr id="4111" name="Shape 4111"/>
          <p:cNvSpPr/>
          <p:nvPr/>
        </p:nvSpPr>
        <p:spPr>
          <a:xfrm>
            <a:off x="6757058" y="5783484"/>
            <a:ext cx="453233"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3rd</a:t>
            </a:r>
          </a:p>
        </p:txBody>
      </p:sp>
      <p:sp>
        <p:nvSpPr>
          <p:cNvPr id="4112" name="Shape 4112"/>
          <p:cNvSpPr/>
          <p:nvPr/>
        </p:nvSpPr>
        <p:spPr>
          <a:xfrm>
            <a:off x="6630038" y="5562590"/>
            <a:ext cx="736655" cy="749282"/>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7F00">
              <a:alpha val="50000"/>
            </a:srgbClr>
          </a:solidFill>
          <a:ln w="6350">
            <a:solidFill>
              <a:srgbClr val="000000">
                <a:alpha val="50000"/>
              </a:srgbClr>
            </a:solidFill>
            <a:miter/>
          </a:ln>
        </p:spPr>
        <p:txBody>
          <a:bodyPr lIns="0" tIns="0" rIns="0" bIns="0"/>
          <a:lstStyle/>
          <a:p>
            <a:pPr lvl="0">
              <a:defRPr>
                <a:latin typeface="Arial"/>
                <a:ea typeface="Arial"/>
                <a:cs typeface="Arial"/>
                <a:sym typeface="Arial"/>
              </a:defRPr>
            </a:pPr>
          </a:p>
        </p:txBody>
      </p:sp>
      <p:sp>
        <p:nvSpPr>
          <p:cNvPr id="4113" name="Shape 4113"/>
          <p:cNvSpPr/>
          <p:nvPr/>
        </p:nvSpPr>
        <p:spPr>
          <a:xfrm>
            <a:off x="6630038" y="4114790"/>
            <a:ext cx="736655" cy="749282"/>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7F00">
              <a:alpha val="50000"/>
            </a:srgbClr>
          </a:solidFill>
          <a:ln w="6350">
            <a:solidFill>
              <a:srgbClr val="000000">
                <a:alpha val="50000"/>
              </a:srgbClr>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2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7" name="Shape 4117"/>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Full contents of  the IIS_demo recipe</a:t>
            </a:r>
          </a:p>
        </p:txBody>
      </p:sp>
      <p:sp>
        <p:nvSpPr>
          <p:cNvPr id="4118" name="Shape 4118"/>
          <p:cNvSpPr/>
          <p:nvPr>
            <p:ph type="body" idx="1"/>
          </p:nvPr>
        </p:nvSpPr>
        <p:spPr>
          <a:xfrm>
            <a:off x="812879" y="1828800"/>
            <a:ext cx="14631831" cy="7010400"/>
          </a:xfrm>
          <a:prstGeom prst="rect">
            <a:avLst/>
          </a:prstGeom>
        </p:spPr>
        <p:txBody>
          <a:bodyPr>
            <a:normAutofit fontScale="100000" lnSpcReduction="0"/>
          </a:bodyPr>
          <a:lstStyle/>
          <a:p>
            <a:pPr lvl="0" marL="0" indent="0">
              <a:spcBef>
                <a:spcPts val="0"/>
              </a:spcBef>
              <a:buSzTx/>
              <a:buNone/>
              <a:defRPr sz="1800"/>
            </a:pPr>
            <a:r>
              <a:rPr i="1" sz="2000">
                <a:solidFill>
                  <a:srgbClr val="408080"/>
                </a:solidFill>
                <a:latin typeface="Courier"/>
                <a:ea typeface="Courier"/>
                <a:cs typeface="Courier"/>
                <a:sym typeface="Courier"/>
              </a:rPr>
              <a:t># Cookbook Name:: iis_demo</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 Recipe:: default</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 Copyright 2013, YOUR_COMPANY_NAME</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 All rights reserved - Do Not Redistribute</a:t>
            </a:r>
            <a:br>
              <a:rPr i="1" sz="2000">
                <a:solidFill>
                  <a:srgbClr val="408080"/>
                </a:solidFill>
                <a:latin typeface="Courier"/>
                <a:ea typeface="Courier"/>
                <a:cs typeface="Courier"/>
                <a:sym typeface="Courier"/>
              </a:rPr>
            </a:br>
            <a:r>
              <a:rPr i="1" sz="2000">
                <a:solidFill>
                  <a:srgbClr val="408080"/>
                </a:solidFill>
                <a:latin typeface="Courier"/>
                <a:ea typeface="Courier"/>
                <a:cs typeface="Courier"/>
                <a:sym typeface="Courier"/>
              </a:rPr>
              <a:t>#</a:t>
            </a:r>
            <a:endParaRPr sz="2000">
              <a:latin typeface="Courier"/>
              <a:ea typeface="Courier"/>
              <a:cs typeface="Courier"/>
              <a:sym typeface="Courier"/>
            </a:endParaRPr>
          </a:p>
          <a:p>
            <a:pPr lvl="0" marL="0" indent="0">
              <a:buSzTx/>
              <a:buNone/>
              <a:defRPr sz="1800"/>
            </a:pPr>
            <a:r>
              <a:rPr sz="2000">
                <a:latin typeface="Courier"/>
                <a:ea typeface="Courier"/>
                <a:cs typeface="Courier"/>
                <a:sym typeface="Courier"/>
              </a:rPr>
              <a:t>powershell_script </a:t>
            </a:r>
            <a:r>
              <a:rPr sz="2000">
                <a:solidFill>
                  <a:srgbClr val="BA2121"/>
                </a:solidFill>
                <a:latin typeface="Courier"/>
                <a:ea typeface="Courier"/>
                <a:cs typeface="Courier"/>
                <a:sym typeface="Courier"/>
              </a:rPr>
              <a:t>"Install IIS"</a:t>
            </a:r>
            <a:r>
              <a:rPr sz="2000">
                <a:latin typeface="Courier"/>
                <a:ea typeface="Courier"/>
                <a:cs typeface="Courier"/>
                <a:sym typeface="Courier"/>
              </a:rPr>
              <a:t> </a:t>
            </a:r>
            <a:r>
              <a:rPr b="1" sz="2000">
                <a:solidFill>
                  <a:srgbClr val="008000"/>
                </a:solidFill>
                <a:latin typeface="Courier"/>
                <a:ea typeface="Courier"/>
                <a:cs typeface="Courier"/>
                <a:sym typeface="Courier"/>
              </a:rPr>
              <a:t>do</a:t>
            </a:r>
            <a:endParaRPr sz="2000">
              <a:latin typeface="Courier"/>
              <a:ea typeface="Courier"/>
              <a:cs typeface="Courier"/>
              <a:sym typeface="Courier"/>
            </a:endParaRPr>
          </a:p>
          <a:p>
            <a:pPr lvl="0" marL="0" indent="0">
              <a:buSzTx/>
              <a:buNone/>
              <a:defRPr sz="1800"/>
            </a:pPr>
            <a:r>
              <a:rPr sz="2000">
                <a:latin typeface="Courier"/>
                <a:ea typeface="Courier"/>
                <a:cs typeface="Courier"/>
                <a:sym typeface="Courier"/>
              </a:rPr>
              <a:t>  code "add-windowsfeature Web-Server"</a:t>
            </a:r>
            <a:endParaRPr sz="2000">
              <a:latin typeface="Courier"/>
              <a:ea typeface="Courier"/>
              <a:cs typeface="Courier"/>
              <a:sym typeface="Courier"/>
            </a:endParaRPr>
          </a:p>
          <a:p>
            <a:pPr lvl="0" marL="0" indent="0">
              <a:buSzTx/>
              <a:buNone/>
              <a:defRPr sz="1800"/>
            </a:pPr>
            <a:r>
              <a:rPr sz="2000">
                <a:latin typeface="Courier"/>
                <a:ea typeface="Courier"/>
                <a:cs typeface="Courier"/>
                <a:sym typeface="Courier"/>
              </a:rPr>
              <a:t>  action :run</a:t>
            </a:r>
            <a:endParaRPr sz="2000">
              <a:latin typeface="Courier"/>
              <a:ea typeface="Courier"/>
              <a:cs typeface="Courier"/>
              <a:sym typeface="Courier"/>
            </a:endParaRPr>
          </a:p>
          <a:p>
            <a:pPr lvl="0" marL="0" indent="0">
              <a:spcBef>
                <a:spcPts val="0"/>
              </a:spcBef>
              <a:buSzTx/>
              <a:buNone/>
              <a:defRPr sz="1800"/>
            </a:pPr>
            <a:r>
              <a:rPr b="1" sz="2000">
                <a:solidFill>
                  <a:srgbClr val="008000"/>
                </a:solidFill>
                <a:latin typeface="Courier"/>
                <a:ea typeface="Courier"/>
                <a:cs typeface="Courier"/>
                <a:sym typeface="Courier"/>
              </a:rPr>
              <a:t>end</a:t>
            </a:r>
            <a:endParaRPr b="1" sz="2000">
              <a:solidFill>
                <a:srgbClr val="008000"/>
              </a:solidFill>
              <a:latin typeface="Courier"/>
              <a:ea typeface="Courier"/>
              <a:cs typeface="Courier"/>
              <a:sym typeface="Courier"/>
            </a:endParaRPr>
          </a:p>
          <a:p>
            <a:pPr lvl="0" marL="0" indent="0">
              <a:spcBef>
                <a:spcPts val="0"/>
              </a:spcBef>
              <a:buSzTx/>
              <a:buNone/>
              <a:defRPr sz="1800"/>
            </a:pPr>
            <a:endParaRPr b="1" sz="2000">
              <a:solidFill>
                <a:srgbClr val="008000"/>
              </a:solidFill>
              <a:latin typeface="Courier"/>
              <a:ea typeface="Courier"/>
              <a:cs typeface="Courier"/>
              <a:sym typeface="Courier"/>
            </a:endParaRPr>
          </a:p>
          <a:p>
            <a:pPr lvl="0" marL="0" indent="0">
              <a:buSzTx/>
              <a:buNone/>
              <a:defRPr sz="1800"/>
            </a:pPr>
            <a:r>
              <a:rPr sz="2000">
                <a:latin typeface="Courier"/>
                <a:ea typeface="Courier"/>
                <a:cs typeface="Courier"/>
                <a:sym typeface="Courier"/>
              </a:rPr>
              <a:t>service </a:t>
            </a:r>
            <a:r>
              <a:rPr sz="2000">
                <a:solidFill>
                  <a:srgbClr val="BA2121"/>
                </a:solidFill>
                <a:latin typeface="Courier"/>
                <a:ea typeface="Courier"/>
                <a:cs typeface="Courier"/>
                <a:sym typeface="Courier"/>
              </a:rPr>
              <a:t>"w3svc"</a:t>
            </a:r>
            <a:r>
              <a:rPr sz="2000">
                <a:latin typeface="Courier"/>
                <a:ea typeface="Courier"/>
                <a:cs typeface="Courier"/>
                <a:sym typeface="Courier"/>
              </a:rPr>
              <a:t> </a:t>
            </a:r>
            <a:r>
              <a:rPr b="1" sz="2000">
                <a:solidFill>
                  <a:srgbClr val="008000"/>
                </a:solidFill>
                <a:latin typeface="Courier"/>
                <a:ea typeface="Courier"/>
                <a:cs typeface="Courier"/>
                <a:sym typeface="Courier"/>
              </a:rPr>
              <a:t>do</a:t>
            </a:r>
            <a:endParaRPr sz="2000">
              <a:latin typeface="Courier"/>
              <a:ea typeface="Courier"/>
              <a:cs typeface="Courier"/>
              <a:sym typeface="Courier"/>
            </a:endParaRPr>
          </a:p>
          <a:p>
            <a:pPr lvl="0" marL="0" indent="0">
              <a:spcBef>
                <a:spcPts val="0"/>
              </a:spcBef>
              <a:buSzTx/>
              <a:buNone/>
              <a:defRPr sz="1800"/>
            </a:pPr>
            <a:r>
              <a:rPr sz="2000">
                <a:latin typeface="Courier"/>
                <a:ea typeface="Courier"/>
                <a:cs typeface="Courier"/>
                <a:sym typeface="Courier"/>
              </a:rPr>
              <a:t>  action </a:t>
            </a:r>
            <a:r>
              <a:rPr sz="2000">
                <a:solidFill>
                  <a:srgbClr val="666666"/>
                </a:solidFill>
                <a:latin typeface="Courier"/>
                <a:ea typeface="Courier"/>
                <a:cs typeface="Courier"/>
                <a:sym typeface="Courier"/>
              </a:rPr>
              <a:t>[</a:t>
            </a:r>
            <a:r>
              <a:rPr sz="2000">
                <a:latin typeface="Courier"/>
                <a:ea typeface="Courier"/>
                <a:cs typeface="Courier"/>
                <a:sym typeface="Courier"/>
              </a:rPr>
              <a:t> </a:t>
            </a:r>
            <a:r>
              <a:rPr sz="2000">
                <a:solidFill>
                  <a:srgbClr val="19177C"/>
                </a:solidFill>
                <a:latin typeface="Courier"/>
                <a:ea typeface="Courier"/>
                <a:cs typeface="Courier"/>
                <a:sym typeface="Courier"/>
              </a:rPr>
              <a:t>:enable</a:t>
            </a:r>
            <a:r>
              <a:rPr sz="2000">
                <a:latin typeface="Courier"/>
                <a:ea typeface="Courier"/>
                <a:cs typeface="Courier"/>
                <a:sym typeface="Courier"/>
              </a:rPr>
              <a:t>, </a:t>
            </a:r>
            <a:r>
              <a:rPr sz="2000">
                <a:solidFill>
                  <a:srgbClr val="19177C"/>
                </a:solidFill>
                <a:latin typeface="Courier"/>
                <a:ea typeface="Courier"/>
                <a:cs typeface="Courier"/>
                <a:sym typeface="Courier"/>
              </a:rPr>
              <a:t>:start</a:t>
            </a:r>
            <a:r>
              <a:rPr sz="2000">
                <a:latin typeface="Courier"/>
                <a:ea typeface="Courier"/>
                <a:cs typeface="Courier"/>
                <a:sym typeface="Courier"/>
              </a:rPr>
              <a:t> ]</a:t>
            </a:r>
            <a:endParaRPr sz="2000">
              <a:latin typeface="Courier"/>
              <a:ea typeface="Courier"/>
              <a:cs typeface="Courier"/>
              <a:sym typeface="Courier"/>
            </a:endParaRPr>
          </a:p>
          <a:p>
            <a:pPr lvl="0" marL="0" indent="0">
              <a:spcBef>
                <a:spcPts val="0"/>
              </a:spcBef>
              <a:buSzTx/>
              <a:buNone/>
              <a:defRPr sz="1800"/>
            </a:pPr>
            <a:r>
              <a:rPr b="1" sz="2000">
                <a:solidFill>
                  <a:srgbClr val="008000"/>
                </a:solidFill>
                <a:latin typeface="Courier"/>
                <a:ea typeface="Courier"/>
                <a:cs typeface="Courier"/>
                <a:sym typeface="Courier"/>
              </a:rPr>
              <a:t>end</a:t>
            </a:r>
            <a:endParaRPr b="1" sz="2000">
              <a:solidFill>
                <a:srgbClr val="008000"/>
              </a:solidFill>
              <a:latin typeface="Courier"/>
              <a:ea typeface="Courier"/>
              <a:cs typeface="Courier"/>
              <a:sym typeface="Courier"/>
            </a:endParaRPr>
          </a:p>
          <a:p>
            <a:pPr lvl="0" marL="0" indent="0">
              <a:spcBef>
                <a:spcPts val="0"/>
              </a:spcBef>
              <a:buSzTx/>
              <a:buNone/>
              <a:defRPr sz="1800"/>
            </a:pPr>
            <a:endParaRPr b="1" sz="2000">
              <a:solidFill>
                <a:srgbClr val="008000"/>
              </a:solidFill>
              <a:latin typeface="Courier"/>
              <a:ea typeface="Courier"/>
              <a:cs typeface="Courier"/>
              <a:sym typeface="Courier"/>
            </a:endParaRPr>
          </a:p>
          <a:p>
            <a:pPr lvl="0" marL="0" indent="0">
              <a:buSzTx/>
              <a:buNone/>
              <a:defRPr sz="1800"/>
            </a:pPr>
            <a:r>
              <a:rPr sz="2000">
                <a:latin typeface="Courier"/>
                <a:ea typeface="Courier"/>
                <a:cs typeface="Courier"/>
                <a:sym typeface="Courier"/>
              </a:rPr>
              <a:t>cookbook_file '</a:t>
            </a:r>
            <a:r>
              <a:rPr sz="2000">
                <a:solidFill>
                  <a:srgbClr val="BA2121"/>
                </a:solidFill>
                <a:latin typeface="Courier"/>
                <a:ea typeface="Courier"/>
                <a:cs typeface="Courier"/>
                <a:sym typeface="Courier"/>
              </a:rPr>
              <a:t>c:\inetpub\wwwroot\Default.htm</a:t>
            </a:r>
            <a:r>
              <a:rPr sz="2000">
                <a:latin typeface="Courier"/>
                <a:ea typeface="Courier"/>
                <a:cs typeface="Courier"/>
                <a:sym typeface="Courier"/>
              </a:rPr>
              <a:t>' </a:t>
            </a:r>
            <a:r>
              <a:rPr b="1" sz="2000">
                <a:solidFill>
                  <a:srgbClr val="008000"/>
                </a:solidFill>
                <a:latin typeface="Courier"/>
                <a:ea typeface="Courier"/>
                <a:cs typeface="Courier"/>
                <a:sym typeface="Courier"/>
              </a:rPr>
              <a:t>do</a:t>
            </a:r>
            <a:endParaRPr sz="2000">
              <a:latin typeface="Courier"/>
              <a:ea typeface="Courier"/>
              <a:cs typeface="Courier"/>
              <a:sym typeface="Courier"/>
            </a:endParaRPr>
          </a:p>
          <a:p>
            <a:pPr lvl="0" marL="0" indent="0">
              <a:spcBef>
                <a:spcPts val="0"/>
              </a:spcBef>
              <a:buSzTx/>
              <a:buNone/>
              <a:defRPr sz="1800"/>
            </a:pPr>
            <a:r>
              <a:rPr sz="2000">
                <a:latin typeface="Courier"/>
                <a:ea typeface="Courier"/>
                <a:cs typeface="Courier"/>
                <a:sym typeface="Courier"/>
              </a:rPr>
              <a:t>  source </a:t>
            </a:r>
            <a:r>
              <a:rPr sz="2000">
                <a:solidFill>
                  <a:srgbClr val="BA2121"/>
                </a:solidFill>
                <a:latin typeface="Courier"/>
                <a:ea typeface="Courier"/>
                <a:cs typeface="Courier"/>
                <a:sym typeface="Courier"/>
              </a:rPr>
              <a:t>"Default.htm"</a:t>
            </a:r>
            <a:endParaRPr sz="2000">
              <a:latin typeface="Courier"/>
              <a:ea typeface="Courier"/>
              <a:cs typeface="Courier"/>
              <a:sym typeface="Courier"/>
            </a:endParaRPr>
          </a:p>
          <a:p>
            <a:pPr lvl="0" marL="0" indent="0">
              <a:buSzTx/>
              <a:buNone/>
              <a:defRPr sz="1800"/>
            </a:pPr>
            <a:r>
              <a:rPr sz="2000">
                <a:latin typeface="Courier"/>
                <a:ea typeface="Courier"/>
                <a:cs typeface="Courier"/>
                <a:sym typeface="Courier"/>
              </a:rPr>
              <a:t>  rights </a:t>
            </a:r>
            <a:r>
              <a:rPr sz="2000">
                <a:solidFill>
                  <a:srgbClr val="6B6BCF"/>
                </a:solidFill>
                <a:latin typeface="Courier"/>
                <a:ea typeface="Courier"/>
                <a:cs typeface="Courier"/>
                <a:sym typeface="Courier"/>
              </a:rPr>
              <a:t>:read</a:t>
            </a:r>
            <a:r>
              <a:rPr sz="2000">
                <a:latin typeface="Courier"/>
                <a:ea typeface="Courier"/>
                <a:cs typeface="Courier"/>
                <a:sym typeface="Courier"/>
              </a:rPr>
              <a:t>, </a:t>
            </a:r>
            <a:r>
              <a:rPr sz="2000">
                <a:solidFill>
                  <a:srgbClr val="BA2121"/>
                </a:solidFill>
                <a:latin typeface="Courier"/>
                <a:ea typeface="Courier"/>
                <a:cs typeface="Courier"/>
                <a:sym typeface="Courier"/>
              </a:rPr>
              <a:t>"Everyone"</a:t>
            </a:r>
            <a:endParaRPr sz="2000">
              <a:latin typeface="Courier"/>
              <a:ea typeface="Courier"/>
              <a:cs typeface="Courier"/>
              <a:sym typeface="Courier"/>
            </a:endParaRPr>
          </a:p>
          <a:p>
            <a:pPr lvl="0" marL="0" indent="0">
              <a:spcBef>
                <a:spcPts val="0"/>
              </a:spcBef>
              <a:buSzTx/>
              <a:buNone/>
              <a:defRPr sz="1800"/>
            </a:pPr>
            <a:r>
              <a:rPr b="1" sz="2000">
                <a:solidFill>
                  <a:srgbClr val="008000"/>
                </a:solidFill>
                <a:latin typeface="Courier"/>
                <a:ea typeface="Courier"/>
                <a:cs typeface="Courier"/>
                <a:sym typeface="Courier"/>
              </a:rPr>
              <a:t>end</a:t>
            </a:r>
          </a:p>
        </p:txBody>
      </p:sp>
    </p:spTree>
  </p:cSld>
  <p:clrMapOvr>
    <a:masterClrMapping/>
  </p:clrMapOvr>
  <p:transition spd="med" advClick="1"/>
</p:sld>
</file>

<file path=ppt/slides/slide2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22" name="Shape 412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a:t>
            </a:r>
          </a:p>
        </p:txBody>
      </p:sp>
      <p:sp>
        <p:nvSpPr>
          <p:cNvPr id="4123" name="Shape 4123"/>
          <p:cNvSpPr/>
          <p:nvPr>
            <p:ph type="body" idx="1"/>
          </p:nvPr>
        </p:nvSpPr>
        <p:spPr>
          <a:xfrm>
            <a:off x="800271" y="1879602"/>
            <a:ext cx="14657235" cy="6731001"/>
          </a:xfrm>
          <a:prstGeom prst="rect">
            <a:avLst/>
          </a:prstGeom>
        </p:spPr>
        <p:txBody>
          <a:bodyPr>
            <a:normAutofit fontScale="100000" lnSpcReduction="0"/>
          </a:bodyPr>
          <a:lstStyle>
            <a:lvl1pPr marL="944574" indent="-944574"/>
          </a:lstStyle>
          <a:p>
            <a:pPr lvl="0">
              <a:defRPr sz="1800"/>
            </a:pPr>
            <a:r>
              <a:rPr sz="4600"/>
              <a:t>Using what we have learned so far, can we make the recipe shorter?</a:t>
            </a:r>
          </a:p>
        </p:txBody>
      </p:sp>
    </p:spTree>
  </p:cSld>
  <p:clrMapOvr>
    <a:masterClrMapping/>
  </p:clrMapOvr>
  <p:transition spd="med" advClick="1"/>
</p:sld>
</file>

<file path=ppt/slides/slide2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27" name="Shape 4127"/>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Best Practice: Omit the default action</a:t>
            </a:r>
          </a:p>
        </p:txBody>
      </p:sp>
      <p:sp>
        <p:nvSpPr>
          <p:cNvPr id="4128" name="Shape 4128"/>
          <p:cNvSpPr/>
          <p:nvPr>
            <p:ph type="body" idx="1"/>
          </p:nvPr>
        </p:nvSpPr>
        <p:spPr>
          <a:xfrm>
            <a:off x="800271" y="1879602"/>
            <a:ext cx="14657235" cy="6731001"/>
          </a:xfrm>
          <a:prstGeom prst="rect">
            <a:avLst/>
          </a:prstGeom>
        </p:spPr>
        <p:txBody>
          <a:bodyPr>
            <a:normAutofit fontScale="100000" lnSpcReduction="0"/>
          </a:bodyPr>
          <a:lstStyle>
            <a:lvl1pPr marL="944574" indent="-944574"/>
          </a:lstStyle>
          <a:p>
            <a:pPr lvl="0">
              <a:defRPr sz="1800"/>
            </a:pPr>
            <a:r>
              <a:rPr sz="4600"/>
              <a:t>If the only action you need from a resource is the default action - omit it from the recipe</a:t>
            </a:r>
          </a:p>
        </p:txBody>
      </p:sp>
      <p:grpSp>
        <p:nvGrpSpPr>
          <p:cNvPr id="4131" name="Group 4131"/>
          <p:cNvGrpSpPr/>
          <p:nvPr/>
        </p:nvGrpSpPr>
        <p:grpSpPr>
          <a:xfrm>
            <a:off x="1499394" y="3809997"/>
            <a:ext cx="13639802" cy="2709825"/>
            <a:chOff x="0" y="0"/>
            <a:chExt cx="13639801" cy="2709823"/>
          </a:xfrm>
        </p:grpSpPr>
        <p:sp>
          <p:nvSpPr>
            <p:cNvPr id="4129" name="Shape 4129"/>
            <p:cNvSpPr/>
            <p:nvPr/>
          </p:nvSpPr>
          <p:spPr>
            <a:xfrm>
              <a:off x="0" y="-1"/>
              <a:ext cx="13639802" cy="2709824"/>
            </a:xfrm>
            <a:prstGeom prst="rect">
              <a:avLst/>
            </a:prstGeom>
            <a:solidFill>
              <a:srgbClr val="FFFFFF"/>
            </a:solidFill>
            <a:ln w="25400" cap="flat">
              <a:solidFill>
                <a:srgbClr val="334150"/>
              </a:solidFill>
              <a:prstDash val="sysDot"/>
              <a:miter lim="800000"/>
            </a:ln>
            <a:effectLst/>
          </p:spPr>
          <p:txBody>
            <a:bodyPr wrap="square" lIns="0" tIns="0" rIns="0" bIns="0" numCol="1" anchor="ctr">
              <a:noAutofit/>
            </a:bodyPr>
            <a:lstStyle/>
            <a:p>
              <a:pPr lvl="0">
                <a:defRPr b="1" sz="3600">
                  <a:solidFill>
                    <a:srgbClr val="008000"/>
                  </a:solidFill>
                  <a:latin typeface="Courier"/>
                  <a:ea typeface="Courier"/>
                  <a:cs typeface="Courier"/>
                  <a:sym typeface="Courier"/>
                </a:defRPr>
              </a:pPr>
            </a:p>
          </p:txBody>
        </p:sp>
        <p:sp>
          <p:nvSpPr>
            <p:cNvPr id="4130" name="Shape 4130"/>
            <p:cNvSpPr/>
            <p:nvPr/>
          </p:nvSpPr>
          <p:spPr>
            <a:xfrm>
              <a:off x="0" y="34110"/>
              <a:ext cx="13639802" cy="264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600">
                  <a:latin typeface="Courier"/>
                  <a:ea typeface="Courier"/>
                  <a:cs typeface="Courier"/>
                  <a:sym typeface="Courier"/>
                </a:rPr>
                <a:t>powershell_script </a:t>
              </a:r>
              <a:r>
                <a:rPr sz="3600">
                  <a:solidFill>
                    <a:srgbClr val="BA2121"/>
                  </a:solidFill>
                  <a:latin typeface="Courier"/>
                  <a:ea typeface="Courier"/>
                  <a:cs typeface="Courier"/>
                  <a:sym typeface="Courier"/>
                </a:rPr>
                <a:t>"Install IIS"</a:t>
              </a:r>
              <a:r>
                <a:rPr sz="3600">
                  <a:latin typeface="Courier"/>
                  <a:ea typeface="Courier"/>
                  <a:cs typeface="Courier"/>
                  <a:sym typeface="Courier"/>
                </a:rPr>
                <a:t> </a:t>
              </a:r>
              <a:r>
                <a:rPr b="1" sz="3600">
                  <a:solidFill>
                    <a:srgbClr val="008000"/>
                  </a:solidFill>
                  <a:latin typeface="Courier"/>
                  <a:ea typeface="Courier"/>
                  <a:cs typeface="Courier"/>
                  <a:sym typeface="Courier"/>
                </a:rPr>
                <a:t>do</a:t>
              </a:r>
              <a:endParaRPr sz="3600">
                <a:latin typeface="Calibri"/>
                <a:ea typeface="Calibri"/>
                <a:cs typeface="Calibri"/>
                <a:sym typeface="Calibri"/>
              </a:endParaRPr>
            </a:p>
            <a:p>
              <a:pPr lvl="0">
                <a:defRPr sz="1800"/>
              </a:pPr>
              <a:r>
                <a:rPr sz="3600">
                  <a:latin typeface="Courier"/>
                  <a:ea typeface="Courier"/>
                  <a:cs typeface="Courier"/>
                  <a:sym typeface="Courier"/>
                </a:rPr>
                <a:t>  code "add-windowsfeature Web-Server"</a:t>
              </a:r>
              <a:endParaRPr>
                <a:latin typeface="Calibri"/>
                <a:ea typeface="Calibri"/>
                <a:cs typeface="Calibri"/>
                <a:sym typeface="Calibri"/>
              </a:endParaRPr>
            </a:p>
            <a:p>
              <a:pPr lvl="0">
                <a:defRPr sz="1800"/>
              </a:pPr>
              <a:r>
                <a:rPr sz="3600">
                  <a:solidFill>
                    <a:srgbClr val="CED0D1"/>
                  </a:solidFill>
                  <a:latin typeface="Courier"/>
                  <a:ea typeface="Courier"/>
                  <a:cs typeface="Courier"/>
                  <a:sym typeface="Courier"/>
                </a:rPr>
                <a:t>  action :run</a:t>
              </a:r>
              <a:endParaRPr>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end</a:t>
              </a:r>
            </a:p>
          </p:txBody>
        </p:sp>
      </p:grpSp>
    </p:spTree>
  </p:cSld>
  <p:clrMapOvr>
    <a:masterClrMapping/>
  </p:clrMapOvr>
  <p:transition spd="med" advClick="1"/>
</p:sld>
</file>

<file path=ppt/slides/slide2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5" name="Shape 4135"/>
          <p:cNvSpPr/>
          <p:nvPr/>
        </p:nvSpPr>
        <p:spPr>
          <a:xfrm>
            <a:off x="1357446"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4136" name="Shape 4136"/>
          <p:cNvSpPr/>
          <p:nvPr/>
        </p:nvSpPr>
        <p:spPr>
          <a:xfrm>
            <a:off x="6642748" y="8458202"/>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4137" name="Shape 4137"/>
          <p:cNvSpPr/>
          <p:nvPr/>
        </p:nvSpPr>
        <p:spPr>
          <a:xfrm>
            <a:off x="4699793" y="1644662"/>
            <a:ext cx="11277603" cy="6985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100">
                <a:latin typeface="Courier"/>
                <a:ea typeface="Courier"/>
                <a:cs typeface="Courier"/>
                <a:sym typeface="Courier"/>
              </a:defRPr>
            </a:lvl1pPr>
          </a:lstStyle>
          <a:p>
            <a:pPr lvl="0">
              <a:defRPr sz="1800"/>
            </a:pPr>
            <a:r>
              <a:rPr sz="3100"/>
              <a:t>cookbooks\iis_demo\files\default\Default.htm</a:t>
            </a:r>
          </a:p>
        </p:txBody>
      </p:sp>
      <p:grpSp>
        <p:nvGrpSpPr>
          <p:cNvPr id="4140" name="Group 4140"/>
          <p:cNvGrpSpPr/>
          <p:nvPr/>
        </p:nvGrpSpPr>
        <p:grpSpPr>
          <a:xfrm>
            <a:off x="838279" y="2381249"/>
            <a:ext cx="14631834" cy="4089401"/>
            <a:chOff x="-1" y="0"/>
            <a:chExt cx="14631832" cy="4089400"/>
          </a:xfrm>
        </p:grpSpPr>
        <p:sp>
          <p:nvSpPr>
            <p:cNvPr id="4138" name="Shape 4138"/>
            <p:cNvSpPr/>
            <p:nvPr/>
          </p:nvSpPr>
          <p:spPr>
            <a:xfrm>
              <a:off x="-2" y="0"/>
              <a:ext cx="14631834" cy="40894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4139" name="Shape 4139"/>
            <p:cNvSpPr/>
            <p:nvPr/>
          </p:nvSpPr>
          <p:spPr>
            <a:xfrm>
              <a:off x="-2" y="-1"/>
              <a:ext cx="14631834" cy="406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b="1" sz="4800">
                  <a:solidFill>
                    <a:srgbClr val="008000"/>
                  </a:solidFill>
                  <a:latin typeface="Courier"/>
                  <a:ea typeface="Courier"/>
                  <a:cs typeface="Courier"/>
                  <a:sym typeface="Courier"/>
                </a:rPr>
                <a:t>&lt;html&gt;</a:t>
              </a:r>
              <a:endParaRPr sz="4800">
                <a:latin typeface="Calibri"/>
                <a:ea typeface="Calibri"/>
                <a:cs typeface="Calibri"/>
                <a:sym typeface="Calibri"/>
              </a:endParaRPr>
            </a:p>
            <a:p>
              <a:pPr lvl="0">
                <a:defRPr sz="1800"/>
              </a:pPr>
              <a:r>
                <a:rPr b="1" sz="4800">
                  <a:solidFill>
                    <a:srgbClr val="008000"/>
                  </a:solidFill>
                  <a:latin typeface="Courier"/>
                  <a:ea typeface="Courier"/>
                  <a:cs typeface="Courier"/>
                  <a:sym typeface="Courier"/>
                </a:rPr>
                <a:t>  &lt;body&gt;</a:t>
              </a:r>
              <a:endParaRPr sz="4800">
                <a:latin typeface="Calibri"/>
                <a:ea typeface="Calibri"/>
                <a:cs typeface="Calibri"/>
                <a:sym typeface="Calibri"/>
              </a:endParaRPr>
            </a:p>
            <a:p>
              <a:pPr lvl="0">
                <a:defRPr sz="1800"/>
              </a:pPr>
              <a:r>
                <a:rPr sz="4800">
                  <a:latin typeface="Courier"/>
                  <a:ea typeface="Courier"/>
                  <a:cs typeface="Courier"/>
                  <a:sym typeface="Courier"/>
                </a:rPr>
                <a:t>    </a:t>
              </a:r>
              <a:r>
                <a:rPr b="1" sz="4800">
                  <a:solidFill>
                    <a:srgbClr val="008000"/>
                  </a:solidFill>
                  <a:latin typeface="Courier"/>
                  <a:ea typeface="Courier"/>
                  <a:cs typeface="Courier"/>
                  <a:sym typeface="Courier"/>
                </a:rPr>
                <a:t>&lt;h1&gt;</a:t>
              </a:r>
              <a:r>
                <a:rPr sz="4800">
                  <a:latin typeface="Courier"/>
                  <a:ea typeface="Courier"/>
                  <a:cs typeface="Courier"/>
                  <a:sym typeface="Courier"/>
                </a:rPr>
                <a:t>Hello, world!</a:t>
              </a:r>
              <a:r>
                <a:rPr b="1" sz="4800">
                  <a:solidFill>
                    <a:srgbClr val="008000"/>
                  </a:solidFill>
                  <a:latin typeface="Courier"/>
                  <a:ea typeface="Courier"/>
                  <a:cs typeface="Courier"/>
                  <a:sym typeface="Courier"/>
                </a:rPr>
                <a:t>&lt;/h1&gt;</a:t>
              </a:r>
              <a:endParaRPr sz="4800">
                <a:latin typeface="Calibri"/>
                <a:ea typeface="Calibri"/>
                <a:cs typeface="Calibri"/>
                <a:sym typeface="Calibri"/>
              </a:endParaRPr>
            </a:p>
            <a:p>
              <a:pPr lvl="0">
                <a:defRPr sz="1800"/>
              </a:pPr>
              <a:r>
                <a:rPr b="1" sz="4800">
                  <a:solidFill>
                    <a:srgbClr val="008000"/>
                  </a:solidFill>
                  <a:latin typeface="Courier"/>
                  <a:ea typeface="Courier"/>
                  <a:cs typeface="Courier"/>
                  <a:sym typeface="Courier"/>
                </a:rPr>
                <a:t>  &lt;/body&gt;</a:t>
              </a:r>
              <a:endParaRPr sz="4800">
                <a:latin typeface="Calibri"/>
                <a:ea typeface="Calibri"/>
                <a:cs typeface="Calibri"/>
                <a:sym typeface="Calibri"/>
              </a:endParaRPr>
            </a:p>
            <a:p>
              <a:pPr lvl="0">
                <a:defRPr sz="1800"/>
              </a:pPr>
              <a:r>
                <a:rPr b="1" sz="4800">
                  <a:solidFill>
                    <a:srgbClr val="008000"/>
                  </a:solidFill>
                  <a:latin typeface="Courier"/>
                  <a:ea typeface="Courier"/>
                  <a:cs typeface="Courier"/>
                  <a:sym typeface="Courier"/>
                </a:rPr>
                <a:t>&lt;/html&gt;</a:t>
              </a:r>
            </a:p>
          </p:txBody>
        </p:sp>
      </p:grpSp>
      <p:sp>
        <p:nvSpPr>
          <p:cNvPr id="4141" name="Shape 4141"/>
          <p:cNvSpPr/>
          <p:nvPr>
            <p:ph type="title"/>
          </p:nvPr>
        </p:nvSpPr>
        <p:spPr>
          <a:xfrm>
            <a:off x="800271" y="177800"/>
            <a:ext cx="14657235" cy="1117600"/>
          </a:xfrm>
          <a:prstGeom prst="rect">
            <a:avLst/>
          </a:prstGeom>
        </p:spPr>
        <p:txBody>
          <a:bodyPr lIns="0" tIns="0" rIns="0" bIns="0">
            <a:normAutofit fontScale="100000" lnSpcReduction="0"/>
          </a:bodyPr>
          <a:lstStyle/>
          <a:p>
            <a:pPr lvl="0" defTabSz="813816">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Exercise: </a:t>
            </a:r>
            <a:br>
              <a:rPr sz="3500">
                <a:solidFill>
                  <a:srgbClr val="FFFFFF"/>
                </a:solidFill>
                <a:effectLst>
                  <a:outerShdw sx="100000" sy="100000" kx="0" ky="0" algn="b" rotWithShape="0" blurRad="38100" dist="33909" dir="2700000">
                    <a:srgbClr val="C0C0C0"/>
                  </a:outerShdw>
                </a:effectLst>
              </a:rPr>
            </a:br>
            <a:r>
              <a:rPr sz="3500">
                <a:solidFill>
                  <a:srgbClr val="FFFFFF"/>
                </a:solidFill>
                <a:effectLst>
                  <a:outerShdw sx="100000" sy="100000" kx="0" ky="0" algn="b" rotWithShape="0" blurRad="38100" dist="33909" dir="2700000">
                    <a:srgbClr val="C0C0C0"/>
                  </a:outerShdw>
                </a:effectLst>
              </a:rPr>
              <a:t>Add Default.htm to your cookbook’s files/default directory</a:t>
            </a:r>
          </a:p>
        </p:txBody>
      </p:sp>
    </p:spTree>
  </p:cSld>
  <p:clrMapOvr>
    <a:masterClrMapping/>
  </p:clrMapOvr>
  <p:transition spd="med" advClick="1"/>
</p:sld>
</file>

<file path=ppt/slides/slide2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5" name="Shape 4145"/>
          <p:cNvSpPr/>
          <p:nvPr>
            <p:ph type="title"/>
          </p:nvPr>
        </p:nvSpPr>
        <p:spPr>
          <a:xfrm>
            <a:off x="800273" y="177800"/>
            <a:ext cx="15024722" cy="1117600"/>
          </a:xfrm>
          <a:prstGeom prst="rect">
            <a:avLst/>
          </a:prstGeom>
        </p:spPr>
        <p:txBody>
          <a:bodyPr lIns="38100" tIns="38100" rIns="38100" bIns="38100">
            <a:normAutofit fontScale="100000" lnSpcReduction="0"/>
          </a:bodyPr>
          <a:lstStyle>
            <a:lvl1pPr defTabSz="886967">
              <a:defRPr sz="6400">
                <a:effectLst>
                  <a:outerShdw sx="100000" sy="100000" kx="0" ky="0" algn="b" rotWithShape="0" blurRad="38100" dist="36957" dir="2700000">
                    <a:srgbClr val="C0C0C0"/>
                  </a:outerShdw>
                </a:effectLst>
              </a:defRPr>
            </a:lvl1pPr>
          </a:lstStyle>
          <a:p>
            <a:pPr lvl="0">
              <a:defRPr sz="1800">
                <a:solidFill>
                  <a:srgbClr val="000000"/>
                </a:solidFill>
                <a:effectLst/>
              </a:defRPr>
            </a:pPr>
            <a:r>
              <a:rPr sz="6400">
                <a:solidFill>
                  <a:srgbClr val="FFFFFF"/>
                </a:solidFill>
                <a:effectLst>
                  <a:outerShdw sx="100000" sy="100000" kx="0" ky="0" algn="b" rotWithShape="0" blurRad="38100" dist="36957" dir="2700000">
                    <a:srgbClr val="C0C0C0"/>
                  </a:outerShdw>
                </a:effectLst>
              </a:rPr>
              <a:t>What’s with the ‘default’ subdirectory?</a:t>
            </a:r>
          </a:p>
        </p:txBody>
      </p:sp>
      <p:sp>
        <p:nvSpPr>
          <p:cNvPr id="4146" name="Shape 4146"/>
          <p:cNvSpPr/>
          <p:nvPr>
            <p:ph type="body" idx="1"/>
          </p:nvPr>
        </p:nvSpPr>
        <p:spPr>
          <a:xfrm>
            <a:off x="812880" y="2133598"/>
            <a:ext cx="15774115" cy="6034092"/>
          </a:xfrm>
          <a:prstGeom prst="rect">
            <a:avLst/>
          </a:prstGeom>
        </p:spPr>
        <p:txBody>
          <a:bodyPr>
            <a:normAutofit fontScale="100000" lnSpcReduction="0"/>
          </a:bodyPr>
          <a:lstStyle/>
          <a:p>
            <a:pPr lvl="0" marL="714235" indent="-714235">
              <a:spcBef>
                <a:spcPts val="0"/>
              </a:spcBef>
              <a:defRPr sz="1800"/>
            </a:pPr>
            <a:r>
              <a:rPr sz="4000"/>
              <a:t>Chef allows you to select the most appropriate file (or template) within a cookbook depending on the node's platform</a:t>
            </a:r>
            <a:endParaRPr sz="4000"/>
          </a:p>
          <a:p>
            <a:pPr lvl="1" marL="1119275" indent="-714235">
              <a:defRPr sz="1800"/>
            </a:pPr>
            <a:r>
              <a:rPr sz="4000"/>
              <a:t>Host node name (foo.bar.com)</a:t>
            </a:r>
            <a:endParaRPr sz="4000"/>
          </a:p>
          <a:p>
            <a:pPr lvl="1" marL="1119275" indent="-714235">
              <a:defRPr sz="1800"/>
            </a:pPr>
            <a:r>
              <a:rPr sz="4000"/>
              <a:t>platform-version (windows-6.3)</a:t>
            </a:r>
            <a:endParaRPr sz="4000"/>
          </a:p>
          <a:p>
            <a:pPr lvl="1" marL="1119275" indent="-714235">
              <a:defRPr sz="1800"/>
            </a:pPr>
            <a:r>
              <a:rPr sz="4000"/>
              <a:t>platform-major (windows-6)</a:t>
            </a:r>
            <a:endParaRPr sz="4000"/>
          </a:p>
          <a:p>
            <a:pPr lvl="1" marL="1119275" indent="-714235">
              <a:defRPr sz="1800"/>
            </a:pPr>
            <a:r>
              <a:rPr sz="4000"/>
              <a:t>platform</a:t>
            </a:r>
            <a:endParaRPr sz="4000"/>
          </a:p>
          <a:p>
            <a:pPr lvl="1" marL="1119275" indent="-714235">
              <a:defRPr sz="1800"/>
            </a:pPr>
            <a:r>
              <a:rPr sz="4000"/>
              <a:t>default</a:t>
            </a:r>
            <a:endParaRPr sz="4000"/>
          </a:p>
          <a:p>
            <a:pPr lvl="0" marL="714235" indent="-714235">
              <a:defRPr sz="1800"/>
            </a:pPr>
            <a:r>
              <a:rPr sz="4000"/>
              <a:t>99% of the time, you will just use </a:t>
            </a:r>
            <a:r>
              <a:rPr sz="4000">
                <a:latin typeface="Arial Bold"/>
                <a:ea typeface="Arial Bold"/>
                <a:cs typeface="Arial Bold"/>
                <a:sym typeface="Arial Bold"/>
              </a:rPr>
              <a:t>default</a:t>
            </a:r>
          </a:p>
        </p:txBody>
      </p:sp>
    </p:spTree>
  </p:cSld>
  <p:clrMapOvr>
    <a:masterClrMapping/>
  </p:clrMapOvr>
  <p:transition spd="med" advClick="1"/>
</p:sld>
</file>

<file path=ppt/slides/slide2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52" name="Group 4152"/>
          <p:cNvGrpSpPr/>
          <p:nvPr/>
        </p:nvGrpSpPr>
        <p:grpSpPr>
          <a:xfrm>
            <a:off x="812878" y="1854201"/>
            <a:ext cx="14657236" cy="1219201"/>
            <a:chOff x="0" y="0"/>
            <a:chExt cx="14657235" cy="1219200"/>
          </a:xfrm>
        </p:grpSpPr>
        <p:sp>
          <p:nvSpPr>
            <p:cNvPr id="4150" name="Shape 4150"/>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4151" name="Shape 415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 \&gt; knife cookbook upload iis_demo</a:t>
              </a:r>
            </a:p>
          </p:txBody>
        </p:sp>
      </p:grpSp>
      <p:sp>
        <p:nvSpPr>
          <p:cNvPr id="4153" name="Shape 415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Upload the cookbook</a:t>
            </a:r>
          </a:p>
        </p:txBody>
      </p:sp>
      <p:sp>
        <p:nvSpPr>
          <p:cNvPr id="4154" name="Shape 4154"/>
          <p:cNvSpPr/>
          <p:nvPr>
            <p:ph type="body" idx="1"/>
          </p:nvPr>
        </p:nvSpPr>
        <p:spPr>
          <a:xfrm>
            <a:off x="800176" y="3657600"/>
            <a:ext cx="14657235" cy="49657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buSzTx/>
              <a:buNone/>
              <a:defRPr sz="1800"/>
            </a:pPr>
            <a:r>
              <a:rPr sz="4000">
                <a:solidFill>
                  <a:srgbClr val="FFFFFF"/>
                </a:solidFill>
                <a:latin typeface="Courier"/>
                <a:ea typeface="Courier"/>
                <a:cs typeface="Courier"/>
                <a:sym typeface="Courier"/>
              </a:rPr>
              <a:t>Uploading iis_demo      [0.1.0]</a:t>
            </a:r>
            <a:endParaRPr sz="4000">
              <a:solidFill>
                <a:srgbClr val="FFFFFF"/>
              </a:solidFill>
              <a:latin typeface="Courier"/>
              <a:ea typeface="Courier"/>
              <a:cs typeface="Courier"/>
              <a:sym typeface="Courier"/>
            </a:endParaRPr>
          </a:p>
          <a:p>
            <a:pPr lvl="0" marL="0" indent="0" defTabSz="1408059">
              <a:buSzTx/>
              <a:buNone/>
              <a:defRPr sz="1800"/>
            </a:pPr>
            <a:r>
              <a:rPr sz="4000">
                <a:solidFill>
                  <a:srgbClr val="FFFFFF"/>
                </a:solidFill>
                <a:latin typeface="Courier"/>
                <a:ea typeface="Courier"/>
                <a:cs typeface="Courier"/>
                <a:sym typeface="Courier"/>
              </a:rPr>
              <a:t>Uploaded 1 cookbook.</a:t>
            </a:r>
          </a:p>
        </p:txBody>
      </p:sp>
    </p:spTree>
  </p:cSld>
  <p:clrMapOvr>
    <a:masterClrMapping/>
  </p:clrMapOvr>
  <p:transition spd="med" advClick="1"/>
</p:sld>
</file>

<file path=ppt/slides/slide2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8" name="Shape 4158"/>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7200">
                <a:solidFill>
                  <a:srgbClr val="FFFFFF"/>
                </a:solidFill>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Recipe Naming</a:t>
            </a:r>
          </a:p>
        </p:txBody>
      </p:sp>
      <p:sp>
        <p:nvSpPr>
          <p:cNvPr id="4159" name="Shape 4159"/>
          <p:cNvSpPr/>
          <p:nvPr>
            <p:ph type="body" idx="1"/>
          </p:nvPr>
        </p:nvSpPr>
        <p:spPr>
          <a:xfrm>
            <a:off x="812880" y="1752598"/>
            <a:ext cx="15240715" cy="6415092"/>
          </a:xfrm>
          <a:prstGeom prst="rect">
            <a:avLst/>
          </a:prstGeom>
        </p:spPr>
        <p:txBody>
          <a:bodyPr lIns="0" tIns="0" rIns="0" bIns="0">
            <a:normAutofit fontScale="100000" lnSpcReduction="0"/>
          </a:bodyPr>
          <a:lstStyle/>
          <a:p>
            <a:pPr lvl="0" marL="1093918" indent="-714235">
              <a:buFont typeface="Arial"/>
              <a:defRPr sz="1800"/>
            </a:pPr>
            <a:r>
              <a:rPr sz="4000">
                <a:latin typeface="Arial"/>
                <a:ea typeface="Arial"/>
                <a:cs typeface="Arial"/>
                <a:sym typeface="Arial"/>
              </a:rPr>
              <a:t>Recipes are referenced using the notation ‘</a:t>
            </a:r>
            <a:r>
              <a:rPr i="1" sz="4000">
                <a:latin typeface="Arial"/>
                <a:ea typeface="Arial"/>
                <a:cs typeface="Arial"/>
                <a:sym typeface="Arial"/>
              </a:rPr>
              <a:t>cookbook::recipe’</a:t>
            </a:r>
            <a:r>
              <a:rPr sz="4000">
                <a:latin typeface="Arial"/>
                <a:ea typeface="Arial"/>
                <a:cs typeface="Arial"/>
                <a:sym typeface="Arial"/>
              </a:rPr>
              <a:t>, where ‘recipe’ is the name of the ‘.rb’ file in the </a:t>
            </a:r>
            <a:br>
              <a:rPr sz="4000">
                <a:latin typeface="Arial"/>
                <a:ea typeface="Arial"/>
                <a:cs typeface="Arial"/>
                <a:sym typeface="Arial"/>
              </a:rPr>
            </a:br>
            <a:r>
              <a:rPr sz="4000">
                <a:latin typeface="Arial"/>
                <a:ea typeface="Arial"/>
                <a:cs typeface="Arial"/>
                <a:sym typeface="Arial"/>
              </a:rPr>
              <a:t>“cookbook/recipe” directory</a:t>
            </a:r>
            <a:endParaRPr sz="4000">
              <a:latin typeface="Arial"/>
              <a:ea typeface="Arial"/>
              <a:cs typeface="Arial"/>
              <a:sym typeface="Arial"/>
            </a:endParaRPr>
          </a:p>
          <a:p>
            <a:pPr lvl="0" marL="749300" indent="-369616">
              <a:buFont typeface="Arial"/>
              <a:defRPr sz="1800"/>
            </a:pPr>
            <a:endParaRPr sz="4000">
              <a:latin typeface="Arial"/>
              <a:ea typeface="Arial"/>
              <a:cs typeface="Arial"/>
              <a:sym typeface="Arial"/>
            </a:endParaRPr>
          </a:p>
          <a:p>
            <a:pPr lvl="0" marL="1093918" indent="-714235">
              <a:buFont typeface="Arial"/>
              <a:defRPr sz="1800"/>
            </a:pPr>
            <a:r>
              <a:rPr sz="4000">
                <a:latin typeface="Arial"/>
                <a:ea typeface="Arial"/>
                <a:cs typeface="Arial"/>
                <a:sym typeface="Arial"/>
              </a:rPr>
              <a:t>The “default.rb” recipe for a given cookbook may be referred to just by the name of the cookbook (e.g. ‘</a:t>
            </a:r>
            <a:r>
              <a:rPr i="1" sz="4000">
                <a:latin typeface="Arial"/>
                <a:ea typeface="Arial"/>
                <a:cs typeface="Arial"/>
                <a:sym typeface="Arial"/>
              </a:rPr>
              <a:t>iis_demo’</a:t>
            </a:r>
            <a:r>
              <a:rPr sz="4000">
                <a:latin typeface="Arial"/>
                <a:ea typeface="Arial"/>
                <a:cs typeface="Arial"/>
                <a:sym typeface="Arial"/>
              </a:rPr>
              <a:t>)</a:t>
            </a:r>
            <a:endParaRPr sz="4000">
              <a:latin typeface="Arial"/>
              <a:ea typeface="Arial"/>
              <a:cs typeface="Arial"/>
              <a:sym typeface="Arial"/>
            </a:endParaRPr>
          </a:p>
          <a:p>
            <a:pPr lvl="0" marL="749300" indent="-369616">
              <a:buFont typeface="Arial"/>
              <a:defRPr sz="1800"/>
            </a:pPr>
            <a:endParaRPr sz="4000">
              <a:latin typeface="Arial"/>
              <a:ea typeface="Arial"/>
              <a:cs typeface="Arial"/>
              <a:sym typeface="Arial"/>
            </a:endParaRPr>
          </a:p>
          <a:p>
            <a:pPr lvl="0" marL="1093918" indent="-714235">
              <a:buFont typeface="Arial"/>
              <a:defRPr sz="1800"/>
            </a:pPr>
            <a:r>
              <a:rPr sz="4000">
                <a:latin typeface="Arial"/>
                <a:ea typeface="Arial"/>
                <a:cs typeface="Arial"/>
                <a:sym typeface="Arial"/>
              </a:rPr>
              <a:t>However, if we added another recipe to this cookbook named “createsite.rb”, we would refer to it as ‘</a:t>
            </a:r>
            <a:r>
              <a:rPr i="1" sz="4000">
                <a:latin typeface="Arial"/>
                <a:ea typeface="Arial"/>
                <a:cs typeface="Arial"/>
                <a:sym typeface="Arial"/>
              </a:rPr>
              <a:t>iis_demo::createsite’</a:t>
            </a:r>
          </a:p>
        </p:txBody>
      </p:sp>
    </p:spTree>
  </p:cSld>
  <p:clrMapOvr>
    <a:masterClrMapping/>
  </p:clrMapOvr>
  <p:transition spd="med" advClick="1"/>
</p:sld>
</file>

<file path=ppt/slides/slide2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3" name="Shape 4163"/>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The Run List</a:t>
            </a:r>
          </a:p>
        </p:txBody>
      </p:sp>
      <p:sp>
        <p:nvSpPr>
          <p:cNvPr id="4164" name="Shape 416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Run List is the ordered set of recipes and roles that the Chef Client will execute on a node</a:t>
            </a:r>
            <a:endParaRPr sz="4600"/>
          </a:p>
          <a:p>
            <a:pPr lvl="1" marL="1349614" indent="-944574">
              <a:defRPr sz="1800"/>
            </a:pPr>
            <a:r>
              <a:rPr sz="4600"/>
              <a:t>Recipes are specified by “</a:t>
            </a:r>
            <a:r>
              <a:rPr sz="4600">
                <a:latin typeface="Courier"/>
                <a:ea typeface="Courier"/>
                <a:cs typeface="Courier"/>
                <a:sym typeface="Courier"/>
              </a:rPr>
              <a:t>recipe[name]</a:t>
            </a:r>
            <a:r>
              <a:rPr sz="4600"/>
              <a:t>”</a:t>
            </a:r>
            <a:endParaRPr sz="4600"/>
          </a:p>
          <a:p>
            <a:pPr lvl="1" marL="1349614" indent="-944574">
              <a:defRPr sz="1800"/>
            </a:pPr>
            <a:r>
              <a:rPr sz="4600"/>
              <a:t>Roles are specified by “</a:t>
            </a:r>
            <a:r>
              <a:rPr sz="4600">
                <a:latin typeface="Courier"/>
                <a:ea typeface="Courier"/>
                <a:cs typeface="Courier"/>
                <a:sym typeface="Courier"/>
              </a:rPr>
              <a:t>role[name]</a:t>
            </a:r>
            <a:r>
              <a:rPr sz="4600"/>
              <a:t>”</a:t>
            </a:r>
          </a:p>
        </p:txBody>
      </p:sp>
    </p:spTree>
  </p:cSld>
  <p:clrMapOvr>
    <a:masterClrMapping/>
  </p:clrMapOvr>
  <p:transition spd="med" advClick="1"/>
</p:sld>
</file>

<file path=ppt/slides/slide2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170" name="Group 4170"/>
          <p:cNvGrpSpPr/>
          <p:nvPr/>
        </p:nvGrpSpPr>
        <p:grpSpPr>
          <a:xfrm>
            <a:off x="812877" y="1936750"/>
            <a:ext cx="14657237" cy="1028700"/>
            <a:chOff x="0" y="0"/>
            <a:chExt cx="14657235" cy="1028700"/>
          </a:xfrm>
        </p:grpSpPr>
        <p:sp>
          <p:nvSpPr>
            <p:cNvPr id="4168" name="Shape 4168"/>
            <p:cNvSpPr/>
            <p:nvPr/>
          </p:nvSpPr>
          <p:spPr>
            <a:xfrm>
              <a:off x="-1" y="0"/>
              <a:ext cx="14657237" cy="1028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600">
                  <a:solidFill>
                    <a:srgbClr val="FFFFFF"/>
                  </a:solidFill>
                  <a:latin typeface="Courier"/>
                  <a:ea typeface="Courier"/>
                  <a:cs typeface="Courier"/>
                  <a:sym typeface="Courier"/>
                </a:defRPr>
              </a:pPr>
            </a:p>
          </p:txBody>
        </p:sp>
        <p:sp>
          <p:nvSpPr>
            <p:cNvPr id="4169" name="Shape 4169"/>
            <p:cNvSpPr/>
            <p:nvPr/>
          </p:nvSpPr>
          <p:spPr>
            <a:xfrm>
              <a:off x="-1" y="1269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600">
                  <a:solidFill>
                    <a:srgbClr val="FFFFFF"/>
                  </a:solidFill>
                  <a:latin typeface="Courier"/>
                  <a:ea typeface="Courier"/>
                  <a:cs typeface="Courier"/>
                  <a:sym typeface="Courier"/>
                </a:defRPr>
              </a:lvl1pPr>
            </a:lstStyle>
            <a:p>
              <a:pPr lvl="0">
                <a:defRPr sz="1800">
                  <a:solidFill>
                    <a:srgbClr val="000000"/>
                  </a:solidFill>
                </a:defRPr>
              </a:pPr>
              <a:r>
                <a:rPr sz="3600">
                  <a:solidFill>
                    <a:srgbClr val="FFFFFF"/>
                  </a:solidFill>
                </a:rPr>
                <a:t>$ knife node run_list add node1 'recipe[iis_demo]'</a:t>
              </a:r>
            </a:p>
          </p:txBody>
        </p:sp>
      </p:grpSp>
      <p:sp>
        <p:nvSpPr>
          <p:cNvPr id="4171" name="Shape 417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700">
                <a:solidFill>
                  <a:srgbClr val="FFFFFF"/>
                </a:solidFill>
                <a:effectLst>
                  <a:outerShdw sx="100000" sy="100000" kx="0" ky="0" algn="b" rotWithShape="0" blurRad="38100" dist="38100" dir="2700000">
                    <a:srgbClr val="C0C0C0"/>
                  </a:outerShdw>
                </a:effectLst>
              </a:rPr>
              <a:t>Exercise: Add iis_demo recipe to node</a:t>
            </a:r>
            <a:r>
              <a:rPr sz="47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700">
                <a:solidFill>
                  <a:srgbClr val="FFFFFF"/>
                </a:solidFill>
                <a:effectLst>
                  <a:outerShdw sx="100000" sy="100000" kx="0" ky="0" algn="b" rotWithShape="0" blurRad="38100" dist="38100" dir="2700000">
                    <a:srgbClr val="C0C0C0"/>
                  </a:outerShdw>
                </a:effectLst>
              </a:rPr>
              <a:t>s run list</a:t>
            </a:r>
          </a:p>
        </p:txBody>
      </p:sp>
      <p:sp>
        <p:nvSpPr>
          <p:cNvPr id="4172" name="Shape 4172"/>
          <p:cNvSpPr/>
          <p:nvPr/>
        </p:nvSpPr>
        <p:spPr>
          <a:xfrm>
            <a:off x="800176" y="3657600"/>
            <a:ext cx="14653227" cy="2094904"/>
          </a:xfrm>
          <a:prstGeom prst="rect">
            <a:avLst/>
          </a:prstGeom>
          <a:solidFill/>
          <a:ln w="25400">
            <a:solidFill>
              <a:srgbClr val="334150"/>
            </a:solidFill>
            <a:prstDash val="sysDot"/>
            <a:miter/>
          </a:ln>
        </p:spPr>
        <p:txBody>
          <a:bodyPr lIns="0" tIns="0" rIns="0" bIns="0" anchor="ctr"/>
          <a:lstStyle/>
          <a:p>
            <a:pPr lvl="0">
              <a:defRPr sz="4800">
                <a:solidFill>
                  <a:srgbClr val="FFFFFF"/>
                </a:solidFill>
                <a:latin typeface="Courier"/>
                <a:ea typeface="Courier"/>
                <a:cs typeface="Courier"/>
                <a:sym typeface="Courier"/>
              </a:defRPr>
            </a:pPr>
          </a:p>
        </p:txBody>
      </p:sp>
      <p:sp>
        <p:nvSpPr>
          <p:cNvPr id="4173" name="Shape 4173"/>
          <p:cNvSpPr/>
          <p:nvPr/>
        </p:nvSpPr>
        <p:spPr>
          <a:xfrm>
            <a:off x="799382" y="3606800"/>
            <a:ext cx="14657236" cy="1930401"/>
          </a:xfrm>
          <a:prstGeom prst="rect">
            <a:avLst/>
          </a:prstGeom>
          <a:ln w="12700">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a:defRPr sz="1800"/>
            </a:pPr>
            <a:r>
              <a:rPr sz="4800">
                <a:solidFill>
                  <a:srgbClr val="FFFFFF"/>
                </a:solidFill>
                <a:latin typeface="Courier"/>
                <a:ea typeface="Courier"/>
                <a:cs typeface="Courier"/>
                <a:sym typeface="Courier"/>
              </a:rPr>
              <a:t>node1:</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  run_list: recipe[iis_demo]</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7" name="Shape 178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Topics</a:t>
            </a:r>
          </a:p>
        </p:txBody>
      </p:sp>
      <p:sp>
        <p:nvSpPr>
          <p:cNvPr id="1788" name="Shape 178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Template Variables, Notifications, and Controlling Idempotency</a:t>
            </a:r>
            <a:endParaRPr sz="4600"/>
          </a:p>
          <a:p>
            <a:pPr lvl="0" marL="944574" indent="-944574">
              <a:defRPr sz="1800"/>
            </a:pPr>
            <a:r>
              <a:rPr sz="4600"/>
              <a:t>Data bags, search</a:t>
            </a:r>
            <a:endParaRPr sz="4600"/>
          </a:p>
          <a:p>
            <a:pPr lvl="0" marL="944574" indent="-944574">
              <a:defRPr sz="1800"/>
            </a:pPr>
            <a:r>
              <a:rPr sz="4600"/>
              <a:t>Roles</a:t>
            </a:r>
            <a:endParaRPr sz="4600"/>
          </a:p>
          <a:p>
            <a:pPr lvl="0" marL="944574" indent="-944574">
              <a:defRPr sz="1800"/>
            </a:pPr>
            <a:r>
              <a:rPr sz="4600"/>
              <a:t>Environments</a:t>
            </a:r>
            <a:endParaRPr sz="4600"/>
          </a:p>
          <a:p>
            <a:pPr lvl="0" marL="944574" indent="-944574">
              <a:defRPr sz="1800"/>
            </a:pPr>
            <a:r>
              <a:rPr sz="4600"/>
              <a:t>Using community cookbooks</a:t>
            </a:r>
            <a:endParaRPr sz="4600"/>
          </a:p>
          <a:p>
            <a:pPr lvl="0" marL="944574" indent="-944574">
              <a:defRPr sz="1800"/>
            </a:pPr>
            <a:r>
              <a:rPr sz="4600"/>
              <a:t>Further Resources</a:t>
            </a:r>
          </a:p>
        </p:txBody>
      </p:sp>
    </p:spTree>
  </p:cSld>
  <p:clrMapOvr>
    <a:masterClrMapping/>
  </p:clrMapOvr>
  <p:transition spd="med" advClick="1"/>
</p:sld>
</file>

<file path=ppt/slides/slide2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7" name="Shape 4177"/>
          <p:cNvSpPr/>
          <p:nvPr>
            <p:ph type="title"/>
          </p:nvPr>
        </p:nvSpPr>
        <p:spPr>
          <a:xfrm>
            <a:off x="800271" y="177800"/>
            <a:ext cx="14657235" cy="1117600"/>
          </a:xfrm>
          <a:prstGeom prst="rect">
            <a:avLst/>
          </a:prstGeom>
        </p:spPr>
        <p:txBody>
          <a:bodyPr lIns="0" tIns="0" rIns="0" bIns="0">
            <a:normAutofit fontScale="100000" lnSpcReduction="0"/>
          </a:bodyPr>
          <a:lstStyle>
            <a:lvl1pPr defTabSz="859536">
              <a:defRPr sz="5000">
                <a:effectLst>
                  <a:outerShdw sx="100000" sy="100000" kx="0" ky="0" algn="b" rotWithShape="0" blurRad="38100" dist="35814" dir="2700000">
                    <a:srgbClr val="C0C0C0"/>
                  </a:outerShdw>
                </a:effectLst>
              </a:defRPr>
            </a:lvl1pPr>
          </a:lstStyle>
          <a:p>
            <a:pPr lvl="0">
              <a:defRPr sz="1800">
                <a:solidFill>
                  <a:srgbClr val="000000"/>
                </a:solidFill>
                <a:effectLst/>
              </a:defRPr>
            </a:pPr>
            <a:r>
              <a:rPr sz="5000">
                <a:solidFill>
                  <a:srgbClr val="FFFFFF"/>
                </a:solidFill>
                <a:effectLst>
                  <a:outerShdw sx="100000" sy="100000" kx="0" ky="0" algn="b" rotWithShape="0" blurRad="38100" dist="35814" dir="2700000">
                    <a:srgbClr val="C0C0C0"/>
                  </a:outerShdw>
                </a:effectLst>
              </a:rPr>
              <a:t>Exercise: Run the chef-client on your test node</a:t>
            </a:r>
          </a:p>
        </p:txBody>
      </p:sp>
      <p:grpSp>
        <p:nvGrpSpPr>
          <p:cNvPr id="4180" name="Group 4180"/>
          <p:cNvGrpSpPr/>
          <p:nvPr/>
        </p:nvGrpSpPr>
        <p:grpSpPr>
          <a:xfrm>
            <a:off x="813594" y="3276600"/>
            <a:ext cx="15101064" cy="5359400"/>
            <a:chOff x="0" y="0"/>
            <a:chExt cx="15101062" cy="5359400"/>
          </a:xfrm>
        </p:grpSpPr>
        <p:sp>
          <p:nvSpPr>
            <p:cNvPr id="4178" name="Shape 4178"/>
            <p:cNvSpPr/>
            <p:nvPr/>
          </p:nvSpPr>
          <p:spPr>
            <a:xfrm>
              <a:off x="0" y="0"/>
              <a:ext cx="15101064" cy="53594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179" name="Shape 4179"/>
            <p:cNvSpPr/>
            <p:nvPr/>
          </p:nvSpPr>
          <p:spPr>
            <a:xfrm>
              <a:off x="0" y="190498"/>
              <a:ext cx="15101064" cy="4978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400">
                  <a:solidFill>
                    <a:srgbClr val="FFFFFF"/>
                  </a:solidFill>
                  <a:latin typeface="Menlo Regular"/>
                  <a:ea typeface="Menlo Regular"/>
                  <a:cs typeface="Menlo Regular"/>
                  <a:sym typeface="Menlo Regular"/>
                </a:rPr>
                <a:t>Starting Chef Client, version 11.10.4</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[2014-02-24T05:37:54-08:00] INFO: *** Chef 11.10.4 ***</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[2014-02-24T05:37:54-08:00] INFO: Chef-client pid: 260</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[2014-02-24T05:38:09-08:00] INFO: Run List is [recipe[iis_demo]]</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[2014-02-24T05:38:09-08:00] INFO: Run List expands to [iis_demo]</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[2014-02-24T05:38:09-08:00] INFO: Starting Chef Run for node1</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[2014-02-24T05:38:09-08:00] INFO: Running start handlers</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[2014-02-24T05:38:09-08:00] INFO: Start handlers complete.</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resolving cookbooks for run list: ["iis_demo"]</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[2014-02-24T05:38:10-08:00] INFO: Loading cookbooks [iis_demo]</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Synchronizing Cookbooks:</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[2014-02-24T05:38:10-08:00] INFO: Storing updated cookbooks/iis_demo/recipes/default.rb in the cache.</a:t>
              </a:r>
              <a:endParaRPr>
                <a:latin typeface="Calibri"/>
                <a:ea typeface="Calibri"/>
                <a:cs typeface="Calibri"/>
                <a:sym typeface="Calibri"/>
              </a:endParaRPr>
            </a:p>
            <a:p>
              <a:pPr lvl="0">
                <a:defRPr sz="1800"/>
              </a:pPr>
              <a:r>
                <a:rPr sz="2400">
                  <a:solidFill>
                    <a:srgbClr val="FFFFFF"/>
                  </a:solidFill>
                  <a:latin typeface="Menlo Regular"/>
                  <a:ea typeface="Menlo Regular"/>
                  <a:cs typeface="Menlo Regular"/>
                  <a:sym typeface="Menlo Regular"/>
                </a:rPr>
                <a:t>…</a:t>
              </a:r>
            </a:p>
          </p:txBody>
        </p:sp>
      </p:grpSp>
      <p:grpSp>
        <p:nvGrpSpPr>
          <p:cNvPr id="4183" name="Group 4183"/>
          <p:cNvGrpSpPr/>
          <p:nvPr/>
        </p:nvGrpSpPr>
        <p:grpSpPr>
          <a:xfrm>
            <a:off x="813594" y="1828800"/>
            <a:ext cx="15087602" cy="1219200"/>
            <a:chOff x="0" y="0"/>
            <a:chExt cx="15087601" cy="1219200"/>
          </a:xfrm>
        </p:grpSpPr>
        <p:sp>
          <p:nvSpPr>
            <p:cNvPr id="4181" name="Shape 4181"/>
            <p:cNvSpPr/>
            <p:nvPr/>
          </p:nvSpPr>
          <p:spPr>
            <a:xfrm>
              <a:off x="0" y="0"/>
              <a:ext cx="15087602"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4182" name="Shape 4182"/>
            <p:cNvSpPr/>
            <p:nvPr/>
          </p:nvSpPr>
          <p:spPr>
            <a:xfrm>
              <a:off x="0" y="12699"/>
              <a:ext cx="15087602"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 </a:t>
              </a:r>
              <a:r>
                <a:rPr sz="4800">
                  <a:solidFill>
                    <a:srgbClr val="FFFFFF"/>
                  </a:solidFill>
                  <a:latin typeface="Courier"/>
                  <a:ea typeface="Courier"/>
                  <a:cs typeface="Courier"/>
                  <a:sym typeface="Courier"/>
                </a:rPr>
                <a:t>chef-client</a:t>
              </a:r>
            </a:p>
          </p:txBody>
        </p:sp>
      </p:grpSp>
    </p:spTree>
  </p:cSld>
  <p:clrMapOvr>
    <a:masterClrMapping/>
  </p:clrMapOvr>
  <p:transition spd="med" advClick="1"/>
</p:sld>
</file>

<file path=ppt/slides/slide2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7" name="Shape 4187"/>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Verify that the home page works</a:t>
            </a:r>
          </a:p>
        </p:txBody>
      </p:sp>
      <p:sp>
        <p:nvSpPr>
          <p:cNvPr id="4188" name="Shape 418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Open a web browser</a:t>
            </a:r>
            <a:endParaRPr sz="4600"/>
          </a:p>
          <a:p>
            <a:pPr lvl="0" marL="944574" indent="-944574">
              <a:defRPr sz="1800"/>
            </a:pPr>
            <a:r>
              <a:rPr sz="4600"/>
              <a:t>Type in the URL for your test node</a:t>
            </a:r>
          </a:p>
        </p:txBody>
      </p:sp>
      <p:pic>
        <p:nvPicPr>
          <p:cNvPr id="4189" name="image70.png"/>
          <p:cNvPicPr/>
          <p:nvPr/>
        </p:nvPicPr>
        <p:blipFill>
          <a:blip r:embed="rId3">
            <a:extLst/>
          </a:blip>
          <a:stretch>
            <a:fillRect/>
          </a:stretch>
        </p:blipFill>
        <p:spPr>
          <a:xfrm>
            <a:off x="3404394" y="3657600"/>
            <a:ext cx="10058401" cy="4943231"/>
          </a:xfrm>
          <a:prstGeom prst="rect">
            <a:avLst/>
          </a:prstGeom>
          <a:ln w="12700">
            <a:miter lim="400000"/>
          </a:ln>
        </p:spPr>
      </p:pic>
    </p:spTree>
  </p:cSld>
  <p:clrMapOvr>
    <a:masterClrMapping/>
  </p:clrMapOvr>
  <p:transition spd="med" advClick="1"/>
</p:sld>
</file>

<file path=ppt/slides/slide2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3" name="Shape 419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Congratulate yourself!</a:t>
            </a:r>
          </a:p>
        </p:txBody>
      </p:sp>
      <p:sp>
        <p:nvSpPr>
          <p:cNvPr id="4194" name="Shape 4194"/>
          <p:cNvSpPr/>
          <p:nvPr>
            <p:ph type="body" idx="1"/>
          </p:nvPr>
        </p:nvSpPr>
        <p:spPr>
          <a:xfrm>
            <a:off x="800271" y="1879602"/>
            <a:ext cx="14657235" cy="6731001"/>
          </a:xfrm>
          <a:prstGeom prst="rect">
            <a:avLst/>
          </a:prstGeom>
        </p:spPr>
        <p:txBody>
          <a:bodyPr>
            <a:normAutofit fontScale="100000" lnSpcReduction="0"/>
          </a:bodyPr>
          <a:lstStyle/>
          <a:p>
            <a:pPr lvl="0">
              <a:defRPr sz="1800"/>
            </a:pPr>
          </a:p>
          <a:p>
            <a:pPr lvl="0" marL="944574" indent="-944574">
              <a:defRPr sz="1800"/>
            </a:pPr>
            <a:r>
              <a:rPr sz="4600"/>
              <a:t>You have just written your first Chef cookbook!</a:t>
            </a:r>
            <a:endParaRPr sz="4600"/>
          </a:p>
          <a:p>
            <a:pPr lvl="0" marL="944574" indent="-944574">
              <a:defRPr sz="1800"/>
            </a:pPr>
            <a:r>
              <a:rPr sz="4600"/>
              <a:t>(clap!)</a:t>
            </a:r>
          </a:p>
        </p:txBody>
      </p:sp>
    </p:spTree>
  </p:cSld>
  <p:clrMapOvr>
    <a:masterClrMapping/>
  </p:clrMapOvr>
  <p:transition spd="med" advClick="1"/>
</p:sld>
</file>

<file path=ppt/slides/slide2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8" name="Shape 4198"/>
          <p:cNvSpPr/>
          <p:nvPr>
            <p:ph type="title"/>
          </p:nvPr>
        </p:nvSpPr>
        <p:spPr>
          <a:prstGeom prst="rect">
            <a:avLst/>
          </a:prstGeom>
        </p:spPr>
        <p:txBody>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Take 5</a:t>
            </a:r>
          </a:p>
        </p:txBody>
      </p:sp>
      <p:pic>
        <p:nvPicPr>
          <p:cNvPr id="4199" name="pasted-image.png"/>
          <p:cNvPicPr/>
          <p:nvPr/>
        </p:nvPicPr>
        <p:blipFill>
          <a:blip r:embed="rId2">
            <a:extLst/>
          </a:blip>
          <a:stretch>
            <a:fillRect/>
          </a:stretch>
        </p:blipFill>
        <p:spPr>
          <a:xfrm>
            <a:off x="1656692" y="1595464"/>
            <a:ext cx="12942616" cy="7280222"/>
          </a:xfrm>
          <a:prstGeom prst="rect">
            <a:avLst/>
          </a:prstGeom>
          <a:ln w="12700">
            <a:miter lim="400000"/>
          </a:ln>
        </p:spPr>
      </p:pic>
      <p:sp>
        <p:nvSpPr>
          <p:cNvPr id="4200" name="Shape 4200"/>
          <p:cNvSpPr/>
          <p:nvPr/>
        </p:nvSpPr>
        <p:spPr>
          <a:xfrm>
            <a:off x="11241623" y="8913575"/>
            <a:ext cx="4928477" cy="294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300"/>
            </a:lvl1pPr>
          </a:lstStyle>
          <a:p>
            <a:pPr lvl="0">
              <a:defRPr sz="1800"/>
            </a:pPr>
            <a:r>
              <a:rPr sz="1300"/>
              <a:t>http://bestpaperz.com/ct/8810952-funny-coffee-owl-wallpaper.html</a:t>
            </a:r>
          </a:p>
        </p:txBody>
      </p:sp>
    </p:spTree>
  </p:cSld>
  <p:clrMapOvr>
    <a:masterClrMapping/>
  </p:clrMapOvr>
  <p:transition spd="med" advClick="1"/>
</p:sld>
</file>

<file path=ppt/slides/slide2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2" name="Shape 4202"/>
          <p:cNvSpPr/>
          <p:nvPr/>
        </p:nvSpPr>
        <p:spPr>
          <a:xfrm>
            <a:off x="812800" y="1885950"/>
            <a:ext cx="14630400" cy="3352800"/>
          </a:xfrm>
          <a:prstGeom prst="rect">
            <a:avLst/>
          </a:prstGeom>
          <a:solidFill/>
          <a:ln w="25400">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chor="ctr">
            <a:spAutoFit/>
          </a:bodyPr>
          <a:lstStyle/>
          <a:p>
            <a:pPr lvl="0" defTabSz="546100">
              <a:defRPr sz="1800"/>
            </a:pPr>
            <a:r>
              <a:rPr sz="2400">
                <a:solidFill>
                  <a:srgbClr val="FFFFFF"/>
                </a:solidFill>
                <a:latin typeface="Courier"/>
                <a:ea typeface="Courier"/>
                <a:cs typeface="Courier"/>
                <a:sym typeface="Courier"/>
              </a:rPr>
              <a:t>Starting Chef Client, version 11.16.4</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[2014-11-23T08:09:34-08:00] INFO: *** Chef 11.16.4 ***</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[2014-11-23T08:09:34-08:00] INFO: Chef-client pid: 4996</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[2014-11-23T08:09:44-08:00] INFO: Run List is [recipe[iis_demo]]</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[2014-11-23T08:09:44-08:00] INFO: Run List expands to [iis_demo]</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[2014-11-23T08:09:44-08:00] INFO: Starting Chef Run for node1</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[2014-11-23T08:09:44-08:00] INFO: Running start handlers</a:t>
            </a:r>
            <a:endParaRPr sz="2400">
              <a:solidFill>
                <a:srgbClr val="FFFFFF"/>
              </a:solidFill>
              <a:latin typeface="Courier"/>
              <a:ea typeface="Courier"/>
              <a:cs typeface="Courier"/>
              <a:sym typeface="Courier"/>
            </a:endParaRPr>
          </a:p>
          <a:p>
            <a:pPr lvl="0" defTabSz="546100">
              <a:defRPr sz="1800"/>
            </a:pPr>
            <a:r>
              <a:rPr sz="2400">
                <a:solidFill>
                  <a:srgbClr val="FFFFFF"/>
                </a:solidFill>
                <a:latin typeface="Courier"/>
                <a:ea typeface="Courier"/>
                <a:cs typeface="Courier"/>
                <a:sym typeface="Courier"/>
              </a:rPr>
              <a:t>[2014-11-23T08:09:44-08:00] INFO: Start handlers complete.</a:t>
            </a:r>
          </a:p>
        </p:txBody>
      </p:sp>
      <p:sp>
        <p:nvSpPr>
          <p:cNvPr id="4203" name="Shape 4203"/>
          <p:cNvSpPr/>
          <p:nvPr>
            <p:ph type="title"/>
          </p:nvPr>
        </p:nvSpPr>
        <p:spPr>
          <a:prstGeom prst="rect">
            <a:avLst/>
          </a:prstGeom>
        </p:spPr>
        <p:txBody>
          <a:bodyPr/>
          <a:lstStyle>
            <a:lvl1pPr defTabSz="480568">
              <a:defRPr b="1" sz="6192">
                <a:effectLst>
                  <a:outerShdw sx="100000" sy="100000" kx="0" ky="0" algn="b" rotWithShape="0" blurRad="43688" dist="21844" dir="2700000">
                    <a:srgbClr val="000000">
                      <a:alpha val="75000"/>
                    </a:srgbClr>
                  </a:outerShdw>
                </a:effectLst>
                <a:latin typeface="Arial"/>
                <a:ea typeface="Arial"/>
                <a:cs typeface="Arial"/>
                <a:sym typeface="Arial"/>
              </a:defRPr>
            </a:lvl1pPr>
          </a:lstStyle>
          <a:p>
            <a:pPr lvl="0">
              <a:defRPr b="0" sz="1800">
                <a:solidFill>
                  <a:srgbClr val="000000"/>
                </a:solidFill>
                <a:effectLst/>
              </a:defRPr>
            </a:pPr>
            <a:r>
              <a:rPr b="1" sz="6192">
                <a:solidFill>
                  <a:srgbClr val="FFFFFF"/>
                </a:solidFill>
                <a:effectLst>
                  <a:outerShdw sx="100000" sy="100000" kx="0" ky="0" algn="b" rotWithShape="0" blurRad="43688" dist="21844" dir="2700000">
                    <a:srgbClr val="000000">
                      <a:alpha val="75000"/>
                    </a:srgbClr>
                  </a:outerShdw>
                </a:effectLst>
              </a:rPr>
              <a:t>Reading the output of a chef-client run</a:t>
            </a:r>
          </a:p>
        </p:txBody>
      </p:sp>
      <p:sp>
        <p:nvSpPr>
          <p:cNvPr id="4204" name="Shape 4204"/>
          <p:cNvSpPr/>
          <p:nvPr>
            <p:ph type="body" idx="1"/>
          </p:nvPr>
        </p:nvSpPr>
        <p:spPr>
          <a:xfrm>
            <a:off x="800100" y="5651500"/>
            <a:ext cx="14655800" cy="2959100"/>
          </a:xfrm>
          <a:prstGeom prst="rect">
            <a:avLst/>
          </a:prstGeom>
        </p:spPr>
        <p:txBody>
          <a:bodyPr/>
          <a:lstStyle/>
          <a:p>
            <a:pPr lvl="0">
              <a:defRPr sz="1800"/>
            </a:pPr>
            <a:r>
              <a:rPr sz="4800"/>
              <a:t>The run list is shown</a:t>
            </a:r>
            <a:endParaRPr sz="4800"/>
          </a:p>
          <a:p>
            <a:pPr lvl="0">
              <a:defRPr sz="1800"/>
            </a:pPr>
            <a:r>
              <a:rPr sz="4800"/>
              <a:t>The expanded Run List is the complete list, after nested roles are expanded</a:t>
            </a:r>
          </a:p>
        </p:txBody>
      </p:sp>
      <p:sp>
        <p:nvSpPr>
          <p:cNvPr id="4205" name="Shape 4205"/>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11" name="Group 4211"/>
          <p:cNvGrpSpPr/>
          <p:nvPr/>
        </p:nvGrpSpPr>
        <p:grpSpPr>
          <a:xfrm>
            <a:off x="812879" y="1755773"/>
            <a:ext cx="14631832" cy="4038601"/>
            <a:chOff x="0" y="0"/>
            <a:chExt cx="14631830" cy="4038600"/>
          </a:xfrm>
        </p:grpSpPr>
        <p:sp>
          <p:nvSpPr>
            <p:cNvPr id="4209" name="Shape 4209"/>
            <p:cNvSpPr/>
            <p:nvPr/>
          </p:nvSpPr>
          <p:spPr>
            <a:xfrm>
              <a:off x="0" y="79374"/>
              <a:ext cx="14631832" cy="3879853"/>
            </a:xfrm>
            <a:prstGeom prst="rect">
              <a:avLst/>
            </a:prstGeom>
            <a:solidFill>
              <a:srgbClr val="000000"/>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210" name="Shape 4210"/>
            <p:cNvSpPr/>
            <p:nvPr/>
          </p:nvSpPr>
          <p:spPr>
            <a:xfrm>
              <a:off x="0" y="-1"/>
              <a:ext cx="14631832" cy="403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spAutoFit/>
            </a:bodyPr>
            <a:lstStyle/>
            <a:p>
              <a:pPr lvl="0">
                <a:defRPr sz="1800"/>
              </a:pPr>
              <a:r>
                <a:rPr sz="2000">
                  <a:solidFill>
                    <a:srgbClr val="FFFFFF"/>
                  </a:solidFill>
                  <a:latin typeface="Courier"/>
                  <a:ea typeface="Courier"/>
                  <a:cs typeface="Courier"/>
                  <a:sym typeface="Courier"/>
                </a:rPr>
                <a:t>Converging 3 resources</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Recipe: iis_demo::default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powershell_script[Install IIS] action run[2014-02-24T06:08:29-08:00] </a:t>
              </a:r>
              <a:endParaRPr sz="2000">
                <a:solidFill>
                  <a:srgbClr val="FFFFFF"/>
                </a:solidFill>
                <a:latin typeface="Courier"/>
                <a:ea typeface="Courier"/>
                <a:cs typeface="Courier"/>
                <a:sym typeface="Courier"/>
              </a:endParaRPr>
            </a:p>
            <a:p>
              <a:pPr lvl="0">
                <a:defRPr sz="1800"/>
              </a:pPr>
              <a:r>
                <a:rPr sz="2000">
                  <a:solidFill>
                    <a:srgbClr val="FFFFFF"/>
                  </a:solidFill>
                  <a:latin typeface="Courier"/>
                  <a:ea typeface="Courier"/>
                  <a:cs typeface="Courier"/>
                  <a:sym typeface="Courier"/>
                </a:rPr>
                <a:t>INFO: Processing powershell_script[Install IIS]</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action run (iis_demo::default line 9)</a:t>
              </a:r>
              <a:endParaRPr>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Success Restart Needed Exit Code      Feature Result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      --------------</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True    No             Success        {Common HTTP Features, Default Document, D...</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WARNING: Windows automatic updating is not enabled. To ensure that your newly-installed role or feature is automatically updated, turn on Windows Update.</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[2014-02-24T06:09:16-08:00] INFO: powershell_script[Install IIS] ran successfully</a:t>
              </a:r>
            </a:p>
          </p:txBody>
        </p:sp>
      </p:grpSp>
      <p:sp>
        <p:nvSpPr>
          <p:cNvPr id="4212" name="Shape 4212"/>
          <p:cNvSpPr/>
          <p:nvPr>
            <p:ph type="title"/>
          </p:nvPr>
        </p:nvSpPr>
        <p:spPr>
          <a:xfrm>
            <a:off x="800271" y="177800"/>
            <a:ext cx="14657235" cy="1117600"/>
          </a:xfrm>
          <a:prstGeom prst="rect">
            <a:avLst/>
          </a:prstGeom>
        </p:spPr>
        <p:txBody>
          <a:bodyPr lIns="0" tIns="0" rIns="0" bIns="0">
            <a:normAutofit fontScale="100000" lnSpcReduction="0"/>
          </a:bodyPr>
          <a:lstStyle>
            <a:lvl1pPr>
              <a:defRPr sz="4400"/>
            </a:lvl1pPr>
          </a:lstStyle>
          <a:p>
            <a:pPr lvl="0">
              <a:defRPr sz="1800">
                <a:solidFill>
                  <a:srgbClr val="000000"/>
                </a:solidFill>
                <a:effectLst/>
              </a:defRPr>
            </a:pPr>
            <a:r>
              <a:rPr sz="4400">
                <a:solidFill>
                  <a:srgbClr val="FFFFFF"/>
                </a:solidFill>
                <a:effectLst>
                  <a:outerShdw sx="100000" sy="100000" kx="0" ky="0" algn="b" rotWithShape="0" blurRad="38100" dist="38100" dir="2700000">
                    <a:srgbClr val="C0C0C0"/>
                  </a:outerShdw>
                </a:effectLst>
              </a:rPr>
              <a:t>Reading the output of a chef-client run</a:t>
            </a:r>
          </a:p>
        </p:txBody>
      </p:sp>
      <p:sp>
        <p:nvSpPr>
          <p:cNvPr id="4213" name="Shape 4213"/>
          <p:cNvSpPr/>
          <p:nvPr>
            <p:ph type="body" idx="1"/>
          </p:nvPr>
        </p:nvSpPr>
        <p:spPr>
          <a:xfrm>
            <a:off x="800176" y="5956300"/>
            <a:ext cx="14657235" cy="2197100"/>
          </a:xfrm>
          <a:prstGeom prst="rect">
            <a:avLst/>
          </a:prstGeom>
        </p:spPr>
        <p:txBody>
          <a:bodyPr>
            <a:normAutofit fontScale="100000" lnSpcReduction="0"/>
          </a:bodyPr>
          <a:lstStyle/>
          <a:p>
            <a:pPr lvl="0" marL="944574" indent="-944574">
              <a:defRPr sz="1800"/>
            </a:pPr>
            <a:r>
              <a:rPr sz="4600">
                <a:latin typeface="Courier"/>
                <a:ea typeface="Courier"/>
                <a:cs typeface="Courier"/>
                <a:sym typeface="Courier"/>
              </a:rPr>
              <a:t>powershell_script</a:t>
            </a:r>
            <a:r>
              <a:rPr sz="4600"/>
              <a:t> is not idempotent</a:t>
            </a:r>
            <a:endParaRPr sz="4600"/>
          </a:p>
          <a:p>
            <a:pPr lvl="0" marL="944574" indent="-944574">
              <a:defRPr sz="1800"/>
            </a:pPr>
            <a:r>
              <a:rPr sz="4600"/>
              <a:t>Add-WindowsFeature is!</a:t>
            </a:r>
          </a:p>
        </p:txBody>
      </p:sp>
    </p:spTree>
  </p:cSld>
  <p:clrMapOvr>
    <a:masterClrMapping/>
  </p:clrMapOvr>
  <p:transition spd="med" advClick="1"/>
</p:sld>
</file>

<file path=ppt/slides/slide2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19" name="Group 4219"/>
          <p:cNvGrpSpPr/>
          <p:nvPr/>
        </p:nvGrpSpPr>
        <p:grpSpPr>
          <a:xfrm>
            <a:off x="812877" y="1835150"/>
            <a:ext cx="14631834" cy="3879850"/>
            <a:chOff x="-1" y="0"/>
            <a:chExt cx="14631832" cy="3879850"/>
          </a:xfrm>
        </p:grpSpPr>
        <p:sp>
          <p:nvSpPr>
            <p:cNvPr id="4217" name="Shape 4217"/>
            <p:cNvSpPr/>
            <p:nvPr/>
          </p:nvSpPr>
          <p:spPr>
            <a:xfrm>
              <a:off x="-2" y="0"/>
              <a:ext cx="14631834" cy="3879850"/>
            </a:xfrm>
            <a:prstGeom prst="rect">
              <a:avLst/>
            </a:prstGeom>
            <a:solidFill>
              <a:srgbClr val="000000"/>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218" name="Shape 4218"/>
            <p:cNvSpPr/>
            <p:nvPr/>
          </p:nvSpPr>
          <p:spPr>
            <a:xfrm>
              <a:off x="-2" y="530224"/>
              <a:ext cx="14631834" cy="281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spAutoFit/>
            </a:bodyPr>
            <a:lstStyle/>
            <a:p>
              <a:pPr lvl="0">
                <a:defRPr sz="1800"/>
              </a:pPr>
              <a:r>
                <a:rPr sz="2000">
                  <a:solidFill>
                    <a:srgbClr val="FFFFFF"/>
                  </a:solidFill>
                  <a:latin typeface="Courier"/>
                  <a:ea typeface="Courier"/>
                  <a:cs typeface="Courier"/>
                  <a:sym typeface="Courier"/>
                </a:rPr>
                <a:t> * service[w3svc] action enable</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[2014-02-24T06:25:33-08:00] </a:t>
              </a:r>
              <a:endParaRPr sz="2000">
                <a:solidFill>
                  <a:srgbClr val="FFFFFF"/>
                </a:solidFill>
                <a:latin typeface="Courier"/>
                <a:ea typeface="Courier"/>
                <a:cs typeface="Courier"/>
                <a:sym typeface="Courier"/>
              </a:endParaRPr>
            </a:p>
            <a:p>
              <a:pPr lvl="0">
                <a:defRPr sz="1800"/>
              </a:pPr>
              <a:r>
                <a:rPr sz="2000">
                  <a:solidFill>
                    <a:srgbClr val="FFFFFF"/>
                  </a:solidFill>
                  <a:latin typeface="Courier"/>
                  <a:ea typeface="Courier"/>
                  <a:cs typeface="Courier"/>
                  <a:sym typeface="Courier"/>
                </a:rPr>
                <a:t>INFO: Processing service[w3svc] action enable (iis_demo::default line 14)</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(up to date)</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service[w3svc] action start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[2014-02-24T06:25:33-08:00] </a:t>
              </a:r>
              <a:endParaRPr sz="2000">
                <a:solidFill>
                  <a:srgbClr val="FFFFFF"/>
                </a:solidFill>
                <a:latin typeface="Courier"/>
                <a:ea typeface="Courier"/>
                <a:cs typeface="Courier"/>
                <a:sym typeface="Courier"/>
              </a:endParaRPr>
            </a:p>
            <a:p>
              <a:pPr lvl="0">
                <a:defRPr sz="1800"/>
              </a:pPr>
              <a:r>
                <a:rPr sz="2000">
                  <a:solidFill>
                    <a:srgbClr val="FFFFFF"/>
                  </a:solidFill>
                  <a:latin typeface="Courier"/>
                  <a:ea typeface="Courier"/>
                  <a:cs typeface="Courier"/>
                  <a:sym typeface="Courier"/>
                </a:rPr>
                <a:t>INFO: Processing service[w3svc] action start (iis_demo::default line 14)</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(up to date)</a:t>
              </a:r>
            </a:p>
          </p:txBody>
        </p:sp>
      </p:grpSp>
      <p:sp>
        <p:nvSpPr>
          <p:cNvPr id="4220" name="Shape 4220"/>
          <p:cNvSpPr/>
          <p:nvPr>
            <p:ph type="title"/>
          </p:nvPr>
        </p:nvSpPr>
        <p:spPr>
          <a:xfrm>
            <a:off x="800271" y="177800"/>
            <a:ext cx="14657235" cy="1117600"/>
          </a:xfrm>
          <a:prstGeom prst="rect">
            <a:avLst/>
          </a:prstGeom>
        </p:spPr>
        <p:txBody>
          <a:bodyPr lIns="0" tIns="0" rIns="0" bIns="0">
            <a:normAutofit fontScale="100000" lnSpcReduction="0"/>
          </a:bodyPr>
          <a:lstStyle>
            <a:lvl1pPr>
              <a:defRPr sz="4400"/>
            </a:lvl1pPr>
          </a:lstStyle>
          <a:p>
            <a:pPr lvl="0">
              <a:defRPr sz="1800">
                <a:solidFill>
                  <a:srgbClr val="000000"/>
                </a:solidFill>
                <a:effectLst/>
              </a:defRPr>
            </a:pPr>
            <a:r>
              <a:rPr sz="4400">
                <a:solidFill>
                  <a:srgbClr val="FFFFFF"/>
                </a:solidFill>
                <a:effectLst>
                  <a:outerShdw sx="100000" sy="100000" kx="0" ky="0" algn="b" rotWithShape="0" blurRad="38100" dist="38100" dir="2700000">
                    <a:srgbClr val="C0C0C0"/>
                  </a:outerShdw>
                </a:effectLst>
              </a:rPr>
              <a:t>Reading the output of a chef-client run</a:t>
            </a:r>
          </a:p>
        </p:txBody>
      </p:sp>
      <p:sp>
        <p:nvSpPr>
          <p:cNvPr id="4221" name="Shape 4221"/>
          <p:cNvSpPr/>
          <p:nvPr>
            <p:ph type="body" idx="1"/>
          </p:nvPr>
        </p:nvSpPr>
        <p:spPr>
          <a:xfrm>
            <a:off x="800176" y="5956300"/>
            <a:ext cx="14657235" cy="2197100"/>
          </a:xfrm>
          <a:prstGeom prst="rect">
            <a:avLst/>
          </a:prstGeom>
        </p:spPr>
        <p:txBody>
          <a:bodyPr>
            <a:normAutofit fontScale="100000" lnSpcReduction="0"/>
          </a:bodyPr>
          <a:lstStyle/>
          <a:p>
            <a:pPr lvl="0" marL="944574" indent="-944574">
              <a:defRPr sz="1800"/>
            </a:pPr>
            <a:r>
              <a:rPr sz="4600"/>
              <a:t>Service is idempotent.</a:t>
            </a:r>
            <a:endParaRPr sz="4600"/>
          </a:p>
          <a:p>
            <a:pPr lvl="0" marL="944574" indent="-944574">
              <a:defRPr sz="1800"/>
            </a:pPr>
            <a:r>
              <a:rPr sz="4600"/>
              <a:t>No changes have been made</a:t>
            </a:r>
          </a:p>
        </p:txBody>
      </p:sp>
    </p:spTree>
  </p:cSld>
  <p:clrMapOvr>
    <a:masterClrMapping/>
  </p:clrMapOvr>
  <p:transition spd="med" advClick="1"/>
</p:sld>
</file>

<file path=ppt/slides/slide2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27" name="Group 4227"/>
          <p:cNvGrpSpPr/>
          <p:nvPr/>
        </p:nvGrpSpPr>
        <p:grpSpPr>
          <a:xfrm>
            <a:off x="432593" y="1642877"/>
            <a:ext cx="11811002" cy="7120125"/>
            <a:chOff x="0" y="0"/>
            <a:chExt cx="11811000" cy="7120124"/>
          </a:xfrm>
        </p:grpSpPr>
        <p:sp>
          <p:nvSpPr>
            <p:cNvPr id="4225" name="Shape 4225"/>
            <p:cNvSpPr/>
            <p:nvPr/>
          </p:nvSpPr>
          <p:spPr>
            <a:xfrm>
              <a:off x="0" y="-1"/>
              <a:ext cx="11811001" cy="7120125"/>
            </a:xfrm>
            <a:prstGeom prst="rect">
              <a:avLst/>
            </a:prstGeom>
            <a:solidFill>
              <a:srgbClr val="000000"/>
            </a:solidFill>
            <a:ln w="25400" cap="flat">
              <a:solidFill>
                <a:srgbClr val="000000"/>
              </a:solidFill>
              <a:prstDash val="sysDot"/>
              <a:miter lim="800000"/>
            </a:ln>
            <a:effectLst/>
          </p:spPr>
          <p:txBody>
            <a:bodyPr wrap="square" lIns="0" tIns="0" rIns="0" bIns="0" numCol="1" anchor="ctr">
              <a:noAutofit/>
            </a:bodyPr>
            <a:lstStyle/>
            <a:p>
              <a:pPr lvl="0">
                <a:defRPr sz="1800">
                  <a:solidFill>
                    <a:srgbClr val="FFFFFF"/>
                  </a:solidFill>
                  <a:latin typeface="Courier"/>
                  <a:ea typeface="Courier"/>
                  <a:cs typeface="Courier"/>
                  <a:sym typeface="Courier"/>
                </a:defRPr>
              </a:pPr>
            </a:p>
          </p:txBody>
        </p:sp>
        <p:sp>
          <p:nvSpPr>
            <p:cNvPr id="4226" name="Shape 4226"/>
            <p:cNvSpPr/>
            <p:nvPr/>
          </p:nvSpPr>
          <p:spPr>
            <a:xfrm>
              <a:off x="0" y="16759"/>
              <a:ext cx="11811001" cy="708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spAutoFit/>
            </a:bodyPr>
            <a:lstStyle/>
            <a:p>
              <a:pPr lvl="0">
                <a:defRPr sz="1800"/>
              </a:pPr>
              <a:r>
                <a:rPr>
                  <a:solidFill>
                    <a:srgbClr val="FFFFFF"/>
                  </a:solidFill>
                  <a:latin typeface="Courier"/>
                  <a:ea typeface="Courier"/>
                  <a:cs typeface="Courier"/>
                  <a:sym typeface="Courier"/>
                </a:rPr>
                <a:t> * cookbook_file[c:\inetpub\wwwroot\Default.htm] action create</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[2014-02-24T06:25:33-08:00] INFO: Processing cookbook_file[c:\inetpub\wwwroot\Default.htm] action create (iis_demo::default line 18)</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[2014-02-24T06:25:33-08:00] INFO: cookbook_file[c:\inetpub\wwwroot\Default.htm] created file c:\inetpub\wwwroot\Default.htm</a:t>
              </a:r>
              <a:endParaRPr>
                <a:solidFill>
                  <a:srgbClr val="FFFFFF"/>
                </a:solidFill>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create new file c:\inetpub\wwwroot\Default.htm[2014-02-24T06:25:33-08:00] INFO: cookbook_file[c:\inetpub\wwwroot\Default.htm] updated file contents c:\inetpub\wwwroot\Default.htm</a:t>
              </a:r>
              <a:endParaRPr>
                <a:solidFill>
                  <a:srgbClr val="FFFFFF"/>
                </a:solidFill>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update content in file c:\inetpub\wwwroot\Default.htm from none to 231d53</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c:\inetpub\wwwroot\Default.htm      2014-02-24 06:25:33.000000000 -0800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C:/Users/chef/AppData/Local/Temp/4/Default.htm20140224-1896-13q72ev 2014-02-24 06:25:33.000000000 -0800</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-1 +1,7 @@</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+&lt;html&gt;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&lt;body&gt;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&lt;h1&gt;Hello, world!&lt;/h1&gt;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&lt;/body&gt;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+&lt;/html&gt;</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+[2014-02-24T06:25:33-08:00] INFO: cookbook_file[c:\inetpub\wwwroot\Default.htm] permissions changed to [Everyone/flags:0/mask:80000000]</a:t>
              </a:r>
              <a:endParaRPr>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change dacl</a:t>
              </a:r>
            </a:p>
          </p:txBody>
        </p:sp>
      </p:grpSp>
      <p:sp>
        <p:nvSpPr>
          <p:cNvPr id="4228" name="Shape 4228"/>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Reading the output of a chef-client run</a:t>
            </a:r>
          </a:p>
        </p:txBody>
      </p:sp>
      <p:sp>
        <p:nvSpPr>
          <p:cNvPr id="4229" name="Shape 4229"/>
          <p:cNvSpPr/>
          <p:nvPr>
            <p:ph type="body" idx="1"/>
          </p:nvPr>
        </p:nvSpPr>
        <p:spPr>
          <a:xfrm>
            <a:off x="12417035" y="1676400"/>
            <a:ext cx="3823416" cy="7086600"/>
          </a:xfrm>
          <a:prstGeom prst="rect">
            <a:avLst/>
          </a:prstGeom>
        </p:spPr>
        <p:txBody>
          <a:bodyPr>
            <a:normAutofit fontScale="100000" lnSpcReduction="0"/>
          </a:bodyPr>
          <a:lstStyle/>
          <a:p>
            <a:pPr lvl="0" marL="457109" indent="-457109">
              <a:defRPr sz="1800"/>
            </a:pPr>
            <a:r>
              <a:rPr sz="3200"/>
              <a:t>Check for an Default.htm file</a:t>
            </a:r>
            <a:endParaRPr sz="3200"/>
          </a:p>
          <a:p>
            <a:pPr lvl="0" marL="457109" indent="-457109">
              <a:spcBef>
                <a:spcPts val="800"/>
              </a:spcBef>
              <a:defRPr sz="1800"/>
            </a:pPr>
            <a:r>
              <a:rPr sz="3200"/>
              <a:t>If there is already one in place, backup the file</a:t>
            </a:r>
            <a:endParaRPr sz="3200"/>
          </a:p>
          <a:p>
            <a:pPr lvl="0" marL="457109" indent="-457109">
              <a:spcBef>
                <a:spcPts val="800"/>
              </a:spcBef>
              <a:defRPr sz="1800"/>
            </a:pPr>
            <a:r>
              <a:rPr sz="3200"/>
              <a:t>A diff of the written file is shown with the modified lines called out</a:t>
            </a:r>
            <a:endParaRPr sz="3200"/>
          </a:p>
          <a:p>
            <a:pPr lvl="0" marL="457109" indent="-457109">
              <a:spcBef>
                <a:spcPts val="800"/>
              </a:spcBef>
              <a:defRPr sz="1800"/>
            </a:pPr>
            <a:r>
              <a:rPr sz="3200"/>
              <a:t>Set permissions on the file</a:t>
            </a:r>
          </a:p>
        </p:txBody>
      </p:sp>
    </p:spTree>
  </p:cSld>
  <p:clrMapOvr>
    <a:masterClrMapping/>
  </p:clrMapOvr>
  <p:transition spd="med" advClick="1"/>
</p:sld>
</file>

<file path=ppt/slides/slide2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35" name="Group 4235"/>
          <p:cNvGrpSpPr/>
          <p:nvPr/>
        </p:nvGrpSpPr>
        <p:grpSpPr>
          <a:xfrm>
            <a:off x="812877" y="1898651"/>
            <a:ext cx="14631834" cy="1879603"/>
            <a:chOff x="-1" y="0"/>
            <a:chExt cx="14631832" cy="1879601"/>
          </a:xfrm>
        </p:grpSpPr>
        <p:sp>
          <p:nvSpPr>
            <p:cNvPr id="4233" name="Shape 4233"/>
            <p:cNvSpPr/>
            <p:nvPr/>
          </p:nvSpPr>
          <p:spPr>
            <a:xfrm>
              <a:off x="-2" y="0"/>
              <a:ext cx="14631834" cy="1879602"/>
            </a:xfrm>
            <a:prstGeom prst="rect">
              <a:avLst/>
            </a:prstGeom>
            <a:solidFill>
              <a:srgbClr val="000000"/>
            </a:solid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4234" name="Shape 4234"/>
            <p:cNvSpPr/>
            <p:nvPr/>
          </p:nvSpPr>
          <p:spPr>
            <a:xfrm>
              <a:off x="-2" y="12700"/>
              <a:ext cx="14631834" cy="185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ctr">
              <a:spAutoFit/>
            </a:bodyPr>
            <a:lstStyle/>
            <a:p>
              <a:pPr lvl="0">
                <a:defRPr sz="1800"/>
              </a:pPr>
              <a:r>
                <a:rPr sz="2400">
                  <a:solidFill>
                    <a:srgbClr val="FFFFFF"/>
                  </a:solidFill>
                  <a:latin typeface="Courier"/>
                  <a:ea typeface="Courier"/>
                  <a:cs typeface="Courier"/>
                  <a:sym typeface="Courier"/>
                </a:rPr>
                <a:t>[2014-02-24T06:25:34-08:00] INFO: Chef Run complete in 17.432572377 seconds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[2014-02-24T06:25:34-08:00] INFO: Running report handlers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[2014-02-24T06:25:34-08:00] INFO: Report handlers complete</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Chef Client finished, 2 resources updated</a:t>
              </a:r>
            </a:p>
          </p:txBody>
        </p:sp>
      </p:grpSp>
      <p:sp>
        <p:nvSpPr>
          <p:cNvPr id="4236" name="Shape 4236"/>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Reading the output of a chef-client run</a:t>
            </a:r>
          </a:p>
        </p:txBody>
      </p:sp>
      <p:sp>
        <p:nvSpPr>
          <p:cNvPr id="4237" name="Shape 4237"/>
          <p:cNvSpPr/>
          <p:nvPr>
            <p:ph type="body" idx="1"/>
          </p:nvPr>
        </p:nvSpPr>
        <p:spPr>
          <a:xfrm>
            <a:off x="800176" y="4165600"/>
            <a:ext cx="14657235" cy="2197100"/>
          </a:xfrm>
          <a:prstGeom prst="rect">
            <a:avLst/>
          </a:prstGeom>
        </p:spPr>
        <p:txBody>
          <a:bodyPr>
            <a:normAutofit fontScale="100000" lnSpcReduction="0"/>
          </a:bodyPr>
          <a:lstStyle/>
          <a:p>
            <a:pPr lvl="0" marL="358527" indent="-358527" defTabSz="886967">
              <a:spcBef>
                <a:spcPts val="1000"/>
              </a:spcBef>
              <a:defRPr sz="1800"/>
            </a:pPr>
            <a:endParaRPr sz="4400"/>
          </a:p>
          <a:p>
            <a:pPr lvl="0" marL="876401" indent="-876401" defTabSz="886967">
              <a:spcBef>
                <a:spcPts val="1000"/>
              </a:spcBef>
              <a:defRPr sz="1800"/>
            </a:pPr>
            <a:r>
              <a:rPr sz="4400"/>
              <a:t>Time to complete the Chef run is displayed</a:t>
            </a:r>
            <a:endParaRPr sz="4400"/>
          </a:p>
          <a:p>
            <a:pPr lvl="0" marL="876401" indent="-876401" defTabSz="886967">
              <a:spcBef>
                <a:spcPts val="1000"/>
              </a:spcBef>
              <a:defRPr sz="1800"/>
            </a:pPr>
            <a:r>
              <a:rPr sz="4400"/>
              <a:t>Report and exception handlers are now run</a:t>
            </a:r>
          </a:p>
        </p:txBody>
      </p:sp>
    </p:spTree>
  </p:cSld>
  <p:clrMapOvr>
    <a:masterClrMapping/>
  </p:clrMapOvr>
  <p:transition spd="med" advClick="1"/>
</p:sld>
</file>

<file path=ppt/slides/slide2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1" name="Shape 4241"/>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900">
                <a:solidFill>
                  <a:srgbClr val="FFFFFF"/>
                </a:solidFill>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Idempotence</a:t>
            </a:r>
          </a:p>
        </p:txBody>
      </p:sp>
      <p:sp>
        <p:nvSpPr>
          <p:cNvPr id="4242" name="Shape 4242"/>
          <p:cNvSpPr/>
          <p:nvPr>
            <p:ph type="body" idx="1"/>
          </p:nvPr>
        </p:nvSpPr>
        <p:spPr>
          <a:xfrm>
            <a:off x="800271" y="1879602"/>
            <a:ext cx="14657236" cy="6731001"/>
          </a:xfrm>
          <a:prstGeom prst="rect">
            <a:avLst/>
          </a:prstGeom>
        </p:spPr>
        <p:txBody>
          <a:bodyPr lIns="0" tIns="0" rIns="0" bIns="0">
            <a:normAutofit fontScale="100000" lnSpcReduction="0"/>
          </a:bodyPr>
          <a:lstStyle/>
          <a:p>
            <a:pPr lvl="0" marL="944574" indent="-944574">
              <a:buFont typeface="Arial"/>
              <a:defRPr sz="1800"/>
            </a:pPr>
            <a:r>
              <a:rPr sz="4600">
                <a:latin typeface="Arial"/>
                <a:ea typeface="Arial"/>
                <a:cs typeface="Arial"/>
                <a:sym typeface="Arial"/>
              </a:rPr>
              <a:t>Actions on resources in Chef are designed to be </a:t>
            </a:r>
            <a:r>
              <a:rPr sz="4600">
                <a:latin typeface="Arial Bold"/>
                <a:ea typeface="Arial Bold"/>
                <a:cs typeface="Arial Bold"/>
                <a:sym typeface="Arial Bold"/>
              </a:rPr>
              <a:t>idempotent</a:t>
            </a:r>
            <a:endParaRPr>
              <a:latin typeface="Arial Bold"/>
              <a:ea typeface="Arial Bold"/>
              <a:cs typeface="Arial Bold"/>
              <a:sym typeface="Arial Bold"/>
            </a:endParaRPr>
          </a:p>
          <a:p>
            <a:pPr lvl="0" marL="944574" indent="-944574">
              <a:buFont typeface="Arial"/>
              <a:defRPr sz="1800"/>
            </a:pPr>
            <a:r>
              <a:rPr sz="4600">
                <a:latin typeface="Arial"/>
                <a:ea typeface="Arial"/>
                <a:cs typeface="Arial"/>
                <a:sym typeface="Arial"/>
              </a:rPr>
              <a:t>In practical terms, this means they only change the state of the system if they have to</a:t>
            </a:r>
            <a:endParaRPr sz="4600">
              <a:latin typeface="Arial"/>
              <a:ea typeface="Arial"/>
              <a:cs typeface="Arial"/>
              <a:sym typeface="Arial"/>
            </a:endParaRPr>
          </a:p>
          <a:p>
            <a:pPr lvl="0" marL="944574" indent="-944574">
              <a:buFont typeface="Arial"/>
              <a:defRPr sz="1800"/>
            </a:pPr>
            <a:r>
              <a:rPr sz="4600">
                <a:latin typeface="Arial"/>
                <a:ea typeface="Arial"/>
                <a:cs typeface="Arial"/>
                <a:sym typeface="Arial"/>
              </a:rPr>
              <a:t>If a resource in Chef is properly configured, we move on to the next resource</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0" name="Shape 179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Breaks!</a:t>
            </a:r>
          </a:p>
        </p:txBody>
      </p:sp>
      <p:sp>
        <p:nvSpPr>
          <p:cNvPr id="1791" name="Shape 179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We’ll take a break between each section, or every hour, whichever comes first</a:t>
            </a:r>
            <a:endParaRPr sz="4600"/>
          </a:p>
          <a:p>
            <a:pPr lvl="0" marL="944574" indent="-944574">
              <a:defRPr sz="1800"/>
            </a:pPr>
            <a:r>
              <a:rPr sz="4600"/>
              <a:t>We’ll obviously break for lunch :)</a:t>
            </a:r>
          </a:p>
        </p:txBody>
      </p:sp>
    </p:spTree>
  </p:cSld>
  <p:clrMapOvr>
    <a:masterClrMapping/>
  </p:clrMapOvr>
  <p:transition spd="med" advClick="1"/>
</p:sld>
</file>

<file path=ppt/slides/slide2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6" name="Shape 4246"/>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900">
                <a:solidFill>
                  <a:srgbClr val="FFFFFF"/>
                </a:solidFill>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Idempotence</a:t>
            </a:r>
          </a:p>
        </p:txBody>
      </p:sp>
      <p:sp>
        <p:nvSpPr>
          <p:cNvPr id="4247" name="Shape 4247"/>
          <p:cNvSpPr/>
          <p:nvPr>
            <p:ph type="body" idx="1"/>
          </p:nvPr>
        </p:nvSpPr>
        <p:spPr>
          <a:xfrm>
            <a:off x="800178" y="1879600"/>
            <a:ext cx="15254190" cy="6731000"/>
          </a:xfrm>
          <a:prstGeom prst="rect">
            <a:avLst/>
          </a:prstGeom>
        </p:spPr>
        <p:txBody>
          <a:bodyPr lIns="0" tIns="0" rIns="0" bIns="0">
            <a:normAutofit fontScale="100000" lnSpcReduction="0"/>
          </a:bodyPr>
          <a:lstStyle/>
          <a:p>
            <a:pPr lvl="0" marL="944574" indent="-944574">
              <a:buFont typeface="Arial"/>
              <a:defRPr sz="1800"/>
            </a:pPr>
            <a:r>
              <a:rPr sz="4600">
                <a:latin typeface="Arial"/>
                <a:ea typeface="Arial"/>
                <a:cs typeface="Arial"/>
                <a:sym typeface="Arial"/>
              </a:rPr>
              <a:t>Actions on resources in Chef are designed to be </a:t>
            </a:r>
            <a:r>
              <a:rPr b="1" i="1" sz="4600">
                <a:latin typeface="Arial"/>
                <a:ea typeface="Arial"/>
                <a:cs typeface="Arial"/>
                <a:sym typeface="Arial"/>
              </a:rPr>
              <a:t>idempotent</a:t>
            </a:r>
            <a:endParaRPr b="1" i="1">
              <a:latin typeface="Arial"/>
              <a:ea typeface="Arial"/>
              <a:cs typeface="Arial"/>
              <a:sym typeface="Arial"/>
            </a:endParaRPr>
          </a:p>
          <a:p>
            <a:pPr lvl="1" marL="1349614" indent="-944574">
              <a:buFont typeface="Arial"/>
              <a:defRPr sz="1800"/>
            </a:pPr>
            <a:r>
              <a:rPr sz="4600">
                <a:latin typeface="Arial"/>
                <a:ea typeface="Arial"/>
                <a:cs typeface="Arial"/>
                <a:sym typeface="Arial"/>
              </a:rPr>
              <a:t>I.e. they can be applied multiple times but the end result is still the same - like multiplying by 1 in math!</a:t>
            </a:r>
            <a:endParaRPr sz="4600">
              <a:latin typeface="Arial"/>
              <a:ea typeface="Arial"/>
              <a:cs typeface="Arial"/>
              <a:sym typeface="Arial"/>
            </a:endParaRPr>
          </a:p>
          <a:p>
            <a:pPr lvl="1" marL="1349614" indent="-944574">
              <a:buFont typeface="Arial"/>
              <a:defRPr sz="1800"/>
            </a:pPr>
            <a:r>
              <a:rPr sz="4600">
                <a:latin typeface="Arial"/>
                <a:ea typeface="Arial"/>
                <a:cs typeface="Arial"/>
                <a:sym typeface="Arial"/>
              </a:rPr>
              <a:t>Or in mathematical terms, </a:t>
            </a:r>
            <a:r>
              <a:rPr i="1" sz="4600">
                <a:latin typeface="Arial"/>
                <a:ea typeface="Arial"/>
                <a:cs typeface="Arial"/>
                <a:sym typeface="Arial"/>
              </a:rPr>
              <a:t>F(F(x))=F(x) </a:t>
            </a:r>
            <a:r>
              <a:rPr sz="4600">
                <a:latin typeface="바탕"/>
                <a:ea typeface="바탕"/>
                <a:cs typeface="바탕"/>
                <a:sym typeface="바탕"/>
              </a:rPr>
              <a:t>∀</a:t>
            </a:r>
            <a:r>
              <a:rPr i="1" sz="4600">
                <a:latin typeface="Arial"/>
                <a:ea typeface="Arial"/>
                <a:cs typeface="Arial"/>
                <a:sym typeface="Arial"/>
              </a:rPr>
              <a:t>x</a:t>
            </a:r>
            <a:endParaRPr i="1">
              <a:latin typeface="Arial"/>
              <a:ea typeface="Arial"/>
              <a:cs typeface="Arial"/>
              <a:sym typeface="Arial"/>
            </a:endParaRPr>
          </a:p>
          <a:p>
            <a:pPr lvl="0" marL="944574" indent="-944574">
              <a:buFont typeface="Arial"/>
              <a:defRPr sz="1800"/>
            </a:pPr>
            <a:r>
              <a:rPr sz="4600">
                <a:latin typeface="Arial"/>
                <a:ea typeface="Arial"/>
                <a:cs typeface="Arial"/>
                <a:sym typeface="Arial"/>
              </a:rPr>
              <a:t>Chef is a "desired state configuration" system - if a resource is already configured, no action is taken.  This is called </a:t>
            </a:r>
            <a:r>
              <a:rPr b="1" i="1" sz="4600">
                <a:latin typeface="Arial"/>
                <a:ea typeface="Arial"/>
                <a:cs typeface="Arial"/>
                <a:sym typeface="Arial"/>
              </a:rPr>
              <a:t>convergence</a:t>
            </a:r>
          </a:p>
        </p:txBody>
      </p:sp>
    </p:spTree>
  </p:cSld>
  <p:clrMapOvr>
    <a:masterClrMapping/>
  </p:clrMapOvr>
  <p:transition spd="med" advClick="1"/>
</p:sld>
</file>

<file path=ppt/slides/slide2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253" name="Group 4253"/>
          <p:cNvGrpSpPr/>
          <p:nvPr/>
        </p:nvGrpSpPr>
        <p:grpSpPr>
          <a:xfrm>
            <a:off x="812878" y="1854200"/>
            <a:ext cx="14657236" cy="1219201"/>
            <a:chOff x="0" y="0"/>
            <a:chExt cx="14657235" cy="1219200"/>
          </a:xfrm>
        </p:grpSpPr>
        <p:sp>
          <p:nvSpPr>
            <p:cNvPr id="4251" name="Shape 4251"/>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4252" name="Shape 4252"/>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 </a:t>
              </a:r>
              <a:r>
                <a:rPr sz="4800">
                  <a:solidFill>
                    <a:srgbClr val="FFFFFF"/>
                  </a:solidFill>
                  <a:latin typeface="Courier"/>
                  <a:ea typeface="Courier"/>
                  <a:cs typeface="Courier"/>
                  <a:sym typeface="Courier"/>
                </a:rPr>
                <a:t>chef-client</a:t>
              </a:r>
            </a:p>
          </p:txBody>
        </p:sp>
      </p:grpSp>
      <p:sp>
        <p:nvSpPr>
          <p:cNvPr id="4254" name="Shape 425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4257" name="Group 4257"/>
          <p:cNvGrpSpPr/>
          <p:nvPr/>
        </p:nvGrpSpPr>
        <p:grpSpPr>
          <a:xfrm>
            <a:off x="800893" y="3124198"/>
            <a:ext cx="14655802" cy="5715001"/>
            <a:chOff x="0" y="0"/>
            <a:chExt cx="14655801" cy="5715000"/>
          </a:xfrm>
        </p:grpSpPr>
        <p:sp>
          <p:nvSpPr>
            <p:cNvPr id="4255" name="Shape 4255"/>
            <p:cNvSpPr/>
            <p:nvPr/>
          </p:nvSpPr>
          <p:spPr>
            <a:xfrm>
              <a:off x="0" y="76200"/>
              <a:ext cx="14655802" cy="55626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1500">
                  <a:solidFill>
                    <a:srgbClr val="FFFFFF"/>
                  </a:solidFill>
                  <a:latin typeface="Courier"/>
                  <a:ea typeface="Courier"/>
                  <a:cs typeface="Courier"/>
                  <a:sym typeface="Courier"/>
                </a:defRPr>
              </a:pPr>
            </a:p>
          </p:txBody>
        </p:sp>
        <p:sp>
          <p:nvSpPr>
            <p:cNvPr id="4256" name="Shape 4256"/>
            <p:cNvSpPr/>
            <p:nvPr/>
          </p:nvSpPr>
          <p:spPr>
            <a:xfrm>
              <a:off x="0" y="-1"/>
              <a:ext cx="14655802" cy="571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1500">
                  <a:solidFill>
                    <a:srgbClr val="FFFFFF"/>
                  </a:solidFill>
                  <a:latin typeface="Courier"/>
                  <a:ea typeface="Courier"/>
                  <a:cs typeface="Courier"/>
                  <a:sym typeface="Courier"/>
                </a:rPr>
                <a:t>Converging 3 resources</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Recipe: iis_demo::default</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powershell_script[Install IIS] action run[2014-02-24T06:42:15-08:00] INFO: Processing powershell_script[Install IIS]</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action run (iis_demo::default line 9)</a:t>
              </a:r>
              <a:endParaRPr sz="4800">
                <a:solidFill>
                  <a:srgbClr val="FFFFFF"/>
                </a:solidFill>
                <a:latin typeface="Calibri"/>
                <a:ea typeface="Calibri"/>
                <a:cs typeface="Calibri"/>
                <a:sym typeface="Calibri"/>
              </a:endParaRPr>
            </a:p>
            <a:p>
              <a:pPr lvl="0" marL="190500" indent="-190500">
                <a:defRPr sz="1800"/>
              </a:pPr>
              <a:endParaRPr sz="15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Success Restart Needed Exit Code      Feature Result</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      --------------</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True    No             NoChangeNeeded {}</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[2014-02-24T06:42:16-08:00] INFO: powershell_script[Install IIS] ran successfully</a:t>
              </a:r>
              <a:endParaRPr sz="4800">
                <a:solidFill>
                  <a:srgbClr val="FFFFFF"/>
                </a:solidFill>
                <a:latin typeface="Calibri"/>
                <a:ea typeface="Calibri"/>
                <a:cs typeface="Calibri"/>
                <a:sym typeface="Calibri"/>
              </a:endParaRPr>
            </a:p>
            <a:p>
              <a:pPr lvl="0" marL="190500" indent="-190500">
                <a:defRPr sz="1800"/>
              </a:pPr>
              <a:endParaRPr sz="15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execute "powershell.exe" -NoLogo -NonInteractive -NoProfile -ExecutionPolicy RemoteSigned -InputFormat None -File</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"C:/Users/chef/AppData/Local/Temp/4/chef-script20140224-4608-1fwjxog.ps1"</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service[w3svc] action enable[2014-02-24T06:42:16-08:00] INFO: Processing service[w3svc] action enable (iis_demo::default line 14)</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(up to date)</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service[w3svc] action start[2014-02-24T06:42:16-08:00] INFO: Processing service[w3svc] action start (iis_demo::default line 14)</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(up to date)</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 cookbook_file[c:\inetpub\wwwroot\Default.htm] action create[2014-02-24T06:42:16-08:00] INFO: Processing cookbook_file[c:\inetpub\wwwroot\Default.htm] action create (iis_demo::default line 18)</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 (up to date)</a:t>
              </a:r>
              <a:endParaRPr sz="48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[2014-02-24T06:42:17-08:00] INFO: Chef Run complete in 3.416521 seconds</a:t>
              </a:r>
              <a:endParaRPr sz="1500">
                <a:solidFill>
                  <a:srgbClr val="FFFFFF"/>
                </a:solidFill>
                <a:latin typeface="Calibri"/>
                <a:ea typeface="Calibri"/>
                <a:cs typeface="Calibri"/>
                <a:sym typeface="Calibri"/>
              </a:endParaRPr>
            </a:p>
            <a:p>
              <a:pPr lvl="0" marL="190500" indent="-190500">
                <a:defRPr sz="1800"/>
              </a:pPr>
              <a:r>
                <a:rPr sz="1500">
                  <a:solidFill>
                    <a:srgbClr val="FFFFFF"/>
                  </a:solidFill>
                  <a:latin typeface="Courier"/>
                  <a:ea typeface="Courier"/>
                  <a:cs typeface="Courier"/>
                  <a:sym typeface="Courier"/>
                </a:rPr>
                <a:t>…</a:t>
              </a:r>
            </a:p>
          </p:txBody>
        </p:sp>
      </p:grpSp>
      <p:sp>
        <p:nvSpPr>
          <p:cNvPr id="4258" name="Shape 4258"/>
          <p:cNvSpPr/>
          <p:nvPr/>
        </p:nvSpPr>
        <p:spPr>
          <a:xfrm>
            <a:off x="912832" y="4495801"/>
            <a:ext cx="10035363" cy="762001"/>
          </a:xfrm>
          <a:prstGeom prst="rect">
            <a:avLst/>
          </a:prstGeom>
          <a:ln w="57150">
            <a:solidFill>
              <a:srgbClr val="FF7F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2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62" name="Shape 4262"/>
          <p:cNvSpPr/>
          <p:nvPr>
            <p:ph type="title"/>
          </p:nvPr>
        </p:nvSpPr>
        <p:spPr>
          <a:xfrm>
            <a:off x="800100" y="177800"/>
            <a:ext cx="15176500" cy="1117600"/>
          </a:xfrm>
          <a:prstGeom prst="rect">
            <a:avLst/>
          </a:prstGeom>
        </p:spPr>
        <p:txBody>
          <a:bodyPr/>
          <a:lstStyle>
            <a:lvl1pPr defTabSz="413512">
              <a:defRPr sz="5328">
                <a:effectLst>
                  <a:outerShdw sx="100000" sy="100000" kx="0" ky="0" algn="b" rotWithShape="0" blurRad="37592" dist="18796" dir="2700000">
                    <a:srgbClr val="000000">
                      <a:alpha val="75000"/>
                    </a:srgbClr>
                  </a:outerShdw>
                </a:effectLst>
              </a:defRPr>
            </a:lvl1pPr>
          </a:lstStyle>
          <a:p>
            <a:pPr lvl="0">
              <a:defRPr b="0" sz="1800">
                <a:solidFill>
                  <a:srgbClr val="000000"/>
                </a:solidFill>
                <a:effectLst/>
              </a:defRPr>
            </a:pPr>
            <a:r>
              <a:rPr b="1" sz="5328">
                <a:solidFill>
                  <a:srgbClr val="FFFFFF"/>
                </a:solidFill>
                <a:effectLst>
                  <a:outerShdw sx="100000" sy="100000" kx="0" ky="0" algn="b" rotWithShape="0" blurRad="37592" dist="18796" dir="2700000">
                    <a:srgbClr val="000000">
                      <a:alpha val="75000"/>
                    </a:srgbClr>
                  </a:outerShdw>
                </a:effectLst>
              </a:rPr>
              <a:t>Recap - So resources are grouped into recipes</a:t>
            </a:r>
          </a:p>
        </p:txBody>
      </p:sp>
      <p:sp>
        <p:nvSpPr>
          <p:cNvPr id="4263" name="Shape 4263"/>
          <p:cNvSpPr/>
          <p:nvPr/>
        </p:nvSpPr>
        <p:spPr>
          <a:xfrm>
            <a:off x="5664200" y="2324100"/>
            <a:ext cx="10566400" cy="586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defRPr sz="1800"/>
            </a:pPr>
            <a:r>
              <a:rPr sz="3200">
                <a:latin typeface="Courier"/>
                <a:ea typeface="Courier"/>
                <a:cs typeface="Courier"/>
                <a:sym typeface="Courier"/>
              </a:rPr>
              <a:t>package </a:t>
            </a:r>
            <a:r>
              <a:rPr sz="3200">
                <a:solidFill>
                  <a:srgbClr val="C8352B"/>
                </a:solidFill>
                <a:latin typeface="Courier"/>
                <a:ea typeface="Courier"/>
                <a:cs typeface="Courier"/>
                <a:sym typeface="Courier"/>
              </a:rPr>
              <a:t>"httpd"</a:t>
            </a:r>
            <a:r>
              <a:rPr sz="3200">
                <a:latin typeface="Courier"/>
                <a:ea typeface="Courier"/>
                <a:cs typeface="Courier"/>
                <a:sym typeface="Courier"/>
              </a:rPr>
              <a:t> </a:t>
            </a:r>
            <a:r>
              <a:rPr b="1" sz="3200">
                <a:solidFill>
                  <a:srgbClr val="4F7A28"/>
                </a:solidFill>
                <a:latin typeface="Courier"/>
                <a:ea typeface="Courier"/>
                <a:cs typeface="Courier"/>
                <a:sym typeface="Courier"/>
              </a:rPr>
              <a:t>do</a:t>
            </a:r>
            <a:endParaRPr sz="3200">
              <a:latin typeface="Courier"/>
              <a:ea typeface="Courier"/>
              <a:cs typeface="Courier"/>
              <a:sym typeface="Courier"/>
            </a:endParaRPr>
          </a:p>
          <a:p>
            <a:pPr lvl="0" defTabSz="457200">
              <a:defRPr sz="1800"/>
            </a:pPr>
            <a:r>
              <a:rPr sz="3200">
                <a:latin typeface="Courier"/>
                <a:ea typeface="Courier"/>
                <a:cs typeface="Courier"/>
                <a:sym typeface="Courier"/>
              </a:rPr>
              <a:t>  action</a:t>
            </a:r>
            <a:r>
              <a:rPr sz="3200">
                <a:solidFill>
                  <a:srgbClr val="B51A00"/>
                </a:solidFill>
                <a:latin typeface="Courier"/>
                <a:ea typeface="Courier"/>
                <a:cs typeface="Courier"/>
                <a:sym typeface="Courier"/>
              </a:rPr>
              <a:t> :install</a:t>
            </a:r>
            <a:endParaRPr sz="3200">
              <a:latin typeface="Courier"/>
              <a:ea typeface="Courier"/>
              <a:cs typeface="Courier"/>
              <a:sym typeface="Courier"/>
            </a:endParaRPr>
          </a:p>
          <a:p>
            <a:pPr lvl="0" defTabSz="457200">
              <a:defRPr sz="1800"/>
            </a:pPr>
            <a:r>
              <a:rPr b="1" sz="3200">
                <a:solidFill>
                  <a:srgbClr val="4F7A28"/>
                </a:solidFill>
                <a:latin typeface="Courier"/>
                <a:ea typeface="Courier"/>
                <a:cs typeface="Courier"/>
                <a:sym typeface="Courier"/>
              </a:rPr>
              <a:t>end</a:t>
            </a:r>
            <a:endParaRPr b="1" sz="3200">
              <a:latin typeface="Courier"/>
              <a:ea typeface="Courier"/>
              <a:cs typeface="Courier"/>
              <a:sym typeface="Courier"/>
            </a:endParaRPr>
          </a:p>
          <a:p>
            <a:pPr lvl="0" defTabSz="457200">
              <a:defRPr sz="1800"/>
            </a:pPr>
            <a:r>
              <a:rPr sz="3200">
                <a:latin typeface="Courier"/>
                <a:ea typeface="Courier"/>
                <a:cs typeface="Courier"/>
                <a:sym typeface="Courier"/>
              </a:rPr>
              <a:t> </a:t>
            </a:r>
            <a:endParaRPr sz="3200">
              <a:latin typeface="Courier"/>
              <a:ea typeface="Courier"/>
              <a:cs typeface="Courier"/>
              <a:sym typeface="Courier"/>
            </a:endParaRPr>
          </a:p>
          <a:p>
            <a:pPr lvl="8" defTabSz="457200">
              <a:defRPr sz="1800"/>
            </a:pPr>
            <a:r>
              <a:rPr sz="3200">
                <a:latin typeface="Courier"/>
                <a:ea typeface="Courier"/>
                <a:cs typeface="Courier"/>
                <a:sym typeface="Courier"/>
              </a:rPr>
              <a:t>service </a:t>
            </a:r>
            <a:r>
              <a:rPr sz="3200">
                <a:solidFill>
                  <a:srgbClr val="B51A00"/>
                </a:solidFill>
                <a:latin typeface="Courier"/>
                <a:ea typeface="Courier"/>
                <a:cs typeface="Courier"/>
                <a:sym typeface="Courier"/>
              </a:rPr>
              <a:t>"httpd"</a:t>
            </a:r>
            <a:r>
              <a:rPr sz="3200">
                <a:latin typeface="Courier"/>
                <a:ea typeface="Courier"/>
                <a:cs typeface="Courier"/>
                <a:sym typeface="Courier"/>
              </a:rPr>
              <a:t> </a:t>
            </a:r>
            <a:r>
              <a:rPr b="1" sz="3200">
                <a:solidFill>
                  <a:srgbClr val="008F00"/>
                </a:solidFill>
                <a:latin typeface="Courier"/>
                <a:ea typeface="Courier"/>
                <a:cs typeface="Courier"/>
                <a:sym typeface="Courier"/>
              </a:rPr>
              <a:t>do</a:t>
            </a:r>
            <a:endParaRPr sz="3200">
              <a:latin typeface="Courier"/>
              <a:ea typeface="Courier"/>
              <a:cs typeface="Courier"/>
              <a:sym typeface="Courier"/>
            </a:endParaRPr>
          </a:p>
          <a:p>
            <a:pPr lvl="8" defTabSz="457200">
              <a:defRPr sz="1800"/>
            </a:pPr>
            <a:r>
              <a:rPr sz="3200">
                <a:latin typeface="Courier"/>
                <a:ea typeface="Courier"/>
                <a:cs typeface="Courier"/>
                <a:sym typeface="Courier"/>
              </a:rPr>
              <a:t>  action [ </a:t>
            </a:r>
            <a:r>
              <a:rPr sz="3200">
                <a:solidFill>
                  <a:srgbClr val="22288F"/>
                </a:solidFill>
                <a:latin typeface="Courier"/>
                <a:ea typeface="Courier"/>
                <a:cs typeface="Courier"/>
                <a:sym typeface="Courier"/>
              </a:rPr>
              <a:t>:enable</a:t>
            </a:r>
            <a:r>
              <a:rPr sz="3200">
                <a:latin typeface="Courier"/>
                <a:ea typeface="Courier"/>
                <a:cs typeface="Courier"/>
                <a:sym typeface="Courier"/>
              </a:rPr>
              <a:t>, </a:t>
            </a:r>
            <a:r>
              <a:rPr sz="3200">
                <a:solidFill>
                  <a:srgbClr val="22288F"/>
                </a:solidFill>
                <a:latin typeface="Courier"/>
                <a:ea typeface="Courier"/>
                <a:cs typeface="Courier"/>
                <a:sym typeface="Courier"/>
              </a:rPr>
              <a:t>:start</a:t>
            </a:r>
            <a:r>
              <a:rPr sz="3200">
                <a:latin typeface="Courier"/>
                <a:ea typeface="Courier"/>
                <a:cs typeface="Courier"/>
                <a:sym typeface="Courier"/>
              </a:rPr>
              <a:t> ]</a:t>
            </a:r>
            <a:endParaRPr sz="3200">
              <a:latin typeface="Courier"/>
              <a:ea typeface="Courier"/>
              <a:cs typeface="Courier"/>
              <a:sym typeface="Courier"/>
            </a:endParaRPr>
          </a:p>
          <a:p>
            <a:pPr lvl="0" defTabSz="457200">
              <a:defRPr sz="1800"/>
            </a:pPr>
            <a:r>
              <a:rPr b="1" sz="3200">
                <a:solidFill>
                  <a:srgbClr val="008F00"/>
                </a:solidFill>
                <a:latin typeface="Courier"/>
                <a:ea typeface="Courier"/>
                <a:cs typeface="Courier"/>
                <a:sym typeface="Courier"/>
              </a:rPr>
              <a:t>end</a:t>
            </a:r>
            <a:endParaRPr b="1" sz="3200">
              <a:solidFill>
                <a:srgbClr val="008F00"/>
              </a:solidFill>
              <a:latin typeface="Courier"/>
              <a:ea typeface="Courier"/>
              <a:cs typeface="Courier"/>
              <a:sym typeface="Courier"/>
            </a:endParaRPr>
          </a:p>
          <a:p>
            <a:pPr lvl="0" defTabSz="457200">
              <a:defRPr sz="1800"/>
            </a:pPr>
            <a:r>
              <a:rPr sz="3200">
                <a:latin typeface="Courier"/>
                <a:ea typeface="Courier"/>
                <a:cs typeface="Courier"/>
                <a:sym typeface="Courier"/>
              </a:rPr>
              <a:t> </a:t>
            </a:r>
            <a:endParaRPr sz="3200">
              <a:latin typeface="Courier"/>
              <a:ea typeface="Courier"/>
              <a:cs typeface="Courier"/>
              <a:sym typeface="Courier"/>
            </a:endParaRPr>
          </a:p>
          <a:p>
            <a:pPr lvl="8" defTabSz="457200">
              <a:defRPr sz="1800"/>
            </a:pPr>
            <a:r>
              <a:rPr sz="3200">
                <a:latin typeface="Courier"/>
                <a:ea typeface="Courier"/>
                <a:cs typeface="Courier"/>
                <a:sym typeface="Courier"/>
              </a:rPr>
              <a:t>cookbook_file </a:t>
            </a:r>
            <a:r>
              <a:rPr sz="3200">
                <a:solidFill>
                  <a:srgbClr val="B51A00"/>
                </a:solidFill>
                <a:latin typeface="Courier"/>
                <a:ea typeface="Courier"/>
                <a:cs typeface="Courier"/>
                <a:sym typeface="Courier"/>
              </a:rPr>
              <a:t>"/var/www/html/index.html"</a:t>
            </a:r>
            <a:r>
              <a:rPr sz="3200">
                <a:latin typeface="Courier"/>
                <a:ea typeface="Courier"/>
                <a:cs typeface="Courier"/>
                <a:sym typeface="Courier"/>
              </a:rPr>
              <a:t> </a:t>
            </a:r>
            <a:r>
              <a:rPr b="1" sz="3200">
                <a:solidFill>
                  <a:srgbClr val="008F00"/>
                </a:solidFill>
                <a:latin typeface="Courier"/>
                <a:ea typeface="Courier"/>
                <a:cs typeface="Courier"/>
                <a:sym typeface="Courier"/>
              </a:rPr>
              <a:t>do</a:t>
            </a:r>
            <a:endParaRPr sz="3200">
              <a:latin typeface="Courier"/>
              <a:ea typeface="Courier"/>
              <a:cs typeface="Courier"/>
              <a:sym typeface="Courier"/>
            </a:endParaRPr>
          </a:p>
          <a:p>
            <a:pPr lvl="8" defTabSz="457200">
              <a:defRPr sz="1800"/>
            </a:pPr>
            <a:r>
              <a:rPr sz="3200">
                <a:latin typeface="Courier"/>
                <a:ea typeface="Courier"/>
                <a:cs typeface="Courier"/>
                <a:sym typeface="Courier"/>
              </a:rPr>
              <a:t>  source </a:t>
            </a:r>
            <a:r>
              <a:rPr sz="3200">
                <a:solidFill>
                  <a:srgbClr val="B51A00"/>
                </a:solidFill>
                <a:latin typeface="Courier"/>
                <a:ea typeface="Courier"/>
                <a:cs typeface="Courier"/>
                <a:sym typeface="Courier"/>
              </a:rPr>
              <a:t>"index.html"</a:t>
            </a:r>
            <a:endParaRPr sz="3200">
              <a:latin typeface="Courier"/>
              <a:ea typeface="Courier"/>
              <a:cs typeface="Courier"/>
              <a:sym typeface="Courier"/>
            </a:endParaRPr>
          </a:p>
          <a:p>
            <a:pPr lvl="8" defTabSz="457200">
              <a:defRPr sz="1800"/>
            </a:pPr>
            <a:r>
              <a:rPr sz="3200">
                <a:latin typeface="Courier"/>
                <a:ea typeface="Courier"/>
                <a:cs typeface="Courier"/>
                <a:sym typeface="Courier"/>
              </a:rPr>
              <a:t>  mode </a:t>
            </a:r>
            <a:r>
              <a:rPr sz="3200">
                <a:solidFill>
                  <a:srgbClr val="B51A00"/>
                </a:solidFill>
                <a:latin typeface="Courier"/>
                <a:ea typeface="Courier"/>
                <a:cs typeface="Courier"/>
                <a:sym typeface="Courier"/>
              </a:rPr>
              <a:t>"0644"</a:t>
            </a:r>
            <a:endParaRPr sz="3200">
              <a:latin typeface="Courier"/>
              <a:ea typeface="Courier"/>
              <a:cs typeface="Courier"/>
              <a:sym typeface="Courier"/>
            </a:endParaRPr>
          </a:p>
          <a:p>
            <a:pPr lvl="0" defTabSz="457200">
              <a:defRPr sz="1800"/>
            </a:pPr>
            <a:r>
              <a:rPr b="1" sz="3200">
                <a:solidFill>
                  <a:srgbClr val="008F00"/>
                </a:solidFill>
                <a:latin typeface="Courier"/>
                <a:ea typeface="Courier"/>
                <a:cs typeface="Courier"/>
                <a:sym typeface="Courier"/>
              </a:rPr>
              <a:t>end</a:t>
            </a:r>
          </a:p>
        </p:txBody>
      </p:sp>
      <p:sp>
        <p:nvSpPr>
          <p:cNvPr id="4264" name="Shape 4264"/>
          <p:cNvSpPr/>
          <p:nvPr/>
        </p:nvSpPr>
        <p:spPr>
          <a:xfrm>
            <a:off x="4064000" y="2654300"/>
            <a:ext cx="15494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65" name="Shape 4265"/>
          <p:cNvSpPr/>
          <p:nvPr/>
        </p:nvSpPr>
        <p:spPr>
          <a:xfrm>
            <a:off x="1626195" y="2641600"/>
            <a:ext cx="2278659"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resource one</a:t>
            </a:r>
          </a:p>
        </p:txBody>
      </p:sp>
      <p:sp>
        <p:nvSpPr>
          <p:cNvPr id="4266" name="Shape 4266"/>
          <p:cNvSpPr/>
          <p:nvPr/>
        </p:nvSpPr>
        <p:spPr>
          <a:xfrm>
            <a:off x="4089400" y="4787900"/>
            <a:ext cx="15240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67" name="Shape 4267"/>
          <p:cNvSpPr/>
          <p:nvPr/>
        </p:nvSpPr>
        <p:spPr>
          <a:xfrm>
            <a:off x="1614785" y="4775200"/>
            <a:ext cx="2300288"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resource two</a:t>
            </a:r>
          </a:p>
        </p:txBody>
      </p:sp>
      <p:sp>
        <p:nvSpPr>
          <p:cNvPr id="4268" name="Shape 4268"/>
          <p:cNvSpPr/>
          <p:nvPr/>
        </p:nvSpPr>
        <p:spPr>
          <a:xfrm>
            <a:off x="4076700" y="6946900"/>
            <a:ext cx="1536700" cy="596900"/>
          </a:xfrm>
          <a:prstGeom prst="rightArrow">
            <a:avLst>
              <a:gd name="adj1" fmla="val 32000"/>
              <a:gd name="adj2" fmla="val 93617"/>
            </a:avLst>
          </a:prstGeom>
          <a:solidFill>
            <a:srgbClr val="FF9300"/>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69" name="Shape 4269"/>
          <p:cNvSpPr/>
          <p:nvPr/>
        </p:nvSpPr>
        <p:spPr>
          <a:xfrm>
            <a:off x="1496317" y="6934200"/>
            <a:ext cx="2537223"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resource three</a:t>
            </a:r>
          </a:p>
        </p:txBody>
      </p:sp>
      <p:sp>
        <p:nvSpPr>
          <p:cNvPr id="4270" name="Shape 42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74" name="Shape 4274"/>
          <p:cNvSpPr/>
          <p:nvPr>
            <p:ph type="title"/>
          </p:nvPr>
        </p:nvSpPr>
        <p:spPr>
          <a:xfrm>
            <a:off x="800100" y="177800"/>
            <a:ext cx="15176500" cy="1117600"/>
          </a:xfrm>
          <a:prstGeom prst="rect">
            <a:avLst/>
          </a:prstGeom>
        </p:spPr>
        <p:txBody>
          <a:bodyPr/>
          <a:lstStyle>
            <a:lvl1pPr defTabSz="413512">
              <a:defRPr sz="5328">
                <a:effectLst>
                  <a:outerShdw sx="100000" sy="100000" kx="0" ky="0" algn="b" rotWithShape="0" blurRad="37592" dist="18796" dir="2700000">
                    <a:srgbClr val="000000">
                      <a:alpha val="75000"/>
                    </a:srgbClr>
                  </a:outerShdw>
                </a:effectLst>
              </a:defRPr>
            </a:lvl1pPr>
          </a:lstStyle>
          <a:p>
            <a:pPr lvl="0">
              <a:defRPr b="0" sz="1800">
                <a:solidFill>
                  <a:srgbClr val="000000"/>
                </a:solidFill>
                <a:effectLst/>
              </a:defRPr>
            </a:pPr>
            <a:r>
              <a:rPr b="1" sz="5328">
                <a:solidFill>
                  <a:srgbClr val="FFFFFF"/>
                </a:solidFill>
                <a:effectLst>
                  <a:outerShdw sx="100000" sy="100000" kx="0" ky="0" algn="b" rotWithShape="0" blurRad="37592" dist="18796" dir="2700000">
                    <a:srgbClr val="000000">
                      <a:alpha val="75000"/>
                    </a:srgbClr>
                  </a:outerShdw>
                </a:effectLst>
              </a:rPr>
              <a:t>Recap - So resources are grouped into recipes</a:t>
            </a:r>
          </a:p>
        </p:txBody>
      </p:sp>
      <p:sp>
        <p:nvSpPr>
          <p:cNvPr id="4275" name="Shape 4275"/>
          <p:cNvSpPr/>
          <p:nvPr/>
        </p:nvSpPr>
        <p:spPr>
          <a:xfrm>
            <a:off x="5664200" y="2197100"/>
            <a:ext cx="10566400" cy="5867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defRPr sz="1800"/>
            </a:pPr>
            <a:r>
              <a:rPr sz="3200">
                <a:latin typeface="Courier"/>
                <a:ea typeface="Courier"/>
                <a:cs typeface="Courier"/>
                <a:sym typeface="Courier"/>
              </a:rPr>
              <a:t>package </a:t>
            </a:r>
            <a:r>
              <a:rPr sz="3200">
                <a:solidFill>
                  <a:srgbClr val="C8352B"/>
                </a:solidFill>
                <a:latin typeface="Courier"/>
                <a:ea typeface="Courier"/>
                <a:cs typeface="Courier"/>
                <a:sym typeface="Courier"/>
              </a:rPr>
              <a:t>"httpd"</a:t>
            </a:r>
            <a:r>
              <a:rPr sz="3200">
                <a:latin typeface="Courier"/>
                <a:ea typeface="Courier"/>
                <a:cs typeface="Courier"/>
                <a:sym typeface="Courier"/>
              </a:rPr>
              <a:t> </a:t>
            </a:r>
            <a:r>
              <a:rPr b="1" sz="3200">
                <a:solidFill>
                  <a:srgbClr val="4F7A28"/>
                </a:solidFill>
                <a:latin typeface="Courier"/>
                <a:ea typeface="Courier"/>
                <a:cs typeface="Courier"/>
                <a:sym typeface="Courier"/>
              </a:rPr>
              <a:t>do</a:t>
            </a:r>
            <a:endParaRPr sz="3200">
              <a:latin typeface="Courier"/>
              <a:ea typeface="Courier"/>
              <a:cs typeface="Courier"/>
              <a:sym typeface="Courier"/>
            </a:endParaRPr>
          </a:p>
          <a:p>
            <a:pPr lvl="0" defTabSz="457200">
              <a:defRPr sz="1800"/>
            </a:pPr>
            <a:r>
              <a:rPr sz="3200">
                <a:latin typeface="Courier"/>
                <a:ea typeface="Courier"/>
                <a:cs typeface="Courier"/>
                <a:sym typeface="Courier"/>
              </a:rPr>
              <a:t>  action</a:t>
            </a:r>
            <a:r>
              <a:rPr sz="3200">
                <a:solidFill>
                  <a:srgbClr val="B51A00"/>
                </a:solidFill>
                <a:latin typeface="Courier"/>
                <a:ea typeface="Courier"/>
                <a:cs typeface="Courier"/>
                <a:sym typeface="Courier"/>
              </a:rPr>
              <a:t> :install</a:t>
            </a:r>
            <a:endParaRPr sz="3200">
              <a:latin typeface="Courier"/>
              <a:ea typeface="Courier"/>
              <a:cs typeface="Courier"/>
              <a:sym typeface="Courier"/>
            </a:endParaRPr>
          </a:p>
          <a:p>
            <a:pPr lvl="0" defTabSz="457200">
              <a:defRPr sz="1800"/>
            </a:pPr>
            <a:r>
              <a:rPr b="1" sz="3200">
                <a:solidFill>
                  <a:srgbClr val="4F7A28"/>
                </a:solidFill>
                <a:latin typeface="Courier"/>
                <a:ea typeface="Courier"/>
                <a:cs typeface="Courier"/>
                <a:sym typeface="Courier"/>
              </a:rPr>
              <a:t>end</a:t>
            </a:r>
            <a:endParaRPr b="1" sz="3200">
              <a:latin typeface="Courier"/>
              <a:ea typeface="Courier"/>
              <a:cs typeface="Courier"/>
              <a:sym typeface="Courier"/>
            </a:endParaRPr>
          </a:p>
          <a:p>
            <a:pPr lvl="0" defTabSz="457200">
              <a:defRPr sz="1800"/>
            </a:pPr>
            <a:r>
              <a:rPr sz="3200">
                <a:latin typeface="Courier"/>
                <a:ea typeface="Courier"/>
                <a:cs typeface="Courier"/>
                <a:sym typeface="Courier"/>
              </a:rPr>
              <a:t> </a:t>
            </a:r>
            <a:endParaRPr sz="3200">
              <a:latin typeface="Courier"/>
              <a:ea typeface="Courier"/>
              <a:cs typeface="Courier"/>
              <a:sym typeface="Courier"/>
            </a:endParaRPr>
          </a:p>
          <a:p>
            <a:pPr lvl="8" defTabSz="457200">
              <a:defRPr sz="1800"/>
            </a:pPr>
            <a:r>
              <a:rPr sz="3200">
                <a:latin typeface="Courier"/>
                <a:ea typeface="Courier"/>
                <a:cs typeface="Courier"/>
                <a:sym typeface="Courier"/>
              </a:rPr>
              <a:t>service </a:t>
            </a:r>
            <a:r>
              <a:rPr sz="3200">
                <a:solidFill>
                  <a:srgbClr val="B51A00"/>
                </a:solidFill>
                <a:latin typeface="Courier"/>
                <a:ea typeface="Courier"/>
                <a:cs typeface="Courier"/>
                <a:sym typeface="Courier"/>
              </a:rPr>
              <a:t>"httpd"</a:t>
            </a:r>
            <a:r>
              <a:rPr sz="3200">
                <a:latin typeface="Courier"/>
                <a:ea typeface="Courier"/>
                <a:cs typeface="Courier"/>
                <a:sym typeface="Courier"/>
              </a:rPr>
              <a:t> </a:t>
            </a:r>
            <a:r>
              <a:rPr b="1" sz="3200">
                <a:solidFill>
                  <a:srgbClr val="008F00"/>
                </a:solidFill>
                <a:latin typeface="Courier"/>
                <a:ea typeface="Courier"/>
                <a:cs typeface="Courier"/>
                <a:sym typeface="Courier"/>
              </a:rPr>
              <a:t>do</a:t>
            </a:r>
            <a:endParaRPr sz="3200">
              <a:latin typeface="Courier"/>
              <a:ea typeface="Courier"/>
              <a:cs typeface="Courier"/>
              <a:sym typeface="Courier"/>
            </a:endParaRPr>
          </a:p>
          <a:p>
            <a:pPr lvl="8" defTabSz="457200">
              <a:defRPr sz="1800"/>
            </a:pPr>
            <a:r>
              <a:rPr sz="3200">
                <a:latin typeface="Courier"/>
                <a:ea typeface="Courier"/>
                <a:cs typeface="Courier"/>
                <a:sym typeface="Courier"/>
              </a:rPr>
              <a:t>  action [ </a:t>
            </a:r>
            <a:r>
              <a:rPr sz="3200">
                <a:solidFill>
                  <a:srgbClr val="22288F"/>
                </a:solidFill>
                <a:latin typeface="Courier"/>
                <a:ea typeface="Courier"/>
                <a:cs typeface="Courier"/>
                <a:sym typeface="Courier"/>
              </a:rPr>
              <a:t>:enable</a:t>
            </a:r>
            <a:r>
              <a:rPr sz="3200">
                <a:latin typeface="Courier"/>
                <a:ea typeface="Courier"/>
                <a:cs typeface="Courier"/>
                <a:sym typeface="Courier"/>
              </a:rPr>
              <a:t>, </a:t>
            </a:r>
            <a:r>
              <a:rPr sz="3200">
                <a:solidFill>
                  <a:srgbClr val="22288F"/>
                </a:solidFill>
                <a:latin typeface="Courier"/>
                <a:ea typeface="Courier"/>
                <a:cs typeface="Courier"/>
                <a:sym typeface="Courier"/>
              </a:rPr>
              <a:t>:start</a:t>
            </a:r>
            <a:r>
              <a:rPr sz="3200">
                <a:latin typeface="Courier"/>
                <a:ea typeface="Courier"/>
                <a:cs typeface="Courier"/>
                <a:sym typeface="Courier"/>
              </a:rPr>
              <a:t> ]</a:t>
            </a:r>
            <a:endParaRPr sz="3200">
              <a:latin typeface="Courier"/>
              <a:ea typeface="Courier"/>
              <a:cs typeface="Courier"/>
              <a:sym typeface="Courier"/>
            </a:endParaRPr>
          </a:p>
          <a:p>
            <a:pPr lvl="0" defTabSz="457200">
              <a:defRPr sz="1800"/>
            </a:pPr>
            <a:r>
              <a:rPr b="1" sz="3200">
                <a:solidFill>
                  <a:srgbClr val="008F00"/>
                </a:solidFill>
                <a:latin typeface="Courier"/>
                <a:ea typeface="Courier"/>
                <a:cs typeface="Courier"/>
                <a:sym typeface="Courier"/>
              </a:rPr>
              <a:t>end</a:t>
            </a:r>
            <a:endParaRPr b="1" sz="3200">
              <a:solidFill>
                <a:srgbClr val="008F00"/>
              </a:solidFill>
              <a:latin typeface="Courier"/>
              <a:ea typeface="Courier"/>
              <a:cs typeface="Courier"/>
              <a:sym typeface="Courier"/>
            </a:endParaRPr>
          </a:p>
          <a:p>
            <a:pPr lvl="0" defTabSz="457200">
              <a:defRPr sz="1800"/>
            </a:pPr>
            <a:r>
              <a:rPr sz="3200">
                <a:latin typeface="Courier"/>
                <a:ea typeface="Courier"/>
                <a:cs typeface="Courier"/>
                <a:sym typeface="Courier"/>
              </a:rPr>
              <a:t> </a:t>
            </a:r>
            <a:endParaRPr sz="3200">
              <a:latin typeface="Courier"/>
              <a:ea typeface="Courier"/>
              <a:cs typeface="Courier"/>
              <a:sym typeface="Courier"/>
            </a:endParaRPr>
          </a:p>
          <a:p>
            <a:pPr lvl="8" defTabSz="457200">
              <a:defRPr sz="1800"/>
            </a:pPr>
            <a:r>
              <a:rPr sz="3200">
                <a:latin typeface="Courier"/>
                <a:ea typeface="Courier"/>
                <a:cs typeface="Courier"/>
                <a:sym typeface="Courier"/>
              </a:rPr>
              <a:t>cookbook_file </a:t>
            </a:r>
            <a:r>
              <a:rPr sz="3200">
                <a:solidFill>
                  <a:srgbClr val="B51A00"/>
                </a:solidFill>
                <a:latin typeface="Courier"/>
                <a:ea typeface="Courier"/>
                <a:cs typeface="Courier"/>
                <a:sym typeface="Courier"/>
              </a:rPr>
              <a:t>"/var/www/html/index.html"</a:t>
            </a:r>
            <a:r>
              <a:rPr sz="3200">
                <a:latin typeface="Courier"/>
                <a:ea typeface="Courier"/>
                <a:cs typeface="Courier"/>
                <a:sym typeface="Courier"/>
              </a:rPr>
              <a:t> </a:t>
            </a:r>
            <a:r>
              <a:rPr b="1" sz="3200">
                <a:solidFill>
                  <a:srgbClr val="008F00"/>
                </a:solidFill>
                <a:latin typeface="Courier"/>
                <a:ea typeface="Courier"/>
                <a:cs typeface="Courier"/>
                <a:sym typeface="Courier"/>
              </a:rPr>
              <a:t>do</a:t>
            </a:r>
            <a:endParaRPr sz="3200">
              <a:latin typeface="Courier"/>
              <a:ea typeface="Courier"/>
              <a:cs typeface="Courier"/>
              <a:sym typeface="Courier"/>
            </a:endParaRPr>
          </a:p>
          <a:p>
            <a:pPr lvl="8" defTabSz="457200">
              <a:defRPr sz="1800"/>
            </a:pPr>
            <a:r>
              <a:rPr sz="3200">
                <a:latin typeface="Courier"/>
                <a:ea typeface="Courier"/>
                <a:cs typeface="Courier"/>
                <a:sym typeface="Courier"/>
              </a:rPr>
              <a:t>  source </a:t>
            </a:r>
            <a:r>
              <a:rPr sz="3200">
                <a:solidFill>
                  <a:srgbClr val="B51A00"/>
                </a:solidFill>
                <a:latin typeface="Courier"/>
                <a:ea typeface="Courier"/>
                <a:cs typeface="Courier"/>
                <a:sym typeface="Courier"/>
              </a:rPr>
              <a:t>"index.html"</a:t>
            </a:r>
            <a:endParaRPr sz="3200">
              <a:latin typeface="Courier"/>
              <a:ea typeface="Courier"/>
              <a:cs typeface="Courier"/>
              <a:sym typeface="Courier"/>
            </a:endParaRPr>
          </a:p>
          <a:p>
            <a:pPr lvl="8" defTabSz="457200">
              <a:defRPr sz="1800"/>
            </a:pPr>
            <a:r>
              <a:rPr sz="3200">
                <a:latin typeface="Courier"/>
                <a:ea typeface="Courier"/>
                <a:cs typeface="Courier"/>
                <a:sym typeface="Courier"/>
              </a:rPr>
              <a:t>  mode </a:t>
            </a:r>
            <a:r>
              <a:rPr sz="3200">
                <a:solidFill>
                  <a:srgbClr val="B51A00"/>
                </a:solidFill>
                <a:latin typeface="Courier"/>
                <a:ea typeface="Courier"/>
                <a:cs typeface="Courier"/>
                <a:sym typeface="Courier"/>
              </a:rPr>
              <a:t>"0644"</a:t>
            </a:r>
            <a:endParaRPr sz="3200">
              <a:latin typeface="Courier"/>
              <a:ea typeface="Courier"/>
              <a:cs typeface="Courier"/>
              <a:sym typeface="Courier"/>
            </a:endParaRPr>
          </a:p>
          <a:p>
            <a:pPr lvl="0" defTabSz="457200">
              <a:defRPr sz="1800"/>
            </a:pPr>
            <a:r>
              <a:rPr b="1" sz="3200">
                <a:solidFill>
                  <a:srgbClr val="008F00"/>
                </a:solidFill>
                <a:latin typeface="Courier"/>
                <a:ea typeface="Courier"/>
                <a:cs typeface="Courier"/>
                <a:sym typeface="Courier"/>
              </a:rPr>
              <a:t>end</a:t>
            </a:r>
          </a:p>
        </p:txBody>
      </p:sp>
      <p:sp>
        <p:nvSpPr>
          <p:cNvPr id="4276" name="Shape 4276"/>
          <p:cNvSpPr/>
          <p:nvPr/>
        </p:nvSpPr>
        <p:spPr>
          <a:xfrm>
            <a:off x="1905595" y="5003800"/>
            <a:ext cx="1566268" cy="5334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intention</a:t>
            </a:r>
          </a:p>
        </p:txBody>
      </p:sp>
      <p:sp>
        <p:nvSpPr>
          <p:cNvPr id="4277" name="Shape 42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4278" name="droppedImage.pdf"/>
          <p:cNvPicPr/>
          <p:nvPr/>
        </p:nvPicPr>
        <p:blipFill>
          <a:blip r:embed="rId3">
            <a:extLst/>
          </a:blip>
          <a:stretch>
            <a:fillRect/>
          </a:stretch>
        </p:blipFill>
        <p:spPr>
          <a:xfrm>
            <a:off x="4224174" y="2368550"/>
            <a:ext cx="678027" cy="5803900"/>
          </a:xfrm>
          <a:prstGeom prst="rect">
            <a:avLst/>
          </a:prstGeom>
          <a:ln w="12700">
            <a:miter lim="400000"/>
          </a:ln>
        </p:spPr>
      </p:pic>
    </p:spTree>
  </p:cSld>
  <p:clrMapOvr>
    <a:masterClrMapping/>
  </p:clrMapOvr>
  <p:transition spd="med" advClick="1"/>
</p:sld>
</file>

<file path=ppt/slides/slide2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2" name="Shape 4282"/>
          <p:cNvSpPr/>
          <p:nvPr>
            <p:ph type="title"/>
          </p:nvPr>
        </p:nvSpPr>
        <p:spPr>
          <a:xfrm>
            <a:off x="800178" y="177800"/>
            <a:ext cx="15177984"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Recap - So resources are grouped into recipes</a:t>
            </a:r>
          </a:p>
        </p:txBody>
      </p:sp>
      <p:sp>
        <p:nvSpPr>
          <p:cNvPr id="4283" name="Shape 4283"/>
          <p:cNvSpPr/>
          <p:nvPr/>
        </p:nvSpPr>
        <p:spPr>
          <a:xfrm>
            <a:off x="5664751" y="2603499"/>
            <a:ext cx="10567435" cy="5308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800">
                <a:latin typeface="Courier"/>
                <a:ea typeface="Courier"/>
                <a:cs typeface="Courier"/>
                <a:sym typeface="Courier"/>
              </a:rPr>
              <a:t>powershell_script </a:t>
            </a:r>
            <a:r>
              <a:rPr sz="2800">
                <a:solidFill>
                  <a:srgbClr val="BA2121"/>
                </a:solidFill>
                <a:latin typeface="Courier"/>
                <a:ea typeface="Courier"/>
                <a:cs typeface="Courier"/>
                <a:sym typeface="Courier"/>
              </a:rPr>
              <a:t>“Install IIS"</a:t>
            </a:r>
            <a:r>
              <a:rPr sz="2800">
                <a:latin typeface="Courier"/>
                <a:ea typeface="Courier"/>
                <a:cs typeface="Courier"/>
                <a:sym typeface="Courier"/>
              </a:rPr>
              <a:t>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action :run</a:t>
            </a:r>
            <a:endParaRPr>
              <a:latin typeface="Calibri"/>
              <a:ea typeface="Calibri"/>
              <a:cs typeface="Calibri"/>
              <a:sym typeface="Calibri"/>
            </a:endParaRPr>
          </a:p>
          <a:p>
            <a:pPr lvl="0">
              <a:defRPr sz="1800"/>
            </a:pPr>
            <a:r>
              <a:rPr sz="2800">
                <a:latin typeface="Courier"/>
                <a:ea typeface="Courier"/>
                <a:cs typeface="Courier"/>
                <a:sym typeface="Courier"/>
              </a:rPr>
              <a:t>  code "add-windowsfeature Web-Server"</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a:solidFill>
                <a:srgbClr val="008000"/>
              </a:solidFill>
              <a:latin typeface="Calibri"/>
              <a:ea typeface="Calibri"/>
              <a:cs typeface="Calibri"/>
              <a:sym typeface="Calibri"/>
            </a:endParaRPr>
          </a:p>
          <a:p>
            <a:pPr lvl="0">
              <a:defRPr sz="1800"/>
            </a:pPr>
            <a:r>
              <a:rPr sz="2800">
                <a:latin typeface="Courier"/>
                <a:ea typeface="Courier"/>
                <a:cs typeface="Courier"/>
                <a:sym typeface="Courier"/>
              </a:rPr>
              <a:t>service </a:t>
            </a:r>
            <a:r>
              <a:rPr sz="2800">
                <a:solidFill>
                  <a:srgbClr val="BA2121"/>
                </a:solidFill>
                <a:latin typeface="Courier"/>
                <a:ea typeface="Courier"/>
                <a:cs typeface="Courier"/>
                <a:sym typeface="Courier"/>
              </a:rPr>
              <a:t>"w3svc"</a:t>
            </a:r>
            <a:r>
              <a:rPr sz="2800">
                <a:latin typeface="Courier"/>
                <a:ea typeface="Courier"/>
                <a:cs typeface="Courier"/>
                <a:sym typeface="Courier"/>
              </a:rPr>
              <a:t>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action </a:t>
            </a:r>
            <a:r>
              <a:rPr sz="2800">
                <a:solidFill>
                  <a:srgbClr val="666666"/>
                </a:solidFill>
                <a:latin typeface="Courier"/>
                <a:ea typeface="Courier"/>
                <a:cs typeface="Courier"/>
                <a:sym typeface="Courier"/>
              </a:rPr>
              <a:t>[</a:t>
            </a:r>
            <a:r>
              <a:rPr sz="2800">
                <a:latin typeface="Courier"/>
                <a:ea typeface="Courier"/>
                <a:cs typeface="Courier"/>
                <a:sym typeface="Courier"/>
              </a:rPr>
              <a:t> </a:t>
            </a:r>
            <a:r>
              <a:rPr sz="2800">
                <a:solidFill>
                  <a:srgbClr val="19177C"/>
                </a:solidFill>
                <a:latin typeface="Courier"/>
                <a:ea typeface="Courier"/>
                <a:cs typeface="Courier"/>
                <a:sym typeface="Courier"/>
              </a:rPr>
              <a:t>:enable</a:t>
            </a:r>
            <a:r>
              <a:rPr sz="2800">
                <a:latin typeface="Courier"/>
                <a:ea typeface="Courier"/>
                <a:cs typeface="Courier"/>
                <a:sym typeface="Courier"/>
              </a:rPr>
              <a:t>, </a:t>
            </a:r>
            <a:r>
              <a:rPr sz="2800">
                <a:solidFill>
                  <a:srgbClr val="19177C"/>
                </a:solidFill>
                <a:latin typeface="Courier"/>
                <a:ea typeface="Courier"/>
                <a:cs typeface="Courier"/>
                <a:sym typeface="Courier"/>
              </a:rPr>
              <a:t>:start</a:t>
            </a:r>
            <a:r>
              <a:rPr sz="2800">
                <a:latin typeface="Courier"/>
                <a:ea typeface="Courier"/>
                <a:cs typeface="Courier"/>
                <a:sym typeface="Courier"/>
              </a:rPr>
              <a:t> ]</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a:solidFill>
                <a:srgbClr val="008000"/>
              </a:solidFill>
              <a:latin typeface="Calibri"/>
              <a:ea typeface="Calibri"/>
              <a:cs typeface="Calibri"/>
              <a:sym typeface="Calibri"/>
            </a:endParaRPr>
          </a:p>
          <a:p>
            <a:pPr lvl="0">
              <a:defRPr sz="1800"/>
            </a:pPr>
            <a:r>
              <a:rPr sz="2800">
                <a:latin typeface="Courier"/>
                <a:ea typeface="Courier"/>
                <a:cs typeface="Courier"/>
                <a:sym typeface="Courier"/>
              </a:rPr>
              <a:t>cookbook_file </a:t>
            </a:r>
            <a:r>
              <a:rPr sz="2800">
                <a:solidFill>
                  <a:srgbClr val="BA2121"/>
                </a:solidFill>
                <a:latin typeface="Courier"/>
                <a:ea typeface="Courier"/>
                <a:cs typeface="Courier"/>
                <a:sym typeface="Courier"/>
              </a:rPr>
              <a:t>'c:\inetpub\wwwroot\Default.htm'</a:t>
            </a:r>
            <a:r>
              <a:rPr sz="2800">
                <a:latin typeface="Courier"/>
                <a:ea typeface="Courier"/>
                <a:cs typeface="Courier"/>
                <a:sym typeface="Courier"/>
              </a:rPr>
              <a:t>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source </a:t>
            </a:r>
            <a:r>
              <a:rPr sz="2800">
                <a:solidFill>
                  <a:srgbClr val="BA2121"/>
                </a:solidFill>
                <a:latin typeface="Courier"/>
                <a:ea typeface="Courier"/>
                <a:cs typeface="Courier"/>
                <a:sym typeface="Courier"/>
              </a:rPr>
              <a:t>"Default.htm"</a:t>
            </a:r>
            <a:endParaRPr>
              <a:latin typeface="Calibri"/>
              <a:ea typeface="Calibri"/>
              <a:cs typeface="Calibri"/>
              <a:sym typeface="Calibri"/>
            </a:endParaRPr>
          </a:p>
          <a:p>
            <a:pPr lvl="0">
              <a:defRPr sz="1800"/>
            </a:pPr>
            <a:r>
              <a:rPr sz="2800">
                <a:latin typeface="Courier"/>
                <a:ea typeface="Courier"/>
                <a:cs typeface="Courier"/>
                <a:sym typeface="Courier"/>
              </a:rPr>
              <a:t>  rights </a:t>
            </a:r>
            <a:r>
              <a:rPr sz="2800">
                <a:solidFill>
                  <a:srgbClr val="6B6BCF"/>
                </a:solidFill>
                <a:latin typeface="Courier"/>
                <a:ea typeface="Courier"/>
                <a:cs typeface="Courier"/>
                <a:sym typeface="Courier"/>
              </a:rPr>
              <a:t>:read</a:t>
            </a:r>
            <a:r>
              <a:rPr sz="2800">
                <a:latin typeface="Courier"/>
                <a:ea typeface="Courier"/>
                <a:cs typeface="Courier"/>
                <a:sym typeface="Courier"/>
              </a:rPr>
              <a:t>, </a:t>
            </a:r>
            <a:r>
              <a:rPr sz="28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end</a:t>
            </a:r>
          </a:p>
        </p:txBody>
      </p:sp>
      <p:sp>
        <p:nvSpPr>
          <p:cNvPr id="4284" name="Shape 4284"/>
          <p:cNvSpPr/>
          <p:nvPr/>
        </p:nvSpPr>
        <p:spPr>
          <a:xfrm>
            <a:off x="737393" y="5022315"/>
            <a:ext cx="4113996"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recipe[iis_demo::default]</a:t>
            </a:r>
          </a:p>
        </p:txBody>
      </p:sp>
      <p:sp>
        <p:nvSpPr>
          <p:cNvPr id="4285" name="Shape 4285"/>
          <p:cNvSpPr/>
          <p:nvPr/>
        </p:nvSpPr>
        <p:spPr>
          <a:xfrm>
            <a:off x="4775994" y="2514599"/>
            <a:ext cx="609602" cy="5410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09"/>
                  <a:pt x="10800" y="21397"/>
                </a:cubicBezTo>
                <a:lnTo>
                  <a:pt x="10800" y="11003"/>
                </a:lnTo>
                <a:cubicBezTo>
                  <a:pt x="10800" y="10891"/>
                  <a:pt x="5965" y="10800"/>
                  <a:pt x="0" y="10800"/>
                </a:cubicBezTo>
                <a:cubicBezTo>
                  <a:pt x="5965" y="10800"/>
                  <a:pt x="10800" y="10709"/>
                  <a:pt x="10800" y="10597"/>
                </a:cubicBezTo>
                <a:lnTo>
                  <a:pt x="10800" y="203"/>
                </a:lnTo>
                <a:cubicBezTo>
                  <a:pt x="10800" y="91"/>
                  <a:pt x="15635" y="0"/>
                  <a:pt x="21600" y="0"/>
                </a:cubicBezTo>
              </a:path>
            </a:pathLst>
          </a:custGeom>
          <a:ln w="25400">
            <a:solidFill>
              <a:srgbClr val="FF6600"/>
            </a:solidFill>
            <a:round/>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sld>
</file>

<file path=ppt/slides/slide2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7" name="Shape 4287"/>
          <p:cNvSpPr/>
          <p:nvPr>
            <p:ph type="title"/>
          </p:nvPr>
        </p:nvSpPr>
        <p:spPr>
          <a:xfrm>
            <a:off x="800271" y="177800"/>
            <a:ext cx="14657235" cy="1117600"/>
          </a:xfrm>
          <a:prstGeom prst="rect">
            <a:avLst/>
          </a:prstGeom>
        </p:spPr>
        <p:txBody>
          <a:bodyPr lIns="0" tIns="0" rIns="0" bIns="0">
            <a:normAutofit fontScale="100000" lnSpcReduction="0"/>
          </a:bodyPr>
          <a:lstStyle>
            <a:lvl1pPr>
              <a:defRPr sz="4900"/>
            </a:lvl1pPr>
          </a:lstStyle>
          <a:p>
            <a:pPr lvl="0">
              <a:defRPr sz="1800">
                <a:solidFill>
                  <a:srgbClr val="000000"/>
                </a:solidFill>
                <a:effectLst/>
              </a:defRPr>
            </a:pPr>
            <a:r>
              <a:rPr sz="4900">
                <a:solidFill>
                  <a:srgbClr val="FFFFFF"/>
                </a:solidFill>
                <a:effectLst>
                  <a:outerShdw sx="100000" sy="100000" kx="0" ky="0" algn="b" rotWithShape="0" blurRad="38100" dist="38100" dir="2700000">
                    <a:srgbClr val="C0C0C0"/>
                  </a:outerShdw>
                </a:effectLst>
              </a:rPr>
              <a:t>Cookbooks contain recipes and supporting files</a:t>
            </a:r>
          </a:p>
        </p:txBody>
      </p:sp>
      <p:grpSp>
        <p:nvGrpSpPr>
          <p:cNvPr id="4290" name="Group 4290"/>
          <p:cNvGrpSpPr/>
          <p:nvPr/>
        </p:nvGrpSpPr>
        <p:grpSpPr>
          <a:xfrm>
            <a:off x="825581" y="2076450"/>
            <a:ext cx="7684215" cy="6311900"/>
            <a:chOff x="0" y="0"/>
            <a:chExt cx="7684213" cy="6311900"/>
          </a:xfrm>
        </p:grpSpPr>
        <p:sp>
          <p:nvSpPr>
            <p:cNvPr id="4288" name="Shape 4288"/>
            <p:cNvSpPr/>
            <p:nvPr/>
          </p:nvSpPr>
          <p:spPr>
            <a:xfrm>
              <a:off x="0" y="0"/>
              <a:ext cx="7684215" cy="6311900"/>
            </a:xfrm>
            <a:prstGeom prst="rect">
              <a:avLst/>
            </a:prstGeom>
            <a:solidFill>
              <a:srgbClr val="000000"/>
            </a:solidFill>
            <a:ln w="12700" cap="flat">
              <a:noFill/>
              <a:miter lim="400000"/>
            </a:ln>
            <a:effectLst/>
          </p:spPr>
          <p:txBody>
            <a:bodyPr wrap="square" lIns="0" tIns="0" rIns="0" bIns="0" numCol="1" anchor="ctr">
              <a:noAutofit/>
            </a:bodyPr>
            <a:lstStyle/>
            <a:p>
              <a:pPr lvl="0">
                <a:lnSpc>
                  <a:spcPct val="120000"/>
                </a:lnSpc>
                <a:defRPr>
                  <a:latin typeface="Arial"/>
                  <a:ea typeface="Arial"/>
                  <a:cs typeface="Arial"/>
                  <a:sym typeface="Arial"/>
                </a:defRPr>
              </a:pPr>
            </a:p>
          </p:txBody>
        </p:sp>
        <p:sp>
          <p:nvSpPr>
            <p:cNvPr id="4289" name="Shape 4289"/>
            <p:cNvSpPr/>
            <p:nvPr/>
          </p:nvSpPr>
          <p:spPr>
            <a:xfrm>
              <a:off x="0" y="96573"/>
              <a:ext cx="7684215" cy="61187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nSpc>
                  <a:spcPct val="120000"/>
                </a:lnSpc>
                <a:defRPr sz="1800"/>
              </a:pPr>
              <a:r>
                <a:rPr sz="2400">
                  <a:solidFill>
                    <a:srgbClr val="FFFFFF"/>
                  </a:solidFill>
                  <a:latin typeface="Courier"/>
                  <a:ea typeface="Courier"/>
                  <a:cs typeface="Courier"/>
                  <a:sym typeface="Courier"/>
                </a:rPr>
                <a:t>...</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cookbooks</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iis_demo</a:t>
              </a:r>
              <a:endParaRPr sz="2400">
                <a:solidFill>
                  <a:srgbClr val="FFFFFF"/>
                </a:solidFill>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recipes</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 default.rb</a:t>
              </a:r>
              <a:endParaRPr sz="2400">
                <a:solidFill>
                  <a:srgbClr val="FFFFFF"/>
                </a:solidFill>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 server.rb</a:t>
              </a:r>
              <a:endParaRPr sz="2400">
                <a:solidFill>
                  <a:srgbClr val="FFFFFF"/>
                </a:solidFill>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files</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 default</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 index.html</a:t>
              </a:r>
              <a:endParaRPr sz="2400">
                <a:solidFill>
                  <a:srgbClr val="FFFFFF"/>
                </a:solidFill>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metadata.rb</a:t>
              </a:r>
              <a:endParaRPr sz="2400">
                <a:solidFill>
                  <a:srgbClr val="FFFFFF"/>
                </a:solidFill>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attributes</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   │   │   └── default</a:t>
              </a:r>
              <a:endParaRPr>
                <a:latin typeface="Calibri"/>
                <a:ea typeface="Calibri"/>
                <a:cs typeface="Calibri"/>
                <a:sym typeface="Calibri"/>
              </a:endParaRPr>
            </a:p>
            <a:p>
              <a:pPr lvl="0">
                <a:lnSpc>
                  <a:spcPct val="120000"/>
                </a:lnSpc>
                <a:defRPr sz="1800"/>
              </a:pPr>
              <a:r>
                <a:rPr sz="2400">
                  <a:solidFill>
                    <a:srgbClr val="FFFFFF"/>
                  </a:solidFill>
                  <a:latin typeface="Courier"/>
                  <a:ea typeface="Courier"/>
                  <a:cs typeface="Courier"/>
                  <a:sym typeface="Courier"/>
                </a:rPr>
                <a:t>...</a:t>
              </a:r>
            </a:p>
          </p:txBody>
        </p:sp>
      </p:grpSp>
      <p:sp>
        <p:nvSpPr>
          <p:cNvPr id="4291" name="Shape 4291"/>
          <p:cNvSpPr/>
          <p:nvPr/>
        </p:nvSpPr>
        <p:spPr>
          <a:xfrm>
            <a:off x="12295978" y="5860515"/>
            <a:ext cx="2476744"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Supporting File</a:t>
            </a:r>
          </a:p>
        </p:txBody>
      </p:sp>
      <p:sp>
        <p:nvSpPr>
          <p:cNvPr id="4292" name="Shape 4292"/>
          <p:cNvSpPr/>
          <p:nvPr/>
        </p:nvSpPr>
        <p:spPr>
          <a:xfrm>
            <a:off x="12319792" y="4463515"/>
            <a:ext cx="1397138"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Recipes</a:t>
            </a:r>
          </a:p>
        </p:txBody>
      </p:sp>
      <p:sp>
        <p:nvSpPr>
          <p:cNvPr id="4293" name="Shape 4293"/>
          <p:cNvSpPr/>
          <p:nvPr/>
        </p:nvSpPr>
        <p:spPr>
          <a:xfrm flipV="1">
            <a:off x="7224993" y="6167258"/>
            <a:ext cx="4866202" cy="38280"/>
          </a:xfrm>
          <a:prstGeom prst="line">
            <a:avLst/>
          </a:prstGeom>
          <a:ln w="63500">
            <a:solidFill>
              <a:srgbClr val="FF7F00"/>
            </a:solidFill>
            <a:miter/>
            <a:headEnd type="stealth"/>
          </a:ln>
        </p:spPr>
        <p:txBody>
          <a:bodyPr lIns="0" tIns="0" rIns="0" bIns="0"/>
          <a:lstStyle/>
          <a:p>
            <a:pPr lvl="0" defTabSz="457200">
              <a:defRPr sz="1200"/>
            </a:pPr>
          </a:p>
        </p:txBody>
      </p:sp>
      <p:sp>
        <p:nvSpPr>
          <p:cNvPr id="4294" name="Shape 4294"/>
          <p:cNvSpPr/>
          <p:nvPr/>
        </p:nvSpPr>
        <p:spPr>
          <a:xfrm>
            <a:off x="6680992" y="4635498"/>
            <a:ext cx="5277367" cy="4765"/>
          </a:xfrm>
          <a:prstGeom prst="line">
            <a:avLst/>
          </a:prstGeom>
          <a:ln w="63500">
            <a:solidFill>
              <a:srgbClr val="FF7F00"/>
            </a:solidFill>
            <a:miter/>
            <a:headEnd type="stealth"/>
          </a:ln>
        </p:spPr>
        <p:txBody>
          <a:bodyPr lIns="0" tIns="0" rIns="0" bIns="0"/>
          <a:lstStyle/>
          <a:p>
            <a:pPr lvl="0" defTabSz="457200">
              <a:defRPr sz="1200"/>
            </a:pPr>
          </a:p>
        </p:txBody>
      </p:sp>
      <p:sp>
        <p:nvSpPr>
          <p:cNvPr id="4295" name="Shape 4295"/>
          <p:cNvSpPr/>
          <p:nvPr/>
        </p:nvSpPr>
        <p:spPr>
          <a:xfrm>
            <a:off x="4394994" y="4254500"/>
            <a:ext cx="1981396" cy="800100"/>
          </a:xfrm>
          <a:prstGeom prst="rect">
            <a:avLst/>
          </a:prstGeom>
          <a:ln w="25400">
            <a:solidFill>
              <a:srgbClr val="FF7F00"/>
            </a:solidFill>
            <a:miter/>
          </a:ln>
        </p:spPr>
        <p:txBody>
          <a:bodyPr lIns="0" tIns="0" rIns="0" bIns="0"/>
          <a:lstStyle/>
          <a:p>
            <a:pPr lvl="0">
              <a:defRPr>
                <a:latin typeface="Arial"/>
                <a:ea typeface="Arial"/>
                <a:cs typeface="Arial"/>
                <a:sym typeface="Arial"/>
              </a:defRPr>
            </a:pPr>
          </a:p>
        </p:txBody>
      </p:sp>
      <p:sp>
        <p:nvSpPr>
          <p:cNvPr id="4296" name="Shape 4296"/>
          <p:cNvSpPr/>
          <p:nvPr/>
        </p:nvSpPr>
        <p:spPr>
          <a:xfrm>
            <a:off x="5156994" y="5943600"/>
            <a:ext cx="1981396" cy="457200"/>
          </a:xfrm>
          <a:prstGeom prst="rect">
            <a:avLst/>
          </a:pr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2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8" name="Shape 4298"/>
          <p:cNvSpPr/>
          <p:nvPr>
            <p:ph type="title"/>
          </p:nvPr>
        </p:nvSpPr>
        <p:spPr>
          <a:xfrm>
            <a:off x="800271" y="177800"/>
            <a:ext cx="14657235" cy="1117600"/>
          </a:xfrm>
          <a:prstGeom prst="rect">
            <a:avLst/>
          </a:prstGeom>
        </p:spPr>
        <p:txBody>
          <a:bodyPr lIns="0" tIns="0" rIns="0" bIns="0">
            <a:normAutofit fontScale="100000" lnSpcReduction="0"/>
          </a:bodyPr>
          <a:lstStyle>
            <a:lvl1pPr>
              <a:defRPr sz="4600"/>
            </a:lvl1pPr>
          </a:lstStyle>
          <a:p>
            <a:pPr lvl="0">
              <a:defRPr sz="1800">
                <a:solidFill>
                  <a:srgbClr val="000000"/>
                </a:solidFill>
                <a:effectLst/>
              </a:defRPr>
            </a:pPr>
            <a:r>
              <a:rPr sz="4600">
                <a:solidFill>
                  <a:srgbClr val="FFFFFF"/>
                </a:solidFill>
                <a:effectLst>
                  <a:outerShdw sx="100000" sy="100000" kx="0" ky="0" algn="b" rotWithShape="0" blurRad="38100" dist="38100" dir="2700000">
                    <a:srgbClr val="C0C0C0"/>
                  </a:outerShdw>
                </a:effectLst>
              </a:rPr>
              <a:t>Cookbooks are installed as artifacts on Chef Server</a:t>
            </a:r>
          </a:p>
        </p:txBody>
      </p:sp>
      <p:sp>
        <p:nvSpPr>
          <p:cNvPr id="4299" name="Shape 4299"/>
          <p:cNvSpPr/>
          <p:nvPr/>
        </p:nvSpPr>
        <p:spPr>
          <a:xfrm>
            <a:off x="4307309" y="4543425"/>
            <a:ext cx="3794498" cy="985839"/>
          </a:xfrm>
          <a:prstGeom prst="line">
            <a:avLst/>
          </a:prstGeom>
          <a:ln w="152400">
            <a:solidFill/>
            <a:miter/>
            <a:headEnd type="stealth"/>
          </a:ln>
        </p:spPr>
        <p:txBody>
          <a:bodyPr lIns="0" tIns="0" rIns="0" bIns="0"/>
          <a:lstStyle/>
          <a:p>
            <a:pPr lvl="0" defTabSz="457200">
              <a:defRPr sz="1200"/>
            </a:pPr>
          </a:p>
        </p:txBody>
      </p:sp>
      <p:grpSp>
        <p:nvGrpSpPr>
          <p:cNvPr id="4302" name="Group 4302"/>
          <p:cNvGrpSpPr/>
          <p:nvPr/>
        </p:nvGrpSpPr>
        <p:grpSpPr>
          <a:xfrm>
            <a:off x="1371734" y="2921000"/>
            <a:ext cx="2362432" cy="2209800"/>
            <a:chOff x="0" y="0"/>
            <a:chExt cx="2362431" cy="2209800"/>
          </a:xfrm>
        </p:grpSpPr>
        <p:sp>
          <p:nvSpPr>
            <p:cNvPr id="4300" name="Shape 4300"/>
            <p:cNvSpPr/>
            <p:nvPr/>
          </p:nvSpPr>
          <p:spPr>
            <a:xfrm>
              <a:off x="0" y="0"/>
              <a:ext cx="2362432" cy="2209800"/>
            </a:xfrm>
            <a:prstGeom prst="roundRect">
              <a:avLst>
                <a:gd name="adj" fmla="val 8620"/>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4301" name="Shape 4301"/>
            <p:cNvSpPr/>
            <p:nvPr/>
          </p:nvSpPr>
          <p:spPr>
            <a:xfrm>
              <a:off x="55790" y="501115"/>
              <a:ext cx="2250852" cy="12075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defRPr sz="1800"/>
              </a:pPr>
              <a:r>
                <a:rPr sz="28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rPr>
                <a:t>Enterprise Chef</a:t>
              </a:r>
              <a:endParaRPr>
                <a:latin typeface="Calibri"/>
                <a:ea typeface="Calibri"/>
                <a:cs typeface="Calibri"/>
                <a:sym typeface="Calibri"/>
              </a:endParaRPr>
            </a:p>
            <a:p>
              <a:pPr lvl="0" algn="ctr">
                <a:defRPr sz="1800"/>
              </a:pPr>
              <a:r>
                <a:rPr sz="28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rPr>
                <a:t>(org)</a:t>
              </a:r>
            </a:p>
          </p:txBody>
        </p:sp>
      </p:grpSp>
      <p:grpSp>
        <p:nvGrpSpPr>
          <p:cNvPr id="4307" name="Group 4307"/>
          <p:cNvGrpSpPr/>
          <p:nvPr/>
        </p:nvGrpSpPr>
        <p:grpSpPr>
          <a:xfrm>
            <a:off x="8674946" y="4025899"/>
            <a:ext cx="1497163" cy="1282701"/>
            <a:chOff x="-1" y="0"/>
            <a:chExt cx="1497161" cy="1282700"/>
          </a:xfrm>
        </p:grpSpPr>
        <p:pic>
          <p:nvPicPr>
            <p:cNvPr id="4303" name="image71.png"/>
            <p:cNvPicPr/>
            <p:nvPr/>
          </p:nvPicPr>
          <p:blipFill>
            <a:blip r:embed="rId2">
              <a:extLst/>
            </a:blip>
            <a:stretch>
              <a:fillRect/>
            </a:stretch>
          </p:blipFill>
          <p:spPr>
            <a:xfrm>
              <a:off x="-2" y="0"/>
              <a:ext cx="1473348" cy="1282700"/>
            </a:xfrm>
            <a:prstGeom prst="rect">
              <a:avLst/>
            </a:prstGeom>
            <a:ln w="12700" cap="flat">
              <a:noFill/>
              <a:miter lim="400000"/>
            </a:ln>
            <a:effectLst/>
          </p:spPr>
        </p:pic>
        <p:pic>
          <p:nvPicPr>
            <p:cNvPr id="4304" name="image72.png"/>
            <p:cNvPicPr/>
            <p:nvPr/>
          </p:nvPicPr>
          <p:blipFill>
            <a:blip r:embed="rId3">
              <a:extLst/>
            </a:blip>
            <a:stretch>
              <a:fillRect/>
            </a:stretch>
          </p:blipFill>
          <p:spPr>
            <a:xfrm>
              <a:off x="-2" y="533399"/>
              <a:ext cx="315947" cy="214315"/>
            </a:xfrm>
            <a:prstGeom prst="rect">
              <a:avLst/>
            </a:prstGeom>
            <a:ln w="12700" cap="flat">
              <a:noFill/>
              <a:miter lim="400000"/>
            </a:ln>
            <a:effectLst/>
          </p:spPr>
        </p:pic>
        <p:pic>
          <p:nvPicPr>
            <p:cNvPr id="4305" name="image72.png"/>
            <p:cNvPicPr/>
            <p:nvPr/>
          </p:nvPicPr>
          <p:blipFill>
            <a:blip r:embed="rId3">
              <a:extLst/>
            </a:blip>
            <a:stretch>
              <a:fillRect/>
            </a:stretch>
          </p:blipFill>
          <p:spPr>
            <a:xfrm>
              <a:off x="1168514" y="635000"/>
              <a:ext cx="315945" cy="212726"/>
            </a:xfrm>
            <a:prstGeom prst="rect">
              <a:avLst/>
            </a:prstGeom>
            <a:ln w="12700" cap="flat">
              <a:noFill/>
              <a:miter lim="400000"/>
            </a:ln>
            <a:effectLst/>
          </p:spPr>
        </p:pic>
        <p:pic>
          <p:nvPicPr>
            <p:cNvPr id="4306" name="image72.png"/>
            <p:cNvPicPr/>
            <p:nvPr/>
          </p:nvPicPr>
          <p:blipFill>
            <a:blip r:embed="rId3">
              <a:extLst/>
            </a:blip>
            <a:stretch>
              <a:fillRect/>
            </a:stretch>
          </p:blipFill>
          <p:spPr>
            <a:xfrm>
              <a:off x="1181215" y="-1"/>
              <a:ext cx="315946" cy="212726"/>
            </a:xfrm>
            <a:prstGeom prst="rect">
              <a:avLst/>
            </a:prstGeom>
            <a:ln w="12700" cap="flat">
              <a:noFill/>
              <a:miter lim="400000"/>
            </a:ln>
            <a:effectLst/>
          </p:spPr>
        </p:pic>
      </p:grpSp>
      <p:grpSp>
        <p:nvGrpSpPr>
          <p:cNvPr id="4312" name="Group 4312"/>
          <p:cNvGrpSpPr/>
          <p:nvPr/>
        </p:nvGrpSpPr>
        <p:grpSpPr>
          <a:xfrm>
            <a:off x="8674946" y="5257799"/>
            <a:ext cx="1497163" cy="1282701"/>
            <a:chOff x="-1" y="0"/>
            <a:chExt cx="1497161" cy="1282700"/>
          </a:xfrm>
        </p:grpSpPr>
        <p:pic>
          <p:nvPicPr>
            <p:cNvPr id="4308" name="image71.png"/>
            <p:cNvPicPr/>
            <p:nvPr/>
          </p:nvPicPr>
          <p:blipFill>
            <a:blip r:embed="rId2">
              <a:extLst/>
            </a:blip>
            <a:stretch>
              <a:fillRect/>
            </a:stretch>
          </p:blipFill>
          <p:spPr>
            <a:xfrm>
              <a:off x="-2" y="0"/>
              <a:ext cx="1473348" cy="1282700"/>
            </a:xfrm>
            <a:prstGeom prst="rect">
              <a:avLst/>
            </a:prstGeom>
            <a:ln w="12700" cap="flat">
              <a:noFill/>
              <a:miter lim="400000"/>
            </a:ln>
            <a:effectLst/>
          </p:spPr>
        </p:pic>
        <p:pic>
          <p:nvPicPr>
            <p:cNvPr id="4309" name="image72.png"/>
            <p:cNvPicPr/>
            <p:nvPr/>
          </p:nvPicPr>
          <p:blipFill>
            <a:blip r:embed="rId3">
              <a:extLst/>
            </a:blip>
            <a:stretch>
              <a:fillRect/>
            </a:stretch>
          </p:blipFill>
          <p:spPr>
            <a:xfrm>
              <a:off x="-2" y="533399"/>
              <a:ext cx="315947" cy="214315"/>
            </a:xfrm>
            <a:prstGeom prst="rect">
              <a:avLst/>
            </a:prstGeom>
            <a:ln w="12700" cap="flat">
              <a:noFill/>
              <a:miter lim="400000"/>
            </a:ln>
            <a:effectLst/>
          </p:spPr>
        </p:pic>
        <p:pic>
          <p:nvPicPr>
            <p:cNvPr id="4310" name="image72.png"/>
            <p:cNvPicPr/>
            <p:nvPr/>
          </p:nvPicPr>
          <p:blipFill>
            <a:blip r:embed="rId3">
              <a:extLst/>
            </a:blip>
            <a:stretch>
              <a:fillRect/>
            </a:stretch>
          </p:blipFill>
          <p:spPr>
            <a:xfrm>
              <a:off x="1168514" y="635000"/>
              <a:ext cx="315945" cy="212726"/>
            </a:xfrm>
            <a:prstGeom prst="rect">
              <a:avLst/>
            </a:prstGeom>
            <a:ln w="12700" cap="flat">
              <a:noFill/>
              <a:miter lim="400000"/>
            </a:ln>
            <a:effectLst/>
          </p:spPr>
        </p:pic>
        <p:pic>
          <p:nvPicPr>
            <p:cNvPr id="4311" name="image72.png"/>
            <p:cNvPicPr/>
            <p:nvPr/>
          </p:nvPicPr>
          <p:blipFill>
            <a:blip r:embed="rId3">
              <a:extLst/>
            </a:blip>
            <a:stretch>
              <a:fillRect/>
            </a:stretch>
          </p:blipFill>
          <p:spPr>
            <a:xfrm>
              <a:off x="1181215" y="-1"/>
              <a:ext cx="315946" cy="212726"/>
            </a:xfrm>
            <a:prstGeom prst="rect">
              <a:avLst/>
            </a:prstGeom>
            <a:ln w="12700" cap="flat">
              <a:noFill/>
              <a:miter lim="400000"/>
            </a:ln>
            <a:effectLst/>
          </p:spPr>
        </p:pic>
      </p:grpSp>
      <p:grpSp>
        <p:nvGrpSpPr>
          <p:cNvPr id="4317" name="Group 4317"/>
          <p:cNvGrpSpPr/>
          <p:nvPr/>
        </p:nvGrpSpPr>
        <p:grpSpPr>
          <a:xfrm>
            <a:off x="8674946" y="6489699"/>
            <a:ext cx="1497163" cy="1282701"/>
            <a:chOff x="-1" y="0"/>
            <a:chExt cx="1497161" cy="1282700"/>
          </a:xfrm>
        </p:grpSpPr>
        <p:pic>
          <p:nvPicPr>
            <p:cNvPr id="4313" name="image71.png"/>
            <p:cNvPicPr/>
            <p:nvPr/>
          </p:nvPicPr>
          <p:blipFill>
            <a:blip r:embed="rId2">
              <a:extLst/>
            </a:blip>
            <a:stretch>
              <a:fillRect/>
            </a:stretch>
          </p:blipFill>
          <p:spPr>
            <a:xfrm>
              <a:off x="-2" y="0"/>
              <a:ext cx="1473348" cy="1282700"/>
            </a:xfrm>
            <a:prstGeom prst="rect">
              <a:avLst/>
            </a:prstGeom>
            <a:ln w="12700" cap="flat">
              <a:noFill/>
              <a:miter lim="400000"/>
            </a:ln>
            <a:effectLst/>
          </p:spPr>
        </p:pic>
        <p:pic>
          <p:nvPicPr>
            <p:cNvPr id="4314" name="image72.png"/>
            <p:cNvPicPr/>
            <p:nvPr/>
          </p:nvPicPr>
          <p:blipFill>
            <a:blip r:embed="rId3">
              <a:extLst/>
            </a:blip>
            <a:stretch>
              <a:fillRect/>
            </a:stretch>
          </p:blipFill>
          <p:spPr>
            <a:xfrm>
              <a:off x="-2" y="533399"/>
              <a:ext cx="315947" cy="214315"/>
            </a:xfrm>
            <a:prstGeom prst="rect">
              <a:avLst/>
            </a:prstGeom>
            <a:ln w="12700" cap="flat">
              <a:noFill/>
              <a:miter lim="400000"/>
            </a:ln>
            <a:effectLst/>
          </p:spPr>
        </p:pic>
        <p:pic>
          <p:nvPicPr>
            <p:cNvPr id="4315" name="image72.png"/>
            <p:cNvPicPr/>
            <p:nvPr/>
          </p:nvPicPr>
          <p:blipFill>
            <a:blip r:embed="rId3">
              <a:extLst/>
            </a:blip>
            <a:stretch>
              <a:fillRect/>
            </a:stretch>
          </p:blipFill>
          <p:spPr>
            <a:xfrm>
              <a:off x="1168514" y="635000"/>
              <a:ext cx="315945" cy="212726"/>
            </a:xfrm>
            <a:prstGeom prst="rect">
              <a:avLst/>
            </a:prstGeom>
            <a:ln w="12700" cap="flat">
              <a:noFill/>
              <a:miter lim="400000"/>
            </a:ln>
            <a:effectLst/>
          </p:spPr>
        </p:pic>
        <p:pic>
          <p:nvPicPr>
            <p:cNvPr id="4316" name="image72.png"/>
            <p:cNvPicPr/>
            <p:nvPr/>
          </p:nvPicPr>
          <p:blipFill>
            <a:blip r:embed="rId3">
              <a:extLst/>
            </a:blip>
            <a:stretch>
              <a:fillRect/>
            </a:stretch>
          </p:blipFill>
          <p:spPr>
            <a:xfrm>
              <a:off x="1181215" y="-1"/>
              <a:ext cx="315946" cy="212726"/>
            </a:xfrm>
            <a:prstGeom prst="rect">
              <a:avLst/>
            </a:prstGeom>
            <a:ln w="12700" cap="flat">
              <a:noFill/>
              <a:miter lim="400000"/>
            </a:ln>
            <a:effectLst/>
          </p:spPr>
        </p:pic>
      </p:grpSp>
      <p:sp>
        <p:nvSpPr>
          <p:cNvPr id="4318" name="Shape 4318"/>
          <p:cNvSpPr/>
          <p:nvPr/>
        </p:nvSpPr>
        <p:spPr>
          <a:xfrm>
            <a:off x="10729372" y="4211177"/>
            <a:ext cx="3214887"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3600">
                <a:latin typeface="Arial"/>
                <a:ea typeface="Arial"/>
                <a:cs typeface="Arial"/>
                <a:sym typeface="Arial"/>
              </a:defRPr>
            </a:lvl1pPr>
          </a:lstStyle>
          <a:p>
            <a:pPr lvl="0">
              <a:defRPr sz="1800"/>
            </a:pPr>
            <a:r>
              <a:rPr sz="3600"/>
              <a:t>iis_demo v0.1.0</a:t>
            </a:r>
          </a:p>
        </p:txBody>
      </p:sp>
      <p:sp>
        <p:nvSpPr>
          <p:cNvPr id="4319" name="Shape 4319"/>
          <p:cNvSpPr/>
          <p:nvPr/>
        </p:nvSpPr>
        <p:spPr>
          <a:xfrm>
            <a:off x="10732547" y="5424027"/>
            <a:ext cx="2020765"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3600">
                <a:latin typeface="Arial"/>
                <a:ea typeface="Arial"/>
                <a:cs typeface="Arial"/>
                <a:sym typeface="Arial"/>
              </a:defRPr>
            </a:lvl1pPr>
          </a:lstStyle>
          <a:p>
            <a:pPr lvl="0">
              <a:defRPr sz="1800"/>
            </a:pPr>
            <a:r>
              <a:rPr sz="3600"/>
              <a:t>ntp v0.2.0</a:t>
            </a:r>
          </a:p>
        </p:txBody>
      </p:sp>
      <p:sp>
        <p:nvSpPr>
          <p:cNvPr id="4320" name="Shape 4320"/>
          <p:cNvSpPr/>
          <p:nvPr/>
        </p:nvSpPr>
        <p:spPr>
          <a:xfrm>
            <a:off x="10732547" y="6630527"/>
            <a:ext cx="3113759"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3600">
                <a:latin typeface="Arial"/>
                <a:ea typeface="Arial"/>
                <a:cs typeface="Arial"/>
                <a:sym typeface="Arial"/>
              </a:defRPr>
            </a:lvl1pPr>
          </a:lstStyle>
          <a:p>
            <a:pPr lvl="0">
              <a:defRPr sz="1800"/>
            </a:pPr>
            <a:r>
              <a:rPr sz="3600"/>
              <a:t>openssh v2.4.7</a:t>
            </a:r>
          </a:p>
        </p:txBody>
      </p:sp>
    </p:spTree>
  </p:cSld>
  <p:clrMapOvr>
    <a:masterClrMapping/>
  </p:clrMapOvr>
  <p:transition spd="med" advClick="1"/>
</p:sld>
</file>

<file path=ppt/slides/slide2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22" name="image71.png"/>
          <p:cNvPicPr/>
          <p:nvPr/>
        </p:nvPicPr>
        <p:blipFill>
          <a:blip r:embed="rId2">
            <a:extLst/>
          </a:blip>
          <a:stretch>
            <a:fillRect/>
          </a:stretch>
        </p:blipFill>
        <p:spPr>
          <a:xfrm>
            <a:off x="4788368" y="4800600"/>
            <a:ext cx="1473346" cy="1282700"/>
          </a:xfrm>
          <a:prstGeom prst="rect">
            <a:avLst/>
          </a:prstGeom>
          <a:ln w="12700">
            <a:miter lim="400000"/>
          </a:ln>
        </p:spPr>
      </p:pic>
      <p:sp>
        <p:nvSpPr>
          <p:cNvPr id="4323" name="Shape 4323"/>
          <p:cNvSpPr/>
          <p:nvPr>
            <p:ph type="title"/>
          </p:nvPr>
        </p:nvSpPr>
        <p:spPr>
          <a:xfrm>
            <a:off x="800271" y="177800"/>
            <a:ext cx="14657235" cy="1117600"/>
          </a:xfrm>
          <a:prstGeom prst="rect">
            <a:avLst/>
          </a:prstGeom>
        </p:spPr>
        <p:txBody>
          <a:bodyPr lIns="0" tIns="0" rIns="0" bIns="0">
            <a:normAutofit fontScale="100000" lnSpcReduction="0"/>
          </a:bodyPr>
          <a:lstStyle>
            <a:lvl1pPr>
              <a:defRPr sz="6300"/>
            </a:lvl1pPr>
          </a:lstStyle>
          <a:p>
            <a:pPr lvl="0">
              <a:defRPr sz="1800">
                <a:solidFill>
                  <a:srgbClr val="000000"/>
                </a:solidFill>
                <a:effectLst/>
              </a:defRPr>
            </a:pPr>
            <a:r>
              <a:rPr sz="6300">
                <a:solidFill>
                  <a:srgbClr val="FFFFFF"/>
                </a:solidFill>
                <a:effectLst>
                  <a:outerShdw sx="100000" sy="100000" kx="0" ky="0" algn="b" rotWithShape="0" blurRad="38100" dist="38100" dir="2700000">
                    <a:srgbClr val="C0C0C0"/>
                  </a:outerShdw>
                </a:effectLst>
              </a:rPr>
              <a:t>Nodes have run_lists made of recipes</a:t>
            </a:r>
          </a:p>
        </p:txBody>
      </p:sp>
      <p:sp>
        <p:nvSpPr>
          <p:cNvPr id="4324" name="Shape 4324"/>
          <p:cNvSpPr/>
          <p:nvPr/>
        </p:nvSpPr>
        <p:spPr>
          <a:xfrm>
            <a:off x="10554730" y="4622800"/>
            <a:ext cx="2514848" cy="2171700"/>
          </a:xfrm>
          <a:prstGeom prst="roundRect">
            <a:avLst>
              <a:gd name="adj" fmla="val 8769"/>
            </a:avLst>
          </a:prstGeom>
          <a:solidFill>
            <a:srgbClr val="E3A020"/>
          </a:solidFill>
          <a:ln w="25400">
            <a:solidFill/>
            <a:miter/>
          </a:ln>
        </p:spPr>
        <p:txBody>
          <a:bodyPr lIns="0" tIns="0" rIns="0" bIns="0"/>
          <a:lstStyle/>
          <a:p>
            <a:pPr lvl="0">
              <a:defRPr>
                <a:latin typeface="Arial"/>
                <a:ea typeface="Arial"/>
                <a:cs typeface="Arial"/>
                <a:sym typeface="Arial"/>
              </a:defRPr>
            </a:pPr>
          </a:p>
        </p:txBody>
      </p:sp>
      <p:pic>
        <p:nvPicPr>
          <p:cNvPr id="4325" name="image14.png"/>
          <p:cNvPicPr/>
          <p:nvPr/>
        </p:nvPicPr>
        <p:blipFill>
          <a:blip r:embed="rId3">
            <a:extLst/>
          </a:blip>
          <a:stretch>
            <a:fillRect/>
          </a:stretch>
        </p:blipFill>
        <p:spPr>
          <a:xfrm>
            <a:off x="10211796" y="1711325"/>
            <a:ext cx="3124507" cy="2771776"/>
          </a:xfrm>
          <a:prstGeom prst="rect">
            <a:avLst/>
          </a:prstGeom>
          <a:ln w="12700">
            <a:miter lim="400000"/>
          </a:ln>
        </p:spPr>
      </p:pic>
      <p:sp>
        <p:nvSpPr>
          <p:cNvPr id="4326" name="Shape 4326"/>
          <p:cNvSpPr/>
          <p:nvPr/>
        </p:nvSpPr>
        <p:spPr>
          <a:xfrm>
            <a:off x="10132414" y="7081377"/>
            <a:ext cx="4865986"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3600">
                <a:latin typeface="Arial"/>
                <a:ea typeface="Arial"/>
                <a:cs typeface="Arial"/>
                <a:sym typeface="Arial"/>
              </a:rPr>
              <a:t>recipe[ntp::client]</a:t>
            </a:r>
            <a:endParaRPr>
              <a:latin typeface="Calibri"/>
              <a:ea typeface="Calibri"/>
              <a:cs typeface="Calibri"/>
              <a:sym typeface="Calibri"/>
            </a:endParaRPr>
          </a:p>
          <a:p>
            <a:pPr lvl="0">
              <a:defRPr sz="1800"/>
            </a:pPr>
            <a:r>
              <a:rPr sz="3600">
                <a:latin typeface="Arial"/>
                <a:ea typeface="Arial"/>
                <a:cs typeface="Arial"/>
                <a:sym typeface="Arial"/>
              </a:rPr>
              <a:t>recipe[openssh::server]</a:t>
            </a:r>
            <a:endParaRPr>
              <a:latin typeface="Calibri"/>
              <a:ea typeface="Calibri"/>
              <a:cs typeface="Calibri"/>
              <a:sym typeface="Calibri"/>
            </a:endParaRPr>
          </a:p>
          <a:p>
            <a:pPr lvl="0">
              <a:defRPr sz="1800"/>
            </a:pPr>
            <a:r>
              <a:rPr sz="3600">
                <a:latin typeface="Arial"/>
                <a:ea typeface="Arial"/>
                <a:cs typeface="Arial"/>
                <a:sym typeface="Arial"/>
              </a:rPr>
              <a:t>recipe[iis_demo::server]</a:t>
            </a:r>
          </a:p>
        </p:txBody>
      </p:sp>
      <p:pic>
        <p:nvPicPr>
          <p:cNvPr id="4327" name="image71.png"/>
          <p:cNvPicPr/>
          <p:nvPr/>
        </p:nvPicPr>
        <p:blipFill>
          <a:blip r:embed="rId2">
            <a:extLst/>
          </a:blip>
          <a:stretch>
            <a:fillRect/>
          </a:stretch>
        </p:blipFill>
        <p:spPr>
          <a:xfrm>
            <a:off x="6299815" y="5434012"/>
            <a:ext cx="1473346" cy="1282702"/>
          </a:xfrm>
          <a:prstGeom prst="rect">
            <a:avLst/>
          </a:prstGeom>
          <a:ln w="12700">
            <a:miter lim="400000"/>
          </a:ln>
        </p:spPr>
      </p:pic>
      <p:pic>
        <p:nvPicPr>
          <p:cNvPr id="4328" name="image72.png"/>
          <p:cNvPicPr/>
          <p:nvPr/>
        </p:nvPicPr>
        <p:blipFill>
          <a:blip r:embed="rId4">
            <a:extLst/>
          </a:blip>
          <a:stretch>
            <a:fillRect/>
          </a:stretch>
        </p:blipFill>
        <p:spPr>
          <a:xfrm>
            <a:off x="6299815" y="5969001"/>
            <a:ext cx="315946" cy="214315"/>
          </a:xfrm>
          <a:prstGeom prst="rect">
            <a:avLst/>
          </a:prstGeom>
          <a:ln w="12700">
            <a:miter lim="400000"/>
          </a:ln>
        </p:spPr>
      </p:pic>
      <p:pic>
        <p:nvPicPr>
          <p:cNvPr id="4329" name="image72.png"/>
          <p:cNvPicPr/>
          <p:nvPr/>
        </p:nvPicPr>
        <p:blipFill>
          <a:blip r:embed="rId4">
            <a:extLst/>
          </a:blip>
          <a:stretch>
            <a:fillRect/>
          </a:stretch>
        </p:blipFill>
        <p:spPr>
          <a:xfrm>
            <a:off x="7458802" y="5451476"/>
            <a:ext cx="315946" cy="214315"/>
          </a:xfrm>
          <a:prstGeom prst="rect">
            <a:avLst/>
          </a:prstGeom>
          <a:ln w="12700">
            <a:miter lim="400000"/>
          </a:ln>
        </p:spPr>
      </p:pic>
      <p:pic>
        <p:nvPicPr>
          <p:cNvPr id="4330" name="image72.png"/>
          <p:cNvPicPr/>
          <p:nvPr/>
        </p:nvPicPr>
        <p:blipFill>
          <a:blip r:embed="rId4">
            <a:extLst/>
          </a:blip>
          <a:stretch>
            <a:fillRect/>
          </a:stretch>
        </p:blipFill>
        <p:spPr>
          <a:xfrm>
            <a:off x="7493730" y="6084887"/>
            <a:ext cx="315946" cy="214314"/>
          </a:xfrm>
          <a:prstGeom prst="rect">
            <a:avLst/>
          </a:prstGeom>
          <a:ln w="12700">
            <a:miter lim="400000"/>
          </a:ln>
        </p:spPr>
      </p:pic>
      <p:pic>
        <p:nvPicPr>
          <p:cNvPr id="4331" name="image71.png"/>
          <p:cNvPicPr/>
          <p:nvPr/>
        </p:nvPicPr>
        <p:blipFill>
          <a:blip r:embed="rId2">
            <a:extLst/>
          </a:blip>
          <a:stretch>
            <a:fillRect/>
          </a:stretch>
        </p:blipFill>
        <p:spPr>
          <a:xfrm>
            <a:off x="7811261" y="5905500"/>
            <a:ext cx="1473346" cy="1282700"/>
          </a:xfrm>
          <a:prstGeom prst="rect">
            <a:avLst/>
          </a:prstGeom>
          <a:ln w="12700">
            <a:miter lim="400000"/>
          </a:ln>
        </p:spPr>
      </p:pic>
      <p:pic>
        <p:nvPicPr>
          <p:cNvPr id="4332" name="image72.png"/>
          <p:cNvPicPr/>
          <p:nvPr/>
        </p:nvPicPr>
        <p:blipFill>
          <a:blip r:embed="rId4">
            <a:extLst/>
          </a:blip>
          <a:stretch>
            <a:fillRect/>
          </a:stretch>
        </p:blipFill>
        <p:spPr>
          <a:xfrm>
            <a:off x="7811261" y="6413501"/>
            <a:ext cx="315946" cy="214315"/>
          </a:xfrm>
          <a:prstGeom prst="rect">
            <a:avLst/>
          </a:prstGeom>
          <a:ln w="12700">
            <a:miter lim="400000"/>
          </a:ln>
        </p:spPr>
      </p:pic>
      <p:pic>
        <p:nvPicPr>
          <p:cNvPr id="4333" name="image72.png"/>
          <p:cNvPicPr/>
          <p:nvPr/>
        </p:nvPicPr>
        <p:blipFill>
          <a:blip r:embed="rId4">
            <a:extLst/>
          </a:blip>
          <a:stretch>
            <a:fillRect/>
          </a:stretch>
        </p:blipFill>
        <p:spPr>
          <a:xfrm>
            <a:off x="9008354" y="5922964"/>
            <a:ext cx="315946" cy="212727"/>
          </a:xfrm>
          <a:prstGeom prst="rect">
            <a:avLst/>
          </a:prstGeom>
          <a:ln w="12700">
            <a:miter lim="400000"/>
          </a:ln>
        </p:spPr>
      </p:pic>
      <p:pic>
        <p:nvPicPr>
          <p:cNvPr id="4334" name="image72.png"/>
          <p:cNvPicPr/>
          <p:nvPr/>
        </p:nvPicPr>
        <p:blipFill>
          <a:blip r:embed="rId4">
            <a:extLst/>
          </a:blip>
          <a:stretch>
            <a:fillRect/>
          </a:stretch>
        </p:blipFill>
        <p:spPr>
          <a:xfrm>
            <a:off x="9003593" y="6502400"/>
            <a:ext cx="319120" cy="215900"/>
          </a:xfrm>
          <a:prstGeom prst="rect">
            <a:avLst/>
          </a:prstGeom>
          <a:ln w="12700">
            <a:miter lim="400000"/>
          </a:ln>
        </p:spPr>
      </p:pic>
      <p:pic>
        <p:nvPicPr>
          <p:cNvPr id="4335" name="image72.png"/>
          <p:cNvPicPr/>
          <p:nvPr/>
        </p:nvPicPr>
        <p:blipFill>
          <a:blip r:embed="rId4">
            <a:extLst/>
          </a:blip>
          <a:stretch>
            <a:fillRect/>
          </a:stretch>
        </p:blipFill>
        <p:spPr>
          <a:xfrm>
            <a:off x="4788368" y="5334001"/>
            <a:ext cx="315946" cy="214315"/>
          </a:xfrm>
          <a:prstGeom prst="rect">
            <a:avLst/>
          </a:prstGeom>
          <a:ln w="12700">
            <a:miter lim="400000"/>
          </a:ln>
        </p:spPr>
      </p:pic>
      <p:pic>
        <p:nvPicPr>
          <p:cNvPr id="4336" name="image72.png"/>
          <p:cNvPicPr/>
          <p:nvPr/>
        </p:nvPicPr>
        <p:blipFill>
          <a:blip r:embed="rId4">
            <a:extLst/>
          </a:blip>
          <a:stretch>
            <a:fillRect/>
          </a:stretch>
        </p:blipFill>
        <p:spPr>
          <a:xfrm>
            <a:off x="5972759" y="4818064"/>
            <a:ext cx="315946" cy="212727"/>
          </a:xfrm>
          <a:prstGeom prst="rect">
            <a:avLst/>
          </a:prstGeom>
          <a:ln w="12700">
            <a:miter lim="400000"/>
          </a:ln>
        </p:spPr>
      </p:pic>
      <p:pic>
        <p:nvPicPr>
          <p:cNvPr id="4337" name="image72.png"/>
          <p:cNvPicPr/>
          <p:nvPr/>
        </p:nvPicPr>
        <p:blipFill>
          <a:blip r:embed="rId4">
            <a:extLst/>
          </a:blip>
          <a:stretch>
            <a:fillRect/>
          </a:stretch>
        </p:blipFill>
        <p:spPr>
          <a:xfrm>
            <a:off x="5982284" y="5449887"/>
            <a:ext cx="315946" cy="214314"/>
          </a:xfrm>
          <a:prstGeom prst="rect">
            <a:avLst/>
          </a:prstGeom>
          <a:ln w="12700">
            <a:miter lim="400000"/>
          </a:ln>
        </p:spPr>
      </p:pic>
      <p:pic>
        <p:nvPicPr>
          <p:cNvPr id="4338" name="image73.png"/>
          <p:cNvPicPr/>
          <p:nvPr/>
        </p:nvPicPr>
        <p:blipFill>
          <a:blip r:embed="rId5">
            <a:extLst/>
          </a:blip>
          <a:stretch>
            <a:fillRect/>
          </a:stretch>
        </p:blipFill>
        <p:spPr>
          <a:xfrm>
            <a:off x="11113585" y="5016500"/>
            <a:ext cx="1384437" cy="1384300"/>
          </a:xfrm>
          <a:prstGeom prst="rect">
            <a:avLst/>
          </a:prstGeom>
          <a:ln w="12700">
            <a:miter lim="400000"/>
          </a:ln>
        </p:spPr>
      </p:pic>
      <p:grpSp>
        <p:nvGrpSpPr>
          <p:cNvPr id="4341" name="Group 4341"/>
          <p:cNvGrpSpPr/>
          <p:nvPr/>
        </p:nvGrpSpPr>
        <p:grpSpPr>
          <a:xfrm>
            <a:off x="2375131" y="2819400"/>
            <a:ext cx="2362433" cy="2209800"/>
            <a:chOff x="0" y="0"/>
            <a:chExt cx="2362432" cy="2209800"/>
          </a:xfrm>
        </p:grpSpPr>
        <p:sp>
          <p:nvSpPr>
            <p:cNvPr id="4339" name="Shape 4339"/>
            <p:cNvSpPr/>
            <p:nvPr/>
          </p:nvSpPr>
          <p:spPr>
            <a:xfrm>
              <a:off x="0" y="0"/>
              <a:ext cx="2362433" cy="2209800"/>
            </a:xfrm>
            <a:prstGeom prst="roundRect">
              <a:avLst>
                <a:gd name="adj" fmla="val 8620"/>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4340" name="Shape 4340"/>
            <p:cNvSpPr/>
            <p:nvPr/>
          </p:nvSpPr>
          <p:spPr>
            <a:xfrm>
              <a:off x="55790" y="501115"/>
              <a:ext cx="2250853" cy="12075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defRPr sz="1800"/>
              </a:pPr>
              <a:r>
                <a:rPr sz="28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rPr>
                <a:t>Enterprise Chef</a:t>
              </a:r>
              <a:endParaRPr>
                <a:latin typeface="Calibri"/>
                <a:ea typeface="Calibri"/>
                <a:cs typeface="Calibri"/>
                <a:sym typeface="Calibri"/>
              </a:endParaRPr>
            </a:p>
            <a:p>
              <a:pPr lvl="0" algn="ctr">
                <a:defRPr sz="1800"/>
              </a:pPr>
              <a:r>
                <a:rPr sz="2800">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rPr>
                <a:t>(org)</a:t>
              </a:r>
            </a:p>
          </p:txBody>
        </p:sp>
      </p:grpSp>
      <p:pic>
        <p:nvPicPr>
          <p:cNvPr id="4342" name="image72.png"/>
          <p:cNvPicPr/>
          <p:nvPr/>
        </p:nvPicPr>
        <p:blipFill>
          <a:blip r:embed="rId4">
            <a:extLst/>
          </a:blip>
          <a:stretch>
            <a:fillRect/>
          </a:stretch>
        </p:blipFill>
        <p:spPr>
          <a:xfrm>
            <a:off x="9132192" y="5791200"/>
            <a:ext cx="319121" cy="215900"/>
          </a:xfrm>
          <a:prstGeom prst="rect">
            <a:avLst/>
          </a:prstGeom>
          <a:ln w="12700">
            <a:miter lim="400000"/>
          </a:ln>
        </p:spPr>
      </p:pic>
      <p:sp>
        <p:nvSpPr>
          <p:cNvPr id="4343" name="Shape 4343"/>
          <p:cNvSpPr/>
          <p:nvPr/>
        </p:nvSpPr>
        <p:spPr>
          <a:xfrm flipH="1" flipV="1">
            <a:off x="5302768" y="4451348"/>
            <a:ext cx="3883407" cy="1449390"/>
          </a:xfrm>
          <a:prstGeom prst="line">
            <a:avLst/>
          </a:prstGeom>
          <a:ln w="152400">
            <a:solidFill/>
            <a:miter/>
            <a:headEnd type="stealth"/>
          </a:ln>
        </p:spPr>
        <p:txBody>
          <a:bodyPr lIns="0" tIns="0" rIns="0" bIns="0"/>
          <a:lstStyle/>
          <a:p>
            <a:pPr lvl="0" defTabSz="457200">
              <a:defRPr sz="1200"/>
            </a:pPr>
          </a:p>
        </p:txBody>
      </p:sp>
    </p:spTree>
  </p:cSld>
  <p:clrMapOvr>
    <a:masterClrMapping/>
  </p:clrMapOvr>
  <p:transition spd="med" advClick="1"/>
</p:sld>
</file>

<file path=ppt/slides/slide2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5" name="Shape 434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4346" name="Shape 4346"/>
          <p:cNvSpPr/>
          <p:nvPr>
            <p:ph type="body" idx="1"/>
          </p:nvPr>
        </p:nvSpPr>
        <p:spPr>
          <a:xfrm>
            <a:off x="838282" y="1676400"/>
            <a:ext cx="14834312" cy="6705600"/>
          </a:xfrm>
          <a:prstGeom prst="rect">
            <a:avLst/>
          </a:prstGeom>
        </p:spPr>
        <p:txBody>
          <a:bodyPr>
            <a:normAutofit fontScale="100000" lnSpcReduction="0"/>
          </a:bodyPr>
          <a:lstStyle/>
          <a:p>
            <a:pPr lvl="0" marL="944574" indent="-944574">
              <a:defRPr sz="1800"/>
            </a:pPr>
            <a:r>
              <a:rPr sz="4600"/>
              <a:t>What makes up a cookbook?</a:t>
            </a:r>
            <a:endParaRPr sz="4600"/>
          </a:p>
          <a:p>
            <a:pPr lvl="0" marL="944574" indent="-944574">
              <a:defRPr sz="1800"/>
            </a:pPr>
            <a:r>
              <a:rPr sz="4600"/>
              <a:t>How do you create a new cookbook?</a:t>
            </a:r>
            <a:endParaRPr sz="4600"/>
          </a:p>
          <a:p>
            <a:pPr lvl="0" marL="944574" indent="-944574">
              <a:defRPr sz="1800"/>
            </a:pPr>
            <a:r>
              <a:rPr sz="4600"/>
              <a:t>What is a recipe?</a:t>
            </a:r>
            <a:endParaRPr>
              <a:latin typeface="Arial Bold"/>
              <a:ea typeface="Arial Bold"/>
              <a:cs typeface="Arial Bold"/>
              <a:sym typeface="Arial Bold"/>
            </a:endParaRPr>
          </a:p>
          <a:p>
            <a:pPr lvl="0" marL="944574" indent="-944574">
              <a:defRPr sz="1800"/>
            </a:pPr>
            <a:r>
              <a:rPr sz="4600"/>
              <a:t>What is a resource?</a:t>
            </a:r>
            <a:endParaRPr sz="4600"/>
          </a:p>
          <a:p>
            <a:pPr lvl="0" marL="944574" indent="-944574">
              <a:defRPr sz="1800"/>
            </a:pPr>
            <a:r>
              <a:rPr sz="4600"/>
              <a:t>How do you upload a cookbook to the Chef Server?</a:t>
            </a:r>
            <a:endParaRPr sz="4600"/>
          </a:p>
          <a:p>
            <a:pPr lvl="0" marL="944574" indent="-944574">
              <a:defRPr sz="1800"/>
            </a:pPr>
            <a:r>
              <a:rPr sz="4600"/>
              <a:t>What is a run list?</a:t>
            </a:r>
          </a:p>
        </p:txBody>
      </p:sp>
    </p:spTree>
  </p:cSld>
  <p:clrMapOvr>
    <a:masterClrMapping/>
  </p:clrMapOvr>
  <p:transition spd="med" advClick="1"/>
</p:sld>
</file>

<file path=ppt/slides/slide2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8" name="Shape 4348"/>
          <p:cNvSpPr/>
          <p:nvPr>
            <p:ph type="title"/>
          </p:nvPr>
        </p:nvSpPr>
        <p:spPr>
          <a:xfrm>
            <a:off x="901872" y="1536705"/>
            <a:ext cx="14923122"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Dissecting your first chef-client run</a:t>
            </a:r>
          </a:p>
        </p:txBody>
      </p:sp>
      <p:sp>
        <p:nvSpPr>
          <p:cNvPr id="4349" name="Shape 4349"/>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The Anatomy of a Chef run</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5" name="Shape 1795"/>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Overview of Chef</a:t>
            </a:r>
          </a:p>
        </p:txBody>
      </p:sp>
    </p:spTree>
  </p:cSld>
  <p:clrMapOvr>
    <a:masterClrMapping/>
  </p:clrMapOvr>
  <p:transition spd="med" advClick="1"/>
</p:sld>
</file>

<file path=ppt/slides/slide2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1" name="Shape 435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4352" name="Shape 435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List all the steps taken by a chef-client during a run</a:t>
            </a:r>
            <a:endParaRPr sz="4600"/>
          </a:p>
          <a:p>
            <a:pPr lvl="1" marL="1349614" indent="-944574">
              <a:defRPr sz="1800"/>
            </a:pPr>
            <a:r>
              <a:rPr sz="4600"/>
              <a:t>Explain the basic security model of Chef</a:t>
            </a:r>
            <a:endParaRPr sz="4600"/>
          </a:p>
          <a:p>
            <a:pPr lvl="1" marL="1349614" indent="-944574">
              <a:defRPr sz="1800"/>
            </a:pPr>
            <a:r>
              <a:rPr sz="4600"/>
              <a:t>Explain the concepts of the Resource Collection</a:t>
            </a:r>
          </a:p>
        </p:txBody>
      </p:sp>
    </p:spTree>
  </p:cSld>
  <p:clrMapOvr>
    <a:masterClrMapping/>
  </p:clrMapOvr>
  <p:transition spd="med" advClick="1"/>
</p:sld>
</file>

<file path=ppt/slides/slide28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4356" name="Group 4356"/>
          <p:cNvGrpSpPr/>
          <p:nvPr/>
        </p:nvGrpSpPr>
        <p:grpSpPr>
          <a:xfrm>
            <a:off x="5144071" y="317500"/>
            <a:ext cx="1397142" cy="1549400"/>
            <a:chOff x="-1" y="0"/>
            <a:chExt cx="1397141" cy="1549400"/>
          </a:xfrm>
        </p:grpSpPr>
        <p:sp>
          <p:nvSpPr>
            <p:cNvPr id="4354" name="Shape 4354"/>
            <p:cNvSpPr/>
            <p:nvPr/>
          </p:nvSpPr>
          <p:spPr>
            <a:xfrm>
              <a:off x="50804" y="139700"/>
              <a:ext cx="1270128" cy="127000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355" name="image74.png"/>
            <p:cNvPicPr/>
            <p:nvPr/>
          </p:nvPicPr>
          <p:blipFill>
            <a:blip r:embed="rId3">
              <a:extLst/>
            </a:blip>
            <a:stretch>
              <a:fillRect/>
            </a:stretch>
          </p:blipFill>
          <p:spPr>
            <a:xfrm>
              <a:off x="-2" y="0"/>
              <a:ext cx="1397143" cy="1549400"/>
            </a:xfrm>
            <a:prstGeom prst="rect">
              <a:avLst/>
            </a:prstGeom>
            <a:ln w="12700" cap="flat">
              <a:noFill/>
              <a:miter lim="400000"/>
            </a:ln>
            <a:effectLst/>
          </p:spPr>
        </p:pic>
      </p:grpSp>
      <p:grpSp>
        <p:nvGrpSpPr>
          <p:cNvPr id="4361" name="Group 4361"/>
          <p:cNvGrpSpPr/>
          <p:nvPr/>
        </p:nvGrpSpPr>
        <p:grpSpPr>
          <a:xfrm>
            <a:off x="1791061" y="317500"/>
            <a:ext cx="3137207" cy="1371600"/>
            <a:chOff x="0" y="0"/>
            <a:chExt cx="3137206" cy="1371600"/>
          </a:xfrm>
        </p:grpSpPr>
        <p:grpSp>
          <p:nvGrpSpPr>
            <p:cNvPr id="4359" name="Group 4359"/>
            <p:cNvGrpSpPr/>
            <p:nvPr/>
          </p:nvGrpSpPr>
          <p:grpSpPr>
            <a:xfrm>
              <a:off x="63505" y="50800"/>
              <a:ext cx="3022899" cy="1270000"/>
              <a:chOff x="0" y="0"/>
              <a:chExt cx="3022897" cy="1270000"/>
            </a:xfrm>
          </p:grpSpPr>
          <p:sp>
            <p:nvSpPr>
              <p:cNvPr id="4357" name="Shape 4357"/>
              <p:cNvSpPr/>
              <p:nvPr/>
            </p:nvSpPr>
            <p:spPr>
              <a:xfrm>
                <a:off x="-1" y="0"/>
                <a:ext cx="3022898" cy="1270000"/>
              </a:xfrm>
              <a:prstGeom prst="roundRect">
                <a:avLst>
                  <a:gd name="adj" fmla="val 15000"/>
                </a:avLst>
              </a:prstGeom>
              <a:solidFill>
                <a:srgbClr val="EEEDEC"/>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58" name="Shape 4358"/>
              <p:cNvSpPr/>
              <p:nvPr/>
            </p:nvSpPr>
            <p:spPr>
              <a:xfrm>
                <a:off x="55796" y="399388"/>
                <a:ext cx="2911304"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chef-client</a:t>
                </a:r>
              </a:p>
            </p:txBody>
          </p:sp>
        </p:grpSp>
        <p:pic>
          <p:nvPicPr>
            <p:cNvPr id="4360" name="image58.png"/>
            <p:cNvPicPr/>
            <p:nvPr/>
          </p:nvPicPr>
          <p:blipFill>
            <a:blip r:embed="rId4">
              <a:extLst/>
            </a:blip>
            <a:stretch>
              <a:fillRect/>
            </a:stretch>
          </p:blipFill>
          <p:spPr>
            <a:xfrm>
              <a:off x="0" y="0"/>
              <a:ext cx="3137207" cy="1371600"/>
            </a:xfrm>
            <a:prstGeom prst="rect">
              <a:avLst/>
            </a:prstGeom>
            <a:ln w="12700" cap="flat">
              <a:noFill/>
              <a:miter lim="400000"/>
            </a:ln>
            <a:effectLst/>
          </p:spPr>
        </p:pic>
      </p:grpSp>
      <p:grpSp>
        <p:nvGrpSpPr>
          <p:cNvPr id="4366" name="Group 4366"/>
          <p:cNvGrpSpPr/>
          <p:nvPr/>
        </p:nvGrpSpPr>
        <p:grpSpPr>
          <a:xfrm>
            <a:off x="6566613" y="406400"/>
            <a:ext cx="3124508" cy="1371600"/>
            <a:chOff x="0" y="0"/>
            <a:chExt cx="3124506" cy="1371600"/>
          </a:xfrm>
        </p:grpSpPr>
        <p:grpSp>
          <p:nvGrpSpPr>
            <p:cNvPr id="4364" name="Group 4364"/>
            <p:cNvGrpSpPr/>
            <p:nvPr/>
          </p:nvGrpSpPr>
          <p:grpSpPr>
            <a:xfrm>
              <a:off x="50804" y="50800"/>
              <a:ext cx="3022898" cy="1270000"/>
              <a:chOff x="0" y="0"/>
              <a:chExt cx="3022897" cy="1270000"/>
            </a:xfrm>
          </p:grpSpPr>
          <p:sp>
            <p:nvSpPr>
              <p:cNvPr id="4362" name="Shape 4362"/>
              <p:cNvSpPr/>
              <p:nvPr/>
            </p:nvSpPr>
            <p:spPr>
              <a:xfrm>
                <a:off x="-1" y="0"/>
                <a:ext cx="3022898" cy="12700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63" name="Shape 4363"/>
              <p:cNvSpPr/>
              <p:nvPr/>
            </p:nvSpPr>
            <p:spPr>
              <a:xfrm>
                <a:off x="-1" y="3993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build node</a:t>
                </a:r>
              </a:p>
            </p:txBody>
          </p:sp>
        </p:grpSp>
        <p:pic>
          <p:nvPicPr>
            <p:cNvPr id="4365" name="image75.png"/>
            <p:cNvPicPr/>
            <p:nvPr/>
          </p:nvPicPr>
          <p:blipFill>
            <a:blip r:embed="rId5">
              <a:extLst/>
            </a:blip>
            <a:stretch>
              <a:fillRect/>
            </a:stretch>
          </p:blipFill>
          <p:spPr>
            <a:xfrm>
              <a:off x="0" y="0"/>
              <a:ext cx="3124507" cy="1371600"/>
            </a:xfrm>
            <a:prstGeom prst="rect">
              <a:avLst/>
            </a:prstGeom>
            <a:ln w="12700" cap="flat">
              <a:noFill/>
              <a:miter lim="400000"/>
            </a:ln>
            <a:effectLst/>
          </p:spPr>
        </p:pic>
      </p:grpSp>
      <p:grpSp>
        <p:nvGrpSpPr>
          <p:cNvPr id="4371" name="Group 4371"/>
          <p:cNvGrpSpPr/>
          <p:nvPr/>
        </p:nvGrpSpPr>
        <p:grpSpPr>
          <a:xfrm>
            <a:off x="7849365" y="1384300"/>
            <a:ext cx="5118603" cy="3035300"/>
            <a:chOff x="0" y="0"/>
            <a:chExt cx="5118601" cy="3035300"/>
          </a:xfrm>
        </p:grpSpPr>
        <p:grpSp>
          <p:nvGrpSpPr>
            <p:cNvPr id="4369" name="Group 4369"/>
            <p:cNvGrpSpPr/>
            <p:nvPr/>
          </p:nvGrpSpPr>
          <p:grpSpPr>
            <a:xfrm>
              <a:off x="230481" y="104809"/>
              <a:ext cx="4837317" cy="2879694"/>
              <a:chOff x="0" y="0"/>
              <a:chExt cx="4837316" cy="2879692"/>
            </a:xfrm>
          </p:grpSpPr>
          <p:sp>
            <p:nvSpPr>
              <p:cNvPr id="4367" name="Shape 4367"/>
              <p:cNvSpPr/>
              <p:nvPr/>
            </p:nvSpPr>
            <p:spPr>
              <a:xfrm>
                <a:off x="0" y="-1"/>
                <a:ext cx="4837317" cy="2879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17" y="2885"/>
                    </a:lnTo>
                    <a:lnTo>
                      <a:pt x="2317" y="19695"/>
                    </a:lnTo>
                    <a:cubicBezTo>
                      <a:pt x="2317" y="20747"/>
                      <a:pt x="2824" y="21600"/>
                      <a:pt x="3451" y="21600"/>
                    </a:cubicBezTo>
                    <a:lnTo>
                      <a:pt x="20466" y="21600"/>
                    </a:lnTo>
                    <a:cubicBezTo>
                      <a:pt x="21092" y="21600"/>
                      <a:pt x="21600" y="20747"/>
                      <a:pt x="21600" y="19695"/>
                    </a:cubicBezTo>
                    <a:lnTo>
                      <a:pt x="21600" y="2643"/>
                    </a:lnTo>
                    <a:cubicBezTo>
                      <a:pt x="21600" y="1591"/>
                      <a:pt x="21092" y="738"/>
                      <a:pt x="20466" y="738"/>
                    </a:cubicBezTo>
                    <a:lnTo>
                      <a:pt x="3451" y="738"/>
                    </a:lnTo>
                    <a:cubicBezTo>
                      <a:pt x="3221" y="738"/>
                      <a:pt x="3007" y="853"/>
                      <a:pt x="2829" y="1051"/>
                    </a:cubicBezTo>
                    <a:lnTo>
                      <a:pt x="0" y="0"/>
                    </a:lnTo>
                    <a:close/>
                  </a:path>
                </a:pathLst>
              </a:cu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68" name="Shape 4368"/>
              <p:cNvSpPr/>
              <p:nvPr/>
            </p:nvSpPr>
            <p:spPr>
              <a:xfrm>
                <a:off x="518891" y="529528"/>
                <a:ext cx="4318425" cy="1919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Ohai!</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node_name</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platform</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platform_version</a:t>
                </a:r>
              </a:p>
            </p:txBody>
          </p:sp>
        </p:grpSp>
        <p:pic>
          <p:nvPicPr>
            <p:cNvPr id="4370" name="image76.png"/>
            <p:cNvPicPr/>
            <p:nvPr/>
          </p:nvPicPr>
          <p:blipFill>
            <a:blip r:embed="rId6">
              <a:extLst/>
            </a:blip>
            <a:stretch>
              <a:fillRect/>
            </a:stretch>
          </p:blipFill>
          <p:spPr>
            <a:xfrm>
              <a:off x="0" y="0"/>
              <a:ext cx="5118603" cy="3035300"/>
            </a:xfrm>
            <a:prstGeom prst="rect">
              <a:avLst/>
            </a:prstGeom>
            <a:ln w="12700" cap="flat">
              <a:noFill/>
              <a:miter lim="400000"/>
            </a:ln>
            <a:effectLst/>
          </p:spPr>
        </p:pic>
      </p:grpSp>
      <p:grpSp>
        <p:nvGrpSpPr>
          <p:cNvPr id="4376" name="Group 4376"/>
          <p:cNvGrpSpPr/>
          <p:nvPr/>
        </p:nvGrpSpPr>
        <p:grpSpPr>
          <a:xfrm>
            <a:off x="11151689" y="406400"/>
            <a:ext cx="3124508" cy="1371600"/>
            <a:chOff x="0" y="0"/>
            <a:chExt cx="3124506" cy="1371600"/>
          </a:xfrm>
        </p:grpSpPr>
        <p:grpSp>
          <p:nvGrpSpPr>
            <p:cNvPr id="4374" name="Group 4374"/>
            <p:cNvGrpSpPr/>
            <p:nvPr/>
          </p:nvGrpSpPr>
          <p:grpSpPr>
            <a:xfrm>
              <a:off x="50804" y="50800"/>
              <a:ext cx="3022898" cy="1270000"/>
              <a:chOff x="0" y="0"/>
              <a:chExt cx="3022897" cy="1270000"/>
            </a:xfrm>
          </p:grpSpPr>
          <p:sp>
            <p:nvSpPr>
              <p:cNvPr id="4372" name="Shape 4372"/>
              <p:cNvSpPr/>
              <p:nvPr/>
            </p:nvSpPr>
            <p:spPr>
              <a:xfrm>
                <a:off x="-1" y="0"/>
                <a:ext cx="3022898" cy="12700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73" name="Shape 4373"/>
              <p:cNvSpPr/>
              <p:nvPr/>
            </p:nvSpPr>
            <p:spPr>
              <a:xfrm>
                <a:off x="-1" y="3993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authenticate</a:t>
                </a:r>
              </a:p>
            </p:txBody>
          </p:sp>
        </p:grpSp>
        <p:pic>
          <p:nvPicPr>
            <p:cNvPr id="4375" name="image75.png"/>
            <p:cNvPicPr/>
            <p:nvPr/>
          </p:nvPicPr>
          <p:blipFill>
            <a:blip r:embed="rId5">
              <a:extLst/>
            </a:blip>
            <a:stretch>
              <a:fillRect/>
            </a:stretch>
          </p:blipFill>
          <p:spPr>
            <a:xfrm>
              <a:off x="0" y="0"/>
              <a:ext cx="3124507" cy="1371600"/>
            </a:xfrm>
            <a:prstGeom prst="rect">
              <a:avLst/>
            </a:prstGeom>
            <a:ln w="12700" cap="flat">
              <a:noFill/>
              <a:miter lim="400000"/>
            </a:ln>
            <a:effectLst/>
          </p:spPr>
        </p:pic>
      </p:grpSp>
      <p:grpSp>
        <p:nvGrpSpPr>
          <p:cNvPr id="4381" name="Group 4381"/>
          <p:cNvGrpSpPr/>
          <p:nvPr/>
        </p:nvGrpSpPr>
        <p:grpSpPr>
          <a:xfrm>
            <a:off x="11151689" y="3213100"/>
            <a:ext cx="3124508" cy="1473200"/>
            <a:chOff x="0" y="0"/>
            <a:chExt cx="3124506" cy="1473200"/>
          </a:xfrm>
        </p:grpSpPr>
        <p:grpSp>
          <p:nvGrpSpPr>
            <p:cNvPr id="4379" name="Group 4379"/>
            <p:cNvGrpSpPr/>
            <p:nvPr/>
          </p:nvGrpSpPr>
          <p:grpSpPr>
            <a:xfrm>
              <a:off x="50804" y="50800"/>
              <a:ext cx="3022898" cy="1371600"/>
              <a:chOff x="0" y="0"/>
              <a:chExt cx="3022897" cy="1371600"/>
            </a:xfrm>
          </p:grpSpPr>
          <p:sp>
            <p:nvSpPr>
              <p:cNvPr id="4377" name="Shape 4377"/>
              <p:cNvSpPr/>
              <p:nvPr/>
            </p:nvSpPr>
            <p:spPr>
              <a:xfrm>
                <a:off x="-1" y="0"/>
                <a:ext cx="3022898" cy="13716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78" name="Shape 4378"/>
              <p:cNvSpPr/>
              <p:nvPr/>
            </p:nvSpPr>
            <p:spPr>
              <a:xfrm>
                <a:off x="-1" y="4501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sync cookbooks</a:t>
                </a:r>
              </a:p>
            </p:txBody>
          </p:sp>
        </p:grpSp>
        <p:pic>
          <p:nvPicPr>
            <p:cNvPr id="4380" name="image77.png"/>
            <p:cNvPicPr/>
            <p:nvPr/>
          </p:nvPicPr>
          <p:blipFill>
            <a:blip r:embed="rId7">
              <a:extLst/>
            </a:blip>
            <a:stretch>
              <a:fillRect/>
            </a:stretch>
          </p:blipFill>
          <p:spPr>
            <a:xfrm>
              <a:off x="0" y="0"/>
              <a:ext cx="3124507" cy="1473200"/>
            </a:xfrm>
            <a:prstGeom prst="rect">
              <a:avLst/>
            </a:prstGeom>
            <a:ln w="12700" cap="flat">
              <a:noFill/>
              <a:miter lim="400000"/>
            </a:ln>
            <a:effectLst/>
          </p:spPr>
        </p:pic>
      </p:grpSp>
      <p:grpSp>
        <p:nvGrpSpPr>
          <p:cNvPr id="4386" name="Group 4386"/>
          <p:cNvGrpSpPr/>
          <p:nvPr/>
        </p:nvGrpSpPr>
        <p:grpSpPr>
          <a:xfrm>
            <a:off x="6439601" y="3429005"/>
            <a:ext cx="5779068" cy="2286002"/>
            <a:chOff x="0" y="0"/>
            <a:chExt cx="5779066" cy="2286000"/>
          </a:xfrm>
        </p:grpSpPr>
        <p:grpSp>
          <p:nvGrpSpPr>
            <p:cNvPr id="4384" name="Group 4384"/>
            <p:cNvGrpSpPr/>
            <p:nvPr/>
          </p:nvGrpSpPr>
          <p:grpSpPr>
            <a:xfrm>
              <a:off x="50804" y="50800"/>
              <a:ext cx="5320746" cy="2184403"/>
              <a:chOff x="0" y="0"/>
              <a:chExt cx="5320744" cy="2184402"/>
            </a:xfrm>
          </p:grpSpPr>
          <p:sp>
            <p:nvSpPr>
              <p:cNvPr id="4382" name="Shape 4382"/>
              <p:cNvSpPr/>
              <p:nvPr/>
            </p:nvSpPr>
            <p:spPr>
              <a:xfrm>
                <a:off x="-1" y="-1"/>
                <a:ext cx="5320746" cy="21844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path>
                </a:pathLst>
              </a:cu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83" name="Shape 4383"/>
              <p:cNvSpPr/>
              <p:nvPr/>
            </p:nvSpPr>
            <p:spPr>
              <a:xfrm>
                <a:off x="0" y="615289"/>
                <a:ext cx="4318425" cy="953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expanded run list</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(recipes)</a:t>
                </a:r>
              </a:p>
            </p:txBody>
          </p:sp>
        </p:grpSp>
        <p:pic>
          <p:nvPicPr>
            <p:cNvPr id="4385" name="image78.png"/>
            <p:cNvPicPr/>
            <p:nvPr/>
          </p:nvPicPr>
          <p:blipFill>
            <a:blip r:embed="rId8">
              <a:extLst/>
            </a:blip>
            <a:stretch>
              <a:fillRect/>
            </a:stretch>
          </p:blipFill>
          <p:spPr>
            <a:xfrm>
              <a:off x="-1" y="0"/>
              <a:ext cx="5779068" cy="2286001"/>
            </a:xfrm>
            <a:prstGeom prst="rect">
              <a:avLst/>
            </a:prstGeom>
            <a:ln w="12700" cap="flat">
              <a:noFill/>
              <a:miter lim="400000"/>
            </a:ln>
            <a:effectLst/>
          </p:spPr>
        </p:pic>
      </p:grpSp>
      <p:grpSp>
        <p:nvGrpSpPr>
          <p:cNvPr id="4391" name="Group 4391"/>
          <p:cNvGrpSpPr/>
          <p:nvPr/>
        </p:nvGrpSpPr>
        <p:grpSpPr>
          <a:xfrm>
            <a:off x="6566613" y="3213100"/>
            <a:ext cx="3124508" cy="1460500"/>
            <a:chOff x="0" y="0"/>
            <a:chExt cx="3124506" cy="1460500"/>
          </a:xfrm>
        </p:grpSpPr>
        <p:grpSp>
          <p:nvGrpSpPr>
            <p:cNvPr id="4389" name="Group 4389"/>
            <p:cNvGrpSpPr/>
            <p:nvPr/>
          </p:nvGrpSpPr>
          <p:grpSpPr>
            <a:xfrm>
              <a:off x="50804" y="50800"/>
              <a:ext cx="3022898" cy="1358900"/>
              <a:chOff x="0" y="0"/>
              <a:chExt cx="3022897" cy="1358900"/>
            </a:xfrm>
          </p:grpSpPr>
          <p:sp>
            <p:nvSpPr>
              <p:cNvPr id="4387" name="Shape 4387"/>
              <p:cNvSpPr/>
              <p:nvPr/>
            </p:nvSpPr>
            <p:spPr>
              <a:xfrm>
                <a:off x="-1" y="0"/>
                <a:ext cx="3022898" cy="13589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88" name="Shape 4388"/>
              <p:cNvSpPr/>
              <p:nvPr/>
            </p:nvSpPr>
            <p:spPr>
              <a:xfrm>
                <a:off x="-1" y="44383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load cookbooks</a:t>
                </a:r>
              </a:p>
            </p:txBody>
          </p:sp>
        </p:grpSp>
        <p:pic>
          <p:nvPicPr>
            <p:cNvPr id="4390" name="image79.png"/>
            <p:cNvPicPr/>
            <p:nvPr/>
          </p:nvPicPr>
          <p:blipFill>
            <a:blip r:embed="rId9">
              <a:extLst/>
            </a:blip>
            <a:stretch>
              <a:fillRect/>
            </a:stretch>
          </p:blipFill>
          <p:spPr>
            <a:xfrm>
              <a:off x="0" y="0"/>
              <a:ext cx="3124507" cy="1460500"/>
            </a:xfrm>
            <a:prstGeom prst="rect">
              <a:avLst/>
            </a:prstGeom>
            <a:ln w="12700" cap="flat">
              <a:noFill/>
              <a:miter lim="400000"/>
            </a:ln>
            <a:effectLst/>
          </p:spPr>
        </p:pic>
      </p:grpSp>
      <p:grpSp>
        <p:nvGrpSpPr>
          <p:cNvPr id="4396" name="Group 4396"/>
          <p:cNvGrpSpPr/>
          <p:nvPr/>
        </p:nvGrpSpPr>
        <p:grpSpPr>
          <a:xfrm>
            <a:off x="1981466" y="3213100"/>
            <a:ext cx="3124508" cy="1371600"/>
            <a:chOff x="0" y="0"/>
            <a:chExt cx="3124506" cy="1371600"/>
          </a:xfrm>
        </p:grpSpPr>
        <p:grpSp>
          <p:nvGrpSpPr>
            <p:cNvPr id="4394" name="Group 4394"/>
            <p:cNvGrpSpPr/>
            <p:nvPr/>
          </p:nvGrpSpPr>
          <p:grpSpPr>
            <a:xfrm>
              <a:off x="50804" y="50800"/>
              <a:ext cx="3022898" cy="1270000"/>
              <a:chOff x="0" y="0"/>
              <a:chExt cx="3022897" cy="1270000"/>
            </a:xfrm>
          </p:grpSpPr>
          <p:sp>
            <p:nvSpPr>
              <p:cNvPr id="4392" name="Shape 4392"/>
              <p:cNvSpPr/>
              <p:nvPr/>
            </p:nvSpPr>
            <p:spPr>
              <a:xfrm>
                <a:off x="-1" y="0"/>
                <a:ext cx="3022898" cy="12700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93" name="Shape 4393"/>
              <p:cNvSpPr/>
              <p:nvPr/>
            </p:nvSpPr>
            <p:spPr>
              <a:xfrm>
                <a:off x="-1" y="3993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converge</a:t>
                </a:r>
              </a:p>
            </p:txBody>
          </p:sp>
        </p:grpSp>
        <p:pic>
          <p:nvPicPr>
            <p:cNvPr id="4395" name="image75.png"/>
            <p:cNvPicPr/>
            <p:nvPr/>
          </p:nvPicPr>
          <p:blipFill>
            <a:blip r:embed="rId5">
              <a:extLst/>
            </a:blip>
            <a:stretch>
              <a:fillRect/>
            </a:stretch>
          </p:blipFill>
          <p:spPr>
            <a:xfrm>
              <a:off x="0" y="0"/>
              <a:ext cx="3124507" cy="1371600"/>
            </a:xfrm>
            <a:prstGeom prst="rect">
              <a:avLst/>
            </a:prstGeom>
            <a:ln w="12700" cap="flat">
              <a:noFill/>
              <a:miter lim="400000"/>
            </a:ln>
            <a:effectLst/>
          </p:spPr>
        </p:pic>
      </p:grpSp>
      <p:grpSp>
        <p:nvGrpSpPr>
          <p:cNvPr id="4401" name="Group 4401"/>
          <p:cNvGrpSpPr/>
          <p:nvPr/>
        </p:nvGrpSpPr>
        <p:grpSpPr>
          <a:xfrm>
            <a:off x="6566613" y="5803900"/>
            <a:ext cx="3124508" cy="1371600"/>
            <a:chOff x="0" y="0"/>
            <a:chExt cx="3124506" cy="1371600"/>
          </a:xfrm>
        </p:grpSpPr>
        <p:grpSp>
          <p:nvGrpSpPr>
            <p:cNvPr id="4399" name="Group 4399"/>
            <p:cNvGrpSpPr/>
            <p:nvPr/>
          </p:nvGrpSpPr>
          <p:grpSpPr>
            <a:xfrm>
              <a:off x="50804" y="50800"/>
              <a:ext cx="3022898" cy="1270000"/>
              <a:chOff x="0" y="0"/>
              <a:chExt cx="3022897" cy="1270000"/>
            </a:xfrm>
          </p:grpSpPr>
          <p:sp>
            <p:nvSpPr>
              <p:cNvPr id="4397" name="Shape 4397"/>
              <p:cNvSpPr/>
              <p:nvPr/>
            </p:nvSpPr>
            <p:spPr>
              <a:xfrm>
                <a:off x="-1" y="0"/>
                <a:ext cx="3022898" cy="12700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398" name="Shape 4398"/>
              <p:cNvSpPr/>
              <p:nvPr/>
            </p:nvSpPr>
            <p:spPr>
              <a:xfrm>
                <a:off x="-1" y="3993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node.save</a:t>
                </a:r>
              </a:p>
            </p:txBody>
          </p:sp>
        </p:grpSp>
        <p:pic>
          <p:nvPicPr>
            <p:cNvPr id="4400" name="image80.png"/>
            <p:cNvPicPr/>
            <p:nvPr/>
          </p:nvPicPr>
          <p:blipFill>
            <a:blip r:embed="rId10">
              <a:extLst/>
            </a:blip>
            <a:stretch>
              <a:fillRect/>
            </a:stretch>
          </p:blipFill>
          <p:spPr>
            <a:xfrm>
              <a:off x="0" y="0"/>
              <a:ext cx="3124507" cy="1371600"/>
            </a:xfrm>
            <a:prstGeom prst="rect">
              <a:avLst/>
            </a:prstGeom>
            <a:ln w="12700" cap="flat">
              <a:noFill/>
              <a:miter lim="400000"/>
            </a:ln>
            <a:effectLst/>
          </p:spPr>
        </p:pic>
      </p:grpSp>
      <p:grpSp>
        <p:nvGrpSpPr>
          <p:cNvPr id="4406" name="Group 4406"/>
          <p:cNvGrpSpPr/>
          <p:nvPr/>
        </p:nvGrpSpPr>
        <p:grpSpPr>
          <a:xfrm>
            <a:off x="11328889" y="6235717"/>
            <a:ext cx="3124508" cy="2209802"/>
            <a:chOff x="0" y="0"/>
            <a:chExt cx="3124506" cy="2209800"/>
          </a:xfrm>
        </p:grpSpPr>
        <p:grpSp>
          <p:nvGrpSpPr>
            <p:cNvPr id="4404" name="Group 4404"/>
            <p:cNvGrpSpPr/>
            <p:nvPr/>
          </p:nvGrpSpPr>
          <p:grpSpPr>
            <a:xfrm>
              <a:off x="50804" y="50798"/>
              <a:ext cx="3022898" cy="2108204"/>
              <a:chOff x="0" y="0"/>
              <a:chExt cx="3022897" cy="2108203"/>
            </a:xfrm>
          </p:grpSpPr>
          <p:sp>
            <p:nvSpPr>
              <p:cNvPr id="4402" name="Shape 4402"/>
              <p:cNvSpPr/>
              <p:nvPr/>
            </p:nvSpPr>
            <p:spPr>
              <a:xfrm>
                <a:off x="-1" y="-1"/>
                <a:ext cx="3022898" cy="2108204"/>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03" name="Shape 4403"/>
              <p:cNvSpPr/>
              <p:nvPr/>
            </p:nvSpPr>
            <p:spPr>
              <a:xfrm>
                <a:off x="-1" y="577189"/>
                <a:ext cx="3022898" cy="9538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notification</a:t>
                </a:r>
                <a:endParaRPr>
                  <a:latin typeface="Calibri"/>
                  <a:ea typeface="Calibri"/>
                  <a:cs typeface="Calibri"/>
                  <a:sym typeface="Calibri"/>
                </a:endParaRPr>
              </a:p>
              <a:p>
                <a:pPr lvl="0" algn="ctr" defTabSz="914400">
                  <a:defRPr sz="1800"/>
                </a:pPr>
                <a:r>
                  <a: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rPr>
                  <a:t>handlers</a:t>
                </a:r>
              </a:p>
            </p:txBody>
          </p:sp>
        </p:grpSp>
        <p:pic>
          <p:nvPicPr>
            <p:cNvPr id="4405" name="image81.png"/>
            <p:cNvPicPr/>
            <p:nvPr/>
          </p:nvPicPr>
          <p:blipFill>
            <a:blip r:embed="rId11">
              <a:extLst/>
            </a:blip>
            <a:stretch>
              <a:fillRect/>
            </a:stretch>
          </p:blipFill>
          <p:spPr>
            <a:xfrm>
              <a:off x="0" y="0"/>
              <a:ext cx="3124507" cy="2209801"/>
            </a:xfrm>
            <a:prstGeom prst="rect">
              <a:avLst/>
            </a:prstGeom>
            <a:ln w="12700" cap="flat">
              <a:noFill/>
              <a:miter lim="400000"/>
            </a:ln>
            <a:effectLst/>
          </p:spPr>
        </p:pic>
      </p:grpSp>
      <p:grpSp>
        <p:nvGrpSpPr>
          <p:cNvPr id="4409" name="Group 4409"/>
          <p:cNvGrpSpPr/>
          <p:nvPr/>
        </p:nvGrpSpPr>
        <p:grpSpPr>
          <a:xfrm>
            <a:off x="9729219" y="317500"/>
            <a:ext cx="1397141" cy="1549400"/>
            <a:chOff x="0" y="0"/>
            <a:chExt cx="1397139" cy="1549400"/>
          </a:xfrm>
        </p:grpSpPr>
        <p:sp>
          <p:nvSpPr>
            <p:cNvPr id="4407" name="Shape 4407"/>
            <p:cNvSpPr/>
            <p:nvPr/>
          </p:nvSpPr>
          <p:spPr>
            <a:xfrm>
              <a:off x="50804" y="139700"/>
              <a:ext cx="1270127" cy="1270000"/>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08" name="image74.png"/>
            <p:cNvPicPr/>
            <p:nvPr/>
          </p:nvPicPr>
          <p:blipFill>
            <a:blip r:embed="rId3">
              <a:extLst/>
            </a:blip>
            <a:stretch>
              <a:fillRect/>
            </a:stretch>
          </p:blipFill>
          <p:spPr>
            <a:xfrm>
              <a:off x="-1" y="0"/>
              <a:ext cx="1397140" cy="1549400"/>
            </a:xfrm>
            <a:prstGeom prst="rect">
              <a:avLst/>
            </a:prstGeom>
            <a:ln w="12700" cap="flat">
              <a:noFill/>
              <a:miter lim="400000"/>
            </a:ln>
            <a:effectLst/>
          </p:spPr>
        </p:pic>
      </p:grpSp>
      <p:grpSp>
        <p:nvGrpSpPr>
          <p:cNvPr id="4414" name="Group 4414"/>
          <p:cNvGrpSpPr/>
          <p:nvPr/>
        </p:nvGrpSpPr>
        <p:grpSpPr>
          <a:xfrm>
            <a:off x="6566613" y="7493000"/>
            <a:ext cx="3124508" cy="1371600"/>
            <a:chOff x="0" y="0"/>
            <a:chExt cx="3124506" cy="1371600"/>
          </a:xfrm>
        </p:grpSpPr>
        <p:grpSp>
          <p:nvGrpSpPr>
            <p:cNvPr id="4412" name="Group 4412"/>
            <p:cNvGrpSpPr/>
            <p:nvPr/>
          </p:nvGrpSpPr>
          <p:grpSpPr>
            <a:xfrm>
              <a:off x="50804" y="50800"/>
              <a:ext cx="3022898" cy="1270000"/>
              <a:chOff x="0" y="0"/>
              <a:chExt cx="3022897" cy="1270000"/>
            </a:xfrm>
          </p:grpSpPr>
          <p:sp>
            <p:nvSpPr>
              <p:cNvPr id="4410" name="Shape 4410"/>
              <p:cNvSpPr/>
              <p:nvPr/>
            </p:nvSpPr>
            <p:spPr>
              <a:xfrm>
                <a:off x="-1" y="0"/>
                <a:ext cx="3022898" cy="1270000"/>
              </a:xfrm>
              <a:prstGeom prst="rect">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11" name="Shape 4411"/>
              <p:cNvSpPr/>
              <p:nvPr/>
            </p:nvSpPr>
            <p:spPr>
              <a:xfrm>
                <a:off x="-1" y="399388"/>
                <a:ext cx="302289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exception</a:t>
                </a:r>
              </a:p>
            </p:txBody>
          </p:sp>
        </p:grpSp>
        <p:pic>
          <p:nvPicPr>
            <p:cNvPr id="4413" name="image82.png"/>
            <p:cNvPicPr/>
            <p:nvPr/>
          </p:nvPicPr>
          <p:blipFill>
            <a:blip r:embed="rId12">
              <a:extLst/>
            </a:blip>
            <a:stretch>
              <a:fillRect/>
            </a:stretch>
          </p:blipFill>
          <p:spPr>
            <a:xfrm>
              <a:off x="0" y="0"/>
              <a:ext cx="3124507" cy="1371600"/>
            </a:xfrm>
            <a:prstGeom prst="rect">
              <a:avLst/>
            </a:prstGeom>
            <a:ln w="12700" cap="flat">
              <a:noFill/>
              <a:miter lim="400000"/>
            </a:ln>
            <a:effectLst/>
          </p:spPr>
        </p:pic>
      </p:grpSp>
      <p:grpSp>
        <p:nvGrpSpPr>
          <p:cNvPr id="4417" name="Group 4417"/>
          <p:cNvGrpSpPr/>
          <p:nvPr/>
        </p:nvGrpSpPr>
        <p:grpSpPr>
          <a:xfrm>
            <a:off x="11939167" y="1803400"/>
            <a:ext cx="1549554" cy="1397000"/>
            <a:chOff x="0" y="0"/>
            <a:chExt cx="1549552" cy="1397000"/>
          </a:xfrm>
        </p:grpSpPr>
        <p:sp>
          <p:nvSpPr>
            <p:cNvPr id="4415" name="Shape 4415"/>
            <p:cNvSpPr/>
            <p:nvPr/>
          </p:nvSpPr>
          <p:spPr>
            <a:xfrm rot="5400000">
              <a:off x="139775" y="50737"/>
              <a:ext cx="1270003" cy="1270126"/>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16" name="image83.png"/>
            <p:cNvPicPr/>
            <p:nvPr/>
          </p:nvPicPr>
          <p:blipFill>
            <a:blip r:embed="rId13">
              <a:extLst/>
            </a:blip>
            <a:stretch>
              <a:fillRect/>
            </a:stretch>
          </p:blipFill>
          <p:spPr>
            <a:xfrm>
              <a:off x="0" y="0"/>
              <a:ext cx="1549554" cy="1397000"/>
            </a:xfrm>
            <a:prstGeom prst="rect">
              <a:avLst/>
            </a:prstGeom>
            <a:ln w="12700" cap="flat">
              <a:noFill/>
              <a:miter lim="400000"/>
            </a:ln>
            <a:effectLst/>
          </p:spPr>
        </p:pic>
      </p:grpSp>
      <p:grpSp>
        <p:nvGrpSpPr>
          <p:cNvPr id="4420" name="Group 4420"/>
          <p:cNvGrpSpPr/>
          <p:nvPr/>
        </p:nvGrpSpPr>
        <p:grpSpPr>
          <a:xfrm>
            <a:off x="9703819" y="3124200"/>
            <a:ext cx="1397141" cy="1549400"/>
            <a:chOff x="0" y="0"/>
            <a:chExt cx="1397139" cy="1549400"/>
          </a:xfrm>
        </p:grpSpPr>
        <p:sp>
          <p:nvSpPr>
            <p:cNvPr id="4418" name="Shape 4418"/>
            <p:cNvSpPr/>
            <p:nvPr/>
          </p:nvSpPr>
          <p:spPr>
            <a:xfrm flipH="1">
              <a:off x="76207" y="139700"/>
              <a:ext cx="1270127" cy="1270000"/>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19" name="image84.png"/>
            <p:cNvPicPr/>
            <p:nvPr/>
          </p:nvPicPr>
          <p:blipFill>
            <a:blip r:embed="rId14">
              <a:extLst/>
            </a:blip>
            <a:stretch>
              <a:fillRect/>
            </a:stretch>
          </p:blipFill>
          <p:spPr>
            <a:xfrm>
              <a:off x="-1" y="0"/>
              <a:ext cx="1397140" cy="1549400"/>
            </a:xfrm>
            <a:prstGeom prst="rect">
              <a:avLst/>
            </a:prstGeom>
            <a:ln w="12700" cap="flat">
              <a:noFill/>
              <a:miter lim="400000"/>
            </a:ln>
            <a:effectLst/>
          </p:spPr>
        </p:pic>
      </p:grpSp>
      <p:grpSp>
        <p:nvGrpSpPr>
          <p:cNvPr id="4423" name="Group 4423"/>
          <p:cNvGrpSpPr/>
          <p:nvPr/>
        </p:nvGrpSpPr>
        <p:grpSpPr>
          <a:xfrm>
            <a:off x="5131371" y="3124200"/>
            <a:ext cx="1397141" cy="1549400"/>
            <a:chOff x="0" y="0"/>
            <a:chExt cx="1397139" cy="1549400"/>
          </a:xfrm>
        </p:grpSpPr>
        <p:sp>
          <p:nvSpPr>
            <p:cNvPr id="4421" name="Shape 4421"/>
            <p:cNvSpPr/>
            <p:nvPr/>
          </p:nvSpPr>
          <p:spPr>
            <a:xfrm flipH="1">
              <a:off x="76207" y="139700"/>
              <a:ext cx="1270127" cy="1270000"/>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22" name="image84.png"/>
            <p:cNvPicPr/>
            <p:nvPr/>
          </p:nvPicPr>
          <p:blipFill>
            <a:blip r:embed="rId14">
              <a:extLst/>
            </a:blip>
            <a:stretch>
              <a:fillRect/>
            </a:stretch>
          </p:blipFill>
          <p:spPr>
            <a:xfrm>
              <a:off x="-1" y="0"/>
              <a:ext cx="1397140" cy="1549400"/>
            </a:xfrm>
            <a:prstGeom prst="rect">
              <a:avLst/>
            </a:prstGeom>
            <a:ln w="12700" cap="flat">
              <a:noFill/>
              <a:miter lim="400000"/>
            </a:ln>
            <a:effectLst/>
          </p:spPr>
        </p:pic>
      </p:grpSp>
      <p:grpSp>
        <p:nvGrpSpPr>
          <p:cNvPr id="4426" name="Group 4426"/>
          <p:cNvGrpSpPr/>
          <p:nvPr/>
        </p:nvGrpSpPr>
        <p:grpSpPr>
          <a:xfrm>
            <a:off x="2768955" y="4622805"/>
            <a:ext cx="1549553" cy="1397002"/>
            <a:chOff x="0" y="0"/>
            <a:chExt cx="1549552" cy="1397000"/>
          </a:xfrm>
        </p:grpSpPr>
        <p:sp>
          <p:nvSpPr>
            <p:cNvPr id="4424" name="Shape 4424"/>
            <p:cNvSpPr/>
            <p:nvPr/>
          </p:nvSpPr>
          <p:spPr>
            <a:xfrm rot="5400000">
              <a:off x="139775" y="50738"/>
              <a:ext cx="1270002" cy="1270125"/>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25" name="image83.png"/>
            <p:cNvPicPr/>
            <p:nvPr/>
          </p:nvPicPr>
          <p:blipFill>
            <a:blip r:embed="rId13">
              <a:extLst/>
            </a:blip>
            <a:stretch>
              <a:fillRect/>
            </a:stretch>
          </p:blipFill>
          <p:spPr>
            <a:xfrm>
              <a:off x="-1" y="0"/>
              <a:ext cx="1549553" cy="1397001"/>
            </a:xfrm>
            <a:prstGeom prst="rect">
              <a:avLst/>
            </a:prstGeom>
            <a:ln w="12700" cap="flat">
              <a:noFill/>
              <a:miter lim="400000"/>
            </a:ln>
            <a:effectLst/>
          </p:spPr>
        </p:pic>
      </p:grpSp>
      <p:sp>
        <p:nvSpPr>
          <p:cNvPr id="4427" name="Shape 4427"/>
          <p:cNvSpPr/>
          <p:nvPr/>
        </p:nvSpPr>
        <p:spPr>
          <a:xfrm>
            <a:off x="5175910" y="6247755"/>
            <a:ext cx="652374"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Yes</a:t>
            </a:r>
          </a:p>
        </p:txBody>
      </p:sp>
      <p:sp>
        <p:nvSpPr>
          <p:cNvPr id="4428" name="Shape 4428"/>
          <p:cNvSpPr/>
          <p:nvPr/>
        </p:nvSpPr>
        <p:spPr>
          <a:xfrm>
            <a:off x="5223593" y="7936869"/>
            <a:ext cx="539395"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No</a:t>
            </a:r>
          </a:p>
        </p:txBody>
      </p:sp>
      <p:grpSp>
        <p:nvGrpSpPr>
          <p:cNvPr id="4433" name="Group 4433"/>
          <p:cNvGrpSpPr/>
          <p:nvPr/>
        </p:nvGrpSpPr>
        <p:grpSpPr>
          <a:xfrm>
            <a:off x="1663873" y="6045200"/>
            <a:ext cx="3759572" cy="2590800"/>
            <a:chOff x="0" y="0"/>
            <a:chExt cx="3759570" cy="2590800"/>
          </a:xfrm>
        </p:grpSpPr>
        <p:grpSp>
          <p:nvGrpSpPr>
            <p:cNvPr id="4431" name="Group 4431"/>
            <p:cNvGrpSpPr/>
            <p:nvPr/>
          </p:nvGrpSpPr>
          <p:grpSpPr>
            <a:xfrm>
              <a:off x="101609" y="63500"/>
              <a:ext cx="3556352" cy="2463800"/>
              <a:chOff x="0" y="0"/>
              <a:chExt cx="3556351" cy="2463800"/>
            </a:xfrm>
          </p:grpSpPr>
          <p:sp>
            <p:nvSpPr>
              <p:cNvPr id="4429" name="Shape 4429"/>
              <p:cNvSpPr/>
              <p:nvPr/>
            </p:nvSpPr>
            <p:spPr>
              <a:xfrm>
                <a:off x="0" y="0"/>
                <a:ext cx="3556353" cy="2463800"/>
              </a:xfrm>
              <a:prstGeom prst="diamond">
                <a:avLst/>
              </a:prstGeom>
              <a:solidFill>
                <a:srgbClr val="EAE9D6"/>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30" name="Shape 4430"/>
              <p:cNvSpPr/>
              <p:nvPr/>
            </p:nvSpPr>
            <p:spPr>
              <a:xfrm>
                <a:off x="889086" y="996288"/>
                <a:ext cx="1778178"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success?</a:t>
                </a:r>
              </a:p>
            </p:txBody>
          </p:sp>
        </p:grpSp>
        <p:pic>
          <p:nvPicPr>
            <p:cNvPr id="4432" name="image85.png"/>
            <p:cNvPicPr/>
            <p:nvPr/>
          </p:nvPicPr>
          <p:blipFill>
            <a:blip r:embed="rId15">
              <a:extLst/>
            </a:blip>
            <a:stretch>
              <a:fillRect/>
            </a:stretch>
          </p:blipFill>
          <p:spPr>
            <a:xfrm>
              <a:off x="-1" y="0"/>
              <a:ext cx="3759572" cy="2590800"/>
            </a:xfrm>
            <a:prstGeom prst="rect">
              <a:avLst/>
            </a:prstGeom>
            <a:ln w="12700" cap="flat">
              <a:noFill/>
              <a:miter lim="400000"/>
            </a:ln>
            <a:effectLst/>
          </p:spPr>
        </p:pic>
      </p:grpSp>
      <p:grpSp>
        <p:nvGrpSpPr>
          <p:cNvPr id="4436" name="Group 4436"/>
          <p:cNvGrpSpPr/>
          <p:nvPr/>
        </p:nvGrpSpPr>
        <p:grpSpPr>
          <a:xfrm>
            <a:off x="5144071" y="6565900"/>
            <a:ext cx="1397142" cy="1549400"/>
            <a:chOff x="-1" y="0"/>
            <a:chExt cx="1397141" cy="1549400"/>
          </a:xfrm>
        </p:grpSpPr>
        <p:sp>
          <p:nvSpPr>
            <p:cNvPr id="4434" name="Shape 4434"/>
            <p:cNvSpPr/>
            <p:nvPr/>
          </p:nvSpPr>
          <p:spPr>
            <a:xfrm>
              <a:off x="50804" y="139700"/>
              <a:ext cx="1270128" cy="1270000"/>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35" name="image74.png"/>
            <p:cNvPicPr/>
            <p:nvPr/>
          </p:nvPicPr>
          <p:blipFill>
            <a:blip r:embed="rId3">
              <a:extLst/>
            </a:blip>
            <a:stretch>
              <a:fillRect/>
            </a:stretch>
          </p:blipFill>
          <p:spPr>
            <a:xfrm>
              <a:off x="-2" y="0"/>
              <a:ext cx="1397143" cy="1549400"/>
            </a:xfrm>
            <a:prstGeom prst="rect">
              <a:avLst/>
            </a:prstGeom>
            <a:ln w="12700" cap="flat">
              <a:noFill/>
              <a:miter lim="400000"/>
            </a:ln>
            <a:effectLst/>
          </p:spPr>
        </p:pic>
      </p:grpSp>
      <p:grpSp>
        <p:nvGrpSpPr>
          <p:cNvPr id="4439" name="Group 4439"/>
          <p:cNvGrpSpPr/>
          <p:nvPr/>
        </p:nvGrpSpPr>
        <p:grpSpPr>
          <a:xfrm>
            <a:off x="9881392" y="6565916"/>
            <a:ext cx="1397140" cy="1549402"/>
            <a:chOff x="0" y="0"/>
            <a:chExt cx="1397139" cy="1549401"/>
          </a:xfrm>
        </p:grpSpPr>
        <p:sp>
          <p:nvSpPr>
            <p:cNvPr id="4437" name="Shape 4437"/>
            <p:cNvSpPr/>
            <p:nvPr/>
          </p:nvSpPr>
          <p:spPr>
            <a:xfrm>
              <a:off x="50804" y="139700"/>
              <a:ext cx="1270127" cy="1270001"/>
            </a:xfrm>
            <a:prstGeom prst="rightArrow">
              <a:avLst>
                <a:gd name="adj1" fmla="val 32000"/>
                <a:gd name="adj2" fmla="val 44000"/>
              </a:avLst>
            </a:prstGeom>
            <a:solidFill>
              <a:srgbClr val="B4B29F"/>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38" name="image74.png"/>
            <p:cNvPicPr/>
            <p:nvPr/>
          </p:nvPicPr>
          <p:blipFill>
            <a:blip r:embed="rId3">
              <a:extLst/>
            </a:blip>
            <a:stretch>
              <a:fillRect/>
            </a:stretch>
          </p:blipFill>
          <p:spPr>
            <a:xfrm>
              <a:off x="-1" y="-1"/>
              <a:ext cx="1397140" cy="1549403"/>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4361"/>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500"/>
                                  </p:stCondLst>
                                  <p:iterate type="el" backwards="0">
                                    <p:tmAbs val="0"/>
                                  </p:iterate>
                                  <p:childTnLst>
                                    <p:set>
                                      <p:cBhvr>
                                        <p:cTn id="9" fill="hold"/>
                                        <p:tgtEl>
                                          <p:spTgt spid="4356"/>
                                        </p:tgtEl>
                                        <p:attrNameLst>
                                          <p:attrName>style.visibility</p:attrName>
                                        </p:attrNameLst>
                                      </p:cBhvr>
                                      <p:to>
                                        <p:strVal val="visible"/>
                                      </p:to>
                                    </p:set>
                                  </p:childTnLst>
                                </p:cTn>
                              </p:par>
                            </p:childTnLst>
                          </p:cTn>
                        </p:par>
                        <p:par>
                          <p:cTn id="10" fill="hold">
                            <p:stCondLst>
                              <p:cond delay="500"/>
                            </p:stCondLst>
                            <p:childTnLst>
                              <p:par>
                                <p:cTn id="11" nodeType="afterEffect" presetClass="entr" presetSubtype="0" presetID="1" grpId="3" fill="hold">
                                  <p:stCondLst>
                                    <p:cond delay="500"/>
                                  </p:stCondLst>
                                  <p:iterate type="el" backwards="0">
                                    <p:tmAbs val="0"/>
                                  </p:iterate>
                                  <p:childTnLst>
                                    <p:set>
                                      <p:cBhvr>
                                        <p:cTn id="12" fill="hold"/>
                                        <p:tgtEl>
                                          <p:spTgt spid="4366"/>
                                        </p:tgtEl>
                                        <p:attrNameLst>
                                          <p:attrName>style.visibility</p:attrName>
                                        </p:attrNameLst>
                                      </p:cBhvr>
                                      <p:to>
                                        <p:strVal val="visible"/>
                                      </p:to>
                                    </p:set>
                                  </p:childTnLst>
                                </p:cTn>
                              </p:par>
                            </p:childTnLst>
                          </p:cTn>
                        </p:par>
                        <p:par>
                          <p:cTn id="13" fill="hold">
                            <p:stCondLst>
                              <p:cond delay="1000"/>
                            </p:stCondLst>
                            <p:childTnLst>
                              <p:par>
                                <p:cTn id="14" nodeType="afterEffect" presetClass="entr" presetSubtype="0" presetID="1" grpId="4" fill="hold">
                                  <p:stCondLst>
                                    <p:cond delay="500"/>
                                  </p:stCondLst>
                                  <p:iterate type="el" backwards="0">
                                    <p:tmAbs val="0"/>
                                  </p:iterate>
                                  <p:childTnLst>
                                    <p:set>
                                      <p:cBhvr>
                                        <p:cTn id="15" fill="hold"/>
                                        <p:tgtEl>
                                          <p:spTgt spid="437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nodeType="clickEffect" presetClass="exit" presetSubtype="4" presetID="2" grpId="5" fill="hold">
                                  <p:stCondLst>
                                    <p:cond delay="0"/>
                                  </p:stCondLst>
                                  <p:iterate type="el" backwards="0">
                                    <p:tmAbs val="0"/>
                                  </p:iterate>
                                  <p:childTnLst>
                                    <p:anim calcmode="lin" valueType="num">
                                      <p:cBhvr>
                                        <p:cTn id="19" dur="1000" fill="hold"/>
                                        <p:tgtEl>
                                          <p:spTgt spid="4371"/>
                                        </p:tgtEl>
                                        <p:attrNameLst>
                                          <p:attrName>ppt_x</p:attrName>
                                        </p:attrNameLst>
                                      </p:cBhvr>
                                      <p:tavLst>
                                        <p:tav tm="0">
                                          <p:val>
                                            <p:strVal val="ppt_x"/>
                                          </p:val>
                                        </p:tav>
                                        <p:tav tm="100000">
                                          <p:val>
                                            <p:strVal val="ppt_x"/>
                                          </p:val>
                                        </p:tav>
                                      </p:tavLst>
                                    </p:anim>
                                    <p:anim calcmode="lin" valueType="num">
                                      <p:cBhvr>
                                        <p:cTn id="20" dur="1000" fill="hold"/>
                                        <p:tgtEl>
                                          <p:spTgt spid="4371"/>
                                        </p:tgtEl>
                                        <p:attrNameLst>
                                          <p:attrName>ppt_y</p:attrName>
                                        </p:attrNameLst>
                                      </p:cBhvr>
                                      <p:tavLst>
                                        <p:tav tm="0">
                                          <p:val>
                                            <p:strVal val="ppt_y"/>
                                          </p:val>
                                        </p:tav>
                                        <p:tav tm="100000">
                                          <p:val>
                                            <p:strVal val="1+ppt_h/2"/>
                                          </p:val>
                                        </p:tav>
                                      </p:tavLst>
                                    </p:anim>
                                    <p:set>
                                      <p:cBhvr>
                                        <p:cTn id="21" fill="hold">
                                          <p:stCondLst>
                                            <p:cond delay="999"/>
                                          </p:stCondLst>
                                        </p:cTn>
                                        <p:tgtEl>
                                          <p:spTgt spid="4371"/>
                                        </p:tgtEl>
                                        <p:attrNameLst>
                                          <p:attrName>style.visibility</p:attrName>
                                        </p:attrNameLst>
                                      </p:cBhvr>
                                      <p:to>
                                        <p:strVal val="hidden"/>
                                      </p:to>
                                    </p:set>
                                  </p:childTnLst>
                                </p:cTn>
                              </p:par>
                            </p:childTnLst>
                          </p:cTn>
                        </p:par>
                        <p:par>
                          <p:cTn id="22" fill="hold">
                            <p:stCondLst>
                              <p:cond delay="1000"/>
                            </p:stCondLst>
                            <p:childTnLst>
                              <p:par>
                                <p:cTn id="23" nodeType="afterEffect" presetClass="entr" presetSubtype="0" presetID="1" grpId="6" fill="hold">
                                  <p:stCondLst>
                                    <p:cond delay="500"/>
                                  </p:stCondLst>
                                  <p:iterate type="el" backwards="0">
                                    <p:tmAbs val="0"/>
                                  </p:iterate>
                                  <p:childTnLst>
                                    <p:set>
                                      <p:cBhvr>
                                        <p:cTn id="24" fill="hold"/>
                                        <p:tgtEl>
                                          <p:spTgt spid="4409"/>
                                        </p:tgtEl>
                                        <p:attrNameLst>
                                          <p:attrName>style.visibility</p:attrName>
                                        </p:attrNameLst>
                                      </p:cBhvr>
                                      <p:to>
                                        <p:strVal val="visible"/>
                                      </p:to>
                                    </p:set>
                                  </p:childTnLst>
                                </p:cTn>
                              </p:par>
                            </p:childTnLst>
                          </p:cTn>
                        </p:par>
                        <p:par>
                          <p:cTn id="25" fill="hold">
                            <p:stCondLst>
                              <p:cond delay="1500"/>
                            </p:stCondLst>
                            <p:childTnLst>
                              <p:par>
                                <p:cTn id="26" nodeType="afterEffect" presetClass="entr" presetSubtype="0" presetID="1" grpId="7" fill="hold">
                                  <p:stCondLst>
                                    <p:cond delay="500"/>
                                  </p:stCondLst>
                                  <p:iterate type="el" backwards="0">
                                    <p:tmAbs val="0"/>
                                  </p:iterate>
                                  <p:childTnLst>
                                    <p:set>
                                      <p:cBhvr>
                                        <p:cTn id="27" fill="hold"/>
                                        <p:tgtEl>
                                          <p:spTgt spid="4376"/>
                                        </p:tgtEl>
                                        <p:attrNameLst>
                                          <p:attrName>style.visibility</p:attrName>
                                        </p:attrNameLst>
                                      </p:cBhvr>
                                      <p:to>
                                        <p:strVal val="visible"/>
                                      </p:to>
                                    </p:set>
                                  </p:childTnLst>
                                </p:cTn>
                              </p:par>
                            </p:childTnLst>
                          </p:cTn>
                        </p:par>
                        <p:par>
                          <p:cTn id="28" fill="hold">
                            <p:stCondLst>
                              <p:cond delay="2000"/>
                            </p:stCondLst>
                            <p:childTnLst>
                              <p:par>
                                <p:cTn id="29" nodeType="afterEffect" presetClass="entr" presetSubtype="0" presetID="1" grpId="8" fill="hold">
                                  <p:stCondLst>
                                    <p:cond delay="500"/>
                                  </p:stCondLst>
                                  <p:iterate type="el" backwards="0">
                                    <p:tmAbs val="0"/>
                                  </p:iterate>
                                  <p:childTnLst>
                                    <p:set>
                                      <p:cBhvr>
                                        <p:cTn id="30" fill="hold"/>
                                        <p:tgtEl>
                                          <p:spTgt spid="4417"/>
                                        </p:tgtEl>
                                        <p:attrNameLst>
                                          <p:attrName>style.visibility</p:attrName>
                                        </p:attrNameLst>
                                      </p:cBhvr>
                                      <p:to>
                                        <p:strVal val="visible"/>
                                      </p:to>
                                    </p:set>
                                  </p:childTnLst>
                                </p:cTn>
                              </p:par>
                            </p:childTnLst>
                          </p:cTn>
                        </p:par>
                        <p:par>
                          <p:cTn id="31" fill="hold">
                            <p:stCondLst>
                              <p:cond delay="2500"/>
                            </p:stCondLst>
                            <p:childTnLst>
                              <p:par>
                                <p:cTn id="32" nodeType="afterEffect" presetClass="entr" presetSubtype="0" presetID="1" grpId="9" fill="hold">
                                  <p:stCondLst>
                                    <p:cond delay="500"/>
                                  </p:stCondLst>
                                  <p:iterate type="el" backwards="0">
                                    <p:tmAbs val="0"/>
                                  </p:iterate>
                                  <p:childTnLst>
                                    <p:set>
                                      <p:cBhvr>
                                        <p:cTn id="33" fill="hold"/>
                                        <p:tgtEl>
                                          <p:spTgt spid="4381"/>
                                        </p:tgtEl>
                                        <p:attrNameLst>
                                          <p:attrName>style.visibility</p:attrName>
                                        </p:attrNameLst>
                                      </p:cBhvr>
                                      <p:to>
                                        <p:strVal val="visible"/>
                                      </p:to>
                                    </p:set>
                                  </p:childTnLst>
                                </p:cTn>
                              </p:par>
                            </p:childTnLst>
                          </p:cTn>
                        </p:par>
                        <p:par>
                          <p:cTn id="34" fill="hold">
                            <p:stCondLst>
                              <p:cond delay="3000"/>
                            </p:stCondLst>
                            <p:childTnLst>
                              <p:par>
                                <p:cTn id="35" nodeType="afterEffect" presetClass="entr" presetSubtype="0" presetID="1" grpId="10" fill="hold">
                                  <p:stCondLst>
                                    <p:cond delay="500"/>
                                  </p:stCondLst>
                                  <p:iterate type="el" backwards="0">
                                    <p:tmAbs val="0"/>
                                  </p:iterate>
                                  <p:childTnLst>
                                    <p:set>
                                      <p:cBhvr>
                                        <p:cTn id="36" fill="hold"/>
                                        <p:tgtEl>
                                          <p:spTgt spid="43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presetClass="exit" presetSubtype="4" presetID="2" grpId="11" fill="hold">
                                  <p:stCondLst>
                                    <p:cond delay="0"/>
                                  </p:stCondLst>
                                  <p:iterate type="el" backwards="0">
                                    <p:tmAbs val="0"/>
                                  </p:iterate>
                                  <p:childTnLst>
                                    <p:anim calcmode="lin" valueType="num">
                                      <p:cBhvr>
                                        <p:cTn id="40" dur="1000" fill="hold"/>
                                        <p:tgtEl>
                                          <p:spTgt spid="4386"/>
                                        </p:tgtEl>
                                        <p:attrNameLst>
                                          <p:attrName>ppt_x</p:attrName>
                                        </p:attrNameLst>
                                      </p:cBhvr>
                                      <p:tavLst>
                                        <p:tav tm="0">
                                          <p:val>
                                            <p:strVal val="ppt_x"/>
                                          </p:val>
                                        </p:tav>
                                        <p:tav tm="100000">
                                          <p:val>
                                            <p:strVal val="ppt_x"/>
                                          </p:val>
                                        </p:tav>
                                      </p:tavLst>
                                    </p:anim>
                                    <p:anim calcmode="lin" valueType="num">
                                      <p:cBhvr>
                                        <p:cTn id="41" dur="1000" fill="hold"/>
                                        <p:tgtEl>
                                          <p:spTgt spid="4386"/>
                                        </p:tgtEl>
                                        <p:attrNameLst>
                                          <p:attrName>ppt_y</p:attrName>
                                        </p:attrNameLst>
                                      </p:cBhvr>
                                      <p:tavLst>
                                        <p:tav tm="0">
                                          <p:val>
                                            <p:strVal val="ppt_y"/>
                                          </p:val>
                                        </p:tav>
                                        <p:tav tm="100000">
                                          <p:val>
                                            <p:strVal val="1+ppt_h/2"/>
                                          </p:val>
                                        </p:tav>
                                      </p:tavLst>
                                    </p:anim>
                                    <p:set>
                                      <p:cBhvr>
                                        <p:cTn id="42" fill="hold">
                                          <p:stCondLst>
                                            <p:cond delay="999"/>
                                          </p:stCondLst>
                                        </p:cTn>
                                        <p:tgtEl>
                                          <p:spTgt spid="4386"/>
                                        </p:tgtEl>
                                        <p:attrNameLst>
                                          <p:attrName>style.visibility</p:attrName>
                                        </p:attrNameLst>
                                      </p:cBhvr>
                                      <p:to>
                                        <p:strVal val="hidden"/>
                                      </p:to>
                                    </p:set>
                                  </p:childTnLst>
                                </p:cTn>
                              </p:par>
                            </p:childTnLst>
                          </p:cTn>
                        </p:par>
                        <p:par>
                          <p:cTn id="43" fill="hold">
                            <p:stCondLst>
                              <p:cond delay="1000"/>
                            </p:stCondLst>
                            <p:childTnLst>
                              <p:par>
                                <p:cTn id="44" nodeType="afterEffect" presetClass="entr" presetSubtype="0" presetID="1" grpId="12" fill="hold">
                                  <p:stCondLst>
                                    <p:cond delay="500"/>
                                  </p:stCondLst>
                                  <p:iterate type="el" backwards="0">
                                    <p:tmAbs val="0"/>
                                  </p:iterate>
                                  <p:childTnLst>
                                    <p:set>
                                      <p:cBhvr>
                                        <p:cTn id="45" fill="hold"/>
                                        <p:tgtEl>
                                          <p:spTgt spid="4420"/>
                                        </p:tgtEl>
                                        <p:attrNameLst>
                                          <p:attrName>style.visibility</p:attrName>
                                        </p:attrNameLst>
                                      </p:cBhvr>
                                      <p:to>
                                        <p:strVal val="visible"/>
                                      </p:to>
                                    </p:set>
                                  </p:childTnLst>
                                </p:cTn>
                              </p:par>
                            </p:childTnLst>
                          </p:cTn>
                        </p:par>
                        <p:par>
                          <p:cTn id="46" fill="hold">
                            <p:stCondLst>
                              <p:cond delay="1500"/>
                            </p:stCondLst>
                            <p:childTnLst>
                              <p:par>
                                <p:cTn id="47" nodeType="afterEffect" presetClass="entr" presetSubtype="0" presetID="1" grpId="13" fill="hold">
                                  <p:stCondLst>
                                    <p:cond delay="500"/>
                                  </p:stCondLst>
                                  <p:iterate type="el" backwards="0">
                                    <p:tmAbs val="0"/>
                                  </p:iterate>
                                  <p:childTnLst>
                                    <p:set>
                                      <p:cBhvr>
                                        <p:cTn id="48" fill="hold"/>
                                        <p:tgtEl>
                                          <p:spTgt spid="4391"/>
                                        </p:tgtEl>
                                        <p:attrNameLst>
                                          <p:attrName>style.visibility</p:attrName>
                                        </p:attrNameLst>
                                      </p:cBhvr>
                                      <p:to>
                                        <p:strVal val="visible"/>
                                      </p:to>
                                    </p:set>
                                  </p:childTnLst>
                                </p:cTn>
                              </p:par>
                            </p:childTnLst>
                          </p:cTn>
                        </p:par>
                        <p:par>
                          <p:cTn id="49" fill="hold">
                            <p:stCondLst>
                              <p:cond delay="2000"/>
                            </p:stCondLst>
                            <p:childTnLst>
                              <p:par>
                                <p:cTn id="50" nodeType="afterEffect" presetClass="entr" presetSubtype="0" presetID="1" grpId="14" fill="hold">
                                  <p:stCondLst>
                                    <p:cond delay="500"/>
                                  </p:stCondLst>
                                  <p:iterate type="el" backwards="0">
                                    <p:tmAbs val="0"/>
                                  </p:iterate>
                                  <p:childTnLst>
                                    <p:set>
                                      <p:cBhvr>
                                        <p:cTn id="51" fill="hold"/>
                                        <p:tgtEl>
                                          <p:spTgt spid="4423"/>
                                        </p:tgtEl>
                                        <p:attrNameLst>
                                          <p:attrName>style.visibility</p:attrName>
                                        </p:attrNameLst>
                                      </p:cBhvr>
                                      <p:to>
                                        <p:strVal val="visible"/>
                                      </p:to>
                                    </p:set>
                                  </p:childTnLst>
                                </p:cTn>
                              </p:par>
                            </p:childTnLst>
                          </p:cTn>
                        </p:par>
                        <p:par>
                          <p:cTn id="52" fill="hold">
                            <p:stCondLst>
                              <p:cond delay="2500"/>
                            </p:stCondLst>
                            <p:childTnLst>
                              <p:par>
                                <p:cTn id="53" nodeType="afterEffect" presetClass="entr" presetSubtype="0" presetID="1" grpId="15" fill="hold">
                                  <p:stCondLst>
                                    <p:cond delay="500"/>
                                  </p:stCondLst>
                                  <p:iterate type="el" backwards="0">
                                    <p:tmAbs val="0"/>
                                  </p:iterate>
                                  <p:childTnLst>
                                    <p:set>
                                      <p:cBhvr>
                                        <p:cTn id="54" fill="hold"/>
                                        <p:tgtEl>
                                          <p:spTgt spid="4396"/>
                                        </p:tgtEl>
                                        <p:attrNameLst>
                                          <p:attrName>style.visibility</p:attrName>
                                        </p:attrNameLst>
                                      </p:cBhvr>
                                      <p:to>
                                        <p:strVal val="visible"/>
                                      </p:to>
                                    </p:set>
                                  </p:childTnLst>
                                </p:cTn>
                              </p:par>
                            </p:childTnLst>
                          </p:cTn>
                        </p:par>
                        <p:par>
                          <p:cTn id="55" fill="hold">
                            <p:stCondLst>
                              <p:cond delay="3000"/>
                            </p:stCondLst>
                            <p:childTnLst>
                              <p:par>
                                <p:cTn id="56" nodeType="afterEffect" presetClass="entr" presetSubtype="0" presetID="1" grpId="16" fill="hold">
                                  <p:stCondLst>
                                    <p:cond delay="500"/>
                                  </p:stCondLst>
                                  <p:iterate type="el" backwards="0">
                                    <p:tmAbs val="0"/>
                                  </p:iterate>
                                  <p:childTnLst>
                                    <p:set>
                                      <p:cBhvr>
                                        <p:cTn id="57" fill="hold"/>
                                        <p:tgtEl>
                                          <p:spTgt spid="4426"/>
                                        </p:tgtEl>
                                        <p:attrNameLst>
                                          <p:attrName>style.visibility</p:attrName>
                                        </p:attrNameLst>
                                      </p:cBhvr>
                                      <p:to>
                                        <p:strVal val="visible"/>
                                      </p:to>
                                    </p:set>
                                  </p:childTnLst>
                                </p:cTn>
                              </p:par>
                            </p:childTnLst>
                          </p:cTn>
                        </p:par>
                        <p:par>
                          <p:cTn id="58" fill="hold">
                            <p:stCondLst>
                              <p:cond delay="3500"/>
                            </p:stCondLst>
                            <p:childTnLst>
                              <p:par>
                                <p:cTn id="59" nodeType="afterEffect" presetClass="entr" presetSubtype="0" presetID="1" grpId="17" fill="hold">
                                  <p:stCondLst>
                                    <p:cond delay="500"/>
                                  </p:stCondLst>
                                  <p:iterate type="el" backwards="0">
                                    <p:tmAbs val="0"/>
                                  </p:iterate>
                                  <p:childTnLst>
                                    <p:set>
                                      <p:cBhvr>
                                        <p:cTn id="60" fill="hold"/>
                                        <p:tgtEl>
                                          <p:spTgt spid="4433"/>
                                        </p:tgtEl>
                                        <p:attrNameLst>
                                          <p:attrName>style.visibility</p:attrName>
                                        </p:attrNameLst>
                                      </p:cBhvr>
                                      <p:to>
                                        <p:strVal val="visible"/>
                                      </p:to>
                                    </p:set>
                                  </p:childTnLst>
                                </p:cTn>
                              </p:par>
                            </p:childTnLst>
                          </p:cTn>
                        </p:par>
                        <p:par>
                          <p:cTn id="61" fill="hold">
                            <p:stCondLst>
                              <p:cond delay="4000"/>
                            </p:stCondLst>
                            <p:childTnLst>
                              <p:par>
                                <p:cTn id="62" nodeType="afterEffect" presetClass="entr" presetSubtype="0" presetID="1" grpId="18" fill="hold">
                                  <p:stCondLst>
                                    <p:cond delay="0"/>
                                  </p:stCondLst>
                                  <p:iterate type="el" backwards="0">
                                    <p:tmAbs val="0"/>
                                  </p:iterate>
                                  <p:childTnLst>
                                    <p:set>
                                      <p:cBhvr>
                                        <p:cTn id="63" fill="hold"/>
                                        <p:tgtEl>
                                          <p:spTgt spid="443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nodeType="clickEffect" presetClass="entr" presetSubtype="0" presetID="1" grpId="19" fill="hold">
                                  <p:stCondLst>
                                    <p:cond delay="0"/>
                                  </p:stCondLst>
                                  <p:iterate type="el" backwards="0">
                                    <p:tmAbs val="0"/>
                                  </p:iterate>
                                  <p:childTnLst>
                                    <p:set>
                                      <p:cBhvr>
                                        <p:cTn id="67" fill="hold"/>
                                        <p:tgtEl>
                                          <p:spTgt spid="4427"/>
                                        </p:tgtEl>
                                        <p:attrNameLst>
                                          <p:attrName>style.visibility</p:attrName>
                                        </p:attrNameLst>
                                      </p:cBhvr>
                                      <p:to>
                                        <p:strVal val="visible"/>
                                      </p:to>
                                    </p:set>
                                  </p:childTnLst>
                                </p:cTn>
                              </p:par>
                            </p:childTnLst>
                          </p:cTn>
                        </p:par>
                        <p:par>
                          <p:cTn id="68" fill="hold">
                            <p:stCondLst>
                              <p:cond delay="0"/>
                            </p:stCondLst>
                            <p:childTnLst>
                              <p:par>
                                <p:cTn id="69" nodeType="afterEffect" presetClass="entr" presetSubtype="0" presetID="1" grpId="20" fill="hold">
                                  <p:stCondLst>
                                    <p:cond delay="500"/>
                                  </p:stCondLst>
                                  <p:iterate type="el" backwards="0">
                                    <p:tmAbs val="0"/>
                                  </p:iterate>
                                  <p:childTnLst>
                                    <p:set>
                                      <p:cBhvr>
                                        <p:cTn id="70" fill="hold"/>
                                        <p:tgtEl>
                                          <p:spTgt spid="44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presetClass="entr" presetSubtype="0" presetID="1" grpId="21" fill="hold">
                                  <p:stCondLst>
                                    <p:cond delay="0"/>
                                  </p:stCondLst>
                                  <p:iterate type="el" backwards="0">
                                    <p:tmAbs val="0"/>
                                  </p:iterate>
                                  <p:childTnLst>
                                    <p:set>
                                      <p:cBhvr>
                                        <p:cTn id="74" fill="hold"/>
                                        <p:tgtEl>
                                          <p:spTgt spid="4428"/>
                                        </p:tgtEl>
                                        <p:attrNameLst>
                                          <p:attrName>style.visibility</p:attrName>
                                        </p:attrNameLst>
                                      </p:cBhvr>
                                      <p:to>
                                        <p:strVal val="visible"/>
                                      </p:to>
                                    </p:set>
                                  </p:childTnLst>
                                </p:cTn>
                              </p:par>
                            </p:childTnLst>
                          </p:cTn>
                        </p:par>
                        <p:par>
                          <p:cTn id="75" fill="hold">
                            <p:stCondLst>
                              <p:cond delay="0"/>
                            </p:stCondLst>
                            <p:childTnLst>
                              <p:par>
                                <p:cTn id="76" nodeType="afterEffect" presetClass="entr" presetSubtype="0" presetID="1" grpId="22" fill="hold">
                                  <p:stCondLst>
                                    <p:cond delay="500"/>
                                  </p:stCondLst>
                                  <p:iterate type="el" backwards="0">
                                    <p:tmAbs val="0"/>
                                  </p:iterate>
                                  <p:childTnLst>
                                    <p:set>
                                      <p:cBhvr>
                                        <p:cTn id="77" fill="hold"/>
                                        <p:tgtEl>
                                          <p:spTgt spid="441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presetClass="entr" presetSubtype="0" presetID="1" grpId="23" fill="hold">
                                  <p:stCondLst>
                                    <p:cond delay="0"/>
                                  </p:stCondLst>
                                  <p:iterate type="el" backwards="0">
                                    <p:tmAbs val="0"/>
                                  </p:iterate>
                                  <p:childTnLst>
                                    <p:set>
                                      <p:cBhvr>
                                        <p:cTn id="81" fill="hold"/>
                                        <p:tgtEl>
                                          <p:spTgt spid="4406"/>
                                        </p:tgtEl>
                                        <p:attrNameLst>
                                          <p:attrName>style.visibility</p:attrName>
                                        </p:attrNameLst>
                                      </p:cBhvr>
                                      <p:to>
                                        <p:strVal val="visible"/>
                                      </p:to>
                                    </p:set>
                                  </p:childTnLst>
                                </p:cTn>
                              </p:par>
                            </p:childTnLst>
                          </p:cTn>
                        </p:par>
                        <p:par>
                          <p:cTn id="82" fill="hold">
                            <p:stCondLst>
                              <p:cond delay="0"/>
                            </p:stCondLst>
                            <p:childTnLst>
                              <p:par>
                                <p:cTn id="83" nodeType="afterEffect" presetClass="entr" presetSubtype="0" presetID="1" grpId="24" fill="hold">
                                  <p:stCondLst>
                                    <p:cond delay="0"/>
                                  </p:stCondLst>
                                  <p:iterate type="el" backwards="0">
                                    <p:tmAbs val="0"/>
                                  </p:iterate>
                                  <p:childTnLst>
                                    <p:set>
                                      <p:cBhvr>
                                        <p:cTn id="84" fill="hold"/>
                                        <p:tgtEl>
                                          <p:spTgt spid="4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71" grpId="5"/>
      <p:bldP build="whole" bldLvl="1" animBg="1" rev="0" advAuto="0" spid="4420" grpId="12"/>
      <p:bldP build="whole" bldLvl="1" animBg="1" rev="0" advAuto="0" spid="4396" grpId="15"/>
      <p:bldP build="whole" bldLvl="1" animBg="1" rev="0" advAuto="0" spid="4439" grpId="24"/>
      <p:bldP build="whole" bldLvl="1" animBg="1" rev="0" advAuto="0" spid="4433" grpId="17"/>
      <p:bldP build="whole" bldLvl="1" animBg="1" rev="0" advAuto="0" spid="4391" grpId="13"/>
      <p:bldP build="whole" bldLvl="1" animBg="1" rev="0" advAuto="0" spid="4366" grpId="3"/>
      <p:bldP build="whole" bldLvl="1" animBg="1" rev="0" advAuto="0" spid="4414" grpId="22"/>
      <p:bldP build="whole" bldLvl="1" animBg="1" rev="0" advAuto="0" spid="4401" grpId="20"/>
      <p:bldP build="whole" bldLvl="1" animBg="1" rev="0" advAuto="0" spid="4427" grpId="19"/>
      <p:bldP build="whole" bldLvl="1" animBg="1" rev="0" advAuto="0" spid="4417" grpId="8"/>
      <p:bldP build="whole" bldLvl="1" animBg="1" rev="0" advAuto="0" spid="4426" grpId="16"/>
      <p:bldP build="whole" bldLvl="1" animBg="1" rev="0" advAuto="0" spid="4436" grpId="18"/>
      <p:bldP build="whole" bldLvl="1" animBg="1" rev="0" advAuto="0" spid="4356" grpId="2"/>
      <p:bldP build="whole" bldLvl="1" animBg="1" rev="0" advAuto="0" spid="4361" grpId="1"/>
      <p:bldP build="whole" bldLvl="1" animBg="1" rev="0" advAuto="0" spid="4423" grpId="14"/>
      <p:bldP build="whole" bldLvl="1" animBg="1" rev="0" advAuto="0" spid="4428" grpId="21"/>
      <p:bldP build="whole" bldLvl="1" animBg="1" rev="0" advAuto="0" spid="4386" grpId="10"/>
      <p:bldP build="whole" bldLvl="1" animBg="1" rev="0" advAuto="0" spid="4386" grpId="11"/>
      <p:bldP build="whole" bldLvl="1" animBg="1" rev="0" advAuto="0" spid="4381" grpId="9"/>
      <p:bldP build="whole" bldLvl="1" animBg="1" rev="0" advAuto="0" spid="4406" grpId="23"/>
      <p:bldP build="whole" bldLvl="1" animBg="1" rev="0" advAuto="0" spid="4376" grpId="7"/>
      <p:bldP build="whole" bldLvl="1" animBg="1" rev="0" advAuto="0" spid="4409" grpId="6"/>
      <p:bldP build="whole" bldLvl="1" animBg="1" rev="0" advAuto="0" spid="4371" grpId="4"/>
    </p:bldLst>
  </p:timing>
</p:sld>
</file>

<file path=ppt/slides/slide28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43" name="Shape 444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Private Keys</a:t>
            </a:r>
          </a:p>
        </p:txBody>
      </p:sp>
      <p:sp>
        <p:nvSpPr>
          <p:cNvPr id="4444" name="Shape 444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Chef Server requires keys to authenticate.</a:t>
            </a:r>
            <a:endParaRPr sz="4600"/>
          </a:p>
          <a:p>
            <a:pPr lvl="1" marL="1349614" indent="-944574">
              <a:defRPr sz="1800"/>
            </a:pPr>
            <a:r>
              <a:rPr sz="4600">
                <a:latin typeface="Courier"/>
                <a:ea typeface="Courier"/>
                <a:cs typeface="Courier"/>
                <a:sym typeface="Courier"/>
              </a:rPr>
              <a:t>client.pem</a:t>
            </a:r>
            <a:r>
              <a:rPr sz="4600"/>
              <a:t> - private key for API client</a:t>
            </a:r>
            <a:endParaRPr sz="4600"/>
          </a:p>
          <a:p>
            <a:pPr lvl="1" marL="1349614" indent="-944574">
              <a:defRPr sz="1800"/>
            </a:pPr>
            <a:r>
              <a:rPr sz="4600">
                <a:latin typeface="Courier"/>
                <a:ea typeface="Courier"/>
                <a:cs typeface="Courier"/>
                <a:sym typeface="Courier"/>
              </a:rPr>
              <a:t>validation.pem</a:t>
            </a:r>
            <a:r>
              <a:rPr sz="4600"/>
              <a:t> - private key for ORGNAME-validator</a:t>
            </a:r>
            <a:endParaRPr sz="4600"/>
          </a:p>
          <a:p>
            <a:pPr lvl="0">
              <a:defRPr sz="1800"/>
            </a:pPr>
            <a:endParaRPr sz="4600"/>
          </a:p>
          <a:p>
            <a:pPr lvl="0" marL="944574" indent="-944574">
              <a:defRPr sz="1800"/>
            </a:pPr>
            <a:r>
              <a:rPr sz="4600"/>
              <a:t>Next, let’s see how those are used...</a:t>
            </a:r>
          </a:p>
        </p:txBody>
      </p:sp>
    </p:spTree>
  </p:cSld>
  <p:clrMapOvr>
    <a:masterClrMapping/>
  </p:clrMapOvr>
  <p:transition spd="med" advClick="1"/>
</p:sld>
</file>

<file path=ppt/slides/slide2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4452" name="Group 4452"/>
          <p:cNvGrpSpPr/>
          <p:nvPr/>
        </p:nvGrpSpPr>
        <p:grpSpPr>
          <a:xfrm>
            <a:off x="254023" y="88900"/>
            <a:ext cx="5321825" cy="3403600"/>
            <a:chOff x="0" y="0"/>
            <a:chExt cx="5321823" cy="3403600"/>
          </a:xfrm>
        </p:grpSpPr>
        <p:grpSp>
          <p:nvGrpSpPr>
            <p:cNvPr id="4450" name="Group 4450"/>
            <p:cNvGrpSpPr/>
            <p:nvPr/>
          </p:nvGrpSpPr>
          <p:grpSpPr>
            <a:xfrm>
              <a:off x="101609" y="63500"/>
              <a:ext cx="5118606" cy="3276600"/>
              <a:chOff x="0" y="0"/>
              <a:chExt cx="5118605" cy="3276600"/>
            </a:xfrm>
          </p:grpSpPr>
          <p:sp>
            <p:nvSpPr>
              <p:cNvPr id="4448" name="Shape 4448"/>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49" name="Shape 4449"/>
              <p:cNvSpPr/>
              <p:nvPr/>
            </p:nvSpPr>
            <p:spPr>
              <a:xfrm>
                <a:off x="1279650" y="1098599"/>
                <a:ext cx="2559304" cy="10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/etc/chef/client.pem?</a:t>
                </a:r>
              </a:p>
            </p:txBody>
          </p:sp>
        </p:grpSp>
        <p:pic>
          <p:nvPicPr>
            <p:cNvPr id="4451" name="image86.png"/>
            <p:cNvPicPr/>
            <p:nvPr/>
          </p:nvPicPr>
          <p:blipFill>
            <a:blip r:embed="rId3">
              <a:extLst/>
            </a:blip>
            <a:stretch>
              <a:fillRect/>
            </a:stretch>
          </p:blipFill>
          <p:spPr>
            <a:xfrm>
              <a:off x="-1" y="0"/>
              <a:ext cx="5321825" cy="3403600"/>
            </a:xfrm>
            <a:prstGeom prst="rect">
              <a:avLst/>
            </a:prstGeom>
            <a:ln w="12700" cap="flat">
              <a:noFill/>
              <a:miter lim="400000"/>
            </a:ln>
            <a:effectLst/>
          </p:spPr>
        </p:pic>
      </p:grpSp>
      <p:grpSp>
        <p:nvGrpSpPr>
          <p:cNvPr id="4457" name="Group 4457"/>
          <p:cNvGrpSpPr/>
          <p:nvPr/>
        </p:nvGrpSpPr>
        <p:grpSpPr>
          <a:xfrm>
            <a:off x="6325218" y="88900"/>
            <a:ext cx="5321823" cy="3403600"/>
            <a:chOff x="0" y="0"/>
            <a:chExt cx="5321822" cy="3403600"/>
          </a:xfrm>
        </p:grpSpPr>
        <p:grpSp>
          <p:nvGrpSpPr>
            <p:cNvPr id="4455" name="Group 4455"/>
            <p:cNvGrpSpPr/>
            <p:nvPr/>
          </p:nvGrpSpPr>
          <p:grpSpPr>
            <a:xfrm>
              <a:off x="101609" y="63500"/>
              <a:ext cx="5118604" cy="3276600"/>
              <a:chOff x="0" y="0"/>
              <a:chExt cx="5118603" cy="3276600"/>
            </a:xfrm>
          </p:grpSpPr>
          <p:sp>
            <p:nvSpPr>
              <p:cNvPr id="4453" name="Shape 4453"/>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54" name="Shape 4454"/>
              <p:cNvSpPr/>
              <p:nvPr/>
            </p:nvSpPr>
            <p:spPr>
              <a:xfrm>
                <a:off x="1279650" y="1211477"/>
                <a:ext cx="2559302" cy="85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2800">
                    <a:solidFill>
                      <a:srgbClr val="222320"/>
                    </a:solidFill>
                    <a:effectLst>
                      <a:outerShdw sx="100000" sy="100000" kx="0" ky="0" algn="b" rotWithShape="0" blurRad="38100" dist="38100" dir="2700000">
                        <a:srgbClr val="000000"/>
                      </a:outerShdw>
                    </a:effectLst>
                  </a:rPr>
                  <a:t>/etc/chef/validation.pem?</a:t>
                </a:r>
              </a:p>
            </p:txBody>
          </p:sp>
        </p:grpSp>
        <p:pic>
          <p:nvPicPr>
            <p:cNvPr id="4456" name="image86.png"/>
            <p:cNvPicPr/>
            <p:nvPr/>
          </p:nvPicPr>
          <p:blipFill>
            <a:blip r:embed="rId3">
              <a:extLst/>
            </a:blip>
            <a:stretch>
              <a:fillRect/>
            </a:stretch>
          </p:blipFill>
          <p:spPr>
            <a:xfrm>
              <a:off x="-1" y="0"/>
              <a:ext cx="5321823" cy="3403600"/>
            </a:xfrm>
            <a:prstGeom prst="rect">
              <a:avLst/>
            </a:prstGeom>
            <a:ln w="12700" cap="flat">
              <a:noFill/>
              <a:miter lim="400000"/>
            </a:ln>
            <a:effectLst/>
          </p:spPr>
        </p:pic>
      </p:grpSp>
      <p:grpSp>
        <p:nvGrpSpPr>
          <p:cNvPr id="4462" name="Group 4462"/>
          <p:cNvGrpSpPr/>
          <p:nvPr/>
        </p:nvGrpSpPr>
        <p:grpSpPr>
          <a:xfrm>
            <a:off x="12498092" y="876303"/>
            <a:ext cx="3429338" cy="1816101"/>
            <a:chOff x="0" y="0"/>
            <a:chExt cx="3429336" cy="1816100"/>
          </a:xfrm>
        </p:grpSpPr>
        <p:grpSp>
          <p:nvGrpSpPr>
            <p:cNvPr id="4460" name="Group 4460"/>
            <p:cNvGrpSpPr/>
            <p:nvPr/>
          </p:nvGrpSpPr>
          <p:grpSpPr>
            <a:xfrm>
              <a:off x="63506" y="50800"/>
              <a:ext cx="3315027" cy="1714501"/>
              <a:chOff x="0" y="0"/>
              <a:chExt cx="3315026" cy="1714500"/>
            </a:xfrm>
          </p:grpSpPr>
          <p:sp>
            <p:nvSpPr>
              <p:cNvPr id="4458" name="Shape 4458"/>
              <p:cNvSpPr/>
              <p:nvPr/>
            </p:nvSpPr>
            <p:spPr>
              <a:xfrm>
                <a:off x="0" y="0"/>
                <a:ext cx="3315027" cy="1714501"/>
              </a:xfrm>
              <a:prstGeom prst="roundRect">
                <a:avLst>
                  <a:gd name="adj" fmla="val 11111"/>
                </a:avLst>
              </a:prstGeom>
              <a:solidFill>
                <a:srgbClr val="BA0202"/>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59" name="Shape 4459"/>
              <p:cNvSpPr/>
              <p:nvPr/>
            </p:nvSpPr>
            <p:spPr>
              <a:xfrm>
                <a:off x="55795" y="590600"/>
                <a:ext cx="3203436"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EAE9D6"/>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AE9D6"/>
                    </a:solidFill>
                    <a:effectLst>
                      <a:outerShdw sx="100000" sy="100000" kx="0" ky="0" algn="b" rotWithShape="0" blurRad="38100" dist="38100" dir="2700000">
                        <a:srgbClr val="000000"/>
                      </a:outerShdw>
                    </a:effectLst>
                  </a:rPr>
                  <a:t>401!</a:t>
                </a:r>
              </a:p>
            </p:txBody>
          </p:sp>
        </p:grpSp>
        <p:pic>
          <p:nvPicPr>
            <p:cNvPr id="4461" name="image87.png"/>
            <p:cNvPicPr/>
            <p:nvPr/>
          </p:nvPicPr>
          <p:blipFill>
            <a:blip r:embed="rId4">
              <a:extLst/>
            </a:blip>
            <a:stretch>
              <a:fillRect/>
            </a:stretch>
          </p:blipFill>
          <p:spPr>
            <a:xfrm>
              <a:off x="0" y="0"/>
              <a:ext cx="3429337" cy="1816101"/>
            </a:xfrm>
            <a:prstGeom prst="rect">
              <a:avLst/>
            </a:prstGeom>
            <a:ln w="12700" cap="flat">
              <a:noFill/>
              <a:miter lim="400000"/>
            </a:ln>
            <a:effectLst/>
          </p:spPr>
        </p:pic>
      </p:grpSp>
      <p:grpSp>
        <p:nvGrpSpPr>
          <p:cNvPr id="4467" name="Group 4467"/>
          <p:cNvGrpSpPr/>
          <p:nvPr/>
        </p:nvGrpSpPr>
        <p:grpSpPr>
          <a:xfrm>
            <a:off x="7277809" y="4165600"/>
            <a:ext cx="3416637" cy="2006600"/>
            <a:chOff x="0" y="0"/>
            <a:chExt cx="3416636" cy="2006600"/>
          </a:xfrm>
        </p:grpSpPr>
        <p:grpSp>
          <p:nvGrpSpPr>
            <p:cNvPr id="4465" name="Group 4465"/>
            <p:cNvGrpSpPr/>
            <p:nvPr/>
          </p:nvGrpSpPr>
          <p:grpSpPr>
            <a:xfrm>
              <a:off x="50804" y="50800"/>
              <a:ext cx="3315028" cy="1905000"/>
              <a:chOff x="0" y="0"/>
              <a:chExt cx="3315027" cy="1905000"/>
            </a:xfrm>
          </p:grpSpPr>
          <p:sp>
            <p:nvSpPr>
              <p:cNvPr id="4463" name="Shape 4463"/>
              <p:cNvSpPr/>
              <p:nvPr/>
            </p:nvSpPr>
            <p:spPr>
              <a:xfrm>
                <a:off x="-1" y="0"/>
                <a:ext cx="3315028" cy="1905000"/>
              </a:xfrm>
              <a:prstGeom prst="rect">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64" name="Shape 4464"/>
              <p:cNvSpPr/>
              <p:nvPr/>
            </p:nvSpPr>
            <p:spPr>
              <a:xfrm>
                <a:off x="-1" y="412799"/>
                <a:ext cx="3315028" cy="10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Request API Client</a:t>
                </a:r>
              </a:p>
            </p:txBody>
          </p:sp>
        </p:grpSp>
        <p:pic>
          <p:nvPicPr>
            <p:cNvPr id="4466" name="image88.png"/>
            <p:cNvPicPr/>
            <p:nvPr/>
          </p:nvPicPr>
          <p:blipFill>
            <a:blip r:embed="rId5">
              <a:extLst/>
            </a:blip>
            <a:stretch>
              <a:fillRect/>
            </a:stretch>
          </p:blipFill>
          <p:spPr>
            <a:xfrm>
              <a:off x="-1" y="0"/>
              <a:ext cx="3416637" cy="2006600"/>
            </a:xfrm>
            <a:prstGeom prst="rect">
              <a:avLst/>
            </a:prstGeom>
            <a:ln w="12700" cap="flat">
              <a:noFill/>
              <a:miter lim="400000"/>
            </a:ln>
            <a:effectLst/>
          </p:spPr>
        </p:pic>
      </p:grpSp>
      <p:grpSp>
        <p:nvGrpSpPr>
          <p:cNvPr id="4472" name="Group 4472"/>
          <p:cNvGrpSpPr/>
          <p:nvPr/>
        </p:nvGrpSpPr>
        <p:grpSpPr>
          <a:xfrm>
            <a:off x="1193988" y="6858000"/>
            <a:ext cx="3429337" cy="1816100"/>
            <a:chOff x="0" y="0"/>
            <a:chExt cx="3429336" cy="1816100"/>
          </a:xfrm>
        </p:grpSpPr>
        <p:grpSp>
          <p:nvGrpSpPr>
            <p:cNvPr id="4470" name="Group 4470"/>
            <p:cNvGrpSpPr/>
            <p:nvPr/>
          </p:nvGrpSpPr>
          <p:grpSpPr>
            <a:xfrm>
              <a:off x="63505" y="50800"/>
              <a:ext cx="3315027" cy="1714500"/>
              <a:chOff x="0" y="0"/>
              <a:chExt cx="3315025" cy="1714500"/>
            </a:xfrm>
          </p:grpSpPr>
          <p:sp>
            <p:nvSpPr>
              <p:cNvPr id="4468" name="Shape 4468"/>
              <p:cNvSpPr/>
              <p:nvPr/>
            </p:nvSpPr>
            <p:spPr>
              <a:xfrm>
                <a:off x="-1" y="0"/>
                <a:ext cx="3315027" cy="1714500"/>
              </a:xfrm>
              <a:prstGeom prst="roundRect">
                <a:avLst>
                  <a:gd name="adj" fmla="val 11111"/>
                </a:avLst>
              </a:pr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69" name="Shape 4469"/>
              <p:cNvSpPr/>
              <p:nvPr/>
            </p:nvSpPr>
            <p:spPr>
              <a:xfrm>
                <a:off x="55795" y="590599"/>
                <a:ext cx="3203435" cy="53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Sign Requests</a:t>
                </a:r>
              </a:p>
            </p:txBody>
          </p:sp>
        </p:grpSp>
        <p:pic>
          <p:nvPicPr>
            <p:cNvPr id="4471" name="image87.png"/>
            <p:cNvPicPr/>
            <p:nvPr/>
          </p:nvPicPr>
          <p:blipFill>
            <a:blip r:embed="rId4">
              <a:extLst/>
            </a:blip>
            <a:stretch>
              <a:fillRect/>
            </a:stretch>
          </p:blipFill>
          <p:spPr>
            <a:xfrm>
              <a:off x="-1" y="0"/>
              <a:ext cx="3429337" cy="1816100"/>
            </a:xfrm>
            <a:prstGeom prst="rect">
              <a:avLst/>
            </a:prstGeom>
            <a:ln w="12700" cap="flat">
              <a:noFill/>
              <a:miter lim="400000"/>
            </a:ln>
            <a:effectLst/>
          </p:spPr>
        </p:pic>
      </p:grpSp>
      <p:grpSp>
        <p:nvGrpSpPr>
          <p:cNvPr id="4477" name="Group 4477"/>
          <p:cNvGrpSpPr/>
          <p:nvPr/>
        </p:nvGrpSpPr>
        <p:grpSpPr>
          <a:xfrm>
            <a:off x="7265182" y="6858000"/>
            <a:ext cx="3429337" cy="1816100"/>
            <a:chOff x="0" y="0"/>
            <a:chExt cx="3429336" cy="1816100"/>
          </a:xfrm>
        </p:grpSpPr>
        <p:grpSp>
          <p:nvGrpSpPr>
            <p:cNvPr id="4475" name="Group 4475"/>
            <p:cNvGrpSpPr/>
            <p:nvPr/>
          </p:nvGrpSpPr>
          <p:grpSpPr>
            <a:xfrm>
              <a:off x="63462" y="50778"/>
              <a:ext cx="3314945" cy="1714457"/>
              <a:chOff x="-43" y="-21"/>
              <a:chExt cx="3314943" cy="1714456"/>
            </a:xfrm>
          </p:grpSpPr>
          <p:sp>
            <p:nvSpPr>
              <p:cNvPr id="4473" name="Shape 4473"/>
              <p:cNvSpPr/>
              <p:nvPr/>
            </p:nvSpPr>
            <p:spPr>
              <a:xfrm>
                <a:off x="-44" y="-22"/>
                <a:ext cx="3314945" cy="1714457"/>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474" name="Shape 4474"/>
              <p:cNvSpPr/>
              <p:nvPr/>
            </p:nvSpPr>
            <p:spPr>
              <a:xfrm>
                <a:off x="485474" y="590599"/>
                <a:ext cx="2344077" cy="53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client.pem</a:t>
                </a:r>
              </a:p>
            </p:txBody>
          </p:sp>
        </p:grpSp>
        <p:pic>
          <p:nvPicPr>
            <p:cNvPr id="4476" name="image89.png"/>
            <p:cNvPicPr/>
            <p:nvPr/>
          </p:nvPicPr>
          <p:blipFill>
            <a:blip r:embed="rId6">
              <a:extLst/>
            </a:blip>
            <a:stretch>
              <a:fillRect/>
            </a:stretch>
          </p:blipFill>
          <p:spPr>
            <a:xfrm>
              <a:off x="-1" y="0"/>
              <a:ext cx="3429337" cy="1816100"/>
            </a:xfrm>
            <a:prstGeom prst="rect">
              <a:avLst/>
            </a:prstGeom>
            <a:ln w="12700" cap="flat">
              <a:noFill/>
              <a:miter lim="400000"/>
            </a:ln>
            <a:effectLst/>
          </p:spPr>
        </p:pic>
      </p:grpSp>
      <p:grpSp>
        <p:nvGrpSpPr>
          <p:cNvPr id="4480" name="Group 4480"/>
          <p:cNvGrpSpPr/>
          <p:nvPr/>
        </p:nvGrpSpPr>
        <p:grpSpPr>
          <a:xfrm>
            <a:off x="5283786" y="1016000"/>
            <a:ext cx="1397142" cy="1549400"/>
            <a:chOff x="-1" y="0"/>
            <a:chExt cx="1397141" cy="1549400"/>
          </a:xfrm>
        </p:grpSpPr>
        <p:sp>
          <p:nvSpPr>
            <p:cNvPr id="4478" name="Shape 4478"/>
            <p:cNvSpPr/>
            <p:nvPr/>
          </p:nvSpPr>
          <p:spPr>
            <a:xfrm>
              <a:off x="50804" y="139700"/>
              <a:ext cx="1270128" cy="127000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79" name="image74.png"/>
            <p:cNvPicPr/>
            <p:nvPr/>
          </p:nvPicPr>
          <p:blipFill>
            <a:blip r:embed="rId7">
              <a:extLst/>
            </a:blip>
            <a:stretch>
              <a:fillRect/>
            </a:stretch>
          </p:blipFill>
          <p:spPr>
            <a:xfrm>
              <a:off x="-2" y="0"/>
              <a:ext cx="1397143" cy="1549400"/>
            </a:xfrm>
            <a:prstGeom prst="rect">
              <a:avLst/>
            </a:prstGeom>
            <a:ln w="12700" cap="flat">
              <a:noFill/>
              <a:miter lim="400000"/>
            </a:ln>
            <a:effectLst/>
          </p:spPr>
        </p:pic>
      </p:grpSp>
      <p:grpSp>
        <p:nvGrpSpPr>
          <p:cNvPr id="4483" name="Group 4483"/>
          <p:cNvGrpSpPr/>
          <p:nvPr/>
        </p:nvGrpSpPr>
        <p:grpSpPr>
          <a:xfrm>
            <a:off x="11405784" y="1016000"/>
            <a:ext cx="1397142" cy="1549400"/>
            <a:chOff x="-1" y="0"/>
            <a:chExt cx="1397141" cy="1549400"/>
          </a:xfrm>
        </p:grpSpPr>
        <p:sp>
          <p:nvSpPr>
            <p:cNvPr id="4481" name="Shape 4481"/>
            <p:cNvSpPr/>
            <p:nvPr/>
          </p:nvSpPr>
          <p:spPr>
            <a:xfrm>
              <a:off x="50804" y="139700"/>
              <a:ext cx="1270128" cy="127000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82" name="image74.png"/>
            <p:cNvPicPr/>
            <p:nvPr/>
          </p:nvPicPr>
          <p:blipFill>
            <a:blip r:embed="rId7">
              <a:extLst/>
            </a:blip>
            <a:stretch>
              <a:fillRect/>
            </a:stretch>
          </p:blipFill>
          <p:spPr>
            <a:xfrm>
              <a:off x="-2" y="0"/>
              <a:ext cx="1397143" cy="1549400"/>
            </a:xfrm>
            <a:prstGeom prst="rect">
              <a:avLst/>
            </a:prstGeom>
            <a:ln w="12700" cap="flat">
              <a:noFill/>
              <a:miter lim="400000"/>
            </a:ln>
            <a:effectLst/>
          </p:spPr>
        </p:pic>
      </p:grpSp>
      <p:grpSp>
        <p:nvGrpSpPr>
          <p:cNvPr id="4486" name="Group 4486"/>
          <p:cNvGrpSpPr/>
          <p:nvPr/>
        </p:nvGrpSpPr>
        <p:grpSpPr>
          <a:xfrm>
            <a:off x="2146581" y="3378209"/>
            <a:ext cx="1549554" cy="3606803"/>
            <a:chOff x="0" y="0"/>
            <a:chExt cx="1549552" cy="3606801"/>
          </a:xfrm>
        </p:grpSpPr>
        <p:sp>
          <p:nvSpPr>
            <p:cNvPr id="4484" name="Shape 4484"/>
            <p:cNvSpPr/>
            <p:nvPr/>
          </p:nvSpPr>
          <p:spPr>
            <a:xfrm rot="5400000">
              <a:off x="-965125" y="1155637"/>
              <a:ext cx="3479803" cy="1270127"/>
            </a:xfrm>
            <a:prstGeom prst="rightArrow">
              <a:avLst>
                <a:gd name="adj1" fmla="val 32000"/>
                <a:gd name="adj2" fmla="val 44005"/>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85" name="image90.png"/>
            <p:cNvPicPr/>
            <p:nvPr/>
          </p:nvPicPr>
          <p:blipFill>
            <a:blip r:embed="rId8">
              <a:extLst/>
            </a:blip>
            <a:stretch>
              <a:fillRect/>
            </a:stretch>
          </p:blipFill>
          <p:spPr>
            <a:xfrm>
              <a:off x="0" y="-1"/>
              <a:ext cx="1549554" cy="3606803"/>
            </a:xfrm>
            <a:prstGeom prst="rect">
              <a:avLst/>
            </a:prstGeom>
            <a:ln w="12700" cap="flat">
              <a:noFill/>
              <a:miter lim="400000"/>
            </a:ln>
            <a:effectLst/>
          </p:spPr>
        </p:pic>
      </p:grpSp>
      <p:grpSp>
        <p:nvGrpSpPr>
          <p:cNvPr id="4489" name="Group 4489"/>
          <p:cNvGrpSpPr/>
          <p:nvPr/>
        </p:nvGrpSpPr>
        <p:grpSpPr>
          <a:xfrm>
            <a:off x="8217775" y="3086100"/>
            <a:ext cx="1549554" cy="1397000"/>
            <a:chOff x="0" y="0"/>
            <a:chExt cx="1549552" cy="1397000"/>
          </a:xfrm>
        </p:grpSpPr>
        <p:sp>
          <p:nvSpPr>
            <p:cNvPr id="4487" name="Shape 4487"/>
            <p:cNvSpPr/>
            <p:nvPr/>
          </p:nvSpPr>
          <p:spPr>
            <a:xfrm rot="5400000">
              <a:off x="139775" y="50737"/>
              <a:ext cx="1270003" cy="1270126"/>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88" name="image83.png"/>
            <p:cNvPicPr/>
            <p:nvPr/>
          </p:nvPicPr>
          <p:blipFill>
            <a:blip r:embed="rId9">
              <a:extLst/>
            </a:blip>
            <a:stretch>
              <a:fillRect/>
            </a:stretch>
          </p:blipFill>
          <p:spPr>
            <a:xfrm>
              <a:off x="0" y="0"/>
              <a:ext cx="1549554" cy="1397000"/>
            </a:xfrm>
            <a:prstGeom prst="rect">
              <a:avLst/>
            </a:prstGeom>
            <a:ln w="12700" cap="flat">
              <a:noFill/>
              <a:miter lim="400000"/>
            </a:ln>
            <a:effectLst/>
          </p:spPr>
        </p:pic>
      </p:grpSp>
      <p:grpSp>
        <p:nvGrpSpPr>
          <p:cNvPr id="4492" name="Group 4492"/>
          <p:cNvGrpSpPr/>
          <p:nvPr/>
        </p:nvGrpSpPr>
        <p:grpSpPr>
          <a:xfrm>
            <a:off x="8217775" y="5880100"/>
            <a:ext cx="1549554" cy="1397000"/>
            <a:chOff x="0" y="0"/>
            <a:chExt cx="1549552" cy="1397000"/>
          </a:xfrm>
        </p:grpSpPr>
        <p:sp>
          <p:nvSpPr>
            <p:cNvPr id="4490" name="Shape 4490"/>
            <p:cNvSpPr/>
            <p:nvPr/>
          </p:nvSpPr>
          <p:spPr>
            <a:xfrm rot="5400000">
              <a:off x="139775" y="50737"/>
              <a:ext cx="1270003" cy="1270126"/>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91" name="image83.png"/>
            <p:cNvPicPr/>
            <p:nvPr/>
          </p:nvPicPr>
          <p:blipFill>
            <a:blip r:embed="rId9">
              <a:extLst/>
            </a:blip>
            <a:stretch>
              <a:fillRect/>
            </a:stretch>
          </p:blipFill>
          <p:spPr>
            <a:xfrm>
              <a:off x="0" y="0"/>
              <a:ext cx="1549554" cy="1397000"/>
            </a:xfrm>
            <a:prstGeom prst="rect">
              <a:avLst/>
            </a:prstGeom>
            <a:ln w="12700" cap="flat">
              <a:noFill/>
              <a:miter lim="400000"/>
            </a:ln>
            <a:effectLst/>
          </p:spPr>
        </p:pic>
      </p:grpSp>
      <p:grpSp>
        <p:nvGrpSpPr>
          <p:cNvPr id="4495" name="Group 4495"/>
          <p:cNvGrpSpPr/>
          <p:nvPr/>
        </p:nvGrpSpPr>
        <p:grpSpPr>
          <a:xfrm>
            <a:off x="4407329" y="6997700"/>
            <a:ext cx="3073703" cy="1549400"/>
            <a:chOff x="0" y="0"/>
            <a:chExt cx="3073702" cy="1549400"/>
          </a:xfrm>
        </p:grpSpPr>
        <p:sp>
          <p:nvSpPr>
            <p:cNvPr id="4493" name="Shape 4493"/>
            <p:cNvSpPr/>
            <p:nvPr/>
          </p:nvSpPr>
          <p:spPr>
            <a:xfrm flipH="1">
              <a:off x="76207" y="139700"/>
              <a:ext cx="2946691" cy="1270000"/>
            </a:xfrm>
            <a:prstGeom prst="rightArrow">
              <a:avLst>
                <a:gd name="adj1" fmla="val 32000"/>
                <a:gd name="adj2" fmla="val 44005"/>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494" name="image91.png"/>
            <p:cNvPicPr/>
            <p:nvPr/>
          </p:nvPicPr>
          <p:blipFill>
            <a:blip r:embed="rId10">
              <a:extLst/>
            </a:blip>
            <a:stretch>
              <a:fillRect/>
            </a:stretch>
          </p:blipFill>
          <p:spPr>
            <a:xfrm>
              <a:off x="-1" y="0"/>
              <a:ext cx="3073704" cy="1549400"/>
            </a:xfrm>
            <a:prstGeom prst="rect">
              <a:avLst/>
            </a:prstGeom>
            <a:ln w="12700" cap="flat">
              <a:noFill/>
              <a:miter lim="400000"/>
            </a:ln>
            <a:effectLst/>
          </p:spPr>
        </p:pic>
      </p:grpSp>
      <p:sp>
        <p:nvSpPr>
          <p:cNvPr id="4496" name="Shape 4496"/>
          <p:cNvSpPr/>
          <p:nvPr/>
        </p:nvSpPr>
        <p:spPr>
          <a:xfrm>
            <a:off x="3397658" y="4926963"/>
            <a:ext cx="652375" cy="471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Yes</a:t>
            </a:r>
          </a:p>
        </p:txBody>
      </p:sp>
      <p:sp>
        <p:nvSpPr>
          <p:cNvPr id="4497" name="Shape 4497"/>
          <p:cNvSpPr/>
          <p:nvPr/>
        </p:nvSpPr>
        <p:spPr>
          <a:xfrm>
            <a:off x="5680912" y="494643"/>
            <a:ext cx="539395" cy="471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No</a:t>
            </a:r>
          </a:p>
        </p:txBody>
      </p:sp>
      <p:sp>
        <p:nvSpPr>
          <p:cNvPr id="4498" name="Shape 4498"/>
          <p:cNvSpPr/>
          <p:nvPr/>
        </p:nvSpPr>
        <p:spPr>
          <a:xfrm>
            <a:off x="11831484" y="501015"/>
            <a:ext cx="539395"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No</a:t>
            </a:r>
          </a:p>
        </p:txBody>
      </p:sp>
      <p:sp>
        <p:nvSpPr>
          <p:cNvPr id="4499" name="Shape 4499"/>
          <p:cNvSpPr/>
          <p:nvPr/>
        </p:nvSpPr>
        <p:spPr>
          <a:xfrm>
            <a:off x="9908636" y="3549001"/>
            <a:ext cx="652374" cy="471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Yes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496"/>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486"/>
                                        </p:tgtEl>
                                        <p:attrNameLst>
                                          <p:attrName>style.visibility</p:attrName>
                                        </p:attrNameLst>
                                      </p:cBhvr>
                                      <p:to>
                                        <p:strVal val="visible"/>
                                      </p:to>
                                    </p:set>
                                  </p:childTnLst>
                                </p:cTn>
                              </p:par>
                            </p:childTnLst>
                          </p:cTn>
                        </p:par>
                        <p:par>
                          <p:cTn id="10" fill="hold">
                            <p:stCondLst>
                              <p:cond delay="0"/>
                            </p:stCondLst>
                            <p:childTnLst>
                              <p:par>
                                <p:cTn id="11" nodeType="afterEffect" presetClass="entr" presetSubtype="0" presetID="1" grpId="3" fill="hold">
                                  <p:stCondLst>
                                    <p:cond delay="0"/>
                                  </p:stCondLst>
                                  <p:iterate type="el" backwards="0">
                                    <p:tmAbs val="0"/>
                                  </p:iterate>
                                  <p:childTnLst>
                                    <p:set>
                                      <p:cBhvr>
                                        <p:cTn id="12" fill="hold"/>
                                        <p:tgtEl>
                                          <p:spTgt spid="44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4" fill="hold">
                                  <p:stCondLst>
                                    <p:cond delay="0"/>
                                  </p:stCondLst>
                                  <p:iterate type="el" backwards="0">
                                    <p:tmAbs val="0"/>
                                  </p:iterate>
                                  <p:childTnLst>
                                    <p:set>
                                      <p:cBhvr>
                                        <p:cTn id="16" fill="hold"/>
                                        <p:tgtEl>
                                          <p:spTgt spid="4497"/>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5" fill="hold">
                                  <p:stCondLst>
                                    <p:cond delay="0"/>
                                  </p:stCondLst>
                                  <p:iterate type="el" backwards="0">
                                    <p:tmAbs val="0"/>
                                  </p:iterate>
                                  <p:childTnLst>
                                    <p:set>
                                      <p:cBhvr>
                                        <p:cTn id="19" fill="hold"/>
                                        <p:tgtEl>
                                          <p:spTgt spid="4480"/>
                                        </p:tgtEl>
                                        <p:attrNameLst>
                                          <p:attrName>style.visibility</p:attrName>
                                        </p:attrNameLst>
                                      </p:cBhvr>
                                      <p:to>
                                        <p:strVal val="visible"/>
                                      </p:to>
                                    </p:set>
                                  </p:childTnLst>
                                </p:cTn>
                              </p:par>
                            </p:childTnLst>
                          </p:cTn>
                        </p:par>
                        <p:par>
                          <p:cTn id="20" fill="hold">
                            <p:stCondLst>
                              <p:cond delay="0"/>
                            </p:stCondLst>
                            <p:childTnLst>
                              <p:par>
                                <p:cTn id="21" nodeType="afterEffect" presetClass="entr" presetSubtype="0" presetID="1" grpId="6" fill="hold">
                                  <p:stCondLst>
                                    <p:cond delay="0"/>
                                  </p:stCondLst>
                                  <p:iterate type="el" backwards="0">
                                    <p:tmAbs val="0"/>
                                  </p:iterate>
                                  <p:childTnLst>
                                    <p:set>
                                      <p:cBhvr>
                                        <p:cTn id="22" fill="hold"/>
                                        <p:tgtEl>
                                          <p:spTgt spid="44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1" grpId="7" fill="hold">
                                  <p:stCondLst>
                                    <p:cond delay="0"/>
                                  </p:stCondLst>
                                  <p:iterate type="el" backwards="0">
                                    <p:tmAbs val="0"/>
                                  </p:iterate>
                                  <p:childTnLst>
                                    <p:set>
                                      <p:cBhvr>
                                        <p:cTn id="26" fill="hold"/>
                                        <p:tgtEl>
                                          <p:spTgt spid="4498"/>
                                        </p:tgtEl>
                                        <p:attrNameLst>
                                          <p:attrName>style.visibility</p:attrName>
                                        </p:attrNameLst>
                                      </p:cBhvr>
                                      <p:to>
                                        <p:strVal val="visible"/>
                                      </p:to>
                                    </p:set>
                                  </p:childTnLst>
                                </p:cTn>
                              </p:par>
                            </p:childTnLst>
                          </p:cTn>
                        </p:par>
                        <p:par>
                          <p:cTn id="27" fill="hold">
                            <p:stCondLst>
                              <p:cond delay="0"/>
                            </p:stCondLst>
                            <p:childTnLst>
                              <p:par>
                                <p:cTn id="28" nodeType="afterEffect" presetClass="entr" presetSubtype="0" presetID="1" grpId="8" fill="hold">
                                  <p:stCondLst>
                                    <p:cond delay="0"/>
                                  </p:stCondLst>
                                  <p:iterate type="el" backwards="0">
                                    <p:tmAbs val="0"/>
                                  </p:iterate>
                                  <p:childTnLst>
                                    <p:set>
                                      <p:cBhvr>
                                        <p:cTn id="29" fill="hold"/>
                                        <p:tgtEl>
                                          <p:spTgt spid="4483"/>
                                        </p:tgtEl>
                                        <p:attrNameLst>
                                          <p:attrName>style.visibility</p:attrName>
                                        </p:attrNameLst>
                                      </p:cBhvr>
                                      <p:to>
                                        <p:strVal val="visible"/>
                                      </p:to>
                                    </p:set>
                                  </p:childTnLst>
                                </p:cTn>
                              </p:par>
                            </p:childTnLst>
                          </p:cTn>
                        </p:par>
                        <p:par>
                          <p:cTn id="30" fill="hold">
                            <p:stCondLst>
                              <p:cond delay="0"/>
                            </p:stCondLst>
                            <p:childTnLst>
                              <p:par>
                                <p:cTn id="31" nodeType="afterEffect" presetClass="entr" presetSubtype="0" presetID="1" grpId="9" fill="hold">
                                  <p:stCondLst>
                                    <p:cond delay="0"/>
                                  </p:stCondLst>
                                  <p:iterate type="el" backwards="0">
                                    <p:tmAbs val="0"/>
                                  </p:iterate>
                                  <p:childTnLst>
                                    <p:set>
                                      <p:cBhvr>
                                        <p:cTn id="32" fill="hold"/>
                                        <p:tgtEl>
                                          <p:spTgt spid="44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1" grpId="10" fill="hold">
                                  <p:stCondLst>
                                    <p:cond delay="0"/>
                                  </p:stCondLst>
                                  <p:iterate type="el" backwards="0">
                                    <p:tmAbs val="0"/>
                                  </p:iterate>
                                  <p:childTnLst>
                                    <p:set>
                                      <p:cBhvr>
                                        <p:cTn id="36" fill="hold"/>
                                        <p:tgtEl>
                                          <p:spTgt spid="4499"/>
                                        </p:tgtEl>
                                        <p:attrNameLst>
                                          <p:attrName>style.visibility</p:attrName>
                                        </p:attrNameLst>
                                      </p:cBhvr>
                                      <p:to>
                                        <p:strVal val="visible"/>
                                      </p:to>
                                    </p:set>
                                  </p:childTnLst>
                                </p:cTn>
                              </p:par>
                            </p:childTnLst>
                          </p:cTn>
                        </p:par>
                        <p:par>
                          <p:cTn id="37" fill="hold">
                            <p:stCondLst>
                              <p:cond delay="0"/>
                            </p:stCondLst>
                            <p:childTnLst>
                              <p:par>
                                <p:cTn id="38" nodeType="afterEffect" presetClass="entr" presetSubtype="0" presetID="1" grpId="11" fill="hold">
                                  <p:stCondLst>
                                    <p:cond delay="0"/>
                                  </p:stCondLst>
                                  <p:iterate type="el" backwards="0">
                                    <p:tmAbs val="0"/>
                                  </p:iterate>
                                  <p:childTnLst>
                                    <p:set>
                                      <p:cBhvr>
                                        <p:cTn id="39" fill="hold"/>
                                        <p:tgtEl>
                                          <p:spTgt spid="4489"/>
                                        </p:tgtEl>
                                        <p:attrNameLst>
                                          <p:attrName>style.visibility</p:attrName>
                                        </p:attrNameLst>
                                      </p:cBhvr>
                                      <p:to>
                                        <p:strVal val="visible"/>
                                      </p:to>
                                    </p:set>
                                  </p:childTnLst>
                                </p:cTn>
                              </p:par>
                            </p:childTnLst>
                          </p:cTn>
                        </p:par>
                        <p:par>
                          <p:cTn id="40" fill="hold">
                            <p:stCondLst>
                              <p:cond delay="0"/>
                            </p:stCondLst>
                            <p:childTnLst>
                              <p:par>
                                <p:cTn id="41" nodeType="afterEffect" presetClass="entr" presetSubtype="0" presetID="1" grpId="12" fill="hold">
                                  <p:stCondLst>
                                    <p:cond delay="0"/>
                                  </p:stCondLst>
                                  <p:iterate type="el" backwards="0">
                                    <p:tmAbs val="0"/>
                                  </p:iterate>
                                  <p:childTnLst>
                                    <p:set>
                                      <p:cBhvr>
                                        <p:cTn id="42" fill="hold"/>
                                        <p:tgtEl>
                                          <p:spTgt spid="44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0" presetID="1" grpId="13" fill="hold">
                                  <p:stCondLst>
                                    <p:cond delay="0"/>
                                  </p:stCondLst>
                                  <p:iterate type="el" backwards="0">
                                    <p:tmAbs val="0"/>
                                  </p:iterate>
                                  <p:childTnLst>
                                    <p:set>
                                      <p:cBhvr>
                                        <p:cTn id="46" fill="hold"/>
                                        <p:tgtEl>
                                          <p:spTgt spid="4492"/>
                                        </p:tgtEl>
                                        <p:attrNameLst>
                                          <p:attrName>style.visibility</p:attrName>
                                        </p:attrNameLst>
                                      </p:cBhvr>
                                      <p:to>
                                        <p:strVal val="visible"/>
                                      </p:to>
                                    </p:set>
                                  </p:childTnLst>
                                </p:cTn>
                              </p:par>
                            </p:childTnLst>
                          </p:cTn>
                        </p:par>
                        <p:par>
                          <p:cTn id="47" fill="hold">
                            <p:stCondLst>
                              <p:cond delay="0"/>
                            </p:stCondLst>
                            <p:childTnLst>
                              <p:par>
                                <p:cTn id="48" nodeType="afterEffect" presetClass="entr" presetSubtype="0" presetID="1" grpId="14" fill="hold">
                                  <p:stCondLst>
                                    <p:cond delay="0"/>
                                  </p:stCondLst>
                                  <p:iterate type="el" backwards="0">
                                    <p:tmAbs val="0"/>
                                  </p:iterate>
                                  <p:childTnLst>
                                    <p:set>
                                      <p:cBhvr>
                                        <p:cTn id="49" fill="hold"/>
                                        <p:tgtEl>
                                          <p:spTgt spid="447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presetClass="entr" presetSubtype="0" presetID="1" grpId="15" fill="hold">
                                  <p:stCondLst>
                                    <p:cond delay="0"/>
                                  </p:stCondLst>
                                  <p:iterate type="el" backwards="0">
                                    <p:tmAbs val="0"/>
                                  </p:iterate>
                                  <p:childTnLst>
                                    <p:set>
                                      <p:cBhvr>
                                        <p:cTn id="53" fill="hold"/>
                                        <p:tgtEl>
                                          <p:spTgt spid="44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9" grpId="10"/>
      <p:bldP build="whole" bldLvl="1" animBg="1" rev="0" advAuto="0" spid="4483" grpId="8"/>
      <p:bldP build="whole" bldLvl="1" animBg="1" rev="0" advAuto="0" spid="4489" grpId="11"/>
      <p:bldP build="whole" bldLvl="1" animBg="1" rev="0" advAuto="0" spid="4462" grpId="9"/>
      <p:bldP build="whole" bldLvl="1" animBg="1" rev="0" advAuto="0" spid="4477" grpId="14"/>
      <p:bldP build="whole" bldLvl="1" animBg="1" rev="0" advAuto="0" spid="4498" grpId="7"/>
      <p:bldP build="whole" bldLvl="1" animBg="1" rev="0" advAuto="0" spid="4497" grpId="4"/>
      <p:bldP build="whole" bldLvl="1" animBg="1" rev="0" advAuto="0" spid="4472" grpId="3"/>
      <p:bldP build="whole" bldLvl="1" animBg="1" rev="0" advAuto="0" spid="4496" grpId="1"/>
      <p:bldP build="whole" bldLvl="1" animBg="1" rev="0" advAuto="0" spid="4480" grpId="5"/>
      <p:bldP build="whole" bldLvl="1" animBg="1" rev="0" advAuto="0" spid="4457" grpId="6"/>
      <p:bldP build="whole" bldLvl="1" animBg="1" rev="0" advAuto="0" spid="4486" grpId="2"/>
      <p:bldP build="whole" bldLvl="1" animBg="1" rev="0" advAuto="0" spid="4495" grpId="15"/>
      <p:bldP build="whole" bldLvl="1" animBg="1" rev="0" advAuto="0" spid="4467" grpId="12"/>
      <p:bldP build="whole" bldLvl="1" animBg="1" rev="0" advAuto="0" spid="4492" grpId="13"/>
    </p:bldLst>
  </p:timing>
</p:sld>
</file>

<file path=ppt/slides/slide2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05" name="Group 4505"/>
          <p:cNvGrpSpPr/>
          <p:nvPr/>
        </p:nvGrpSpPr>
        <p:grpSpPr>
          <a:xfrm>
            <a:off x="1981200" y="431800"/>
            <a:ext cx="3124200" cy="1371601"/>
            <a:chOff x="-50800" y="-50799"/>
            <a:chExt cx="3124200" cy="1371600"/>
          </a:xfrm>
        </p:grpSpPr>
        <p:sp>
          <p:nvSpPr>
            <p:cNvPr id="4504" name="Shape 4504"/>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503" name=""/>
            <p:cNvPicPr/>
            <p:nvPr/>
          </p:nvPicPr>
          <p:blipFill>
            <a:blip r:embed="rId3">
              <a:extLst/>
            </a:blip>
            <a:stretch>
              <a:fillRect/>
            </a:stretch>
          </p:blipFill>
          <p:spPr>
            <a:xfrm>
              <a:off x="-50800" y="-50800"/>
              <a:ext cx="3124200" cy="1371601"/>
            </a:xfrm>
            <a:prstGeom prst="rect">
              <a:avLst/>
            </a:prstGeom>
            <a:effectLst/>
          </p:spPr>
        </p:pic>
      </p:grpSp>
      <p:sp>
        <p:nvSpPr>
          <p:cNvPr id="4506" name="Shape 450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12" name="Group 4512"/>
          <p:cNvGrpSpPr/>
          <p:nvPr/>
        </p:nvGrpSpPr>
        <p:grpSpPr>
          <a:xfrm>
            <a:off x="5143500" y="322576"/>
            <a:ext cx="1388469" cy="1539248"/>
            <a:chOff x="-50799" y="-134623"/>
            <a:chExt cx="1388468" cy="1539247"/>
          </a:xfrm>
        </p:grpSpPr>
        <p:sp>
          <p:nvSpPr>
            <p:cNvPr id="4511" name="Shape 451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10" name=""/>
            <p:cNvPicPr/>
            <p:nvPr/>
          </p:nvPicPr>
          <p:blipFill>
            <a:blip r:embed="rId3">
              <a:extLst/>
            </a:blip>
            <a:stretch>
              <a:fillRect/>
            </a:stretch>
          </p:blipFill>
          <p:spPr>
            <a:xfrm>
              <a:off x="-50800" y="-134624"/>
              <a:ext cx="1388469" cy="1539248"/>
            </a:xfrm>
            <a:prstGeom prst="rect">
              <a:avLst/>
            </a:prstGeom>
            <a:effectLst/>
          </p:spPr>
        </p:pic>
      </p:grpSp>
      <p:grpSp>
        <p:nvGrpSpPr>
          <p:cNvPr id="4515" name="Group 4515"/>
          <p:cNvGrpSpPr/>
          <p:nvPr/>
        </p:nvGrpSpPr>
        <p:grpSpPr>
          <a:xfrm>
            <a:off x="5143500" y="322576"/>
            <a:ext cx="1388469" cy="1539248"/>
            <a:chOff x="-50799" y="-134623"/>
            <a:chExt cx="1388468" cy="1539247"/>
          </a:xfrm>
        </p:grpSpPr>
        <p:sp>
          <p:nvSpPr>
            <p:cNvPr id="4514" name="Shape 451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13" name=""/>
            <p:cNvPicPr/>
            <p:nvPr/>
          </p:nvPicPr>
          <p:blipFill>
            <a:blip r:embed="rId4">
              <a:extLst/>
            </a:blip>
            <a:stretch>
              <a:fillRect/>
            </a:stretch>
          </p:blipFill>
          <p:spPr>
            <a:xfrm>
              <a:off x="-50800" y="-134624"/>
              <a:ext cx="1388469" cy="1539248"/>
            </a:xfrm>
            <a:prstGeom prst="rect">
              <a:avLst/>
            </a:prstGeom>
            <a:effectLst/>
          </p:spPr>
        </p:pic>
      </p:grpSp>
      <p:grpSp>
        <p:nvGrpSpPr>
          <p:cNvPr id="4518" name="Group 4518"/>
          <p:cNvGrpSpPr/>
          <p:nvPr/>
        </p:nvGrpSpPr>
        <p:grpSpPr>
          <a:xfrm>
            <a:off x="1981200" y="431800"/>
            <a:ext cx="3124200" cy="1371601"/>
            <a:chOff x="-50800" y="-50799"/>
            <a:chExt cx="3124200" cy="1371600"/>
          </a:xfrm>
        </p:grpSpPr>
        <p:sp>
          <p:nvSpPr>
            <p:cNvPr id="4517" name="Shape 4517"/>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516" name=""/>
            <p:cNvPicPr/>
            <p:nvPr/>
          </p:nvPicPr>
          <p:blipFill>
            <a:blip r:embed="rId5">
              <a:extLst/>
            </a:blip>
            <a:stretch>
              <a:fillRect/>
            </a:stretch>
          </p:blipFill>
          <p:spPr>
            <a:xfrm>
              <a:off x="-50800" y="-50800"/>
              <a:ext cx="3124200" cy="1371601"/>
            </a:xfrm>
            <a:prstGeom prst="rect">
              <a:avLst/>
            </a:prstGeom>
            <a:effectLst/>
          </p:spPr>
        </p:pic>
      </p:grpSp>
      <p:sp>
        <p:nvSpPr>
          <p:cNvPr id="4519" name="Shape 451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522" name="Group 4522"/>
          <p:cNvGrpSpPr/>
          <p:nvPr/>
        </p:nvGrpSpPr>
        <p:grpSpPr>
          <a:xfrm>
            <a:off x="6565900" y="406400"/>
            <a:ext cx="3124200" cy="1371600"/>
            <a:chOff x="-50800" y="-50800"/>
            <a:chExt cx="3124200" cy="1371600"/>
          </a:xfrm>
        </p:grpSpPr>
        <p:sp>
          <p:nvSpPr>
            <p:cNvPr id="4521" name="Shape 452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520" name=""/>
            <p:cNvPicPr/>
            <p:nvPr/>
          </p:nvPicPr>
          <p:blipFill>
            <a:blip r:embed="rId6">
              <a:extLst/>
            </a:blip>
            <a:stretch>
              <a:fillRect/>
            </a:stretch>
          </p:blipFill>
          <p:spPr>
            <a:xfrm>
              <a:off x="-50800" y="-50800"/>
              <a:ext cx="3124200" cy="1371600"/>
            </a:xfrm>
            <a:prstGeom prst="rect">
              <a:avLst/>
            </a:prstGeom>
            <a:effectLst/>
          </p:spPr>
        </p:pic>
      </p:grpSp>
      <p:grpSp>
        <p:nvGrpSpPr>
          <p:cNvPr id="4525" name="Group 4525"/>
          <p:cNvGrpSpPr/>
          <p:nvPr/>
        </p:nvGrpSpPr>
        <p:grpSpPr>
          <a:xfrm>
            <a:off x="5143500" y="322576"/>
            <a:ext cx="1388469" cy="1539248"/>
            <a:chOff x="-50799" y="-134623"/>
            <a:chExt cx="1388468" cy="1539247"/>
          </a:xfrm>
        </p:grpSpPr>
        <p:sp>
          <p:nvSpPr>
            <p:cNvPr id="4524" name="Shape 452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23" name=""/>
            <p:cNvPicPr/>
            <p:nvPr/>
          </p:nvPicPr>
          <p:blipFill>
            <a:blip r:embed="rId7">
              <a:extLst/>
            </a:blip>
            <a:stretch>
              <a:fillRect/>
            </a:stretch>
          </p:blipFill>
          <p:spPr>
            <a:xfrm>
              <a:off x="-50800" y="-134624"/>
              <a:ext cx="1388469" cy="1539248"/>
            </a:xfrm>
            <a:prstGeom prst="rect">
              <a:avLst/>
            </a:prstGeom>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4515"/>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15" grpId="1"/>
      <p:bldP build="whole" bldLvl="1" animBg="1" rev="0" advAuto="0" spid="4512" grpId="2"/>
    </p:bldLst>
  </p:timing>
</p:sld>
</file>

<file path=ppt/slides/slide2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31" name="Group 4531"/>
          <p:cNvGrpSpPr/>
          <p:nvPr/>
        </p:nvGrpSpPr>
        <p:grpSpPr>
          <a:xfrm>
            <a:off x="5143500" y="322576"/>
            <a:ext cx="1388469" cy="1539248"/>
            <a:chOff x="-50799" y="-134623"/>
            <a:chExt cx="1388468" cy="1539247"/>
          </a:xfrm>
        </p:grpSpPr>
        <p:sp>
          <p:nvSpPr>
            <p:cNvPr id="4530" name="Shape 453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29" name=""/>
            <p:cNvPicPr/>
            <p:nvPr/>
          </p:nvPicPr>
          <p:blipFill>
            <a:blip r:embed="rId3">
              <a:extLst/>
            </a:blip>
            <a:stretch>
              <a:fillRect/>
            </a:stretch>
          </p:blipFill>
          <p:spPr>
            <a:xfrm>
              <a:off x="-50800" y="-134624"/>
              <a:ext cx="1388469" cy="1539248"/>
            </a:xfrm>
            <a:prstGeom prst="rect">
              <a:avLst/>
            </a:prstGeom>
            <a:effectLst/>
          </p:spPr>
        </p:pic>
      </p:grpSp>
      <p:grpSp>
        <p:nvGrpSpPr>
          <p:cNvPr id="4534" name="Group 4534"/>
          <p:cNvGrpSpPr/>
          <p:nvPr/>
        </p:nvGrpSpPr>
        <p:grpSpPr>
          <a:xfrm>
            <a:off x="5143500" y="322576"/>
            <a:ext cx="1388469" cy="1539248"/>
            <a:chOff x="-50799" y="-134623"/>
            <a:chExt cx="1388468" cy="1539247"/>
          </a:xfrm>
        </p:grpSpPr>
        <p:sp>
          <p:nvSpPr>
            <p:cNvPr id="4533" name="Shape 453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32" name=""/>
            <p:cNvPicPr/>
            <p:nvPr/>
          </p:nvPicPr>
          <p:blipFill>
            <a:blip r:embed="rId4">
              <a:extLst/>
            </a:blip>
            <a:stretch>
              <a:fillRect/>
            </a:stretch>
          </p:blipFill>
          <p:spPr>
            <a:xfrm>
              <a:off x="-50800" y="-134624"/>
              <a:ext cx="1388469" cy="1539248"/>
            </a:xfrm>
            <a:prstGeom prst="rect">
              <a:avLst/>
            </a:prstGeom>
            <a:effectLst/>
          </p:spPr>
        </p:pic>
      </p:grpSp>
      <p:grpSp>
        <p:nvGrpSpPr>
          <p:cNvPr id="4537" name="Group 4537"/>
          <p:cNvGrpSpPr/>
          <p:nvPr/>
        </p:nvGrpSpPr>
        <p:grpSpPr>
          <a:xfrm>
            <a:off x="6565900" y="406400"/>
            <a:ext cx="3124200" cy="1371600"/>
            <a:chOff x="-50800" y="-50800"/>
            <a:chExt cx="3124200" cy="1371600"/>
          </a:xfrm>
        </p:grpSpPr>
        <p:sp>
          <p:nvSpPr>
            <p:cNvPr id="4536" name="Shape 453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535" name=""/>
            <p:cNvPicPr/>
            <p:nvPr/>
          </p:nvPicPr>
          <p:blipFill>
            <a:blip r:embed="rId5">
              <a:extLst/>
            </a:blip>
            <a:stretch>
              <a:fillRect/>
            </a:stretch>
          </p:blipFill>
          <p:spPr>
            <a:xfrm>
              <a:off x="-50800" y="-50800"/>
              <a:ext cx="3124200" cy="1371600"/>
            </a:xfrm>
            <a:prstGeom prst="rect">
              <a:avLst/>
            </a:prstGeom>
            <a:effectLst/>
          </p:spPr>
        </p:pic>
      </p:grpSp>
      <p:grpSp>
        <p:nvGrpSpPr>
          <p:cNvPr id="4540" name="Group 4540"/>
          <p:cNvGrpSpPr/>
          <p:nvPr/>
        </p:nvGrpSpPr>
        <p:grpSpPr>
          <a:xfrm>
            <a:off x="1981200" y="431800"/>
            <a:ext cx="3124200" cy="1371601"/>
            <a:chOff x="-50800" y="-50799"/>
            <a:chExt cx="3124200" cy="1371600"/>
          </a:xfrm>
        </p:grpSpPr>
        <p:sp>
          <p:nvSpPr>
            <p:cNvPr id="4539" name="Shape 4539"/>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538" name=""/>
            <p:cNvPicPr/>
            <p:nvPr/>
          </p:nvPicPr>
          <p:blipFill>
            <a:blip r:embed="rId6">
              <a:extLst/>
            </a:blip>
            <a:stretch>
              <a:fillRect/>
            </a:stretch>
          </p:blipFill>
          <p:spPr>
            <a:xfrm>
              <a:off x="-50800" y="-50800"/>
              <a:ext cx="3124200" cy="1371601"/>
            </a:xfrm>
            <a:prstGeom prst="rect">
              <a:avLst/>
            </a:prstGeom>
            <a:effectLst/>
          </p:spPr>
        </p:pic>
      </p:grpSp>
      <p:grpSp>
        <p:nvGrpSpPr>
          <p:cNvPr id="4543" name="Group 4543"/>
          <p:cNvGrpSpPr/>
          <p:nvPr/>
        </p:nvGrpSpPr>
        <p:grpSpPr>
          <a:xfrm>
            <a:off x="8048929" y="1172773"/>
            <a:ext cx="4917772" cy="2980127"/>
            <a:chOff x="-30254" y="-49601"/>
            <a:chExt cx="4917770" cy="2980126"/>
          </a:xfrm>
        </p:grpSpPr>
        <p:sp>
          <p:nvSpPr>
            <p:cNvPr id="4542" name="Shape 4542"/>
            <p:cNvSpPr/>
            <p:nvPr/>
          </p:nvSpPr>
          <p:spPr>
            <a:xfrm>
              <a:off x="0" y="0"/>
              <a:ext cx="4836716" cy="28797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317" y="2885"/>
                  </a:lnTo>
                  <a:lnTo>
                    <a:pt x="2317" y="19695"/>
                  </a:lnTo>
                  <a:cubicBezTo>
                    <a:pt x="2317" y="20747"/>
                    <a:pt x="2824" y="21600"/>
                    <a:pt x="3451" y="21600"/>
                  </a:cubicBezTo>
                  <a:lnTo>
                    <a:pt x="20466" y="21600"/>
                  </a:lnTo>
                  <a:cubicBezTo>
                    <a:pt x="21092" y="21600"/>
                    <a:pt x="21600" y="20747"/>
                    <a:pt x="21600" y="19695"/>
                  </a:cubicBezTo>
                  <a:lnTo>
                    <a:pt x="21600" y="2643"/>
                  </a:lnTo>
                  <a:cubicBezTo>
                    <a:pt x="21600" y="1591"/>
                    <a:pt x="21092" y="738"/>
                    <a:pt x="20466" y="738"/>
                  </a:cubicBezTo>
                  <a:lnTo>
                    <a:pt x="3451" y="738"/>
                  </a:lnTo>
                  <a:cubicBezTo>
                    <a:pt x="3221" y="738"/>
                    <a:pt x="3007" y="853"/>
                    <a:pt x="2829" y="1051"/>
                  </a:cubicBezTo>
                  <a:lnTo>
                    <a:pt x="0"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Ohai!</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node_name</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platform</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platform_version</a:t>
              </a:r>
            </a:p>
          </p:txBody>
        </p:sp>
        <p:pic>
          <p:nvPicPr>
            <p:cNvPr id="4541" name=""/>
            <p:cNvPicPr/>
            <p:nvPr/>
          </p:nvPicPr>
          <p:blipFill>
            <a:blip r:embed="rId7">
              <a:extLst/>
            </a:blip>
            <a:stretch>
              <a:fillRect/>
            </a:stretch>
          </p:blipFill>
          <p:spPr>
            <a:xfrm>
              <a:off x="-30255" y="-49602"/>
              <a:ext cx="4917771" cy="2980127"/>
            </a:xfrm>
            <a:prstGeom prst="rect">
              <a:avLst/>
            </a:prstGeom>
            <a:effectLst/>
          </p:spPr>
        </p:pic>
      </p:grpSp>
      <p:sp>
        <p:nvSpPr>
          <p:cNvPr id="4544" name="Shape 4544"/>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50" name="Group 4550"/>
          <p:cNvGrpSpPr/>
          <p:nvPr/>
        </p:nvGrpSpPr>
        <p:grpSpPr>
          <a:xfrm>
            <a:off x="5181600" y="322576"/>
            <a:ext cx="1388469" cy="1539248"/>
            <a:chOff x="-50799" y="-134623"/>
            <a:chExt cx="1388468" cy="1539247"/>
          </a:xfrm>
        </p:grpSpPr>
        <p:sp>
          <p:nvSpPr>
            <p:cNvPr id="4549" name="Shape 454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48" name=""/>
            <p:cNvPicPr/>
            <p:nvPr/>
          </p:nvPicPr>
          <p:blipFill>
            <a:blip r:embed="rId3">
              <a:extLst/>
            </a:blip>
            <a:stretch>
              <a:fillRect/>
            </a:stretch>
          </p:blipFill>
          <p:spPr>
            <a:xfrm>
              <a:off x="-50800" y="-134624"/>
              <a:ext cx="1388469" cy="1539248"/>
            </a:xfrm>
            <a:prstGeom prst="rect">
              <a:avLst/>
            </a:prstGeom>
            <a:effectLst/>
          </p:spPr>
        </p:pic>
      </p:grpSp>
      <p:grpSp>
        <p:nvGrpSpPr>
          <p:cNvPr id="4553" name="Group 4553"/>
          <p:cNvGrpSpPr/>
          <p:nvPr/>
        </p:nvGrpSpPr>
        <p:grpSpPr>
          <a:xfrm>
            <a:off x="5143500" y="322576"/>
            <a:ext cx="1388469" cy="1539248"/>
            <a:chOff x="-50799" y="-134623"/>
            <a:chExt cx="1388468" cy="1539247"/>
          </a:xfrm>
        </p:grpSpPr>
        <p:sp>
          <p:nvSpPr>
            <p:cNvPr id="4552" name="Shape 455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51" name=""/>
            <p:cNvPicPr/>
            <p:nvPr/>
          </p:nvPicPr>
          <p:blipFill>
            <a:blip r:embed="rId4">
              <a:extLst/>
            </a:blip>
            <a:stretch>
              <a:fillRect/>
            </a:stretch>
          </p:blipFill>
          <p:spPr>
            <a:xfrm>
              <a:off x="-50800" y="-134624"/>
              <a:ext cx="1388469" cy="1539248"/>
            </a:xfrm>
            <a:prstGeom prst="rect">
              <a:avLst/>
            </a:prstGeom>
            <a:effectLst/>
          </p:spPr>
        </p:pic>
      </p:grpSp>
      <p:grpSp>
        <p:nvGrpSpPr>
          <p:cNvPr id="4556" name="Group 4556"/>
          <p:cNvGrpSpPr/>
          <p:nvPr/>
        </p:nvGrpSpPr>
        <p:grpSpPr>
          <a:xfrm>
            <a:off x="6565900" y="406400"/>
            <a:ext cx="3124200" cy="1371600"/>
            <a:chOff x="-50800" y="-50800"/>
            <a:chExt cx="3124200" cy="1371600"/>
          </a:xfrm>
        </p:grpSpPr>
        <p:sp>
          <p:nvSpPr>
            <p:cNvPr id="4555" name="Shape 455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554" name=""/>
            <p:cNvPicPr/>
            <p:nvPr/>
          </p:nvPicPr>
          <p:blipFill>
            <a:blip r:embed="rId5">
              <a:extLst/>
            </a:blip>
            <a:stretch>
              <a:fillRect/>
            </a:stretch>
          </p:blipFill>
          <p:spPr>
            <a:xfrm>
              <a:off x="-50800" y="-50800"/>
              <a:ext cx="3124200" cy="1371600"/>
            </a:xfrm>
            <a:prstGeom prst="rect">
              <a:avLst/>
            </a:prstGeom>
            <a:effectLst/>
          </p:spPr>
        </p:pic>
      </p:grpSp>
      <p:grpSp>
        <p:nvGrpSpPr>
          <p:cNvPr id="4559" name="Group 4559"/>
          <p:cNvGrpSpPr/>
          <p:nvPr/>
        </p:nvGrpSpPr>
        <p:grpSpPr>
          <a:xfrm>
            <a:off x="11150600" y="406400"/>
            <a:ext cx="3124200" cy="1371600"/>
            <a:chOff x="-50800" y="-50800"/>
            <a:chExt cx="3124200" cy="1371600"/>
          </a:xfrm>
        </p:grpSpPr>
        <p:sp>
          <p:nvSpPr>
            <p:cNvPr id="4558" name="Shape 455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557" name=""/>
            <p:cNvPicPr/>
            <p:nvPr/>
          </p:nvPicPr>
          <p:blipFill>
            <a:blip r:embed="rId6">
              <a:extLst/>
            </a:blip>
            <a:stretch>
              <a:fillRect/>
            </a:stretch>
          </p:blipFill>
          <p:spPr>
            <a:xfrm>
              <a:off x="-50800" y="-50800"/>
              <a:ext cx="3124200" cy="1371600"/>
            </a:xfrm>
            <a:prstGeom prst="rect">
              <a:avLst/>
            </a:prstGeom>
            <a:effectLst/>
          </p:spPr>
        </p:pic>
      </p:grpSp>
      <p:grpSp>
        <p:nvGrpSpPr>
          <p:cNvPr id="4562" name="Group 4562"/>
          <p:cNvGrpSpPr/>
          <p:nvPr/>
        </p:nvGrpSpPr>
        <p:grpSpPr>
          <a:xfrm>
            <a:off x="9728200" y="322576"/>
            <a:ext cx="1388469" cy="1539248"/>
            <a:chOff x="-50799" y="-134623"/>
            <a:chExt cx="1388468" cy="1539247"/>
          </a:xfrm>
        </p:grpSpPr>
        <p:sp>
          <p:nvSpPr>
            <p:cNvPr id="4561" name="Shape 456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60" name=""/>
            <p:cNvPicPr/>
            <p:nvPr/>
          </p:nvPicPr>
          <p:blipFill>
            <a:blip r:embed="rId7">
              <a:extLst/>
            </a:blip>
            <a:stretch>
              <a:fillRect/>
            </a:stretch>
          </p:blipFill>
          <p:spPr>
            <a:xfrm>
              <a:off x="-50800" y="-134624"/>
              <a:ext cx="1388469" cy="1539248"/>
            </a:xfrm>
            <a:prstGeom prst="rect">
              <a:avLst/>
            </a:prstGeom>
            <a:effectLst/>
          </p:spPr>
        </p:pic>
      </p:grpSp>
      <p:grpSp>
        <p:nvGrpSpPr>
          <p:cNvPr id="4565" name="Group 4565"/>
          <p:cNvGrpSpPr/>
          <p:nvPr/>
        </p:nvGrpSpPr>
        <p:grpSpPr>
          <a:xfrm>
            <a:off x="1981200" y="431800"/>
            <a:ext cx="3124200" cy="1371601"/>
            <a:chOff x="-50800" y="-50799"/>
            <a:chExt cx="3124200" cy="1371600"/>
          </a:xfrm>
        </p:grpSpPr>
        <p:sp>
          <p:nvSpPr>
            <p:cNvPr id="4564" name="Shape 4564"/>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563" name=""/>
            <p:cNvPicPr/>
            <p:nvPr/>
          </p:nvPicPr>
          <p:blipFill>
            <a:blip r:embed="rId8">
              <a:extLst/>
            </a:blip>
            <a:stretch>
              <a:fillRect/>
            </a:stretch>
          </p:blipFill>
          <p:spPr>
            <a:xfrm>
              <a:off x="-50800" y="-50800"/>
              <a:ext cx="3124200" cy="1371601"/>
            </a:xfrm>
            <a:prstGeom prst="rect">
              <a:avLst/>
            </a:prstGeom>
            <a:effectLst/>
          </p:spPr>
        </p:pic>
      </p:grpSp>
      <p:sp>
        <p:nvSpPr>
          <p:cNvPr id="4566" name="Shape 456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569" name="Group 4569"/>
          <p:cNvGrpSpPr/>
          <p:nvPr/>
        </p:nvGrpSpPr>
        <p:grpSpPr>
          <a:xfrm>
            <a:off x="9728200" y="322576"/>
            <a:ext cx="1388469" cy="1539248"/>
            <a:chOff x="-50799" y="-134623"/>
            <a:chExt cx="1388468" cy="1539247"/>
          </a:xfrm>
        </p:grpSpPr>
        <p:sp>
          <p:nvSpPr>
            <p:cNvPr id="4568" name="Shape 4568"/>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67" name=""/>
            <p:cNvPicPr/>
            <p:nvPr/>
          </p:nvPicPr>
          <p:blipFill>
            <a:blip r:embed="rId9">
              <a:extLst/>
            </a:blip>
            <a:stretch>
              <a:fillRect/>
            </a:stretch>
          </p:blipFill>
          <p:spPr>
            <a:xfrm>
              <a:off x="-50800" y="-134624"/>
              <a:ext cx="1388469" cy="1539248"/>
            </a:xfrm>
            <a:prstGeom prst="rect">
              <a:avLst/>
            </a:prstGeom>
            <a:effectLst/>
          </p:spPr>
        </p:pic>
      </p:grpSp>
    </p:spTree>
  </p:cSld>
  <p:clrMapOvr>
    <a:masterClrMapping/>
  </p:clrMapOvr>
  <p:transition spd="med" advClick="1"/>
</p:sld>
</file>

<file path=ppt/slides/slide2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575" name="Group 4575"/>
          <p:cNvGrpSpPr/>
          <p:nvPr/>
        </p:nvGrpSpPr>
        <p:grpSpPr>
          <a:xfrm rot="5400000">
            <a:off x="12018465" y="1728010"/>
            <a:ext cx="1388470" cy="1539249"/>
            <a:chOff x="-50799" y="-134623"/>
            <a:chExt cx="1388468" cy="1539247"/>
          </a:xfrm>
        </p:grpSpPr>
        <p:sp>
          <p:nvSpPr>
            <p:cNvPr id="4574" name="Shape 457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73" name=""/>
            <p:cNvPicPr/>
            <p:nvPr/>
          </p:nvPicPr>
          <p:blipFill>
            <a:blip r:embed="rId3">
              <a:extLst/>
            </a:blip>
            <a:stretch>
              <a:fillRect/>
            </a:stretch>
          </p:blipFill>
          <p:spPr>
            <a:xfrm>
              <a:off x="-50800" y="-134624"/>
              <a:ext cx="1388469" cy="1539248"/>
            </a:xfrm>
            <a:prstGeom prst="rect">
              <a:avLst/>
            </a:prstGeom>
            <a:effectLst/>
          </p:spPr>
        </p:pic>
      </p:grpSp>
      <p:grpSp>
        <p:nvGrpSpPr>
          <p:cNvPr id="4578" name="Group 4578"/>
          <p:cNvGrpSpPr/>
          <p:nvPr/>
        </p:nvGrpSpPr>
        <p:grpSpPr>
          <a:xfrm>
            <a:off x="11150600" y="3213100"/>
            <a:ext cx="3124200" cy="1473200"/>
            <a:chOff x="-50800" y="-50800"/>
            <a:chExt cx="3124200" cy="1473200"/>
          </a:xfrm>
        </p:grpSpPr>
        <p:sp>
          <p:nvSpPr>
            <p:cNvPr id="4577" name="Shape 4577"/>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576" name=""/>
            <p:cNvPicPr/>
            <p:nvPr/>
          </p:nvPicPr>
          <p:blipFill>
            <a:blip r:embed="rId4">
              <a:extLst/>
            </a:blip>
            <a:stretch>
              <a:fillRect/>
            </a:stretch>
          </p:blipFill>
          <p:spPr>
            <a:xfrm>
              <a:off x="-50800" y="-50800"/>
              <a:ext cx="3124200" cy="1473200"/>
            </a:xfrm>
            <a:prstGeom prst="rect">
              <a:avLst/>
            </a:prstGeom>
            <a:effectLst/>
          </p:spPr>
        </p:pic>
      </p:grpSp>
      <p:grpSp>
        <p:nvGrpSpPr>
          <p:cNvPr id="4581" name="Group 4581"/>
          <p:cNvGrpSpPr/>
          <p:nvPr/>
        </p:nvGrpSpPr>
        <p:grpSpPr>
          <a:xfrm>
            <a:off x="6438900" y="3429000"/>
            <a:ext cx="5377297" cy="2286000"/>
            <a:chOff x="-50799" y="-50800"/>
            <a:chExt cx="5377296" cy="2286000"/>
          </a:xfrm>
        </p:grpSpPr>
        <p:sp>
          <p:nvSpPr>
            <p:cNvPr id="4580" name="Shape 4580"/>
            <p:cNvSpPr/>
            <p:nvPr/>
          </p:nvSpPr>
          <p:spPr>
            <a:xfrm>
              <a:off x="0" y="0"/>
              <a:ext cx="5320110" cy="2184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path>
              </a:pathLst>
            </a:cu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expanded run list</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(recipes)</a:t>
              </a:r>
            </a:p>
          </p:txBody>
        </p:sp>
        <p:pic>
          <p:nvPicPr>
            <p:cNvPr id="4579" name=""/>
            <p:cNvPicPr/>
            <p:nvPr/>
          </p:nvPicPr>
          <p:blipFill>
            <a:blip r:embed="rId5">
              <a:extLst/>
            </a:blip>
            <a:stretch>
              <a:fillRect/>
            </a:stretch>
          </p:blipFill>
          <p:spPr>
            <a:xfrm>
              <a:off x="-50800" y="-50800"/>
              <a:ext cx="5377297" cy="2286000"/>
            </a:xfrm>
            <a:prstGeom prst="rect">
              <a:avLst/>
            </a:prstGeom>
            <a:effectLst/>
          </p:spPr>
        </p:pic>
      </p:grpSp>
      <p:grpSp>
        <p:nvGrpSpPr>
          <p:cNvPr id="4584" name="Group 4584"/>
          <p:cNvGrpSpPr/>
          <p:nvPr/>
        </p:nvGrpSpPr>
        <p:grpSpPr>
          <a:xfrm>
            <a:off x="5143500" y="322576"/>
            <a:ext cx="1388469" cy="1539248"/>
            <a:chOff x="-50799" y="-134623"/>
            <a:chExt cx="1388468" cy="1539247"/>
          </a:xfrm>
        </p:grpSpPr>
        <p:sp>
          <p:nvSpPr>
            <p:cNvPr id="4583" name="Shape 458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82" name=""/>
            <p:cNvPicPr/>
            <p:nvPr/>
          </p:nvPicPr>
          <p:blipFill>
            <a:blip r:embed="rId6">
              <a:extLst/>
            </a:blip>
            <a:stretch>
              <a:fillRect/>
            </a:stretch>
          </p:blipFill>
          <p:spPr>
            <a:xfrm>
              <a:off x="-50800" y="-134624"/>
              <a:ext cx="1388469" cy="1539248"/>
            </a:xfrm>
            <a:prstGeom prst="rect">
              <a:avLst/>
            </a:prstGeom>
            <a:effectLst/>
          </p:spPr>
        </p:pic>
      </p:grpSp>
      <p:grpSp>
        <p:nvGrpSpPr>
          <p:cNvPr id="4587" name="Group 4587"/>
          <p:cNvGrpSpPr/>
          <p:nvPr/>
        </p:nvGrpSpPr>
        <p:grpSpPr>
          <a:xfrm>
            <a:off x="6565900" y="406400"/>
            <a:ext cx="3124200" cy="1371600"/>
            <a:chOff x="-50800" y="-50800"/>
            <a:chExt cx="3124200" cy="1371600"/>
          </a:xfrm>
        </p:grpSpPr>
        <p:sp>
          <p:nvSpPr>
            <p:cNvPr id="4586" name="Shape 458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585" name=""/>
            <p:cNvPicPr/>
            <p:nvPr/>
          </p:nvPicPr>
          <p:blipFill>
            <a:blip r:embed="rId7">
              <a:extLst/>
            </a:blip>
            <a:stretch>
              <a:fillRect/>
            </a:stretch>
          </p:blipFill>
          <p:spPr>
            <a:xfrm>
              <a:off x="-50800" y="-50800"/>
              <a:ext cx="3124200" cy="1371600"/>
            </a:xfrm>
            <a:prstGeom prst="rect">
              <a:avLst/>
            </a:prstGeom>
            <a:effectLst/>
          </p:spPr>
        </p:pic>
      </p:grpSp>
      <p:grpSp>
        <p:nvGrpSpPr>
          <p:cNvPr id="4590" name="Group 4590"/>
          <p:cNvGrpSpPr/>
          <p:nvPr/>
        </p:nvGrpSpPr>
        <p:grpSpPr>
          <a:xfrm>
            <a:off x="11150600" y="406400"/>
            <a:ext cx="3124200" cy="1371600"/>
            <a:chOff x="-50800" y="-50800"/>
            <a:chExt cx="3124200" cy="1371600"/>
          </a:xfrm>
        </p:grpSpPr>
        <p:sp>
          <p:nvSpPr>
            <p:cNvPr id="4589" name="Shape 458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588" name=""/>
            <p:cNvPicPr/>
            <p:nvPr/>
          </p:nvPicPr>
          <p:blipFill>
            <a:blip r:embed="rId8">
              <a:extLst/>
            </a:blip>
            <a:stretch>
              <a:fillRect/>
            </a:stretch>
          </p:blipFill>
          <p:spPr>
            <a:xfrm>
              <a:off x="-50800" y="-50800"/>
              <a:ext cx="3124200" cy="1371600"/>
            </a:xfrm>
            <a:prstGeom prst="rect">
              <a:avLst/>
            </a:prstGeom>
            <a:effectLst/>
          </p:spPr>
        </p:pic>
      </p:grpSp>
      <p:grpSp>
        <p:nvGrpSpPr>
          <p:cNvPr id="4593" name="Group 4593"/>
          <p:cNvGrpSpPr/>
          <p:nvPr/>
        </p:nvGrpSpPr>
        <p:grpSpPr>
          <a:xfrm>
            <a:off x="9728200" y="322576"/>
            <a:ext cx="1388469" cy="1539248"/>
            <a:chOff x="-50799" y="-134623"/>
            <a:chExt cx="1388468" cy="1539247"/>
          </a:xfrm>
        </p:grpSpPr>
        <p:sp>
          <p:nvSpPr>
            <p:cNvPr id="4592" name="Shape 459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591" name=""/>
            <p:cNvPicPr/>
            <p:nvPr/>
          </p:nvPicPr>
          <p:blipFill>
            <a:blip r:embed="rId9">
              <a:extLst/>
            </a:blip>
            <a:stretch>
              <a:fillRect/>
            </a:stretch>
          </p:blipFill>
          <p:spPr>
            <a:xfrm>
              <a:off x="-50800" y="-134624"/>
              <a:ext cx="1388469" cy="1539248"/>
            </a:xfrm>
            <a:prstGeom prst="rect">
              <a:avLst/>
            </a:prstGeom>
            <a:effectLst/>
          </p:spPr>
        </p:pic>
      </p:grpSp>
      <p:grpSp>
        <p:nvGrpSpPr>
          <p:cNvPr id="4596" name="Group 4596"/>
          <p:cNvGrpSpPr/>
          <p:nvPr/>
        </p:nvGrpSpPr>
        <p:grpSpPr>
          <a:xfrm>
            <a:off x="1981200" y="431800"/>
            <a:ext cx="3124200" cy="1371601"/>
            <a:chOff x="-50800" y="-50799"/>
            <a:chExt cx="3124200" cy="1371600"/>
          </a:xfrm>
        </p:grpSpPr>
        <p:sp>
          <p:nvSpPr>
            <p:cNvPr id="4595" name="Shape 4595"/>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594" name=""/>
            <p:cNvPicPr/>
            <p:nvPr/>
          </p:nvPicPr>
          <p:blipFill>
            <a:blip r:embed="rId10">
              <a:extLst/>
            </a:blip>
            <a:stretch>
              <a:fillRect/>
            </a:stretch>
          </p:blipFill>
          <p:spPr>
            <a:xfrm>
              <a:off x="-50800" y="-50800"/>
              <a:ext cx="3124200" cy="1371601"/>
            </a:xfrm>
            <a:prstGeom prst="rect">
              <a:avLst/>
            </a:prstGeom>
            <a:effectLst/>
          </p:spPr>
        </p:pic>
      </p:grpSp>
      <p:sp>
        <p:nvSpPr>
          <p:cNvPr id="4597" name="Shape 4597"/>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03" name="Group 4603"/>
          <p:cNvGrpSpPr/>
          <p:nvPr/>
        </p:nvGrpSpPr>
        <p:grpSpPr>
          <a:xfrm>
            <a:off x="9711331" y="3129276"/>
            <a:ext cx="1388469" cy="1539248"/>
            <a:chOff x="-67668" y="-134623"/>
            <a:chExt cx="1388468" cy="1539247"/>
          </a:xfrm>
        </p:grpSpPr>
        <p:sp>
          <p:nvSpPr>
            <p:cNvPr id="4602" name="Shape 4602"/>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04" y="14256"/>
                  </a:moveTo>
                  <a:lnTo>
                    <a:pt x="9504" y="21600"/>
                  </a:lnTo>
                  <a:lnTo>
                    <a:pt x="0" y="10800"/>
                  </a:lnTo>
                  <a:lnTo>
                    <a:pt x="9504" y="0"/>
                  </a:lnTo>
                  <a:lnTo>
                    <a:pt x="9504" y="7344"/>
                  </a:lnTo>
                  <a:lnTo>
                    <a:pt x="21600" y="7344"/>
                  </a:lnTo>
                  <a:lnTo>
                    <a:pt x="21600" y="14256"/>
                  </a:lnTo>
                  <a:close/>
                </a:path>
              </a:pathLst>
            </a:cu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01" name=""/>
            <p:cNvPicPr/>
            <p:nvPr/>
          </p:nvPicPr>
          <p:blipFill>
            <a:blip r:embed="rId3">
              <a:extLst/>
            </a:blip>
            <a:stretch>
              <a:fillRect/>
            </a:stretch>
          </p:blipFill>
          <p:spPr>
            <a:xfrm>
              <a:off x="-67669" y="-134624"/>
              <a:ext cx="1388469" cy="1539248"/>
            </a:xfrm>
            <a:prstGeom prst="rect">
              <a:avLst/>
            </a:prstGeom>
            <a:effectLst/>
          </p:spPr>
        </p:pic>
      </p:grpSp>
      <p:grpSp>
        <p:nvGrpSpPr>
          <p:cNvPr id="4606" name="Group 4606"/>
          <p:cNvGrpSpPr/>
          <p:nvPr/>
        </p:nvGrpSpPr>
        <p:grpSpPr>
          <a:xfrm>
            <a:off x="5143500" y="322576"/>
            <a:ext cx="1388469" cy="1539248"/>
            <a:chOff x="-50799" y="-134623"/>
            <a:chExt cx="1388468" cy="1539247"/>
          </a:xfrm>
        </p:grpSpPr>
        <p:sp>
          <p:nvSpPr>
            <p:cNvPr id="4605" name="Shape 4605"/>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04" name=""/>
            <p:cNvPicPr/>
            <p:nvPr/>
          </p:nvPicPr>
          <p:blipFill>
            <a:blip r:embed="rId4">
              <a:extLst/>
            </a:blip>
            <a:stretch>
              <a:fillRect/>
            </a:stretch>
          </p:blipFill>
          <p:spPr>
            <a:xfrm>
              <a:off x="-50800" y="-134624"/>
              <a:ext cx="1388469" cy="1539248"/>
            </a:xfrm>
            <a:prstGeom prst="rect">
              <a:avLst/>
            </a:prstGeom>
            <a:effectLst/>
          </p:spPr>
        </p:pic>
      </p:grpSp>
      <p:grpSp>
        <p:nvGrpSpPr>
          <p:cNvPr id="4609" name="Group 4609"/>
          <p:cNvGrpSpPr/>
          <p:nvPr/>
        </p:nvGrpSpPr>
        <p:grpSpPr>
          <a:xfrm>
            <a:off x="6565900" y="406400"/>
            <a:ext cx="3124200" cy="1371600"/>
            <a:chOff x="-50800" y="-50800"/>
            <a:chExt cx="3124200" cy="1371600"/>
          </a:xfrm>
        </p:grpSpPr>
        <p:sp>
          <p:nvSpPr>
            <p:cNvPr id="4608" name="Shape 460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607" name=""/>
            <p:cNvPicPr/>
            <p:nvPr/>
          </p:nvPicPr>
          <p:blipFill>
            <a:blip r:embed="rId5">
              <a:extLst/>
            </a:blip>
            <a:stretch>
              <a:fillRect/>
            </a:stretch>
          </p:blipFill>
          <p:spPr>
            <a:xfrm>
              <a:off x="-50800" y="-50800"/>
              <a:ext cx="3124200" cy="1371600"/>
            </a:xfrm>
            <a:prstGeom prst="rect">
              <a:avLst/>
            </a:prstGeom>
            <a:effectLst/>
          </p:spPr>
        </p:pic>
      </p:grpSp>
      <p:grpSp>
        <p:nvGrpSpPr>
          <p:cNvPr id="4612" name="Group 4612"/>
          <p:cNvGrpSpPr/>
          <p:nvPr/>
        </p:nvGrpSpPr>
        <p:grpSpPr>
          <a:xfrm>
            <a:off x="11150600" y="406400"/>
            <a:ext cx="3124200" cy="1371600"/>
            <a:chOff x="-50800" y="-50800"/>
            <a:chExt cx="3124200" cy="1371600"/>
          </a:xfrm>
        </p:grpSpPr>
        <p:sp>
          <p:nvSpPr>
            <p:cNvPr id="4611" name="Shape 461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610" name=""/>
            <p:cNvPicPr/>
            <p:nvPr/>
          </p:nvPicPr>
          <p:blipFill>
            <a:blip r:embed="rId6">
              <a:extLst/>
            </a:blip>
            <a:stretch>
              <a:fillRect/>
            </a:stretch>
          </p:blipFill>
          <p:spPr>
            <a:xfrm>
              <a:off x="-50800" y="-50800"/>
              <a:ext cx="3124200" cy="1371600"/>
            </a:xfrm>
            <a:prstGeom prst="rect">
              <a:avLst/>
            </a:prstGeom>
            <a:effectLst/>
          </p:spPr>
        </p:pic>
      </p:grpSp>
      <p:grpSp>
        <p:nvGrpSpPr>
          <p:cNvPr id="4615" name="Group 4615"/>
          <p:cNvGrpSpPr/>
          <p:nvPr/>
        </p:nvGrpSpPr>
        <p:grpSpPr>
          <a:xfrm>
            <a:off x="11150600" y="3213100"/>
            <a:ext cx="3124200" cy="1473200"/>
            <a:chOff x="-50800" y="-50800"/>
            <a:chExt cx="3124200" cy="1473200"/>
          </a:xfrm>
        </p:grpSpPr>
        <p:sp>
          <p:nvSpPr>
            <p:cNvPr id="4614" name="Shape 4614"/>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613" name=""/>
            <p:cNvPicPr/>
            <p:nvPr/>
          </p:nvPicPr>
          <p:blipFill>
            <a:blip r:embed="rId7">
              <a:extLst/>
            </a:blip>
            <a:stretch>
              <a:fillRect/>
            </a:stretch>
          </p:blipFill>
          <p:spPr>
            <a:xfrm>
              <a:off x="-50800" y="-50800"/>
              <a:ext cx="3124200" cy="1473200"/>
            </a:xfrm>
            <a:prstGeom prst="rect">
              <a:avLst/>
            </a:prstGeom>
            <a:effectLst/>
          </p:spPr>
        </p:pic>
      </p:grpSp>
      <p:grpSp>
        <p:nvGrpSpPr>
          <p:cNvPr id="4618" name="Group 4618"/>
          <p:cNvGrpSpPr/>
          <p:nvPr/>
        </p:nvGrpSpPr>
        <p:grpSpPr>
          <a:xfrm>
            <a:off x="6565900" y="3213100"/>
            <a:ext cx="3124200" cy="1460500"/>
            <a:chOff x="-50800" y="-50800"/>
            <a:chExt cx="3124200" cy="1460500"/>
          </a:xfrm>
        </p:grpSpPr>
        <p:sp>
          <p:nvSpPr>
            <p:cNvPr id="4617" name="Shape 4617"/>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616" name=""/>
            <p:cNvPicPr/>
            <p:nvPr/>
          </p:nvPicPr>
          <p:blipFill>
            <a:blip r:embed="rId8">
              <a:extLst/>
            </a:blip>
            <a:stretch>
              <a:fillRect/>
            </a:stretch>
          </p:blipFill>
          <p:spPr>
            <a:xfrm>
              <a:off x="-50800" y="-50800"/>
              <a:ext cx="3124200" cy="1460500"/>
            </a:xfrm>
            <a:prstGeom prst="rect">
              <a:avLst/>
            </a:prstGeom>
            <a:effectLst/>
          </p:spPr>
        </p:pic>
      </p:grpSp>
      <p:grpSp>
        <p:nvGrpSpPr>
          <p:cNvPr id="4621" name="Group 4621"/>
          <p:cNvGrpSpPr/>
          <p:nvPr/>
        </p:nvGrpSpPr>
        <p:grpSpPr>
          <a:xfrm>
            <a:off x="9728200" y="322576"/>
            <a:ext cx="1388469" cy="1539248"/>
            <a:chOff x="-50799" y="-134623"/>
            <a:chExt cx="1388468" cy="1539247"/>
          </a:xfrm>
        </p:grpSpPr>
        <p:sp>
          <p:nvSpPr>
            <p:cNvPr id="4620" name="Shape 462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19" name=""/>
            <p:cNvPicPr/>
            <p:nvPr/>
          </p:nvPicPr>
          <p:blipFill>
            <a:blip r:embed="rId9">
              <a:extLst/>
            </a:blip>
            <a:stretch>
              <a:fillRect/>
            </a:stretch>
          </p:blipFill>
          <p:spPr>
            <a:xfrm>
              <a:off x="-50800" y="-134624"/>
              <a:ext cx="1388469" cy="1539248"/>
            </a:xfrm>
            <a:prstGeom prst="rect">
              <a:avLst/>
            </a:prstGeom>
            <a:effectLst/>
          </p:spPr>
        </p:pic>
      </p:grpSp>
      <p:grpSp>
        <p:nvGrpSpPr>
          <p:cNvPr id="4624" name="Group 4624"/>
          <p:cNvGrpSpPr/>
          <p:nvPr/>
        </p:nvGrpSpPr>
        <p:grpSpPr>
          <a:xfrm rot="5400000">
            <a:off x="12018465" y="1728010"/>
            <a:ext cx="1388470" cy="1539249"/>
            <a:chOff x="-50799" y="-134623"/>
            <a:chExt cx="1388468" cy="1539247"/>
          </a:xfrm>
        </p:grpSpPr>
        <p:sp>
          <p:nvSpPr>
            <p:cNvPr id="4623" name="Shape 462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22" name=""/>
            <p:cNvPicPr/>
            <p:nvPr/>
          </p:nvPicPr>
          <p:blipFill>
            <a:blip r:embed="rId10">
              <a:extLst/>
            </a:blip>
            <a:stretch>
              <a:fillRect/>
            </a:stretch>
          </p:blipFill>
          <p:spPr>
            <a:xfrm>
              <a:off x="-50800" y="-134624"/>
              <a:ext cx="1388469" cy="1539248"/>
            </a:xfrm>
            <a:prstGeom prst="rect">
              <a:avLst/>
            </a:prstGeom>
            <a:effectLst/>
          </p:spPr>
        </p:pic>
      </p:grpSp>
      <p:grpSp>
        <p:nvGrpSpPr>
          <p:cNvPr id="4627" name="Group 4627"/>
          <p:cNvGrpSpPr/>
          <p:nvPr/>
        </p:nvGrpSpPr>
        <p:grpSpPr>
          <a:xfrm>
            <a:off x="1981200" y="431800"/>
            <a:ext cx="3124200" cy="1371601"/>
            <a:chOff x="-50800" y="-50799"/>
            <a:chExt cx="3124200" cy="1371600"/>
          </a:xfrm>
        </p:grpSpPr>
        <p:sp>
          <p:nvSpPr>
            <p:cNvPr id="4626" name="Shape 4626"/>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625" name=""/>
            <p:cNvPicPr/>
            <p:nvPr/>
          </p:nvPicPr>
          <p:blipFill>
            <a:blip r:embed="rId11">
              <a:extLst/>
            </a:blip>
            <a:stretch>
              <a:fillRect/>
            </a:stretch>
          </p:blipFill>
          <p:spPr>
            <a:xfrm>
              <a:off x="-50800" y="-50800"/>
              <a:ext cx="3124200" cy="1371601"/>
            </a:xfrm>
            <a:prstGeom prst="rect">
              <a:avLst/>
            </a:prstGeom>
            <a:effectLst/>
          </p:spPr>
        </p:pic>
      </p:grpSp>
      <p:sp>
        <p:nvSpPr>
          <p:cNvPr id="4628" name="Shape 4628"/>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7" name="Shape 179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1798" name="Shape 1798"/>
          <p:cNvSpPr/>
          <p:nvPr>
            <p:ph type="body" idx="1"/>
          </p:nvPr>
        </p:nvSpPr>
        <p:spPr>
          <a:xfrm>
            <a:off x="800271" y="1676399"/>
            <a:ext cx="14657235" cy="6934204"/>
          </a:xfrm>
          <a:prstGeom prst="rect">
            <a:avLst/>
          </a:prstGeom>
        </p:spPr>
        <p:txBody>
          <a:bodyPr>
            <a:normAutofit fontScale="100000" lnSpcReduction="0"/>
          </a:bodyPr>
          <a:lstStyle/>
          <a:p>
            <a:pPr lvl="0" marL="578529" indent="-578529">
              <a:defRPr sz="1800"/>
            </a:pPr>
            <a:r>
              <a:rPr sz="3600"/>
              <a:t>After completing the lesson, you will be able to</a:t>
            </a:r>
            <a:endParaRPr sz="3600"/>
          </a:p>
          <a:p>
            <a:pPr lvl="1" marL="983570" indent="-578529">
              <a:defRPr sz="1800"/>
            </a:pPr>
            <a:r>
              <a:rPr sz="3600"/>
              <a:t>Describe how Chef thinks about Infrastructure Automation</a:t>
            </a:r>
            <a:endParaRPr sz="3600"/>
          </a:p>
          <a:p>
            <a:pPr lvl="1" marL="983570" indent="-578529">
              <a:defRPr sz="1800"/>
            </a:pPr>
            <a:r>
              <a:rPr sz="3600"/>
              <a:t>Define the following terms:</a:t>
            </a:r>
            <a:endParaRPr sz="3600"/>
          </a:p>
          <a:p>
            <a:pPr lvl="2" marL="1379368" indent="-578529">
              <a:defRPr sz="1800"/>
            </a:pPr>
            <a:r>
              <a:rPr sz="3600"/>
              <a:t>Node</a:t>
            </a:r>
            <a:endParaRPr sz="3600"/>
          </a:p>
          <a:p>
            <a:pPr lvl="2" marL="1379368" indent="-578529">
              <a:defRPr sz="1800"/>
            </a:pPr>
            <a:r>
              <a:rPr sz="3600"/>
              <a:t>Resource</a:t>
            </a:r>
            <a:endParaRPr sz="3600"/>
          </a:p>
          <a:p>
            <a:pPr lvl="2" marL="1379368" indent="-578529">
              <a:defRPr sz="1800"/>
            </a:pPr>
            <a:r>
              <a:rPr sz="3600"/>
              <a:t>Recipe</a:t>
            </a:r>
            <a:endParaRPr sz="3600"/>
          </a:p>
          <a:p>
            <a:pPr lvl="2" marL="1379368" indent="-578529">
              <a:defRPr sz="1800"/>
            </a:pPr>
            <a:r>
              <a:rPr sz="3600"/>
              <a:t>Cookbook</a:t>
            </a:r>
            <a:endParaRPr sz="3600"/>
          </a:p>
          <a:p>
            <a:pPr lvl="2" marL="1379368" indent="-578529">
              <a:defRPr sz="1800"/>
            </a:pPr>
            <a:r>
              <a:rPr sz="3600"/>
              <a:t>Run List</a:t>
            </a:r>
            <a:endParaRPr sz="3600"/>
          </a:p>
          <a:p>
            <a:pPr lvl="2" marL="1379368" indent="-578529">
              <a:defRPr sz="1800"/>
            </a:pPr>
            <a:r>
              <a:rPr sz="3600"/>
              <a:t>Roles</a:t>
            </a:r>
            <a:endParaRPr sz="3600"/>
          </a:p>
          <a:p>
            <a:pPr lvl="2" marL="1379368" indent="-578529">
              <a:defRPr sz="1800"/>
            </a:pPr>
            <a:r>
              <a:rPr sz="3600"/>
              <a:t>Search</a:t>
            </a:r>
          </a:p>
        </p:txBody>
      </p:sp>
    </p:spTree>
  </p:cSld>
  <p:clrMapOvr>
    <a:masterClrMapping/>
  </p:clrMapOvr>
  <p:transition spd="med" advClick="1"/>
</p:sld>
</file>

<file path=ppt/slides/slide2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34" name="Group 4634"/>
          <p:cNvGrpSpPr/>
          <p:nvPr/>
        </p:nvGrpSpPr>
        <p:grpSpPr>
          <a:xfrm>
            <a:off x="5139331" y="3129276"/>
            <a:ext cx="1388469" cy="1539248"/>
            <a:chOff x="-67668" y="-134623"/>
            <a:chExt cx="1388468" cy="1539247"/>
          </a:xfrm>
        </p:grpSpPr>
        <p:sp>
          <p:nvSpPr>
            <p:cNvPr id="4633" name="Shape 4633"/>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04" y="14256"/>
                  </a:moveTo>
                  <a:lnTo>
                    <a:pt x="9504" y="21600"/>
                  </a:lnTo>
                  <a:lnTo>
                    <a:pt x="0" y="10800"/>
                  </a:lnTo>
                  <a:lnTo>
                    <a:pt x="9504" y="0"/>
                  </a:lnTo>
                  <a:lnTo>
                    <a:pt x="9504" y="7344"/>
                  </a:lnTo>
                  <a:lnTo>
                    <a:pt x="21600" y="7344"/>
                  </a:lnTo>
                  <a:lnTo>
                    <a:pt x="21600" y="14256"/>
                  </a:lnTo>
                  <a:close/>
                </a:path>
              </a:pathLst>
            </a:cu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32" name=""/>
            <p:cNvPicPr/>
            <p:nvPr/>
          </p:nvPicPr>
          <p:blipFill>
            <a:blip r:embed="rId3">
              <a:extLst/>
            </a:blip>
            <a:stretch>
              <a:fillRect/>
            </a:stretch>
          </p:blipFill>
          <p:spPr>
            <a:xfrm>
              <a:off x="-67669" y="-134624"/>
              <a:ext cx="1388470" cy="1539248"/>
            </a:xfrm>
            <a:prstGeom prst="rect">
              <a:avLst/>
            </a:prstGeom>
            <a:effectLst/>
          </p:spPr>
        </p:pic>
      </p:grpSp>
      <p:grpSp>
        <p:nvGrpSpPr>
          <p:cNvPr id="4637" name="Group 4637"/>
          <p:cNvGrpSpPr/>
          <p:nvPr/>
        </p:nvGrpSpPr>
        <p:grpSpPr>
          <a:xfrm>
            <a:off x="5143500" y="322576"/>
            <a:ext cx="1388469" cy="1539248"/>
            <a:chOff x="-50799" y="-134623"/>
            <a:chExt cx="1388468" cy="1539247"/>
          </a:xfrm>
        </p:grpSpPr>
        <p:sp>
          <p:nvSpPr>
            <p:cNvPr id="4636" name="Shape 463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35" name=""/>
            <p:cNvPicPr/>
            <p:nvPr/>
          </p:nvPicPr>
          <p:blipFill>
            <a:blip r:embed="rId4">
              <a:extLst/>
            </a:blip>
            <a:stretch>
              <a:fillRect/>
            </a:stretch>
          </p:blipFill>
          <p:spPr>
            <a:xfrm>
              <a:off x="-50800" y="-134624"/>
              <a:ext cx="1388469" cy="1539248"/>
            </a:xfrm>
            <a:prstGeom prst="rect">
              <a:avLst/>
            </a:prstGeom>
            <a:effectLst/>
          </p:spPr>
        </p:pic>
      </p:grpSp>
      <p:grpSp>
        <p:nvGrpSpPr>
          <p:cNvPr id="4640" name="Group 4640"/>
          <p:cNvGrpSpPr/>
          <p:nvPr/>
        </p:nvGrpSpPr>
        <p:grpSpPr>
          <a:xfrm>
            <a:off x="6565900" y="406400"/>
            <a:ext cx="3124200" cy="1371600"/>
            <a:chOff x="-50800" y="-50800"/>
            <a:chExt cx="3124200" cy="1371600"/>
          </a:xfrm>
        </p:grpSpPr>
        <p:sp>
          <p:nvSpPr>
            <p:cNvPr id="4639" name="Shape 463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638" name=""/>
            <p:cNvPicPr/>
            <p:nvPr/>
          </p:nvPicPr>
          <p:blipFill>
            <a:blip r:embed="rId5">
              <a:extLst/>
            </a:blip>
            <a:stretch>
              <a:fillRect/>
            </a:stretch>
          </p:blipFill>
          <p:spPr>
            <a:xfrm>
              <a:off x="-50800" y="-50800"/>
              <a:ext cx="3124200" cy="1371600"/>
            </a:xfrm>
            <a:prstGeom prst="rect">
              <a:avLst/>
            </a:prstGeom>
            <a:effectLst/>
          </p:spPr>
        </p:pic>
      </p:grpSp>
      <p:grpSp>
        <p:nvGrpSpPr>
          <p:cNvPr id="4643" name="Group 4643"/>
          <p:cNvGrpSpPr/>
          <p:nvPr/>
        </p:nvGrpSpPr>
        <p:grpSpPr>
          <a:xfrm>
            <a:off x="11150600" y="406400"/>
            <a:ext cx="3124200" cy="1371600"/>
            <a:chOff x="-50800" y="-50800"/>
            <a:chExt cx="3124200" cy="1371600"/>
          </a:xfrm>
        </p:grpSpPr>
        <p:sp>
          <p:nvSpPr>
            <p:cNvPr id="4642" name="Shape 464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641" name=""/>
            <p:cNvPicPr/>
            <p:nvPr/>
          </p:nvPicPr>
          <p:blipFill>
            <a:blip r:embed="rId6">
              <a:extLst/>
            </a:blip>
            <a:stretch>
              <a:fillRect/>
            </a:stretch>
          </p:blipFill>
          <p:spPr>
            <a:xfrm>
              <a:off x="-50800" y="-50800"/>
              <a:ext cx="3124200" cy="1371600"/>
            </a:xfrm>
            <a:prstGeom prst="rect">
              <a:avLst/>
            </a:prstGeom>
            <a:effectLst/>
          </p:spPr>
        </p:pic>
      </p:grpSp>
      <p:grpSp>
        <p:nvGrpSpPr>
          <p:cNvPr id="4646" name="Group 4646"/>
          <p:cNvGrpSpPr/>
          <p:nvPr/>
        </p:nvGrpSpPr>
        <p:grpSpPr>
          <a:xfrm>
            <a:off x="11150600" y="3213100"/>
            <a:ext cx="3124200" cy="1473200"/>
            <a:chOff x="-50800" y="-50800"/>
            <a:chExt cx="3124200" cy="1473200"/>
          </a:xfrm>
        </p:grpSpPr>
        <p:sp>
          <p:nvSpPr>
            <p:cNvPr id="4645" name="Shape 4645"/>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644" name=""/>
            <p:cNvPicPr/>
            <p:nvPr/>
          </p:nvPicPr>
          <p:blipFill>
            <a:blip r:embed="rId7">
              <a:extLst/>
            </a:blip>
            <a:stretch>
              <a:fillRect/>
            </a:stretch>
          </p:blipFill>
          <p:spPr>
            <a:xfrm>
              <a:off x="-50800" y="-50800"/>
              <a:ext cx="3124200" cy="1473200"/>
            </a:xfrm>
            <a:prstGeom prst="rect">
              <a:avLst/>
            </a:prstGeom>
            <a:effectLst/>
          </p:spPr>
        </p:pic>
      </p:grpSp>
      <p:grpSp>
        <p:nvGrpSpPr>
          <p:cNvPr id="4649" name="Group 4649"/>
          <p:cNvGrpSpPr/>
          <p:nvPr/>
        </p:nvGrpSpPr>
        <p:grpSpPr>
          <a:xfrm>
            <a:off x="6565900" y="3213100"/>
            <a:ext cx="3124200" cy="1460500"/>
            <a:chOff x="-50800" y="-50800"/>
            <a:chExt cx="3124200" cy="1460500"/>
          </a:xfrm>
        </p:grpSpPr>
        <p:sp>
          <p:nvSpPr>
            <p:cNvPr id="4648" name="Shape 4648"/>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647" name=""/>
            <p:cNvPicPr/>
            <p:nvPr/>
          </p:nvPicPr>
          <p:blipFill>
            <a:blip r:embed="rId8">
              <a:extLst/>
            </a:blip>
            <a:stretch>
              <a:fillRect/>
            </a:stretch>
          </p:blipFill>
          <p:spPr>
            <a:xfrm>
              <a:off x="-50800" y="-50800"/>
              <a:ext cx="3124200" cy="1460500"/>
            </a:xfrm>
            <a:prstGeom prst="rect">
              <a:avLst/>
            </a:prstGeom>
            <a:effectLst/>
          </p:spPr>
        </p:pic>
      </p:grpSp>
      <p:grpSp>
        <p:nvGrpSpPr>
          <p:cNvPr id="4652" name="Group 4652"/>
          <p:cNvGrpSpPr/>
          <p:nvPr/>
        </p:nvGrpSpPr>
        <p:grpSpPr>
          <a:xfrm>
            <a:off x="1981200" y="3213100"/>
            <a:ext cx="3124200" cy="1371600"/>
            <a:chOff x="-50800" y="-50800"/>
            <a:chExt cx="3124200" cy="1371600"/>
          </a:xfrm>
        </p:grpSpPr>
        <p:sp>
          <p:nvSpPr>
            <p:cNvPr id="4651" name="Shape 465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4650" name=""/>
            <p:cNvPicPr/>
            <p:nvPr/>
          </p:nvPicPr>
          <p:blipFill>
            <a:blip r:embed="rId9">
              <a:extLst/>
            </a:blip>
            <a:stretch>
              <a:fillRect/>
            </a:stretch>
          </p:blipFill>
          <p:spPr>
            <a:xfrm>
              <a:off x="-50800" y="-50800"/>
              <a:ext cx="3124200" cy="1371600"/>
            </a:xfrm>
            <a:prstGeom prst="rect">
              <a:avLst/>
            </a:prstGeom>
            <a:effectLst/>
          </p:spPr>
        </p:pic>
      </p:grpSp>
      <p:grpSp>
        <p:nvGrpSpPr>
          <p:cNvPr id="4655" name="Group 4655"/>
          <p:cNvGrpSpPr/>
          <p:nvPr/>
        </p:nvGrpSpPr>
        <p:grpSpPr>
          <a:xfrm>
            <a:off x="9728200" y="322576"/>
            <a:ext cx="1388469" cy="1539248"/>
            <a:chOff x="-50799" y="-134623"/>
            <a:chExt cx="1388468" cy="1539247"/>
          </a:xfrm>
        </p:grpSpPr>
        <p:sp>
          <p:nvSpPr>
            <p:cNvPr id="4654" name="Shape 465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53" name=""/>
            <p:cNvPicPr/>
            <p:nvPr/>
          </p:nvPicPr>
          <p:blipFill>
            <a:blip r:embed="rId10">
              <a:extLst/>
            </a:blip>
            <a:stretch>
              <a:fillRect/>
            </a:stretch>
          </p:blipFill>
          <p:spPr>
            <a:xfrm>
              <a:off x="-50800" y="-134624"/>
              <a:ext cx="1388469" cy="1539248"/>
            </a:xfrm>
            <a:prstGeom prst="rect">
              <a:avLst/>
            </a:prstGeom>
            <a:effectLst/>
          </p:spPr>
        </p:pic>
      </p:grpSp>
      <p:grpSp>
        <p:nvGrpSpPr>
          <p:cNvPr id="4658" name="Group 4658"/>
          <p:cNvGrpSpPr/>
          <p:nvPr/>
        </p:nvGrpSpPr>
        <p:grpSpPr>
          <a:xfrm rot="5400000">
            <a:off x="12018465" y="1728010"/>
            <a:ext cx="1388470" cy="1539249"/>
            <a:chOff x="-50799" y="-134623"/>
            <a:chExt cx="1388468" cy="1539247"/>
          </a:xfrm>
        </p:grpSpPr>
        <p:sp>
          <p:nvSpPr>
            <p:cNvPr id="4657" name="Shape 465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56" name=""/>
            <p:cNvPicPr/>
            <p:nvPr/>
          </p:nvPicPr>
          <p:blipFill>
            <a:blip r:embed="rId11">
              <a:extLst/>
            </a:blip>
            <a:stretch>
              <a:fillRect/>
            </a:stretch>
          </p:blipFill>
          <p:spPr>
            <a:xfrm>
              <a:off x="-50800" y="-134624"/>
              <a:ext cx="1388469" cy="1539248"/>
            </a:xfrm>
            <a:prstGeom prst="rect">
              <a:avLst/>
            </a:prstGeom>
            <a:effectLst/>
          </p:spPr>
        </p:pic>
      </p:grpSp>
      <p:grpSp>
        <p:nvGrpSpPr>
          <p:cNvPr id="4661" name="Group 4661"/>
          <p:cNvGrpSpPr/>
          <p:nvPr/>
        </p:nvGrpSpPr>
        <p:grpSpPr>
          <a:xfrm flipH="1">
            <a:off x="9711331" y="3129276"/>
            <a:ext cx="1388469" cy="1539248"/>
            <a:chOff x="-50799" y="-134623"/>
            <a:chExt cx="1388468" cy="1539247"/>
          </a:xfrm>
        </p:grpSpPr>
        <p:sp>
          <p:nvSpPr>
            <p:cNvPr id="4660" name="Shape 466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59" name=""/>
            <p:cNvPicPr/>
            <p:nvPr/>
          </p:nvPicPr>
          <p:blipFill>
            <a:blip r:embed="rId12">
              <a:extLst/>
            </a:blip>
            <a:stretch>
              <a:fillRect/>
            </a:stretch>
          </p:blipFill>
          <p:spPr>
            <a:xfrm>
              <a:off x="-50800" y="-134624"/>
              <a:ext cx="1388469" cy="1539248"/>
            </a:xfrm>
            <a:prstGeom prst="rect">
              <a:avLst/>
            </a:prstGeom>
            <a:effectLst/>
          </p:spPr>
        </p:pic>
      </p:grpSp>
      <p:grpSp>
        <p:nvGrpSpPr>
          <p:cNvPr id="4664" name="Group 4664"/>
          <p:cNvGrpSpPr/>
          <p:nvPr/>
        </p:nvGrpSpPr>
        <p:grpSpPr>
          <a:xfrm>
            <a:off x="1981200" y="431800"/>
            <a:ext cx="3124200" cy="1371601"/>
            <a:chOff x="-50800" y="-50799"/>
            <a:chExt cx="3124200" cy="1371600"/>
          </a:xfrm>
        </p:grpSpPr>
        <p:sp>
          <p:nvSpPr>
            <p:cNvPr id="4663" name="Shape 4663"/>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662" name=""/>
            <p:cNvPicPr/>
            <p:nvPr/>
          </p:nvPicPr>
          <p:blipFill>
            <a:blip r:embed="rId13">
              <a:extLst/>
            </a:blip>
            <a:stretch>
              <a:fillRect/>
            </a:stretch>
          </p:blipFill>
          <p:spPr>
            <a:xfrm>
              <a:off x="-50800" y="-50800"/>
              <a:ext cx="3124200" cy="1371601"/>
            </a:xfrm>
            <a:prstGeom prst="rect">
              <a:avLst/>
            </a:prstGeom>
            <a:effectLst/>
          </p:spPr>
        </p:pic>
      </p:grpSp>
      <p:sp>
        <p:nvSpPr>
          <p:cNvPr id="4665" name="Shape 4665"/>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71" name="Group 4671"/>
          <p:cNvGrpSpPr/>
          <p:nvPr/>
        </p:nvGrpSpPr>
        <p:grpSpPr>
          <a:xfrm rot="5400000">
            <a:off x="2849065" y="4547410"/>
            <a:ext cx="1388470" cy="1539249"/>
            <a:chOff x="-50799" y="-134623"/>
            <a:chExt cx="1388468" cy="1539247"/>
          </a:xfrm>
        </p:grpSpPr>
        <p:sp>
          <p:nvSpPr>
            <p:cNvPr id="4670" name="Shape 467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69" name=""/>
            <p:cNvPicPr/>
            <p:nvPr/>
          </p:nvPicPr>
          <p:blipFill>
            <a:blip r:embed="rId3">
              <a:extLst/>
            </a:blip>
            <a:stretch>
              <a:fillRect/>
            </a:stretch>
          </p:blipFill>
          <p:spPr>
            <a:xfrm>
              <a:off x="-50800" y="-134624"/>
              <a:ext cx="1388469" cy="1539248"/>
            </a:xfrm>
            <a:prstGeom prst="rect">
              <a:avLst/>
            </a:prstGeom>
            <a:effectLst/>
          </p:spPr>
        </p:pic>
      </p:grpSp>
      <p:grpSp>
        <p:nvGrpSpPr>
          <p:cNvPr id="4674" name="Group 4674"/>
          <p:cNvGrpSpPr/>
          <p:nvPr/>
        </p:nvGrpSpPr>
        <p:grpSpPr>
          <a:xfrm>
            <a:off x="5143500" y="322576"/>
            <a:ext cx="1388469" cy="1539248"/>
            <a:chOff x="-50799" y="-134623"/>
            <a:chExt cx="1388468" cy="1539247"/>
          </a:xfrm>
        </p:grpSpPr>
        <p:sp>
          <p:nvSpPr>
            <p:cNvPr id="4673" name="Shape 467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72" name=""/>
            <p:cNvPicPr/>
            <p:nvPr/>
          </p:nvPicPr>
          <p:blipFill>
            <a:blip r:embed="rId4">
              <a:extLst/>
            </a:blip>
            <a:stretch>
              <a:fillRect/>
            </a:stretch>
          </p:blipFill>
          <p:spPr>
            <a:xfrm>
              <a:off x="-50800" y="-134624"/>
              <a:ext cx="1388469" cy="1539248"/>
            </a:xfrm>
            <a:prstGeom prst="rect">
              <a:avLst/>
            </a:prstGeom>
            <a:effectLst/>
          </p:spPr>
        </p:pic>
      </p:grpSp>
      <p:grpSp>
        <p:nvGrpSpPr>
          <p:cNvPr id="4677" name="Group 4677"/>
          <p:cNvGrpSpPr/>
          <p:nvPr/>
        </p:nvGrpSpPr>
        <p:grpSpPr>
          <a:xfrm>
            <a:off x="6565900" y="406400"/>
            <a:ext cx="3124200" cy="1371600"/>
            <a:chOff x="-50800" y="-50800"/>
            <a:chExt cx="3124200" cy="1371600"/>
          </a:xfrm>
        </p:grpSpPr>
        <p:sp>
          <p:nvSpPr>
            <p:cNvPr id="4676" name="Shape 467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675" name=""/>
            <p:cNvPicPr/>
            <p:nvPr/>
          </p:nvPicPr>
          <p:blipFill>
            <a:blip r:embed="rId5">
              <a:extLst/>
            </a:blip>
            <a:stretch>
              <a:fillRect/>
            </a:stretch>
          </p:blipFill>
          <p:spPr>
            <a:xfrm>
              <a:off x="-50800" y="-50800"/>
              <a:ext cx="3124200" cy="1371600"/>
            </a:xfrm>
            <a:prstGeom prst="rect">
              <a:avLst/>
            </a:prstGeom>
            <a:effectLst/>
          </p:spPr>
        </p:pic>
      </p:grpSp>
      <p:grpSp>
        <p:nvGrpSpPr>
          <p:cNvPr id="4680" name="Group 4680"/>
          <p:cNvGrpSpPr/>
          <p:nvPr/>
        </p:nvGrpSpPr>
        <p:grpSpPr>
          <a:xfrm>
            <a:off x="11150600" y="406400"/>
            <a:ext cx="3124200" cy="1371600"/>
            <a:chOff x="-50800" y="-50800"/>
            <a:chExt cx="3124200" cy="1371600"/>
          </a:xfrm>
        </p:grpSpPr>
        <p:sp>
          <p:nvSpPr>
            <p:cNvPr id="4679" name="Shape 467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678" name=""/>
            <p:cNvPicPr/>
            <p:nvPr/>
          </p:nvPicPr>
          <p:blipFill>
            <a:blip r:embed="rId6">
              <a:extLst/>
            </a:blip>
            <a:stretch>
              <a:fillRect/>
            </a:stretch>
          </p:blipFill>
          <p:spPr>
            <a:xfrm>
              <a:off x="-50800" y="-50800"/>
              <a:ext cx="3124200" cy="1371600"/>
            </a:xfrm>
            <a:prstGeom prst="rect">
              <a:avLst/>
            </a:prstGeom>
            <a:effectLst/>
          </p:spPr>
        </p:pic>
      </p:grpSp>
      <p:grpSp>
        <p:nvGrpSpPr>
          <p:cNvPr id="4683" name="Group 4683"/>
          <p:cNvGrpSpPr/>
          <p:nvPr/>
        </p:nvGrpSpPr>
        <p:grpSpPr>
          <a:xfrm>
            <a:off x="11150600" y="3213100"/>
            <a:ext cx="3124200" cy="1473200"/>
            <a:chOff x="-50800" y="-50800"/>
            <a:chExt cx="3124200" cy="1473200"/>
          </a:xfrm>
        </p:grpSpPr>
        <p:sp>
          <p:nvSpPr>
            <p:cNvPr id="4682" name="Shape 4682"/>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681" name=""/>
            <p:cNvPicPr/>
            <p:nvPr/>
          </p:nvPicPr>
          <p:blipFill>
            <a:blip r:embed="rId7">
              <a:extLst/>
            </a:blip>
            <a:stretch>
              <a:fillRect/>
            </a:stretch>
          </p:blipFill>
          <p:spPr>
            <a:xfrm>
              <a:off x="-50800" y="-50800"/>
              <a:ext cx="3124200" cy="1473200"/>
            </a:xfrm>
            <a:prstGeom prst="rect">
              <a:avLst/>
            </a:prstGeom>
            <a:effectLst/>
          </p:spPr>
        </p:pic>
      </p:grpSp>
      <p:grpSp>
        <p:nvGrpSpPr>
          <p:cNvPr id="4686" name="Group 4686"/>
          <p:cNvGrpSpPr/>
          <p:nvPr/>
        </p:nvGrpSpPr>
        <p:grpSpPr>
          <a:xfrm>
            <a:off x="6565900" y="3213100"/>
            <a:ext cx="3124200" cy="1460500"/>
            <a:chOff x="-50800" y="-50800"/>
            <a:chExt cx="3124200" cy="1460500"/>
          </a:xfrm>
        </p:grpSpPr>
        <p:sp>
          <p:nvSpPr>
            <p:cNvPr id="4685" name="Shape 4685"/>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684" name=""/>
            <p:cNvPicPr/>
            <p:nvPr/>
          </p:nvPicPr>
          <p:blipFill>
            <a:blip r:embed="rId8">
              <a:extLst/>
            </a:blip>
            <a:stretch>
              <a:fillRect/>
            </a:stretch>
          </p:blipFill>
          <p:spPr>
            <a:xfrm>
              <a:off x="-50800" y="-50800"/>
              <a:ext cx="3124200" cy="1460500"/>
            </a:xfrm>
            <a:prstGeom prst="rect">
              <a:avLst/>
            </a:prstGeom>
            <a:effectLst/>
          </p:spPr>
        </p:pic>
      </p:grpSp>
      <p:grpSp>
        <p:nvGrpSpPr>
          <p:cNvPr id="4689" name="Group 4689"/>
          <p:cNvGrpSpPr/>
          <p:nvPr/>
        </p:nvGrpSpPr>
        <p:grpSpPr>
          <a:xfrm>
            <a:off x="1981200" y="3213100"/>
            <a:ext cx="3124200" cy="1371600"/>
            <a:chOff x="-50800" y="-50800"/>
            <a:chExt cx="3124200" cy="1371600"/>
          </a:xfrm>
        </p:grpSpPr>
        <p:sp>
          <p:nvSpPr>
            <p:cNvPr id="4688" name="Shape 468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4687" name=""/>
            <p:cNvPicPr/>
            <p:nvPr/>
          </p:nvPicPr>
          <p:blipFill>
            <a:blip r:embed="rId9">
              <a:extLst/>
            </a:blip>
            <a:stretch>
              <a:fillRect/>
            </a:stretch>
          </p:blipFill>
          <p:spPr>
            <a:xfrm>
              <a:off x="-50800" y="-50800"/>
              <a:ext cx="3124200" cy="1371600"/>
            </a:xfrm>
            <a:prstGeom prst="rect">
              <a:avLst/>
            </a:prstGeom>
            <a:effectLst/>
          </p:spPr>
        </p:pic>
      </p:grpSp>
      <p:grpSp>
        <p:nvGrpSpPr>
          <p:cNvPr id="4692" name="Group 4692"/>
          <p:cNvGrpSpPr/>
          <p:nvPr/>
        </p:nvGrpSpPr>
        <p:grpSpPr>
          <a:xfrm>
            <a:off x="9728200" y="322576"/>
            <a:ext cx="1388469" cy="1539248"/>
            <a:chOff x="-50799" y="-134623"/>
            <a:chExt cx="1388468" cy="1539247"/>
          </a:xfrm>
        </p:grpSpPr>
        <p:sp>
          <p:nvSpPr>
            <p:cNvPr id="4691" name="Shape 469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90" name=""/>
            <p:cNvPicPr/>
            <p:nvPr/>
          </p:nvPicPr>
          <p:blipFill>
            <a:blip r:embed="rId10">
              <a:extLst/>
            </a:blip>
            <a:stretch>
              <a:fillRect/>
            </a:stretch>
          </p:blipFill>
          <p:spPr>
            <a:xfrm>
              <a:off x="-50800" y="-134624"/>
              <a:ext cx="1388469" cy="1539248"/>
            </a:xfrm>
            <a:prstGeom prst="rect">
              <a:avLst/>
            </a:prstGeom>
            <a:effectLst/>
          </p:spPr>
        </p:pic>
      </p:grpSp>
      <p:grpSp>
        <p:nvGrpSpPr>
          <p:cNvPr id="4695" name="Group 4695"/>
          <p:cNvGrpSpPr/>
          <p:nvPr/>
        </p:nvGrpSpPr>
        <p:grpSpPr>
          <a:xfrm rot="5400000">
            <a:off x="12018465" y="1728010"/>
            <a:ext cx="1388470" cy="1539249"/>
            <a:chOff x="-50799" y="-134623"/>
            <a:chExt cx="1388468" cy="1539247"/>
          </a:xfrm>
        </p:grpSpPr>
        <p:sp>
          <p:nvSpPr>
            <p:cNvPr id="4694" name="Shape 469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93" name=""/>
            <p:cNvPicPr/>
            <p:nvPr/>
          </p:nvPicPr>
          <p:blipFill>
            <a:blip r:embed="rId11">
              <a:extLst/>
            </a:blip>
            <a:stretch>
              <a:fillRect/>
            </a:stretch>
          </p:blipFill>
          <p:spPr>
            <a:xfrm>
              <a:off x="-50800" y="-134624"/>
              <a:ext cx="1388469" cy="1539248"/>
            </a:xfrm>
            <a:prstGeom prst="rect">
              <a:avLst/>
            </a:prstGeom>
            <a:effectLst/>
          </p:spPr>
        </p:pic>
      </p:grpSp>
      <p:grpSp>
        <p:nvGrpSpPr>
          <p:cNvPr id="4698" name="Group 4698"/>
          <p:cNvGrpSpPr/>
          <p:nvPr/>
        </p:nvGrpSpPr>
        <p:grpSpPr>
          <a:xfrm flipH="1">
            <a:off x="9711331" y="3129276"/>
            <a:ext cx="1388469" cy="1539248"/>
            <a:chOff x="-50799" y="-134623"/>
            <a:chExt cx="1388468" cy="1539247"/>
          </a:xfrm>
        </p:grpSpPr>
        <p:sp>
          <p:nvSpPr>
            <p:cNvPr id="4697" name="Shape 469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96" name=""/>
            <p:cNvPicPr/>
            <p:nvPr/>
          </p:nvPicPr>
          <p:blipFill>
            <a:blip r:embed="rId12">
              <a:extLst/>
            </a:blip>
            <a:stretch>
              <a:fillRect/>
            </a:stretch>
          </p:blipFill>
          <p:spPr>
            <a:xfrm>
              <a:off x="-50800" y="-134624"/>
              <a:ext cx="1388469" cy="1539248"/>
            </a:xfrm>
            <a:prstGeom prst="rect">
              <a:avLst/>
            </a:prstGeom>
            <a:effectLst/>
          </p:spPr>
        </p:pic>
      </p:grpSp>
      <p:grpSp>
        <p:nvGrpSpPr>
          <p:cNvPr id="4701" name="Group 4701"/>
          <p:cNvGrpSpPr/>
          <p:nvPr/>
        </p:nvGrpSpPr>
        <p:grpSpPr>
          <a:xfrm flipH="1">
            <a:off x="5139331" y="3129276"/>
            <a:ext cx="1388469" cy="1539248"/>
            <a:chOff x="-50799" y="-134623"/>
            <a:chExt cx="1388468" cy="1539247"/>
          </a:xfrm>
        </p:grpSpPr>
        <p:sp>
          <p:nvSpPr>
            <p:cNvPr id="4700" name="Shape 470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699" name=""/>
            <p:cNvPicPr/>
            <p:nvPr/>
          </p:nvPicPr>
          <p:blipFill>
            <a:blip r:embed="rId13">
              <a:extLst/>
            </a:blip>
            <a:stretch>
              <a:fillRect/>
            </a:stretch>
          </p:blipFill>
          <p:spPr>
            <a:xfrm>
              <a:off x="-50800" y="-134624"/>
              <a:ext cx="1388469" cy="1539248"/>
            </a:xfrm>
            <a:prstGeom prst="rect">
              <a:avLst/>
            </a:prstGeom>
            <a:effectLst/>
          </p:spPr>
        </p:pic>
      </p:grpSp>
      <p:grpSp>
        <p:nvGrpSpPr>
          <p:cNvPr id="4704" name="Group 4704"/>
          <p:cNvGrpSpPr/>
          <p:nvPr/>
        </p:nvGrpSpPr>
        <p:grpSpPr>
          <a:xfrm>
            <a:off x="1981200" y="431800"/>
            <a:ext cx="3124200" cy="1371601"/>
            <a:chOff x="-50800" y="-50799"/>
            <a:chExt cx="3124200" cy="1371600"/>
          </a:xfrm>
        </p:grpSpPr>
        <p:sp>
          <p:nvSpPr>
            <p:cNvPr id="4703" name="Shape 4703"/>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702" name=""/>
            <p:cNvPicPr/>
            <p:nvPr/>
          </p:nvPicPr>
          <p:blipFill>
            <a:blip r:embed="rId14">
              <a:extLst/>
            </a:blip>
            <a:stretch>
              <a:fillRect/>
            </a:stretch>
          </p:blipFill>
          <p:spPr>
            <a:xfrm>
              <a:off x="-50800" y="-50800"/>
              <a:ext cx="3124200" cy="1371601"/>
            </a:xfrm>
            <a:prstGeom prst="rect">
              <a:avLst/>
            </a:prstGeom>
            <a:effectLst/>
          </p:spPr>
        </p:pic>
      </p:grpSp>
      <p:grpSp>
        <p:nvGrpSpPr>
          <p:cNvPr id="4707" name="Group 4707"/>
          <p:cNvGrpSpPr/>
          <p:nvPr/>
        </p:nvGrpSpPr>
        <p:grpSpPr>
          <a:xfrm>
            <a:off x="1676101" y="6046898"/>
            <a:ext cx="3734398" cy="2587404"/>
            <a:chOff x="-89198" y="-61801"/>
            <a:chExt cx="3734397" cy="2587403"/>
          </a:xfrm>
        </p:grpSpPr>
        <p:sp>
          <p:nvSpPr>
            <p:cNvPr id="4706" name="Shape 4706"/>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success?</a:t>
              </a:r>
            </a:p>
          </p:txBody>
        </p:sp>
        <p:pic>
          <p:nvPicPr>
            <p:cNvPr id="4705" name=""/>
            <p:cNvPicPr/>
            <p:nvPr/>
          </p:nvPicPr>
          <p:blipFill>
            <a:blip r:embed="rId15">
              <a:extLst/>
            </a:blip>
            <a:stretch>
              <a:fillRect/>
            </a:stretch>
          </p:blipFill>
          <p:spPr>
            <a:xfrm>
              <a:off x="-89199" y="-61802"/>
              <a:ext cx="3734398" cy="2587404"/>
            </a:xfrm>
            <a:prstGeom prst="rect">
              <a:avLst/>
            </a:prstGeom>
            <a:effectLst/>
          </p:spPr>
        </p:pic>
      </p:grpSp>
      <p:grpSp>
        <p:nvGrpSpPr>
          <p:cNvPr id="4710" name="Group 4710"/>
          <p:cNvGrpSpPr/>
          <p:nvPr/>
        </p:nvGrpSpPr>
        <p:grpSpPr>
          <a:xfrm>
            <a:off x="5143500" y="322576"/>
            <a:ext cx="1388469" cy="1539248"/>
            <a:chOff x="-50799" y="-134623"/>
            <a:chExt cx="1388468" cy="1539247"/>
          </a:xfrm>
        </p:grpSpPr>
        <p:sp>
          <p:nvSpPr>
            <p:cNvPr id="4709" name="Shape 4709"/>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08" name=""/>
            <p:cNvPicPr/>
            <p:nvPr/>
          </p:nvPicPr>
          <p:blipFill>
            <a:blip r:embed="rId16">
              <a:extLst/>
            </a:blip>
            <a:stretch>
              <a:fillRect/>
            </a:stretch>
          </p:blipFill>
          <p:spPr>
            <a:xfrm>
              <a:off x="-50800" y="-134624"/>
              <a:ext cx="1388469" cy="1539248"/>
            </a:xfrm>
            <a:prstGeom prst="rect">
              <a:avLst/>
            </a:prstGeom>
            <a:effectLst/>
          </p:spPr>
        </p:pic>
      </p:grpSp>
      <p:sp>
        <p:nvSpPr>
          <p:cNvPr id="4711" name="Shape 471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717" name="Group 4717"/>
          <p:cNvGrpSpPr/>
          <p:nvPr/>
        </p:nvGrpSpPr>
        <p:grpSpPr>
          <a:xfrm>
            <a:off x="5143500" y="322576"/>
            <a:ext cx="1388469" cy="1539248"/>
            <a:chOff x="-50799" y="-134623"/>
            <a:chExt cx="1388468" cy="1539247"/>
          </a:xfrm>
        </p:grpSpPr>
        <p:sp>
          <p:nvSpPr>
            <p:cNvPr id="4716" name="Shape 471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15" name=""/>
            <p:cNvPicPr/>
            <p:nvPr/>
          </p:nvPicPr>
          <p:blipFill>
            <a:blip r:embed="rId3">
              <a:extLst/>
            </a:blip>
            <a:stretch>
              <a:fillRect/>
            </a:stretch>
          </p:blipFill>
          <p:spPr>
            <a:xfrm>
              <a:off x="-50800" y="-134624"/>
              <a:ext cx="1388469" cy="1539248"/>
            </a:xfrm>
            <a:prstGeom prst="rect">
              <a:avLst/>
            </a:prstGeom>
            <a:effectLst/>
          </p:spPr>
        </p:pic>
      </p:grpSp>
      <p:grpSp>
        <p:nvGrpSpPr>
          <p:cNvPr id="4720" name="Group 4720"/>
          <p:cNvGrpSpPr/>
          <p:nvPr/>
        </p:nvGrpSpPr>
        <p:grpSpPr>
          <a:xfrm>
            <a:off x="6565900" y="406400"/>
            <a:ext cx="3124200" cy="1371600"/>
            <a:chOff x="-50800" y="-50800"/>
            <a:chExt cx="3124200" cy="1371600"/>
          </a:xfrm>
        </p:grpSpPr>
        <p:sp>
          <p:nvSpPr>
            <p:cNvPr id="4719" name="Shape 471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718" name=""/>
            <p:cNvPicPr/>
            <p:nvPr/>
          </p:nvPicPr>
          <p:blipFill>
            <a:blip r:embed="rId4">
              <a:extLst/>
            </a:blip>
            <a:stretch>
              <a:fillRect/>
            </a:stretch>
          </p:blipFill>
          <p:spPr>
            <a:xfrm>
              <a:off x="-50800" y="-50800"/>
              <a:ext cx="3124200" cy="1371600"/>
            </a:xfrm>
            <a:prstGeom prst="rect">
              <a:avLst/>
            </a:prstGeom>
            <a:effectLst/>
          </p:spPr>
        </p:pic>
      </p:grpSp>
      <p:grpSp>
        <p:nvGrpSpPr>
          <p:cNvPr id="4723" name="Group 4723"/>
          <p:cNvGrpSpPr/>
          <p:nvPr/>
        </p:nvGrpSpPr>
        <p:grpSpPr>
          <a:xfrm>
            <a:off x="11150600" y="406400"/>
            <a:ext cx="3124200" cy="1371600"/>
            <a:chOff x="-50800" y="-50800"/>
            <a:chExt cx="3124200" cy="1371600"/>
          </a:xfrm>
        </p:grpSpPr>
        <p:sp>
          <p:nvSpPr>
            <p:cNvPr id="4722" name="Shape 472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721" name=""/>
            <p:cNvPicPr/>
            <p:nvPr/>
          </p:nvPicPr>
          <p:blipFill>
            <a:blip r:embed="rId5">
              <a:extLst/>
            </a:blip>
            <a:stretch>
              <a:fillRect/>
            </a:stretch>
          </p:blipFill>
          <p:spPr>
            <a:xfrm>
              <a:off x="-50800" y="-50800"/>
              <a:ext cx="3124200" cy="1371600"/>
            </a:xfrm>
            <a:prstGeom prst="rect">
              <a:avLst/>
            </a:prstGeom>
            <a:effectLst/>
          </p:spPr>
        </p:pic>
      </p:grpSp>
      <p:grpSp>
        <p:nvGrpSpPr>
          <p:cNvPr id="4726" name="Group 4726"/>
          <p:cNvGrpSpPr/>
          <p:nvPr/>
        </p:nvGrpSpPr>
        <p:grpSpPr>
          <a:xfrm>
            <a:off x="11150600" y="3213100"/>
            <a:ext cx="3124200" cy="1473200"/>
            <a:chOff x="-50800" y="-50800"/>
            <a:chExt cx="3124200" cy="1473200"/>
          </a:xfrm>
        </p:grpSpPr>
        <p:sp>
          <p:nvSpPr>
            <p:cNvPr id="4725" name="Shape 4725"/>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724" name=""/>
            <p:cNvPicPr/>
            <p:nvPr/>
          </p:nvPicPr>
          <p:blipFill>
            <a:blip r:embed="rId6">
              <a:extLst/>
            </a:blip>
            <a:stretch>
              <a:fillRect/>
            </a:stretch>
          </p:blipFill>
          <p:spPr>
            <a:xfrm>
              <a:off x="-50800" y="-50800"/>
              <a:ext cx="3124200" cy="1473200"/>
            </a:xfrm>
            <a:prstGeom prst="rect">
              <a:avLst/>
            </a:prstGeom>
            <a:effectLst/>
          </p:spPr>
        </p:pic>
      </p:grpSp>
      <p:grpSp>
        <p:nvGrpSpPr>
          <p:cNvPr id="4729" name="Group 4729"/>
          <p:cNvGrpSpPr/>
          <p:nvPr/>
        </p:nvGrpSpPr>
        <p:grpSpPr>
          <a:xfrm>
            <a:off x="6565900" y="3213100"/>
            <a:ext cx="3124200" cy="1460500"/>
            <a:chOff x="-50800" y="-50800"/>
            <a:chExt cx="3124200" cy="1460500"/>
          </a:xfrm>
        </p:grpSpPr>
        <p:sp>
          <p:nvSpPr>
            <p:cNvPr id="4728" name="Shape 4728"/>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727" name=""/>
            <p:cNvPicPr/>
            <p:nvPr/>
          </p:nvPicPr>
          <p:blipFill>
            <a:blip r:embed="rId7">
              <a:extLst/>
            </a:blip>
            <a:stretch>
              <a:fillRect/>
            </a:stretch>
          </p:blipFill>
          <p:spPr>
            <a:xfrm>
              <a:off x="-50800" y="-50800"/>
              <a:ext cx="3124200" cy="1460500"/>
            </a:xfrm>
            <a:prstGeom prst="rect">
              <a:avLst/>
            </a:prstGeom>
            <a:effectLst/>
          </p:spPr>
        </p:pic>
      </p:grpSp>
      <p:grpSp>
        <p:nvGrpSpPr>
          <p:cNvPr id="4732" name="Group 4732"/>
          <p:cNvGrpSpPr/>
          <p:nvPr/>
        </p:nvGrpSpPr>
        <p:grpSpPr>
          <a:xfrm>
            <a:off x="1981200" y="3213100"/>
            <a:ext cx="3124200" cy="1371600"/>
            <a:chOff x="-50800" y="-50800"/>
            <a:chExt cx="3124200" cy="1371600"/>
          </a:xfrm>
        </p:grpSpPr>
        <p:sp>
          <p:nvSpPr>
            <p:cNvPr id="4731" name="Shape 473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4730" name=""/>
            <p:cNvPicPr/>
            <p:nvPr/>
          </p:nvPicPr>
          <p:blipFill>
            <a:blip r:embed="rId8">
              <a:extLst/>
            </a:blip>
            <a:stretch>
              <a:fillRect/>
            </a:stretch>
          </p:blipFill>
          <p:spPr>
            <a:xfrm>
              <a:off x="-50800" y="-50800"/>
              <a:ext cx="3124200" cy="1371600"/>
            </a:xfrm>
            <a:prstGeom prst="rect">
              <a:avLst/>
            </a:prstGeom>
            <a:effectLst/>
          </p:spPr>
        </p:pic>
      </p:grpSp>
      <p:grpSp>
        <p:nvGrpSpPr>
          <p:cNvPr id="4735" name="Group 4735"/>
          <p:cNvGrpSpPr/>
          <p:nvPr/>
        </p:nvGrpSpPr>
        <p:grpSpPr>
          <a:xfrm>
            <a:off x="6565900" y="5803900"/>
            <a:ext cx="3124200" cy="1371600"/>
            <a:chOff x="-50800" y="-50800"/>
            <a:chExt cx="3124200" cy="1371600"/>
          </a:xfrm>
        </p:grpSpPr>
        <p:sp>
          <p:nvSpPr>
            <p:cNvPr id="4734" name="Shape 473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node.save</a:t>
              </a:r>
            </a:p>
          </p:txBody>
        </p:sp>
        <p:pic>
          <p:nvPicPr>
            <p:cNvPr id="4733" name=""/>
            <p:cNvPicPr/>
            <p:nvPr/>
          </p:nvPicPr>
          <p:blipFill>
            <a:blip r:embed="rId9">
              <a:extLst/>
            </a:blip>
            <a:stretch>
              <a:fillRect/>
            </a:stretch>
          </p:blipFill>
          <p:spPr>
            <a:xfrm>
              <a:off x="-50800" y="-50800"/>
              <a:ext cx="3124200" cy="1371600"/>
            </a:xfrm>
            <a:prstGeom prst="rect">
              <a:avLst/>
            </a:prstGeom>
            <a:effectLst/>
          </p:spPr>
        </p:pic>
      </p:grpSp>
      <p:grpSp>
        <p:nvGrpSpPr>
          <p:cNvPr id="4738" name="Group 4738"/>
          <p:cNvGrpSpPr/>
          <p:nvPr/>
        </p:nvGrpSpPr>
        <p:grpSpPr>
          <a:xfrm>
            <a:off x="9728200" y="322576"/>
            <a:ext cx="1388469" cy="1539248"/>
            <a:chOff x="-50799" y="-134623"/>
            <a:chExt cx="1388468" cy="1539247"/>
          </a:xfrm>
        </p:grpSpPr>
        <p:sp>
          <p:nvSpPr>
            <p:cNvPr id="4737" name="Shape 473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36" name=""/>
            <p:cNvPicPr/>
            <p:nvPr/>
          </p:nvPicPr>
          <p:blipFill>
            <a:blip r:embed="rId10">
              <a:extLst/>
            </a:blip>
            <a:stretch>
              <a:fillRect/>
            </a:stretch>
          </p:blipFill>
          <p:spPr>
            <a:xfrm>
              <a:off x="-50800" y="-134624"/>
              <a:ext cx="1388469" cy="1539248"/>
            </a:xfrm>
            <a:prstGeom prst="rect">
              <a:avLst/>
            </a:prstGeom>
            <a:effectLst/>
          </p:spPr>
        </p:pic>
      </p:grpSp>
      <p:grpSp>
        <p:nvGrpSpPr>
          <p:cNvPr id="4741" name="Group 4741"/>
          <p:cNvGrpSpPr/>
          <p:nvPr/>
        </p:nvGrpSpPr>
        <p:grpSpPr>
          <a:xfrm rot="5400000">
            <a:off x="12018465" y="1728010"/>
            <a:ext cx="1388470" cy="1539249"/>
            <a:chOff x="-50799" y="-134623"/>
            <a:chExt cx="1388468" cy="1539247"/>
          </a:xfrm>
        </p:grpSpPr>
        <p:sp>
          <p:nvSpPr>
            <p:cNvPr id="4740" name="Shape 474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39" name=""/>
            <p:cNvPicPr/>
            <p:nvPr/>
          </p:nvPicPr>
          <p:blipFill>
            <a:blip r:embed="rId11">
              <a:extLst/>
            </a:blip>
            <a:stretch>
              <a:fillRect/>
            </a:stretch>
          </p:blipFill>
          <p:spPr>
            <a:xfrm>
              <a:off x="-50800" y="-134624"/>
              <a:ext cx="1388469" cy="1539248"/>
            </a:xfrm>
            <a:prstGeom prst="rect">
              <a:avLst/>
            </a:prstGeom>
            <a:effectLst/>
          </p:spPr>
        </p:pic>
      </p:grpSp>
      <p:grpSp>
        <p:nvGrpSpPr>
          <p:cNvPr id="4744" name="Group 4744"/>
          <p:cNvGrpSpPr/>
          <p:nvPr/>
        </p:nvGrpSpPr>
        <p:grpSpPr>
          <a:xfrm flipH="1">
            <a:off x="9711331" y="3129276"/>
            <a:ext cx="1388469" cy="1539248"/>
            <a:chOff x="-50799" y="-134623"/>
            <a:chExt cx="1388468" cy="1539247"/>
          </a:xfrm>
        </p:grpSpPr>
        <p:sp>
          <p:nvSpPr>
            <p:cNvPr id="4743" name="Shape 474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42" name=""/>
            <p:cNvPicPr/>
            <p:nvPr/>
          </p:nvPicPr>
          <p:blipFill>
            <a:blip r:embed="rId12">
              <a:extLst/>
            </a:blip>
            <a:stretch>
              <a:fillRect/>
            </a:stretch>
          </p:blipFill>
          <p:spPr>
            <a:xfrm>
              <a:off x="-50800" y="-134624"/>
              <a:ext cx="1388469" cy="1539248"/>
            </a:xfrm>
            <a:prstGeom prst="rect">
              <a:avLst/>
            </a:prstGeom>
            <a:effectLst/>
          </p:spPr>
        </p:pic>
      </p:grpSp>
      <p:grpSp>
        <p:nvGrpSpPr>
          <p:cNvPr id="4747" name="Group 4747"/>
          <p:cNvGrpSpPr/>
          <p:nvPr/>
        </p:nvGrpSpPr>
        <p:grpSpPr>
          <a:xfrm flipH="1">
            <a:off x="5139331" y="3129276"/>
            <a:ext cx="1388469" cy="1539248"/>
            <a:chOff x="-50799" y="-134623"/>
            <a:chExt cx="1388468" cy="1539247"/>
          </a:xfrm>
        </p:grpSpPr>
        <p:sp>
          <p:nvSpPr>
            <p:cNvPr id="4746" name="Shape 474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45" name=""/>
            <p:cNvPicPr/>
            <p:nvPr/>
          </p:nvPicPr>
          <p:blipFill>
            <a:blip r:embed="rId13">
              <a:extLst/>
            </a:blip>
            <a:stretch>
              <a:fillRect/>
            </a:stretch>
          </p:blipFill>
          <p:spPr>
            <a:xfrm>
              <a:off x="-50800" y="-134624"/>
              <a:ext cx="1388469" cy="1539248"/>
            </a:xfrm>
            <a:prstGeom prst="rect">
              <a:avLst/>
            </a:prstGeom>
            <a:effectLst/>
          </p:spPr>
        </p:pic>
      </p:grpSp>
      <p:grpSp>
        <p:nvGrpSpPr>
          <p:cNvPr id="4750" name="Group 4750"/>
          <p:cNvGrpSpPr/>
          <p:nvPr/>
        </p:nvGrpSpPr>
        <p:grpSpPr>
          <a:xfrm rot="5400000">
            <a:off x="2849065" y="4547410"/>
            <a:ext cx="1388470" cy="1539249"/>
            <a:chOff x="-50799" y="-134623"/>
            <a:chExt cx="1388468" cy="1539247"/>
          </a:xfrm>
        </p:grpSpPr>
        <p:sp>
          <p:nvSpPr>
            <p:cNvPr id="4749" name="Shape 474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48" name=""/>
            <p:cNvPicPr/>
            <p:nvPr/>
          </p:nvPicPr>
          <p:blipFill>
            <a:blip r:embed="rId14">
              <a:extLst/>
            </a:blip>
            <a:stretch>
              <a:fillRect/>
            </a:stretch>
          </p:blipFill>
          <p:spPr>
            <a:xfrm>
              <a:off x="-50800" y="-134624"/>
              <a:ext cx="1388469" cy="1539248"/>
            </a:xfrm>
            <a:prstGeom prst="rect">
              <a:avLst/>
            </a:prstGeom>
            <a:effectLst/>
          </p:spPr>
        </p:pic>
      </p:grpSp>
      <p:sp>
        <p:nvSpPr>
          <p:cNvPr id="4751" name="Shape 4751"/>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grpSp>
        <p:nvGrpSpPr>
          <p:cNvPr id="4754" name="Group 4754"/>
          <p:cNvGrpSpPr/>
          <p:nvPr/>
        </p:nvGrpSpPr>
        <p:grpSpPr>
          <a:xfrm>
            <a:off x="1981200" y="431800"/>
            <a:ext cx="3124200" cy="1371601"/>
            <a:chOff x="-50800" y="-50799"/>
            <a:chExt cx="3124200" cy="1371600"/>
          </a:xfrm>
        </p:grpSpPr>
        <p:sp>
          <p:nvSpPr>
            <p:cNvPr id="4753" name="Shape 4753"/>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752" name=""/>
            <p:cNvPicPr/>
            <p:nvPr/>
          </p:nvPicPr>
          <p:blipFill>
            <a:blip r:embed="rId15">
              <a:extLst/>
            </a:blip>
            <a:stretch>
              <a:fillRect/>
            </a:stretch>
          </p:blipFill>
          <p:spPr>
            <a:xfrm>
              <a:off x="-50800" y="-50800"/>
              <a:ext cx="3124200" cy="1371601"/>
            </a:xfrm>
            <a:prstGeom prst="rect">
              <a:avLst/>
            </a:prstGeom>
            <a:effectLst/>
          </p:spPr>
        </p:pic>
      </p:grpSp>
      <p:grpSp>
        <p:nvGrpSpPr>
          <p:cNvPr id="4757" name="Group 4757"/>
          <p:cNvGrpSpPr/>
          <p:nvPr/>
        </p:nvGrpSpPr>
        <p:grpSpPr>
          <a:xfrm>
            <a:off x="1676101" y="6046898"/>
            <a:ext cx="3734398" cy="2587404"/>
            <a:chOff x="-89198" y="-61801"/>
            <a:chExt cx="3734397" cy="2587403"/>
          </a:xfrm>
        </p:grpSpPr>
        <p:sp>
          <p:nvSpPr>
            <p:cNvPr id="4756" name="Shape 4756"/>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success?</a:t>
              </a:r>
            </a:p>
          </p:txBody>
        </p:sp>
        <p:pic>
          <p:nvPicPr>
            <p:cNvPr id="4755" name=""/>
            <p:cNvPicPr/>
            <p:nvPr/>
          </p:nvPicPr>
          <p:blipFill>
            <a:blip r:embed="rId16">
              <a:extLst/>
            </a:blip>
            <a:stretch>
              <a:fillRect/>
            </a:stretch>
          </p:blipFill>
          <p:spPr>
            <a:xfrm>
              <a:off x="-89199" y="-61802"/>
              <a:ext cx="3734398" cy="2587404"/>
            </a:xfrm>
            <a:prstGeom prst="rect">
              <a:avLst/>
            </a:prstGeom>
            <a:effectLst/>
          </p:spPr>
        </p:pic>
      </p:grpSp>
      <p:sp>
        <p:nvSpPr>
          <p:cNvPr id="4758" name="Shape 4758"/>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761" name="Group 4761"/>
          <p:cNvGrpSpPr/>
          <p:nvPr/>
        </p:nvGrpSpPr>
        <p:grpSpPr>
          <a:xfrm>
            <a:off x="5156200" y="6570976"/>
            <a:ext cx="1388469" cy="1539248"/>
            <a:chOff x="-50799" y="-134623"/>
            <a:chExt cx="1388468" cy="1539247"/>
          </a:xfrm>
        </p:grpSpPr>
        <p:sp>
          <p:nvSpPr>
            <p:cNvPr id="4760" name="Shape 476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59" name=""/>
            <p:cNvPicPr/>
            <p:nvPr/>
          </p:nvPicPr>
          <p:blipFill>
            <a:blip r:embed="rId17">
              <a:extLst/>
            </a:blip>
            <a:stretch>
              <a:fillRect/>
            </a:stretch>
          </p:blipFill>
          <p:spPr>
            <a:xfrm>
              <a:off x="-50800" y="-134624"/>
              <a:ext cx="1388469" cy="1539248"/>
            </a:xfrm>
            <a:prstGeom prst="rect">
              <a:avLst/>
            </a:prstGeom>
            <a:effectLst/>
          </p:spPr>
        </p:pic>
      </p:grpSp>
    </p:spTree>
  </p:cSld>
  <p:clrMapOvr>
    <a:masterClrMapping/>
  </p:clrMapOvr>
  <p:transition spd="med" advClick="1"/>
</p:sld>
</file>

<file path=ppt/slides/slide2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767" name="Group 4767"/>
          <p:cNvGrpSpPr/>
          <p:nvPr/>
        </p:nvGrpSpPr>
        <p:grpSpPr>
          <a:xfrm>
            <a:off x="5143500" y="322576"/>
            <a:ext cx="1388469" cy="1539248"/>
            <a:chOff x="-50799" y="-134623"/>
            <a:chExt cx="1388468" cy="1539247"/>
          </a:xfrm>
        </p:grpSpPr>
        <p:sp>
          <p:nvSpPr>
            <p:cNvPr id="4766" name="Shape 476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65" name=""/>
            <p:cNvPicPr/>
            <p:nvPr/>
          </p:nvPicPr>
          <p:blipFill>
            <a:blip r:embed="rId3">
              <a:extLst/>
            </a:blip>
            <a:stretch>
              <a:fillRect/>
            </a:stretch>
          </p:blipFill>
          <p:spPr>
            <a:xfrm>
              <a:off x="-50800" y="-134624"/>
              <a:ext cx="1388469" cy="1539248"/>
            </a:xfrm>
            <a:prstGeom prst="rect">
              <a:avLst/>
            </a:prstGeom>
            <a:effectLst/>
          </p:spPr>
        </p:pic>
      </p:grpSp>
      <p:grpSp>
        <p:nvGrpSpPr>
          <p:cNvPr id="4770" name="Group 4770"/>
          <p:cNvGrpSpPr/>
          <p:nvPr/>
        </p:nvGrpSpPr>
        <p:grpSpPr>
          <a:xfrm>
            <a:off x="6565900" y="406400"/>
            <a:ext cx="3124200" cy="1371600"/>
            <a:chOff x="-50800" y="-50800"/>
            <a:chExt cx="3124200" cy="1371600"/>
          </a:xfrm>
        </p:grpSpPr>
        <p:sp>
          <p:nvSpPr>
            <p:cNvPr id="4769" name="Shape 4769"/>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768" name=""/>
            <p:cNvPicPr/>
            <p:nvPr/>
          </p:nvPicPr>
          <p:blipFill>
            <a:blip r:embed="rId4">
              <a:extLst/>
            </a:blip>
            <a:stretch>
              <a:fillRect/>
            </a:stretch>
          </p:blipFill>
          <p:spPr>
            <a:xfrm>
              <a:off x="-50800" y="-50800"/>
              <a:ext cx="3124200" cy="1371600"/>
            </a:xfrm>
            <a:prstGeom prst="rect">
              <a:avLst/>
            </a:prstGeom>
            <a:effectLst/>
          </p:spPr>
        </p:pic>
      </p:grpSp>
      <p:grpSp>
        <p:nvGrpSpPr>
          <p:cNvPr id="4773" name="Group 4773"/>
          <p:cNvGrpSpPr/>
          <p:nvPr/>
        </p:nvGrpSpPr>
        <p:grpSpPr>
          <a:xfrm>
            <a:off x="11150600" y="406400"/>
            <a:ext cx="3124200" cy="1371600"/>
            <a:chOff x="-50800" y="-50800"/>
            <a:chExt cx="3124200" cy="1371600"/>
          </a:xfrm>
        </p:grpSpPr>
        <p:sp>
          <p:nvSpPr>
            <p:cNvPr id="4772" name="Shape 477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771" name=""/>
            <p:cNvPicPr/>
            <p:nvPr/>
          </p:nvPicPr>
          <p:blipFill>
            <a:blip r:embed="rId5">
              <a:extLst/>
            </a:blip>
            <a:stretch>
              <a:fillRect/>
            </a:stretch>
          </p:blipFill>
          <p:spPr>
            <a:xfrm>
              <a:off x="-50800" y="-50800"/>
              <a:ext cx="3124200" cy="1371600"/>
            </a:xfrm>
            <a:prstGeom prst="rect">
              <a:avLst/>
            </a:prstGeom>
            <a:effectLst/>
          </p:spPr>
        </p:pic>
      </p:grpSp>
      <p:grpSp>
        <p:nvGrpSpPr>
          <p:cNvPr id="4776" name="Group 4776"/>
          <p:cNvGrpSpPr/>
          <p:nvPr/>
        </p:nvGrpSpPr>
        <p:grpSpPr>
          <a:xfrm>
            <a:off x="11150600" y="3213100"/>
            <a:ext cx="3124200" cy="1473200"/>
            <a:chOff x="-50800" y="-50800"/>
            <a:chExt cx="3124200" cy="1473200"/>
          </a:xfrm>
        </p:grpSpPr>
        <p:sp>
          <p:nvSpPr>
            <p:cNvPr id="4775" name="Shape 4775"/>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774" name=""/>
            <p:cNvPicPr/>
            <p:nvPr/>
          </p:nvPicPr>
          <p:blipFill>
            <a:blip r:embed="rId6">
              <a:extLst/>
            </a:blip>
            <a:stretch>
              <a:fillRect/>
            </a:stretch>
          </p:blipFill>
          <p:spPr>
            <a:xfrm>
              <a:off x="-50800" y="-50800"/>
              <a:ext cx="3124200" cy="1473200"/>
            </a:xfrm>
            <a:prstGeom prst="rect">
              <a:avLst/>
            </a:prstGeom>
            <a:effectLst/>
          </p:spPr>
        </p:pic>
      </p:grpSp>
      <p:grpSp>
        <p:nvGrpSpPr>
          <p:cNvPr id="4779" name="Group 4779"/>
          <p:cNvGrpSpPr/>
          <p:nvPr/>
        </p:nvGrpSpPr>
        <p:grpSpPr>
          <a:xfrm>
            <a:off x="6565900" y="3213100"/>
            <a:ext cx="3124200" cy="1460500"/>
            <a:chOff x="-50800" y="-50800"/>
            <a:chExt cx="3124200" cy="1460500"/>
          </a:xfrm>
        </p:grpSpPr>
        <p:sp>
          <p:nvSpPr>
            <p:cNvPr id="4778" name="Shape 4778"/>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777" name=""/>
            <p:cNvPicPr/>
            <p:nvPr/>
          </p:nvPicPr>
          <p:blipFill>
            <a:blip r:embed="rId7">
              <a:extLst/>
            </a:blip>
            <a:stretch>
              <a:fillRect/>
            </a:stretch>
          </p:blipFill>
          <p:spPr>
            <a:xfrm>
              <a:off x="-50800" y="-50800"/>
              <a:ext cx="3124200" cy="1460500"/>
            </a:xfrm>
            <a:prstGeom prst="rect">
              <a:avLst/>
            </a:prstGeom>
            <a:effectLst/>
          </p:spPr>
        </p:pic>
      </p:grpSp>
      <p:grpSp>
        <p:nvGrpSpPr>
          <p:cNvPr id="4782" name="Group 4782"/>
          <p:cNvGrpSpPr/>
          <p:nvPr/>
        </p:nvGrpSpPr>
        <p:grpSpPr>
          <a:xfrm>
            <a:off x="1981200" y="3213100"/>
            <a:ext cx="3124200" cy="1371600"/>
            <a:chOff x="-50800" y="-50800"/>
            <a:chExt cx="3124200" cy="1371600"/>
          </a:xfrm>
        </p:grpSpPr>
        <p:sp>
          <p:nvSpPr>
            <p:cNvPr id="4781" name="Shape 4781"/>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4780" name=""/>
            <p:cNvPicPr/>
            <p:nvPr/>
          </p:nvPicPr>
          <p:blipFill>
            <a:blip r:embed="rId8">
              <a:extLst/>
            </a:blip>
            <a:stretch>
              <a:fillRect/>
            </a:stretch>
          </p:blipFill>
          <p:spPr>
            <a:xfrm>
              <a:off x="-50800" y="-50800"/>
              <a:ext cx="3124200" cy="1371600"/>
            </a:xfrm>
            <a:prstGeom prst="rect">
              <a:avLst/>
            </a:prstGeom>
            <a:effectLst/>
          </p:spPr>
        </p:pic>
      </p:grpSp>
      <p:grpSp>
        <p:nvGrpSpPr>
          <p:cNvPr id="4785" name="Group 4785"/>
          <p:cNvGrpSpPr/>
          <p:nvPr/>
        </p:nvGrpSpPr>
        <p:grpSpPr>
          <a:xfrm>
            <a:off x="6565900" y="5803900"/>
            <a:ext cx="3124200" cy="1371600"/>
            <a:chOff x="-50800" y="-50800"/>
            <a:chExt cx="3124200" cy="1371600"/>
          </a:xfrm>
        </p:grpSpPr>
        <p:sp>
          <p:nvSpPr>
            <p:cNvPr id="4784" name="Shape 478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node.save</a:t>
              </a:r>
            </a:p>
          </p:txBody>
        </p:sp>
        <p:pic>
          <p:nvPicPr>
            <p:cNvPr id="4783" name=""/>
            <p:cNvPicPr/>
            <p:nvPr/>
          </p:nvPicPr>
          <p:blipFill>
            <a:blip r:embed="rId9">
              <a:extLst/>
            </a:blip>
            <a:stretch>
              <a:fillRect/>
            </a:stretch>
          </p:blipFill>
          <p:spPr>
            <a:xfrm>
              <a:off x="-50800" y="-50800"/>
              <a:ext cx="3124200" cy="1371600"/>
            </a:xfrm>
            <a:prstGeom prst="rect">
              <a:avLst/>
            </a:prstGeom>
            <a:effectLst/>
          </p:spPr>
        </p:pic>
      </p:grpSp>
      <p:grpSp>
        <p:nvGrpSpPr>
          <p:cNvPr id="4788" name="Group 4788"/>
          <p:cNvGrpSpPr/>
          <p:nvPr/>
        </p:nvGrpSpPr>
        <p:grpSpPr>
          <a:xfrm>
            <a:off x="9728200" y="322576"/>
            <a:ext cx="1388469" cy="1539248"/>
            <a:chOff x="-50799" y="-134623"/>
            <a:chExt cx="1388468" cy="1539247"/>
          </a:xfrm>
        </p:grpSpPr>
        <p:sp>
          <p:nvSpPr>
            <p:cNvPr id="4787" name="Shape 478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86" name=""/>
            <p:cNvPicPr/>
            <p:nvPr/>
          </p:nvPicPr>
          <p:blipFill>
            <a:blip r:embed="rId10">
              <a:extLst/>
            </a:blip>
            <a:stretch>
              <a:fillRect/>
            </a:stretch>
          </p:blipFill>
          <p:spPr>
            <a:xfrm>
              <a:off x="-50800" y="-134624"/>
              <a:ext cx="1388469" cy="1539248"/>
            </a:xfrm>
            <a:prstGeom prst="rect">
              <a:avLst/>
            </a:prstGeom>
            <a:effectLst/>
          </p:spPr>
        </p:pic>
      </p:grpSp>
      <p:grpSp>
        <p:nvGrpSpPr>
          <p:cNvPr id="4791" name="Group 4791"/>
          <p:cNvGrpSpPr/>
          <p:nvPr/>
        </p:nvGrpSpPr>
        <p:grpSpPr>
          <a:xfrm>
            <a:off x="6565900" y="7493000"/>
            <a:ext cx="3124200" cy="1371600"/>
            <a:chOff x="-50800" y="-50800"/>
            <a:chExt cx="3124200" cy="1371600"/>
          </a:xfrm>
        </p:grpSpPr>
        <p:sp>
          <p:nvSpPr>
            <p:cNvPr id="4790" name="Shape 4790"/>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exception</a:t>
              </a:r>
            </a:p>
          </p:txBody>
        </p:sp>
        <p:pic>
          <p:nvPicPr>
            <p:cNvPr id="4789" name=""/>
            <p:cNvPicPr/>
            <p:nvPr/>
          </p:nvPicPr>
          <p:blipFill>
            <a:blip r:embed="rId11">
              <a:extLst/>
            </a:blip>
            <a:stretch>
              <a:fillRect/>
            </a:stretch>
          </p:blipFill>
          <p:spPr>
            <a:xfrm>
              <a:off x="-50800" y="-50800"/>
              <a:ext cx="3124200" cy="1371600"/>
            </a:xfrm>
            <a:prstGeom prst="rect">
              <a:avLst/>
            </a:prstGeom>
            <a:effectLst/>
          </p:spPr>
        </p:pic>
      </p:grpSp>
      <p:grpSp>
        <p:nvGrpSpPr>
          <p:cNvPr id="4794" name="Group 4794"/>
          <p:cNvGrpSpPr/>
          <p:nvPr/>
        </p:nvGrpSpPr>
        <p:grpSpPr>
          <a:xfrm rot="5400000">
            <a:off x="12018465" y="1728010"/>
            <a:ext cx="1388470" cy="1539249"/>
            <a:chOff x="-50799" y="-134623"/>
            <a:chExt cx="1388468" cy="1539247"/>
          </a:xfrm>
        </p:grpSpPr>
        <p:sp>
          <p:nvSpPr>
            <p:cNvPr id="4793" name="Shape 479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92" name=""/>
            <p:cNvPicPr/>
            <p:nvPr/>
          </p:nvPicPr>
          <p:blipFill>
            <a:blip r:embed="rId12">
              <a:extLst/>
            </a:blip>
            <a:stretch>
              <a:fillRect/>
            </a:stretch>
          </p:blipFill>
          <p:spPr>
            <a:xfrm>
              <a:off x="-50800" y="-134624"/>
              <a:ext cx="1388469" cy="1539248"/>
            </a:xfrm>
            <a:prstGeom prst="rect">
              <a:avLst/>
            </a:prstGeom>
            <a:effectLst/>
          </p:spPr>
        </p:pic>
      </p:grpSp>
      <p:grpSp>
        <p:nvGrpSpPr>
          <p:cNvPr id="4797" name="Group 4797"/>
          <p:cNvGrpSpPr/>
          <p:nvPr/>
        </p:nvGrpSpPr>
        <p:grpSpPr>
          <a:xfrm flipH="1">
            <a:off x="9711331" y="3129276"/>
            <a:ext cx="1388469" cy="1539248"/>
            <a:chOff x="-50799" y="-134623"/>
            <a:chExt cx="1388468" cy="1539247"/>
          </a:xfrm>
        </p:grpSpPr>
        <p:sp>
          <p:nvSpPr>
            <p:cNvPr id="4796" name="Shape 479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95" name=""/>
            <p:cNvPicPr/>
            <p:nvPr/>
          </p:nvPicPr>
          <p:blipFill>
            <a:blip r:embed="rId13">
              <a:extLst/>
            </a:blip>
            <a:stretch>
              <a:fillRect/>
            </a:stretch>
          </p:blipFill>
          <p:spPr>
            <a:xfrm>
              <a:off x="-50800" y="-134624"/>
              <a:ext cx="1388469" cy="1539248"/>
            </a:xfrm>
            <a:prstGeom prst="rect">
              <a:avLst/>
            </a:prstGeom>
            <a:effectLst/>
          </p:spPr>
        </p:pic>
      </p:grpSp>
      <p:grpSp>
        <p:nvGrpSpPr>
          <p:cNvPr id="4800" name="Group 4800"/>
          <p:cNvGrpSpPr/>
          <p:nvPr/>
        </p:nvGrpSpPr>
        <p:grpSpPr>
          <a:xfrm flipH="1">
            <a:off x="5139331" y="3129276"/>
            <a:ext cx="1388469" cy="1539248"/>
            <a:chOff x="-50799" y="-134623"/>
            <a:chExt cx="1388468" cy="1539247"/>
          </a:xfrm>
        </p:grpSpPr>
        <p:sp>
          <p:nvSpPr>
            <p:cNvPr id="4799" name="Shape 479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798" name=""/>
            <p:cNvPicPr/>
            <p:nvPr/>
          </p:nvPicPr>
          <p:blipFill>
            <a:blip r:embed="rId14">
              <a:extLst/>
            </a:blip>
            <a:stretch>
              <a:fillRect/>
            </a:stretch>
          </p:blipFill>
          <p:spPr>
            <a:xfrm>
              <a:off x="-50800" y="-134624"/>
              <a:ext cx="1388469" cy="1539248"/>
            </a:xfrm>
            <a:prstGeom prst="rect">
              <a:avLst/>
            </a:prstGeom>
            <a:effectLst/>
          </p:spPr>
        </p:pic>
      </p:grpSp>
      <p:grpSp>
        <p:nvGrpSpPr>
          <p:cNvPr id="4803" name="Group 4803"/>
          <p:cNvGrpSpPr/>
          <p:nvPr/>
        </p:nvGrpSpPr>
        <p:grpSpPr>
          <a:xfrm rot="5400000">
            <a:off x="2849065" y="4547410"/>
            <a:ext cx="1388470" cy="1539249"/>
            <a:chOff x="-50799" y="-134623"/>
            <a:chExt cx="1388468" cy="1539247"/>
          </a:xfrm>
        </p:grpSpPr>
        <p:sp>
          <p:nvSpPr>
            <p:cNvPr id="4802" name="Shape 4802"/>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01" name=""/>
            <p:cNvPicPr/>
            <p:nvPr/>
          </p:nvPicPr>
          <p:blipFill>
            <a:blip r:embed="rId15">
              <a:extLst/>
            </a:blip>
            <a:stretch>
              <a:fillRect/>
            </a:stretch>
          </p:blipFill>
          <p:spPr>
            <a:xfrm>
              <a:off x="-50800" y="-134624"/>
              <a:ext cx="1388469" cy="1539248"/>
            </a:xfrm>
            <a:prstGeom prst="rect">
              <a:avLst/>
            </a:prstGeom>
            <a:effectLst/>
          </p:spPr>
        </p:pic>
      </p:grpSp>
      <p:sp>
        <p:nvSpPr>
          <p:cNvPr id="4804" name="Shape 4804"/>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4805" name="Shape 4805"/>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grpSp>
        <p:nvGrpSpPr>
          <p:cNvPr id="4808" name="Group 4808"/>
          <p:cNvGrpSpPr/>
          <p:nvPr/>
        </p:nvGrpSpPr>
        <p:grpSpPr>
          <a:xfrm>
            <a:off x="1981200" y="431800"/>
            <a:ext cx="3124200" cy="1371601"/>
            <a:chOff x="-50800" y="-50799"/>
            <a:chExt cx="3124200" cy="1371600"/>
          </a:xfrm>
        </p:grpSpPr>
        <p:sp>
          <p:nvSpPr>
            <p:cNvPr id="4807" name="Shape 4807"/>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806" name=""/>
            <p:cNvPicPr/>
            <p:nvPr/>
          </p:nvPicPr>
          <p:blipFill>
            <a:blip r:embed="rId16">
              <a:extLst/>
            </a:blip>
            <a:stretch>
              <a:fillRect/>
            </a:stretch>
          </p:blipFill>
          <p:spPr>
            <a:xfrm>
              <a:off x="-50800" y="-50800"/>
              <a:ext cx="3124200" cy="1371601"/>
            </a:xfrm>
            <a:prstGeom prst="rect">
              <a:avLst/>
            </a:prstGeom>
            <a:effectLst/>
          </p:spPr>
        </p:pic>
      </p:grpSp>
      <p:grpSp>
        <p:nvGrpSpPr>
          <p:cNvPr id="4811" name="Group 4811"/>
          <p:cNvGrpSpPr/>
          <p:nvPr/>
        </p:nvGrpSpPr>
        <p:grpSpPr>
          <a:xfrm>
            <a:off x="1676101" y="6046898"/>
            <a:ext cx="3734398" cy="2587404"/>
            <a:chOff x="-89198" y="-61801"/>
            <a:chExt cx="3734397" cy="2587403"/>
          </a:xfrm>
        </p:grpSpPr>
        <p:sp>
          <p:nvSpPr>
            <p:cNvPr id="4810" name="Shape 4810"/>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success?</a:t>
              </a:r>
            </a:p>
          </p:txBody>
        </p:sp>
        <p:pic>
          <p:nvPicPr>
            <p:cNvPr id="4809" name=""/>
            <p:cNvPicPr/>
            <p:nvPr/>
          </p:nvPicPr>
          <p:blipFill>
            <a:blip r:embed="rId17">
              <a:extLst/>
            </a:blip>
            <a:stretch>
              <a:fillRect/>
            </a:stretch>
          </p:blipFill>
          <p:spPr>
            <a:xfrm>
              <a:off x="-89199" y="-61802"/>
              <a:ext cx="3734398" cy="2587404"/>
            </a:xfrm>
            <a:prstGeom prst="rect">
              <a:avLst/>
            </a:prstGeom>
            <a:effectLst/>
          </p:spPr>
        </p:pic>
      </p:grpSp>
      <p:sp>
        <p:nvSpPr>
          <p:cNvPr id="4812" name="Shape 4812"/>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815" name="Group 4815"/>
          <p:cNvGrpSpPr/>
          <p:nvPr/>
        </p:nvGrpSpPr>
        <p:grpSpPr>
          <a:xfrm>
            <a:off x="5156200" y="6570976"/>
            <a:ext cx="1388469" cy="1539248"/>
            <a:chOff x="-50799" y="-134623"/>
            <a:chExt cx="1388468" cy="1539247"/>
          </a:xfrm>
        </p:grpSpPr>
        <p:sp>
          <p:nvSpPr>
            <p:cNvPr id="4814" name="Shape 481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13" name=""/>
            <p:cNvPicPr/>
            <p:nvPr/>
          </p:nvPicPr>
          <p:blipFill>
            <a:blip r:embed="rId18">
              <a:extLst/>
            </a:blip>
            <a:stretch>
              <a:fillRect/>
            </a:stretch>
          </p:blipFill>
          <p:spPr>
            <a:xfrm>
              <a:off x="-50800" y="-134624"/>
              <a:ext cx="1388469" cy="1539248"/>
            </a:xfrm>
            <a:prstGeom prst="rect">
              <a:avLst/>
            </a:prstGeom>
            <a:effectLst/>
          </p:spPr>
        </p:pic>
      </p:grpSp>
    </p:spTree>
  </p:cSld>
  <p:clrMapOvr>
    <a:masterClrMapping/>
  </p:clrMapOvr>
  <p:transition spd="med" advClick="1"/>
</p:sld>
</file>

<file path=ppt/slides/slide2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821" name="Group 4821"/>
          <p:cNvGrpSpPr/>
          <p:nvPr/>
        </p:nvGrpSpPr>
        <p:grpSpPr>
          <a:xfrm>
            <a:off x="5143500" y="322576"/>
            <a:ext cx="1388469" cy="1539248"/>
            <a:chOff x="-50799" y="-134623"/>
            <a:chExt cx="1388468" cy="1539247"/>
          </a:xfrm>
        </p:grpSpPr>
        <p:sp>
          <p:nvSpPr>
            <p:cNvPr id="4820" name="Shape 482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19" name=""/>
            <p:cNvPicPr/>
            <p:nvPr/>
          </p:nvPicPr>
          <p:blipFill>
            <a:blip r:embed="rId3">
              <a:extLst/>
            </a:blip>
            <a:stretch>
              <a:fillRect/>
            </a:stretch>
          </p:blipFill>
          <p:spPr>
            <a:xfrm>
              <a:off x="-50800" y="-134624"/>
              <a:ext cx="1388469" cy="1539248"/>
            </a:xfrm>
            <a:prstGeom prst="rect">
              <a:avLst/>
            </a:prstGeom>
            <a:effectLst/>
          </p:spPr>
        </p:pic>
      </p:grpSp>
      <p:grpSp>
        <p:nvGrpSpPr>
          <p:cNvPr id="4824" name="Group 4824"/>
          <p:cNvGrpSpPr/>
          <p:nvPr/>
        </p:nvGrpSpPr>
        <p:grpSpPr>
          <a:xfrm>
            <a:off x="6565900" y="406400"/>
            <a:ext cx="3124200" cy="1371600"/>
            <a:chOff x="-50800" y="-50800"/>
            <a:chExt cx="3124200" cy="1371600"/>
          </a:xfrm>
        </p:grpSpPr>
        <p:sp>
          <p:nvSpPr>
            <p:cNvPr id="4823" name="Shape 4823"/>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4822" name=""/>
            <p:cNvPicPr/>
            <p:nvPr/>
          </p:nvPicPr>
          <p:blipFill>
            <a:blip r:embed="rId4">
              <a:extLst/>
            </a:blip>
            <a:stretch>
              <a:fillRect/>
            </a:stretch>
          </p:blipFill>
          <p:spPr>
            <a:xfrm>
              <a:off x="-50800" y="-50800"/>
              <a:ext cx="3124200" cy="1371600"/>
            </a:xfrm>
            <a:prstGeom prst="rect">
              <a:avLst/>
            </a:prstGeom>
            <a:effectLst/>
          </p:spPr>
        </p:pic>
      </p:grpSp>
      <p:grpSp>
        <p:nvGrpSpPr>
          <p:cNvPr id="4827" name="Group 4827"/>
          <p:cNvGrpSpPr/>
          <p:nvPr/>
        </p:nvGrpSpPr>
        <p:grpSpPr>
          <a:xfrm>
            <a:off x="11150600" y="406400"/>
            <a:ext cx="3124200" cy="1371600"/>
            <a:chOff x="-50800" y="-50800"/>
            <a:chExt cx="3124200" cy="1371600"/>
          </a:xfrm>
        </p:grpSpPr>
        <p:sp>
          <p:nvSpPr>
            <p:cNvPr id="4826" name="Shape 4826"/>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4825" name=""/>
            <p:cNvPicPr/>
            <p:nvPr/>
          </p:nvPicPr>
          <p:blipFill>
            <a:blip r:embed="rId5">
              <a:extLst/>
            </a:blip>
            <a:stretch>
              <a:fillRect/>
            </a:stretch>
          </p:blipFill>
          <p:spPr>
            <a:xfrm>
              <a:off x="-50800" y="-50800"/>
              <a:ext cx="3124200" cy="1371600"/>
            </a:xfrm>
            <a:prstGeom prst="rect">
              <a:avLst/>
            </a:prstGeom>
            <a:effectLst/>
          </p:spPr>
        </p:pic>
      </p:grpSp>
      <p:grpSp>
        <p:nvGrpSpPr>
          <p:cNvPr id="4830" name="Group 4830"/>
          <p:cNvGrpSpPr/>
          <p:nvPr/>
        </p:nvGrpSpPr>
        <p:grpSpPr>
          <a:xfrm>
            <a:off x="11150600" y="3213100"/>
            <a:ext cx="3124200" cy="1473200"/>
            <a:chOff x="-50800" y="-50800"/>
            <a:chExt cx="3124200" cy="1473200"/>
          </a:xfrm>
        </p:grpSpPr>
        <p:sp>
          <p:nvSpPr>
            <p:cNvPr id="4829" name="Shape 4829"/>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4828" name=""/>
            <p:cNvPicPr/>
            <p:nvPr/>
          </p:nvPicPr>
          <p:blipFill>
            <a:blip r:embed="rId6">
              <a:extLst/>
            </a:blip>
            <a:stretch>
              <a:fillRect/>
            </a:stretch>
          </p:blipFill>
          <p:spPr>
            <a:xfrm>
              <a:off x="-50800" y="-50800"/>
              <a:ext cx="3124200" cy="1473200"/>
            </a:xfrm>
            <a:prstGeom prst="rect">
              <a:avLst/>
            </a:prstGeom>
            <a:effectLst/>
          </p:spPr>
        </p:pic>
      </p:grpSp>
      <p:grpSp>
        <p:nvGrpSpPr>
          <p:cNvPr id="4833" name="Group 4833"/>
          <p:cNvGrpSpPr/>
          <p:nvPr/>
        </p:nvGrpSpPr>
        <p:grpSpPr>
          <a:xfrm>
            <a:off x="6565900" y="3213100"/>
            <a:ext cx="3124200" cy="1460500"/>
            <a:chOff x="-50800" y="-50800"/>
            <a:chExt cx="3124200" cy="1460500"/>
          </a:xfrm>
        </p:grpSpPr>
        <p:sp>
          <p:nvSpPr>
            <p:cNvPr id="4832" name="Shape 4832"/>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4831" name=""/>
            <p:cNvPicPr/>
            <p:nvPr/>
          </p:nvPicPr>
          <p:blipFill>
            <a:blip r:embed="rId7">
              <a:extLst/>
            </a:blip>
            <a:stretch>
              <a:fillRect/>
            </a:stretch>
          </p:blipFill>
          <p:spPr>
            <a:xfrm>
              <a:off x="-50800" y="-50800"/>
              <a:ext cx="3124200" cy="1460500"/>
            </a:xfrm>
            <a:prstGeom prst="rect">
              <a:avLst/>
            </a:prstGeom>
            <a:effectLst/>
          </p:spPr>
        </p:pic>
      </p:grpSp>
      <p:grpSp>
        <p:nvGrpSpPr>
          <p:cNvPr id="4836" name="Group 4836"/>
          <p:cNvGrpSpPr/>
          <p:nvPr/>
        </p:nvGrpSpPr>
        <p:grpSpPr>
          <a:xfrm>
            <a:off x="1981200" y="3213100"/>
            <a:ext cx="3124200" cy="1371600"/>
            <a:chOff x="-50800" y="-50800"/>
            <a:chExt cx="3124200" cy="1371600"/>
          </a:xfrm>
        </p:grpSpPr>
        <p:sp>
          <p:nvSpPr>
            <p:cNvPr id="4835" name="Shape 483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4834" name=""/>
            <p:cNvPicPr/>
            <p:nvPr/>
          </p:nvPicPr>
          <p:blipFill>
            <a:blip r:embed="rId8">
              <a:extLst/>
            </a:blip>
            <a:stretch>
              <a:fillRect/>
            </a:stretch>
          </p:blipFill>
          <p:spPr>
            <a:xfrm>
              <a:off x="-50800" y="-50800"/>
              <a:ext cx="3124200" cy="1371600"/>
            </a:xfrm>
            <a:prstGeom prst="rect">
              <a:avLst/>
            </a:prstGeom>
            <a:effectLst/>
          </p:spPr>
        </p:pic>
      </p:grpSp>
      <p:grpSp>
        <p:nvGrpSpPr>
          <p:cNvPr id="4839" name="Group 4839"/>
          <p:cNvGrpSpPr/>
          <p:nvPr/>
        </p:nvGrpSpPr>
        <p:grpSpPr>
          <a:xfrm>
            <a:off x="6565900" y="5803900"/>
            <a:ext cx="3124200" cy="1371600"/>
            <a:chOff x="-50800" y="-50800"/>
            <a:chExt cx="3124200" cy="1371600"/>
          </a:xfrm>
        </p:grpSpPr>
        <p:sp>
          <p:nvSpPr>
            <p:cNvPr id="4838" name="Shape 4838"/>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node.save</a:t>
              </a:r>
            </a:p>
          </p:txBody>
        </p:sp>
        <p:pic>
          <p:nvPicPr>
            <p:cNvPr id="4837" name=""/>
            <p:cNvPicPr/>
            <p:nvPr/>
          </p:nvPicPr>
          <p:blipFill>
            <a:blip r:embed="rId9">
              <a:extLst/>
            </a:blip>
            <a:stretch>
              <a:fillRect/>
            </a:stretch>
          </p:blipFill>
          <p:spPr>
            <a:xfrm>
              <a:off x="-50800" y="-50800"/>
              <a:ext cx="3124200" cy="1371600"/>
            </a:xfrm>
            <a:prstGeom prst="rect">
              <a:avLst/>
            </a:prstGeom>
            <a:effectLst/>
          </p:spPr>
        </p:pic>
      </p:grpSp>
      <p:grpSp>
        <p:nvGrpSpPr>
          <p:cNvPr id="4842" name="Group 4842"/>
          <p:cNvGrpSpPr/>
          <p:nvPr/>
        </p:nvGrpSpPr>
        <p:grpSpPr>
          <a:xfrm>
            <a:off x="11150600" y="6235700"/>
            <a:ext cx="3124200" cy="2209800"/>
            <a:chOff x="-50800" y="-50800"/>
            <a:chExt cx="3124200" cy="2209800"/>
          </a:xfrm>
        </p:grpSpPr>
        <p:sp>
          <p:nvSpPr>
            <p:cNvPr id="4841" name="Shape 4841"/>
            <p:cNvSpPr/>
            <p:nvPr/>
          </p:nvSpPr>
          <p:spPr>
            <a:xfrm>
              <a:off x="0" y="0"/>
              <a:ext cx="3022600" cy="21082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notification</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handlers</a:t>
              </a:r>
            </a:p>
          </p:txBody>
        </p:sp>
        <p:pic>
          <p:nvPicPr>
            <p:cNvPr id="4840" name=""/>
            <p:cNvPicPr/>
            <p:nvPr/>
          </p:nvPicPr>
          <p:blipFill>
            <a:blip r:embed="rId10">
              <a:extLst/>
            </a:blip>
            <a:stretch>
              <a:fillRect/>
            </a:stretch>
          </p:blipFill>
          <p:spPr>
            <a:xfrm>
              <a:off x="-50800" y="-50800"/>
              <a:ext cx="3124200" cy="2209800"/>
            </a:xfrm>
            <a:prstGeom prst="rect">
              <a:avLst/>
            </a:prstGeom>
            <a:effectLst/>
          </p:spPr>
        </p:pic>
      </p:grpSp>
      <p:grpSp>
        <p:nvGrpSpPr>
          <p:cNvPr id="4845" name="Group 4845"/>
          <p:cNvGrpSpPr/>
          <p:nvPr/>
        </p:nvGrpSpPr>
        <p:grpSpPr>
          <a:xfrm>
            <a:off x="9728200" y="322576"/>
            <a:ext cx="1388469" cy="1539248"/>
            <a:chOff x="-50799" y="-134623"/>
            <a:chExt cx="1388468" cy="1539247"/>
          </a:xfrm>
        </p:grpSpPr>
        <p:sp>
          <p:nvSpPr>
            <p:cNvPr id="4844" name="Shape 484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43" name=""/>
            <p:cNvPicPr/>
            <p:nvPr/>
          </p:nvPicPr>
          <p:blipFill>
            <a:blip r:embed="rId11">
              <a:extLst/>
            </a:blip>
            <a:stretch>
              <a:fillRect/>
            </a:stretch>
          </p:blipFill>
          <p:spPr>
            <a:xfrm>
              <a:off x="-50800" y="-134624"/>
              <a:ext cx="1388469" cy="1539248"/>
            </a:xfrm>
            <a:prstGeom prst="rect">
              <a:avLst/>
            </a:prstGeom>
            <a:effectLst/>
          </p:spPr>
        </p:pic>
      </p:grpSp>
      <p:grpSp>
        <p:nvGrpSpPr>
          <p:cNvPr id="4848" name="Group 4848"/>
          <p:cNvGrpSpPr/>
          <p:nvPr/>
        </p:nvGrpSpPr>
        <p:grpSpPr>
          <a:xfrm>
            <a:off x="6565900" y="7493000"/>
            <a:ext cx="3124200" cy="1371600"/>
            <a:chOff x="-50800" y="-50800"/>
            <a:chExt cx="3124200" cy="1371600"/>
          </a:xfrm>
        </p:grpSpPr>
        <p:sp>
          <p:nvSpPr>
            <p:cNvPr id="4847" name="Shape 4847"/>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exception</a:t>
              </a:r>
            </a:p>
          </p:txBody>
        </p:sp>
        <p:pic>
          <p:nvPicPr>
            <p:cNvPr id="4846" name=""/>
            <p:cNvPicPr/>
            <p:nvPr/>
          </p:nvPicPr>
          <p:blipFill>
            <a:blip r:embed="rId12">
              <a:extLst/>
            </a:blip>
            <a:stretch>
              <a:fillRect/>
            </a:stretch>
          </p:blipFill>
          <p:spPr>
            <a:xfrm>
              <a:off x="-50800" y="-50800"/>
              <a:ext cx="3124200" cy="1371600"/>
            </a:xfrm>
            <a:prstGeom prst="rect">
              <a:avLst/>
            </a:prstGeom>
            <a:effectLst/>
          </p:spPr>
        </p:pic>
      </p:grpSp>
      <p:grpSp>
        <p:nvGrpSpPr>
          <p:cNvPr id="4851" name="Group 4851"/>
          <p:cNvGrpSpPr/>
          <p:nvPr/>
        </p:nvGrpSpPr>
        <p:grpSpPr>
          <a:xfrm rot="5400000">
            <a:off x="12018465" y="1728010"/>
            <a:ext cx="1388470" cy="1539249"/>
            <a:chOff x="-50799" y="-134623"/>
            <a:chExt cx="1388468" cy="1539247"/>
          </a:xfrm>
        </p:grpSpPr>
        <p:sp>
          <p:nvSpPr>
            <p:cNvPr id="4850" name="Shape 485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49" name=""/>
            <p:cNvPicPr/>
            <p:nvPr/>
          </p:nvPicPr>
          <p:blipFill>
            <a:blip r:embed="rId13">
              <a:extLst/>
            </a:blip>
            <a:stretch>
              <a:fillRect/>
            </a:stretch>
          </p:blipFill>
          <p:spPr>
            <a:xfrm>
              <a:off x="-50800" y="-134624"/>
              <a:ext cx="1388469" cy="1539248"/>
            </a:xfrm>
            <a:prstGeom prst="rect">
              <a:avLst/>
            </a:prstGeom>
            <a:effectLst/>
          </p:spPr>
        </p:pic>
      </p:grpSp>
      <p:grpSp>
        <p:nvGrpSpPr>
          <p:cNvPr id="4854" name="Group 4854"/>
          <p:cNvGrpSpPr/>
          <p:nvPr/>
        </p:nvGrpSpPr>
        <p:grpSpPr>
          <a:xfrm flipH="1">
            <a:off x="9711331" y="3129276"/>
            <a:ext cx="1388469" cy="1539248"/>
            <a:chOff x="-50799" y="-134623"/>
            <a:chExt cx="1388468" cy="1539247"/>
          </a:xfrm>
        </p:grpSpPr>
        <p:sp>
          <p:nvSpPr>
            <p:cNvPr id="4853" name="Shape 485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52" name=""/>
            <p:cNvPicPr/>
            <p:nvPr/>
          </p:nvPicPr>
          <p:blipFill>
            <a:blip r:embed="rId14">
              <a:extLst/>
            </a:blip>
            <a:stretch>
              <a:fillRect/>
            </a:stretch>
          </p:blipFill>
          <p:spPr>
            <a:xfrm>
              <a:off x="-50800" y="-134624"/>
              <a:ext cx="1388469" cy="1539248"/>
            </a:xfrm>
            <a:prstGeom prst="rect">
              <a:avLst/>
            </a:prstGeom>
            <a:effectLst/>
          </p:spPr>
        </p:pic>
      </p:grpSp>
      <p:grpSp>
        <p:nvGrpSpPr>
          <p:cNvPr id="4857" name="Group 4857"/>
          <p:cNvGrpSpPr/>
          <p:nvPr/>
        </p:nvGrpSpPr>
        <p:grpSpPr>
          <a:xfrm flipH="1">
            <a:off x="5139331" y="3129276"/>
            <a:ext cx="1388469" cy="1539248"/>
            <a:chOff x="-50799" y="-134623"/>
            <a:chExt cx="1388468" cy="1539247"/>
          </a:xfrm>
        </p:grpSpPr>
        <p:sp>
          <p:nvSpPr>
            <p:cNvPr id="4856" name="Shape 485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55" name=""/>
            <p:cNvPicPr/>
            <p:nvPr/>
          </p:nvPicPr>
          <p:blipFill>
            <a:blip r:embed="rId15">
              <a:extLst/>
            </a:blip>
            <a:stretch>
              <a:fillRect/>
            </a:stretch>
          </p:blipFill>
          <p:spPr>
            <a:xfrm>
              <a:off x="-50800" y="-134624"/>
              <a:ext cx="1388469" cy="1539248"/>
            </a:xfrm>
            <a:prstGeom prst="rect">
              <a:avLst/>
            </a:prstGeom>
            <a:effectLst/>
          </p:spPr>
        </p:pic>
      </p:grpSp>
      <p:grpSp>
        <p:nvGrpSpPr>
          <p:cNvPr id="4860" name="Group 4860"/>
          <p:cNvGrpSpPr/>
          <p:nvPr/>
        </p:nvGrpSpPr>
        <p:grpSpPr>
          <a:xfrm rot="5400000">
            <a:off x="2849065" y="4547410"/>
            <a:ext cx="1388470" cy="1539249"/>
            <a:chOff x="-50799" y="-134623"/>
            <a:chExt cx="1388468" cy="1539247"/>
          </a:xfrm>
        </p:grpSpPr>
        <p:sp>
          <p:nvSpPr>
            <p:cNvPr id="4859" name="Shape 4859"/>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58" name=""/>
            <p:cNvPicPr/>
            <p:nvPr/>
          </p:nvPicPr>
          <p:blipFill>
            <a:blip r:embed="rId16">
              <a:extLst/>
            </a:blip>
            <a:stretch>
              <a:fillRect/>
            </a:stretch>
          </p:blipFill>
          <p:spPr>
            <a:xfrm>
              <a:off x="-50800" y="-134624"/>
              <a:ext cx="1388469" cy="1539248"/>
            </a:xfrm>
            <a:prstGeom prst="rect">
              <a:avLst/>
            </a:prstGeom>
            <a:effectLst/>
          </p:spPr>
        </p:pic>
      </p:grpSp>
      <p:sp>
        <p:nvSpPr>
          <p:cNvPr id="4861" name="Shape 4861"/>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4862" name="Shape 4862"/>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grpSp>
        <p:nvGrpSpPr>
          <p:cNvPr id="4865" name="Group 4865"/>
          <p:cNvGrpSpPr/>
          <p:nvPr/>
        </p:nvGrpSpPr>
        <p:grpSpPr>
          <a:xfrm>
            <a:off x="1981200" y="431800"/>
            <a:ext cx="3124200" cy="1371601"/>
            <a:chOff x="-50800" y="-50799"/>
            <a:chExt cx="3124200" cy="1371600"/>
          </a:xfrm>
        </p:grpSpPr>
        <p:sp>
          <p:nvSpPr>
            <p:cNvPr id="4864" name="Shape 4864"/>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4863" name=""/>
            <p:cNvPicPr/>
            <p:nvPr/>
          </p:nvPicPr>
          <p:blipFill>
            <a:blip r:embed="rId17">
              <a:extLst/>
            </a:blip>
            <a:stretch>
              <a:fillRect/>
            </a:stretch>
          </p:blipFill>
          <p:spPr>
            <a:xfrm>
              <a:off x="-50800" y="-50800"/>
              <a:ext cx="3124200" cy="1371601"/>
            </a:xfrm>
            <a:prstGeom prst="rect">
              <a:avLst/>
            </a:prstGeom>
            <a:effectLst/>
          </p:spPr>
        </p:pic>
      </p:grpSp>
      <p:grpSp>
        <p:nvGrpSpPr>
          <p:cNvPr id="4868" name="Group 4868"/>
          <p:cNvGrpSpPr/>
          <p:nvPr/>
        </p:nvGrpSpPr>
        <p:grpSpPr>
          <a:xfrm>
            <a:off x="1676101" y="6046898"/>
            <a:ext cx="3734398" cy="2587404"/>
            <a:chOff x="-89198" y="-61801"/>
            <a:chExt cx="3734397" cy="2587403"/>
          </a:xfrm>
        </p:grpSpPr>
        <p:sp>
          <p:nvSpPr>
            <p:cNvPr id="4867" name="Shape 4867"/>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success?</a:t>
              </a:r>
            </a:p>
          </p:txBody>
        </p:sp>
        <p:pic>
          <p:nvPicPr>
            <p:cNvPr id="4866" name=""/>
            <p:cNvPicPr/>
            <p:nvPr/>
          </p:nvPicPr>
          <p:blipFill>
            <a:blip r:embed="rId18">
              <a:extLst/>
            </a:blip>
            <a:stretch>
              <a:fillRect/>
            </a:stretch>
          </p:blipFill>
          <p:spPr>
            <a:xfrm>
              <a:off x="-89199" y="-61802"/>
              <a:ext cx="3734398" cy="2587404"/>
            </a:xfrm>
            <a:prstGeom prst="rect">
              <a:avLst/>
            </a:prstGeom>
            <a:effectLst/>
          </p:spPr>
        </p:pic>
      </p:grpSp>
      <p:grpSp>
        <p:nvGrpSpPr>
          <p:cNvPr id="4871" name="Group 4871"/>
          <p:cNvGrpSpPr/>
          <p:nvPr/>
        </p:nvGrpSpPr>
        <p:grpSpPr>
          <a:xfrm>
            <a:off x="5143500" y="6570976"/>
            <a:ext cx="1388469" cy="1539248"/>
            <a:chOff x="-50799" y="-134623"/>
            <a:chExt cx="1388468" cy="1539247"/>
          </a:xfrm>
        </p:grpSpPr>
        <p:sp>
          <p:nvSpPr>
            <p:cNvPr id="4870" name="Shape 487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69" name=""/>
            <p:cNvPicPr/>
            <p:nvPr/>
          </p:nvPicPr>
          <p:blipFill>
            <a:blip r:embed="rId19">
              <a:extLst/>
            </a:blip>
            <a:stretch>
              <a:fillRect/>
            </a:stretch>
          </p:blipFill>
          <p:spPr>
            <a:xfrm>
              <a:off x="-50800" y="-134624"/>
              <a:ext cx="1388469" cy="1539248"/>
            </a:xfrm>
            <a:prstGeom prst="rect">
              <a:avLst/>
            </a:prstGeom>
            <a:effectLst/>
          </p:spPr>
        </p:pic>
      </p:grpSp>
      <p:sp>
        <p:nvSpPr>
          <p:cNvPr id="4872" name="Shape 4872"/>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875" name="Group 4875"/>
          <p:cNvGrpSpPr/>
          <p:nvPr/>
        </p:nvGrpSpPr>
        <p:grpSpPr>
          <a:xfrm>
            <a:off x="9728200" y="6570976"/>
            <a:ext cx="1388469" cy="1539248"/>
            <a:chOff x="-50799" y="-134623"/>
            <a:chExt cx="1388468" cy="1539247"/>
          </a:xfrm>
        </p:grpSpPr>
        <p:sp>
          <p:nvSpPr>
            <p:cNvPr id="4874" name="Shape 487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873" name=""/>
            <p:cNvPicPr/>
            <p:nvPr/>
          </p:nvPicPr>
          <p:blipFill>
            <a:blip r:embed="rId20">
              <a:extLst/>
            </a:blip>
            <a:stretch>
              <a:fillRect/>
            </a:stretch>
          </p:blipFill>
          <p:spPr>
            <a:xfrm>
              <a:off x="-50800" y="-134624"/>
              <a:ext cx="1388469" cy="1539248"/>
            </a:xfrm>
            <a:prstGeom prst="rect">
              <a:avLst/>
            </a:prstGeom>
            <a:effectLst/>
          </p:spPr>
        </p:pic>
      </p:grpSp>
    </p:spTree>
  </p:cSld>
  <p:clrMapOvr>
    <a:masterClrMapping/>
  </p:clrMapOvr>
  <p:transition spd="med" advClick="1"/>
</p:sld>
</file>

<file path=ppt/slides/slide2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9" name="Shape 4879"/>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Private Keys</a:t>
            </a:r>
          </a:p>
        </p:txBody>
      </p:sp>
      <p:sp>
        <p:nvSpPr>
          <p:cNvPr id="4880" name="Shape 4880"/>
          <p:cNvSpPr/>
          <p:nvPr>
            <p:ph type="body" idx="1"/>
          </p:nvPr>
        </p:nvSpPr>
        <p:spPr>
          <a:prstGeom prst="rect">
            <a:avLst/>
          </a:prstGeom>
        </p:spPr>
        <p:txBody>
          <a:bodyPr/>
          <a:lstStyle/>
          <a:p>
            <a:pPr lvl="0">
              <a:defRPr sz="1800"/>
            </a:pPr>
            <a:r>
              <a:rPr sz="4800"/>
              <a:t>Chef Server requires keys to authenticate.</a:t>
            </a:r>
            <a:endParaRPr sz="4800"/>
          </a:p>
          <a:p>
            <a:pPr lvl="1">
              <a:defRPr sz="1800"/>
            </a:pPr>
            <a:r>
              <a:rPr sz="4800">
                <a:latin typeface="Courier"/>
                <a:ea typeface="Courier"/>
                <a:cs typeface="Courier"/>
                <a:sym typeface="Courier"/>
              </a:rPr>
              <a:t>client.pem</a:t>
            </a:r>
            <a:r>
              <a:rPr sz="4800"/>
              <a:t> - private key for API client</a:t>
            </a:r>
            <a:endParaRPr sz="4800"/>
          </a:p>
          <a:p>
            <a:pPr lvl="1">
              <a:defRPr sz="1800"/>
            </a:pPr>
            <a:r>
              <a:rPr sz="4800">
                <a:latin typeface="Courier"/>
                <a:ea typeface="Courier"/>
                <a:cs typeface="Courier"/>
                <a:sym typeface="Courier"/>
              </a:rPr>
              <a:t>validation.pem</a:t>
            </a:r>
            <a:r>
              <a:rPr sz="4800"/>
              <a:t> - private key for ORGNAME-validator</a:t>
            </a:r>
            <a:endParaRPr sz="4800"/>
          </a:p>
          <a:p>
            <a:pPr lvl="0">
              <a:defRPr sz="1800"/>
            </a:pPr>
            <a:r>
              <a:rPr sz="4800"/>
              <a:t>Next, let’s see how those are used...</a:t>
            </a:r>
          </a:p>
        </p:txBody>
      </p:sp>
      <p:sp>
        <p:nvSpPr>
          <p:cNvPr id="4881" name="Shape 488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29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4889" name="Group 4889"/>
          <p:cNvGrpSpPr/>
          <p:nvPr/>
        </p:nvGrpSpPr>
        <p:grpSpPr>
          <a:xfrm>
            <a:off x="254023" y="88900"/>
            <a:ext cx="5321825" cy="3403600"/>
            <a:chOff x="0" y="0"/>
            <a:chExt cx="5321823" cy="3403600"/>
          </a:xfrm>
        </p:grpSpPr>
        <p:grpSp>
          <p:nvGrpSpPr>
            <p:cNvPr id="4887" name="Group 4887"/>
            <p:cNvGrpSpPr/>
            <p:nvPr/>
          </p:nvGrpSpPr>
          <p:grpSpPr>
            <a:xfrm>
              <a:off x="101609" y="63500"/>
              <a:ext cx="5118606" cy="3276600"/>
              <a:chOff x="0" y="0"/>
              <a:chExt cx="5118605" cy="3276600"/>
            </a:xfrm>
          </p:grpSpPr>
          <p:sp>
            <p:nvSpPr>
              <p:cNvPr id="4885" name="Shape 4885"/>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886" name="Shape 4886"/>
              <p:cNvSpPr/>
              <p:nvPr/>
            </p:nvSpPr>
            <p:spPr>
              <a:xfrm>
                <a:off x="1279650" y="1098599"/>
                <a:ext cx="2559303" cy="10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/etc/chef/client.pem?</a:t>
                </a:r>
              </a:p>
            </p:txBody>
          </p:sp>
        </p:grpSp>
        <p:pic>
          <p:nvPicPr>
            <p:cNvPr id="4888" name="image86.png"/>
            <p:cNvPicPr/>
            <p:nvPr/>
          </p:nvPicPr>
          <p:blipFill>
            <a:blip r:embed="rId3">
              <a:extLst/>
            </a:blip>
            <a:stretch>
              <a:fillRect/>
            </a:stretch>
          </p:blipFill>
          <p:spPr>
            <a:xfrm>
              <a:off x="-1" y="0"/>
              <a:ext cx="5321825" cy="3403600"/>
            </a:xfrm>
            <a:prstGeom prst="rect">
              <a:avLst/>
            </a:prstGeom>
            <a:ln w="12700" cap="flat">
              <a:noFill/>
              <a:miter lim="400000"/>
            </a:ln>
            <a:effectLst/>
          </p:spPr>
        </p:pic>
      </p:grpSp>
      <p:grpSp>
        <p:nvGrpSpPr>
          <p:cNvPr id="4894" name="Group 4894"/>
          <p:cNvGrpSpPr/>
          <p:nvPr/>
        </p:nvGrpSpPr>
        <p:grpSpPr>
          <a:xfrm>
            <a:off x="6325218" y="88900"/>
            <a:ext cx="5321823" cy="3403600"/>
            <a:chOff x="0" y="0"/>
            <a:chExt cx="5321822" cy="3403600"/>
          </a:xfrm>
        </p:grpSpPr>
        <p:grpSp>
          <p:nvGrpSpPr>
            <p:cNvPr id="4892" name="Group 4892"/>
            <p:cNvGrpSpPr/>
            <p:nvPr/>
          </p:nvGrpSpPr>
          <p:grpSpPr>
            <a:xfrm>
              <a:off x="101609" y="63500"/>
              <a:ext cx="5118604" cy="3276600"/>
              <a:chOff x="0" y="0"/>
              <a:chExt cx="5118603" cy="3276600"/>
            </a:xfrm>
          </p:grpSpPr>
          <p:sp>
            <p:nvSpPr>
              <p:cNvPr id="4890" name="Shape 4890"/>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891" name="Shape 4891"/>
              <p:cNvSpPr/>
              <p:nvPr/>
            </p:nvSpPr>
            <p:spPr>
              <a:xfrm>
                <a:off x="1279650" y="1211477"/>
                <a:ext cx="2559302" cy="8536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2800">
                    <a:solidFill>
                      <a:srgbClr val="222320"/>
                    </a:solidFill>
                    <a:effectLst>
                      <a:outerShdw sx="100000" sy="100000" kx="0" ky="0" algn="b" rotWithShape="0" blurRad="38100" dist="38100" dir="2700000">
                        <a:srgbClr val="000000"/>
                      </a:outerShdw>
                    </a:effectLst>
                  </a:rPr>
                  <a:t>/etc/chef/validation.pem?</a:t>
                </a:r>
              </a:p>
            </p:txBody>
          </p:sp>
        </p:grpSp>
        <p:pic>
          <p:nvPicPr>
            <p:cNvPr id="4893" name="image86.png"/>
            <p:cNvPicPr/>
            <p:nvPr/>
          </p:nvPicPr>
          <p:blipFill>
            <a:blip r:embed="rId3">
              <a:extLst/>
            </a:blip>
            <a:stretch>
              <a:fillRect/>
            </a:stretch>
          </p:blipFill>
          <p:spPr>
            <a:xfrm>
              <a:off x="-1" y="0"/>
              <a:ext cx="5321823" cy="3403600"/>
            </a:xfrm>
            <a:prstGeom prst="rect">
              <a:avLst/>
            </a:prstGeom>
            <a:ln w="12700" cap="flat">
              <a:noFill/>
              <a:miter lim="400000"/>
            </a:ln>
            <a:effectLst/>
          </p:spPr>
        </p:pic>
      </p:grpSp>
      <p:grpSp>
        <p:nvGrpSpPr>
          <p:cNvPr id="4899" name="Group 4899"/>
          <p:cNvGrpSpPr/>
          <p:nvPr/>
        </p:nvGrpSpPr>
        <p:grpSpPr>
          <a:xfrm>
            <a:off x="12498092" y="876303"/>
            <a:ext cx="3429338" cy="1816101"/>
            <a:chOff x="0" y="0"/>
            <a:chExt cx="3429336" cy="1816100"/>
          </a:xfrm>
        </p:grpSpPr>
        <p:grpSp>
          <p:nvGrpSpPr>
            <p:cNvPr id="4897" name="Group 4897"/>
            <p:cNvGrpSpPr/>
            <p:nvPr/>
          </p:nvGrpSpPr>
          <p:grpSpPr>
            <a:xfrm>
              <a:off x="63506" y="50800"/>
              <a:ext cx="3315027" cy="1714501"/>
              <a:chOff x="0" y="0"/>
              <a:chExt cx="3315026" cy="1714500"/>
            </a:xfrm>
          </p:grpSpPr>
          <p:sp>
            <p:nvSpPr>
              <p:cNvPr id="4895" name="Shape 4895"/>
              <p:cNvSpPr/>
              <p:nvPr/>
            </p:nvSpPr>
            <p:spPr>
              <a:xfrm>
                <a:off x="0" y="0"/>
                <a:ext cx="3315027" cy="1714501"/>
              </a:xfrm>
              <a:prstGeom prst="roundRect">
                <a:avLst>
                  <a:gd name="adj" fmla="val 11111"/>
                </a:avLst>
              </a:prstGeom>
              <a:solidFill>
                <a:srgbClr val="BA0202"/>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896" name="Shape 4896"/>
              <p:cNvSpPr/>
              <p:nvPr/>
            </p:nvSpPr>
            <p:spPr>
              <a:xfrm>
                <a:off x="55795" y="590600"/>
                <a:ext cx="3203436"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EAE9D6"/>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AE9D6"/>
                    </a:solidFill>
                    <a:effectLst>
                      <a:outerShdw sx="100000" sy="100000" kx="0" ky="0" algn="b" rotWithShape="0" blurRad="38100" dist="38100" dir="2700000">
                        <a:srgbClr val="000000"/>
                      </a:outerShdw>
                    </a:effectLst>
                  </a:rPr>
                  <a:t>401!</a:t>
                </a:r>
              </a:p>
            </p:txBody>
          </p:sp>
        </p:grpSp>
        <p:pic>
          <p:nvPicPr>
            <p:cNvPr id="4898" name="image87.png"/>
            <p:cNvPicPr/>
            <p:nvPr/>
          </p:nvPicPr>
          <p:blipFill>
            <a:blip r:embed="rId4">
              <a:extLst/>
            </a:blip>
            <a:stretch>
              <a:fillRect/>
            </a:stretch>
          </p:blipFill>
          <p:spPr>
            <a:xfrm>
              <a:off x="0" y="0"/>
              <a:ext cx="3429337" cy="1816101"/>
            </a:xfrm>
            <a:prstGeom prst="rect">
              <a:avLst/>
            </a:prstGeom>
            <a:ln w="12700" cap="flat">
              <a:noFill/>
              <a:miter lim="400000"/>
            </a:ln>
            <a:effectLst/>
          </p:spPr>
        </p:pic>
      </p:grpSp>
      <p:grpSp>
        <p:nvGrpSpPr>
          <p:cNvPr id="4904" name="Group 4904"/>
          <p:cNvGrpSpPr/>
          <p:nvPr/>
        </p:nvGrpSpPr>
        <p:grpSpPr>
          <a:xfrm>
            <a:off x="7277809" y="4165600"/>
            <a:ext cx="3416637" cy="2006600"/>
            <a:chOff x="0" y="0"/>
            <a:chExt cx="3416636" cy="2006600"/>
          </a:xfrm>
        </p:grpSpPr>
        <p:grpSp>
          <p:nvGrpSpPr>
            <p:cNvPr id="4902" name="Group 4902"/>
            <p:cNvGrpSpPr/>
            <p:nvPr/>
          </p:nvGrpSpPr>
          <p:grpSpPr>
            <a:xfrm>
              <a:off x="50804" y="50800"/>
              <a:ext cx="3315028" cy="1905000"/>
              <a:chOff x="0" y="0"/>
              <a:chExt cx="3315027" cy="1905000"/>
            </a:xfrm>
          </p:grpSpPr>
          <p:sp>
            <p:nvSpPr>
              <p:cNvPr id="4900" name="Shape 4900"/>
              <p:cNvSpPr/>
              <p:nvPr/>
            </p:nvSpPr>
            <p:spPr>
              <a:xfrm>
                <a:off x="-1" y="0"/>
                <a:ext cx="3315028" cy="1905000"/>
              </a:xfrm>
              <a:prstGeom prst="rect">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01" name="Shape 4901"/>
              <p:cNvSpPr/>
              <p:nvPr/>
            </p:nvSpPr>
            <p:spPr>
              <a:xfrm>
                <a:off x="-1" y="412799"/>
                <a:ext cx="3315028" cy="10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Request API Client</a:t>
                </a:r>
              </a:p>
            </p:txBody>
          </p:sp>
        </p:grpSp>
        <p:pic>
          <p:nvPicPr>
            <p:cNvPr id="4903" name="image88.png"/>
            <p:cNvPicPr/>
            <p:nvPr/>
          </p:nvPicPr>
          <p:blipFill>
            <a:blip r:embed="rId5">
              <a:extLst/>
            </a:blip>
            <a:stretch>
              <a:fillRect/>
            </a:stretch>
          </p:blipFill>
          <p:spPr>
            <a:xfrm>
              <a:off x="-1" y="0"/>
              <a:ext cx="3416637" cy="2006600"/>
            </a:xfrm>
            <a:prstGeom prst="rect">
              <a:avLst/>
            </a:prstGeom>
            <a:ln w="12700" cap="flat">
              <a:noFill/>
              <a:miter lim="400000"/>
            </a:ln>
            <a:effectLst/>
          </p:spPr>
        </p:pic>
      </p:grpSp>
      <p:grpSp>
        <p:nvGrpSpPr>
          <p:cNvPr id="4909" name="Group 4909"/>
          <p:cNvGrpSpPr/>
          <p:nvPr/>
        </p:nvGrpSpPr>
        <p:grpSpPr>
          <a:xfrm>
            <a:off x="1193988" y="6858000"/>
            <a:ext cx="3429337" cy="1816100"/>
            <a:chOff x="0" y="0"/>
            <a:chExt cx="3429336" cy="1816100"/>
          </a:xfrm>
        </p:grpSpPr>
        <p:grpSp>
          <p:nvGrpSpPr>
            <p:cNvPr id="4907" name="Group 4907"/>
            <p:cNvGrpSpPr/>
            <p:nvPr/>
          </p:nvGrpSpPr>
          <p:grpSpPr>
            <a:xfrm>
              <a:off x="63505" y="50800"/>
              <a:ext cx="3315027" cy="1714500"/>
              <a:chOff x="0" y="0"/>
              <a:chExt cx="3315025" cy="1714500"/>
            </a:xfrm>
          </p:grpSpPr>
          <p:sp>
            <p:nvSpPr>
              <p:cNvPr id="4905" name="Shape 4905"/>
              <p:cNvSpPr/>
              <p:nvPr/>
            </p:nvSpPr>
            <p:spPr>
              <a:xfrm>
                <a:off x="-1" y="0"/>
                <a:ext cx="3315027" cy="1714500"/>
              </a:xfrm>
              <a:prstGeom prst="roundRect">
                <a:avLst>
                  <a:gd name="adj" fmla="val 11111"/>
                </a:avLst>
              </a:prstGeom>
              <a:solidFill>
                <a:srgbClr val="89B510"/>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06" name="Shape 4906"/>
              <p:cNvSpPr/>
              <p:nvPr/>
            </p:nvSpPr>
            <p:spPr>
              <a:xfrm>
                <a:off x="55795" y="590599"/>
                <a:ext cx="3203435" cy="53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Sign Requests</a:t>
                </a:r>
              </a:p>
            </p:txBody>
          </p:sp>
        </p:grpSp>
        <p:pic>
          <p:nvPicPr>
            <p:cNvPr id="4908" name="image87.png"/>
            <p:cNvPicPr/>
            <p:nvPr/>
          </p:nvPicPr>
          <p:blipFill>
            <a:blip r:embed="rId4">
              <a:extLst/>
            </a:blip>
            <a:stretch>
              <a:fillRect/>
            </a:stretch>
          </p:blipFill>
          <p:spPr>
            <a:xfrm>
              <a:off x="-1" y="0"/>
              <a:ext cx="3429337" cy="1816100"/>
            </a:xfrm>
            <a:prstGeom prst="rect">
              <a:avLst/>
            </a:prstGeom>
            <a:ln w="12700" cap="flat">
              <a:noFill/>
              <a:miter lim="400000"/>
            </a:ln>
            <a:effectLst/>
          </p:spPr>
        </p:pic>
      </p:grpSp>
      <p:grpSp>
        <p:nvGrpSpPr>
          <p:cNvPr id="4914" name="Group 4914"/>
          <p:cNvGrpSpPr/>
          <p:nvPr/>
        </p:nvGrpSpPr>
        <p:grpSpPr>
          <a:xfrm>
            <a:off x="7265182" y="6858000"/>
            <a:ext cx="3429337" cy="1816100"/>
            <a:chOff x="0" y="0"/>
            <a:chExt cx="3429336" cy="1816100"/>
          </a:xfrm>
        </p:grpSpPr>
        <p:grpSp>
          <p:nvGrpSpPr>
            <p:cNvPr id="4912" name="Group 4912"/>
            <p:cNvGrpSpPr/>
            <p:nvPr/>
          </p:nvGrpSpPr>
          <p:grpSpPr>
            <a:xfrm>
              <a:off x="63462" y="50778"/>
              <a:ext cx="3314945" cy="1714457"/>
              <a:chOff x="-43" y="-21"/>
              <a:chExt cx="3314943" cy="1714456"/>
            </a:xfrm>
          </p:grpSpPr>
          <p:sp>
            <p:nvSpPr>
              <p:cNvPr id="4910" name="Shape 4910"/>
              <p:cNvSpPr/>
              <p:nvPr/>
            </p:nvSpPr>
            <p:spPr>
              <a:xfrm>
                <a:off x="-44" y="-22"/>
                <a:ext cx="3314945" cy="1714457"/>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11" name="Shape 4911"/>
              <p:cNvSpPr/>
              <p:nvPr/>
            </p:nvSpPr>
            <p:spPr>
              <a:xfrm>
                <a:off x="485474" y="590599"/>
                <a:ext cx="2344077" cy="53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client.pem</a:t>
                </a:r>
              </a:p>
            </p:txBody>
          </p:sp>
        </p:grpSp>
        <p:pic>
          <p:nvPicPr>
            <p:cNvPr id="4913" name="image89.png"/>
            <p:cNvPicPr/>
            <p:nvPr/>
          </p:nvPicPr>
          <p:blipFill>
            <a:blip r:embed="rId6">
              <a:extLst/>
            </a:blip>
            <a:stretch>
              <a:fillRect/>
            </a:stretch>
          </p:blipFill>
          <p:spPr>
            <a:xfrm>
              <a:off x="-1" y="0"/>
              <a:ext cx="3429337" cy="1816100"/>
            </a:xfrm>
            <a:prstGeom prst="rect">
              <a:avLst/>
            </a:prstGeom>
            <a:ln w="12700" cap="flat">
              <a:noFill/>
              <a:miter lim="400000"/>
            </a:ln>
            <a:effectLst/>
          </p:spPr>
        </p:pic>
      </p:grpSp>
      <p:grpSp>
        <p:nvGrpSpPr>
          <p:cNvPr id="4917" name="Group 4917"/>
          <p:cNvGrpSpPr/>
          <p:nvPr/>
        </p:nvGrpSpPr>
        <p:grpSpPr>
          <a:xfrm>
            <a:off x="5283786" y="1016000"/>
            <a:ext cx="1397142" cy="1549400"/>
            <a:chOff x="-1" y="0"/>
            <a:chExt cx="1397141" cy="1549400"/>
          </a:xfrm>
        </p:grpSpPr>
        <p:sp>
          <p:nvSpPr>
            <p:cNvPr id="4915" name="Shape 4915"/>
            <p:cNvSpPr/>
            <p:nvPr/>
          </p:nvSpPr>
          <p:spPr>
            <a:xfrm>
              <a:off x="50804" y="139700"/>
              <a:ext cx="1270128" cy="127000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16" name="image74.png"/>
            <p:cNvPicPr/>
            <p:nvPr/>
          </p:nvPicPr>
          <p:blipFill>
            <a:blip r:embed="rId7">
              <a:extLst/>
            </a:blip>
            <a:stretch>
              <a:fillRect/>
            </a:stretch>
          </p:blipFill>
          <p:spPr>
            <a:xfrm>
              <a:off x="-2" y="0"/>
              <a:ext cx="1397143" cy="1549400"/>
            </a:xfrm>
            <a:prstGeom prst="rect">
              <a:avLst/>
            </a:prstGeom>
            <a:ln w="12700" cap="flat">
              <a:noFill/>
              <a:miter lim="400000"/>
            </a:ln>
            <a:effectLst/>
          </p:spPr>
        </p:pic>
      </p:grpSp>
      <p:grpSp>
        <p:nvGrpSpPr>
          <p:cNvPr id="4920" name="Group 4920"/>
          <p:cNvGrpSpPr/>
          <p:nvPr/>
        </p:nvGrpSpPr>
        <p:grpSpPr>
          <a:xfrm>
            <a:off x="11405784" y="1016000"/>
            <a:ext cx="1397142" cy="1549400"/>
            <a:chOff x="-1" y="0"/>
            <a:chExt cx="1397141" cy="1549400"/>
          </a:xfrm>
        </p:grpSpPr>
        <p:sp>
          <p:nvSpPr>
            <p:cNvPr id="4918" name="Shape 4918"/>
            <p:cNvSpPr/>
            <p:nvPr/>
          </p:nvSpPr>
          <p:spPr>
            <a:xfrm>
              <a:off x="50804" y="139700"/>
              <a:ext cx="1270128" cy="1270000"/>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19" name="image74.png"/>
            <p:cNvPicPr/>
            <p:nvPr/>
          </p:nvPicPr>
          <p:blipFill>
            <a:blip r:embed="rId7">
              <a:extLst/>
            </a:blip>
            <a:stretch>
              <a:fillRect/>
            </a:stretch>
          </p:blipFill>
          <p:spPr>
            <a:xfrm>
              <a:off x="-2" y="0"/>
              <a:ext cx="1397143" cy="1549400"/>
            </a:xfrm>
            <a:prstGeom prst="rect">
              <a:avLst/>
            </a:prstGeom>
            <a:ln w="12700" cap="flat">
              <a:noFill/>
              <a:miter lim="400000"/>
            </a:ln>
            <a:effectLst/>
          </p:spPr>
        </p:pic>
      </p:grpSp>
      <p:grpSp>
        <p:nvGrpSpPr>
          <p:cNvPr id="4923" name="Group 4923"/>
          <p:cNvGrpSpPr/>
          <p:nvPr/>
        </p:nvGrpSpPr>
        <p:grpSpPr>
          <a:xfrm>
            <a:off x="2146581" y="3378209"/>
            <a:ext cx="1549554" cy="3606803"/>
            <a:chOff x="0" y="0"/>
            <a:chExt cx="1549552" cy="3606801"/>
          </a:xfrm>
        </p:grpSpPr>
        <p:sp>
          <p:nvSpPr>
            <p:cNvPr id="4921" name="Shape 4921"/>
            <p:cNvSpPr/>
            <p:nvPr/>
          </p:nvSpPr>
          <p:spPr>
            <a:xfrm rot="5400000">
              <a:off x="-965125" y="1155637"/>
              <a:ext cx="3479803" cy="1270127"/>
            </a:xfrm>
            <a:prstGeom prst="rightArrow">
              <a:avLst>
                <a:gd name="adj1" fmla="val 32000"/>
                <a:gd name="adj2" fmla="val 44005"/>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22" name="image90.png"/>
            <p:cNvPicPr/>
            <p:nvPr/>
          </p:nvPicPr>
          <p:blipFill>
            <a:blip r:embed="rId8">
              <a:extLst/>
            </a:blip>
            <a:stretch>
              <a:fillRect/>
            </a:stretch>
          </p:blipFill>
          <p:spPr>
            <a:xfrm>
              <a:off x="0" y="-1"/>
              <a:ext cx="1549554" cy="3606803"/>
            </a:xfrm>
            <a:prstGeom prst="rect">
              <a:avLst/>
            </a:prstGeom>
            <a:ln w="12700" cap="flat">
              <a:noFill/>
              <a:miter lim="400000"/>
            </a:ln>
            <a:effectLst/>
          </p:spPr>
        </p:pic>
      </p:grpSp>
      <p:grpSp>
        <p:nvGrpSpPr>
          <p:cNvPr id="4926" name="Group 4926"/>
          <p:cNvGrpSpPr/>
          <p:nvPr/>
        </p:nvGrpSpPr>
        <p:grpSpPr>
          <a:xfrm>
            <a:off x="8217775" y="3086100"/>
            <a:ext cx="1549554" cy="1397000"/>
            <a:chOff x="0" y="0"/>
            <a:chExt cx="1549552" cy="1397000"/>
          </a:xfrm>
        </p:grpSpPr>
        <p:sp>
          <p:nvSpPr>
            <p:cNvPr id="4924" name="Shape 4924"/>
            <p:cNvSpPr/>
            <p:nvPr/>
          </p:nvSpPr>
          <p:spPr>
            <a:xfrm rot="5400000">
              <a:off x="139775" y="50737"/>
              <a:ext cx="1270003" cy="1270126"/>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25" name="image83.png"/>
            <p:cNvPicPr/>
            <p:nvPr/>
          </p:nvPicPr>
          <p:blipFill>
            <a:blip r:embed="rId9">
              <a:extLst/>
            </a:blip>
            <a:stretch>
              <a:fillRect/>
            </a:stretch>
          </p:blipFill>
          <p:spPr>
            <a:xfrm>
              <a:off x="0" y="0"/>
              <a:ext cx="1549554" cy="1397000"/>
            </a:xfrm>
            <a:prstGeom prst="rect">
              <a:avLst/>
            </a:prstGeom>
            <a:ln w="12700" cap="flat">
              <a:noFill/>
              <a:miter lim="400000"/>
            </a:ln>
            <a:effectLst/>
          </p:spPr>
        </p:pic>
      </p:grpSp>
      <p:grpSp>
        <p:nvGrpSpPr>
          <p:cNvPr id="4929" name="Group 4929"/>
          <p:cNvGrpSpPr/>
          <p:nvPr/>
        </p:nvGrpSpPr>
        <p:grpSpPr>
          <a:xfrm>
            <a:off x="8217775" y="5880100"/>
            <a:ext cx="1549554" cy="1397000"/>
            <a:chOff x="0" y="0"/>
            <a:chExt cx="1549552" cy="1397000"/>
          </a:xfrm>
        </p:grpSpPr>
        <p:sp>
          <p:nvSpPr>
            <p:cNvPr id="4927" name="Shape 4927"/>
            <p:cNvSpPr/>
            <p:nvPr/>
          </p:nvSpPr>
          <p:spPr>
            <a:xfrm rot="5400000">
              <a:off x="139775" y="50737"/>
              <a:ext cx="1270003" cy="1270126"/>
            </a:xfrm>
            <a:prstGeom prst="rightArrow">
              <a:avLst>
                <a:gd name="adj1" fmla="val 32000"/>
                <a:gd name="adj2" fmla="val 44000"/>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28" name="image83.png"/>
            <p:cNvPicPr/>
            <p:nvPr/>
          </p:nvPicPr>
          <p:blipFill>
            <a:blip r:embed="rId9">
              <a:extLst/>
            </a:blip>
            <a:stretch>
              <a:fillRect/>
            </a:stretch>
          </p:blipFill>
          <p:spPr>
            <a:xfrm>
              <a:off x="0" y="0"/>
              <a:ext cx="1549554" cy="1397000"/>
            </a:xfrm>
            <a:prstGeom prst="rect">
              <a:avLst/>
            </a:prstGeom>
            <a:ln w="12700" cap="flat">
              <a:noFill/>
              <a:miter lim="400000"/>
            </a:ln>
            <a:effectLst/>
          </p:spPr>
        </p:pic>
      </p:grpSp>
      <p:grpSp>
        <p:nvGrpSpPr>
          <p:cNvPr id="4932" name="Group 4932"/>
          <p:cNvGrpSpPr/>
          <p:nvPr/>
        </p:nvGrpSpPr>
        <p:grpSpPr>
          <a:xfrm>
            <a:off x="4407329" y="6997700"/>
            <a:ext cx="3073703" cy="1549400"/>
            <a:chOff x="0" y="0"/>
            <a:chExt cx="3073702" cy="1549400"/>
          </a:xfrm>
        </p:grpSpPr>
        <p:sp>
          <p:nvSpPr>
            <p:cNvPr id="4930" name="Shape 4930"/>
            <p:cNvSpPr/>
            <p:nvPr/>
          </p:nvSpPr>
          <p:spPr>
            <a:xfrm flipH="1">
              <a:off x="76207" y="139700"/>
              <a:ext cx="2946691" cy="1270000"/>
            </a:xfrm>
            <a:prstGeom prst="rightArrow">
              <a:avLst>
                <a:gd name="adj1" fmla="val 32000"/>
                <a:gd name="adj2" fmla="val 44005"/>
              </a:avLst>
            </a:prstGeom>
            <a:solidFill>
              <a:srgbClr val="F25115"/>
            </a:solidFill>
            <a:ln w="12700" cap="flat">
              <a:noFill/>
              <a:miter lim="400000"/>
            </a:ln>
            <a:effectLst/>
          </p:spPr>
          <p:txBody>
            <a:bodyPr wrap="square" lIns="0" tIns="0" rIns="0" bIns="0" numCol="1" anchor="t">
              <a:noAutofit/>
            </a:bodyPr>
            <a:lstStyle/>
            <a:p>
              <a:pPr lvl="0" algn="ctr" defTabSz="914400">
                <a:defRPr sz="3200">
                  <a:latin typeface="Gill Sans"/>
                  <a:ea typeface="Gill Sans"/>
                  <a:cs typeface="Gill Sans"/>
                  <a:sym typeface="Gill Sans"/>
                </a:defRPr>
              </a:pPr>
            </a:p>
          </p:txBody>
        </p:sp>
        <p:pic>
          <p:nvPicPr>
            <p:cNvPr id="4931" name="image91.png"/>
            <p:cNvPicPr/>
            <p:nvPr/>
          </p:nvPicPr>
          <p:blipFill>
            <a:blip r:embed="rId10">
              <a:extLst/>
            </a:blip>
            <a:stretch>
              <a:fillRect/>
            </a:stretch>
          </p:blipFill>
          <p:spPr>
            <a:xfrm>
              <a:off x="-1" y="0"/>
              <a:ext cx="3073704" cy="1549400"/>
            </a:xfrm>
            <a:prstGeom prst="rect">
              <a:avLst/>
            </a:prstGeom>
            <a:ln w="12700" cap="flat">
              <a:noFill/>
              <a:miter lim="400000"/>
            </a:ln>
            <a:effectLst/>
          </p:spPr>
        </p:pic>
      </p:grpSp>
      <p:sp>
        <p:nvSpPr>
          <p:cNvPr id="4933" name="Shape 4933"/>
          <p:cNvSpPr/>
          <p:nvPr/>
        </p:nvSpPr>
        <p:spPr>
          <a:xfrm>
            <a:off x="3397658" y="4926963"/>
            <a:ext cx="652375" cy="471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Yes</a:t>
            </a:r>
          </a:p>
        </p:txBody>
      </p:sp>
      <p:sp>
        <p:nvSpPr>
          <p:cNvPr id="4934" name="Shape 4934"/>
          <p:cNvSpPr/>
          <p:nvPr/>
        </p:nvSpPr>
        <p:spPr>
          <a:xfrm>
            <a:off x="5680912" y="494644"/>
            <a:ext cx="539395"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No</a:t>
            </a:r>
          </a:p>
        </p:txBody>
      </p:sp>
      <p:sp>
        <p:nvSpPr>
          <p:cNvPr id="4935" name="Shape 4935"/>
          <p:cNvSpPr/>
          <p:nvPr/>
        </p:nvSpPr>
        <p:spPr>
          <a:xfrm>
            <a:off x="11831484" y="501015"/>
            <a:ext cx="539395" cy="471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No</a:t>
            </a:r>
          </a:p>
        </p:txBody>
      </p:sp>
      <p:sp>
        <p:nvSpPr>
          <p:cNvPr id="4936" name="Shape 4936"/>
          <p:cNvSpPr/>
          <p:nvPr/>
        </p:nvSpPr>
        <p:spPr>
          <a:xfrm>
            <a:off x="9908636" y="3549001"/>
            <a:ext cx="652375" cy="4712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defTabSz="914400">
              <a:defRPr sz="3200">
                <a:latin typeface="Helvetica Neue"/>
                <a:ea typeface="Helvetica Neue"/>
                <a:cs typeface="Helvetica Neue"/>
                <a:sym typeface="Helvetica Neue"/>
              </a:defRPr>
            </a:lvl1pPr>
          </a:lstStyle>
          <a:p>
            <a:pPr lvl="0">
              <a:defRPr sz="1800"/>
            </a:pPr>
            <a:r>
              <a:rPr sz="3200"/>
              <a:t>Yes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933"/>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923"/>
                                        </p:tgtEl>
                                        <p:attrNameLst>
                                          <p:attrName>style.visibility</p:attrName>
                                        </p:attrNameLst>
                                      </p:cBhvr>
                                      <p:to>
                                        <p:strVal val="visible"/>
                                      </p:to>
                                    </p:set>
                                  </p:childTnLst>
                                </p:cTn>
                              </p:par>
                            </p:childTnLst>
                          </p:cTn>
                        </p:par>
                        <p:par>
                          <p:cTn id="10" fill="hold">
                            <p:stCondLst>
                              <p:cond delay="0"/>
                            </p:stCondLst>
                            <p:childTnLst>
                              <p:par>
                                <p:cTn id="11" nodeType="afterEffect" presetClass="entr" presetSubtype="0" presetID="1" grpId="3" fill="hold">
                                  <p:stCondLst>
                                    <p:cond delay="0"/>
                                  </p:stCondLst>
                                  <p:iterate type="el" backwards="0">
                                    <p:tmAbs val="0"/>
                                  </p:iterate>
                                  <p:childTnLst>
                                    <p:set>
                                      <p:cBhvr>
                                        <p:cTn id="12" fill="hold"/>
                                        <p:tgtEl>
                                          <p:spTgt spid="49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4" fill="hold">
                                  <p:stCondLst>
                                    <p:cond delay="0"/>
                                  </p:stCondLst>
                                  <p:iterate type="el" backwards="0">
                                    <p:tmAbs val="0"/>
                                  </p:iterate>
                                  <p:childTnLst>
                                    <p:set>
                                      <p:cBhvr>
                                        <p:cTn id="16" fill="hold"/>
                                        <p:tgtEl>
                                          <p:spTgt spid="4934"/>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5" fill="hold">
                                  <p:stCondLst>
                                    <p:cond delay="0"/>
                                  </p:stCondLst>
                                  <p:iterate type="el" backwards="0">
                                    <p:tmAbs val="0"/>
                                  </p:iterate>
                                  <p:childTnLst>
                                    <p:set>
                                      <p:cBhvr>
                                        <p:cTn id="19" fill="hold"/>
                                        <p:tgtEl>
                                          <p:spTgt spid="4917"/>
                                        </p:tgtEl>
                                        <p:attrNameLst>
                                          <p:attrName>style.visibility</p:attrName>
                                        </p:attrNameLst>
                                      </p:cBhvr>
                                      <p:to>
                                        <p:strVal val="visible"/>
                                      </p:to>
                                    </p:set>
                                  </p:childTnLst>
                                </p:cTn>
                              </p:par>
                            </p:childTnLst>
                          </p:cTn>
                        </p:par>
                        <p:par>
                          <p:cTn id="20" fill="hold">
                            <p:stCondLst>
                              <p:cond delay="0"/>
                            </p:stCondLst>
                            <p:childTnLst>
                              <p:par>
                                <p:cTn id="21" nodeType="afterEffect" presetClass="entr" presetSubtype="0" presetID="1" grpId="6" fill="hold">
                                  <p:stCondLst>
                                    <p:cond delay="0"/>
                                  </p:stCondLst>
                                  <p:iterate type="el" backwards="0">
                                    <p:tmAbs val="0"/>
                                  </p:iterate>
                                  <p:childTnLst>
                                    <p:set>
                                      <p:cBhvr>
                                        <p:cTn id="22" fill="hold"/>
                                        <p:tgtEl>
                                          <p:spTgt spid="48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1" grpId="7" fill="hold">
                                  <p:stCondLst>
                                    <p:cond delay="0"/>
                                  </p:stCondLst>
                                  <p:iterate type="el" backwards="0">
                                    <p:tmAbs val="0"/>
                                  </p:iterate>
                                  <p:childTnLst>
                                    <p:set>
                                      <p:cBhvr>
                                        <p:cTn id="26" fill="hold"/>
                                        <p:tgtEl>
                                          <p:spTgt spid="4935"/>
                                        </p:tgtEl>
                                        <p:attrNameLst>
                                          <p:attrName>style.visibility</p:attrName>
                                        </p:attrNameLst>
                                      </p:cBhvr>
                                      <p:to>
                                        <p:strVal val="visible"/>
                                      </p:to>
                                    </p:set>
                                  </p:childTnLst>
                                </p:cTn>
                              </p:par>
                            </p:childTnLst>
                          </p:cTn>
                        </p:par>
                        <p:par>
                          <p:cTn id="27" fill="hold">
                            <p:stCondLst>
                              <p:cond delay="0"/>
                            </p:stCondLst>
                            <p:childTnLst>
                              <p:par>
                                <p:cTn id="28" nodeType="afterEffect" presetClass="entr" presetSubtype="0" presetID="1" grpId="8" fill="hold">
                                  <p:stCondLst>
                                    <p:cond delay="0"/>
                                  </p:stCondLst>
                                  <p:iterate type="el" backwards="0">
                                    <p:tmAbs val="0"/>
                                  </p:iterate>
                                  <p:childTnLst>
                                    <p:set>
                                      <p:cBhvr>
                                        <p:cTn id="29" fill="hold"/>
                                        <p:tgtEl>
                                          <p:spTgt spid="4920"/>
                                        </p:tgtEl>
                                        <p:attrNameLst>
                                          <p:attrName>style.visibility</p:attrName>
                                        </p:attrNameLst>
                                      </p:cBhvr>
                                      <p:to>
                                        <p:strVal val="visible"/>
                                      </p:to>
                                    </p:set>
                                  </p:childTnLst>
                                </p:cTn>
                              </p:par>
                            </p:childTnLst>
                          </p:cTn>
                        </p:par>
                        <p:par>
                          <p:cTn id="30" fill="hold">
                            <p:stCondLst>
                              <p:cond delay="0"/>
                            </p:stCondLst>
                            <p:childTnLst>
                              <p:par>
                                <p:cTn id="31" nodeType="afterEffect" presetClass="entr" presetSubtype="0" presetID="1" grpId="9" fill="hold">
                                  <p:stCondLst>
                                    <p:cond delay="0"/>
                                  </p:stCondLst>
                                  <p:iterate type="el" backwards="0">
                                    <p:tmAbs val="0"/>
                                  </p:iterate>
                                  <p:childTnLst>
                                    <p:set>
                                      <p:cBhvr>
                                        <p:cTn id="32" fill="hold"/>
                                        <p:tgtEl>
                                          <p:spTgt spid="48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1" grpId="10" fill="hold">
                                  <p:stCondLst>
                                    <p:cond delay="0"/>
                                  </p:stCondLst>
                                  <p:iterate type="el" backwards="0">
                                    <p:tmAbs val="0"/>
                                  </p:iterate>
                                  <p:childTnLst>
                                    <p:set>
                                      <p:cBhvr>
                                        <p:cTn id="36" fill="hold"/>
                                        <p:tgtEl>
                                          <p:spTgt spid="4936"/>
                                        </p:tgtEl>
                                        <p:attrNameLst>
                                          <p:attrName>style.visibility</p:attrName>
                                        </p:attrNameLst>
                                      </p:cBhvr>
                                      <p:to>
                                        <p:strVal val="visible"/>
                                      </p:to>
                                    </p:set>
                                  </p:childTnLst>
                                </p:cTn>
                              </p:par>
                            </p:childTnLst>
                          </p:cTn>
                        </p:par>
                        <p:par>
                          <p:cTn id="37" fill="hold">
                            <p:stCondLst>
                              <p:cond delay="0"/>
                            </p:stCondLst>
                            <p:childTnLst>
                              <p:par>
                                <p:cTn id="38" nodeType="afterEffect" presetClass="entr" presetSubtype="0" presetID="1" grpId="11" fill="hold">
                                  <p:stCondLst>
                                    <p:cond delay="0"/>
                                  </p:stCondLst>
                                  <p:iterate type="el" backwards="0">
                                    <p:tmAbs val="0"/>
                                  </p:iterate>
                                  <p:childTnLst>
                                    <p:set>
                                      <p:cBhvr>
                                        <p:cTn id="39" fill="hold"/>
                                        <p:tgtEl>
                                          <p:spTgt spid="4926"/>
                                        </p:tgtEl>
                                        <p:attrNameLst>
                                          <p:attrName>style.visibility</p:attrName>
                                        </p:attrNameLst>
                                      </p:cBhvr>
                                      <p:to>
                                        <p:strVal val="visible"/>
                                      </p:to>
                                    </p:set>
                                  </p:childTnLst>
                                </p:cTn>
                              </p:par>
                            </p:childTnLst>
                          </p:cTn>
                        </p:par>
                        <p:par>
                          <p:cTn id="40" fill="hold">
                            <p:stCondLst>
                              <p:cond delay="0"/>
                            </p:stCondLst>
                            <p:childTnLst>
                              <p:par>
                                <p:cTn id="41" nodeType="afterEffect" presetClass="entr" presetSubtype="0" presetID="1" grpId="12" fill="hold">
                                  <p:stCondLst>
                                    <p:cond delay="0"/>
                                  </p:stCondLst>
                                  <p:iterate type="el" backwards="0">
                                    <p:tmAbs val="0"/>
                                  </p:iterate>
                                  <p:childTnLst>
                                    <p:set>
                                      <p:cBhvr>
                                        <p:cTn id="42" fill="hold"/>
                                        <p:tgtEl>
                                          <p:spTgt spid="490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0" presetID="1" grpId="13" fill="hold">
                                  <p:stCondLst>
                                    <p:cond delay="0"/>
                                  </p:stCondLst>
                                  <p:iterate type="el" backwards="0">
                                    <p:tmAbs val="0"/>
                                  </p:iterate>
                                  <p:childTnLst>
                                    <p:set>
                                      <p:cBhvr>
                                        <p:cTn id="46" fill="hold"/>
                                        <p:tgtEl>
                                          <p:spTgt spid="4929"/>
                                        </p:tgtEl>
                                        <p:attrNameLst>
                                          <p:attrName>style.visibility</p:attrName>
                                        </p:attrNameLst>
                                      </p:cBhvr>
                                      <p:to>
                                        <p:strVal val="visible"/>
                                      </p:to>
                                    </p:set>
                                  </p:childTnLst>
                                </p:cTn>
                              </p:par>
                            </p:childTnLst>
                          </p:cTn>
                        </p:par>
                        <p:par>
                          <p:cTn id="47" fill="hold">
                            <p:stCondLst>
                              <p:cond delay="0"/>
                            </p:stCondLst>
                            <p:childTnLst>
                              <p:par>
                                <p:cTn id="48" nodeType="afterEffect" presetClass="entr" presetSubtype="0" presetID="1" grpId="14" fill="hold">
                                  <p:stCondLst>
                                    <p:cond delay="0"/>
                                  </p:stCondLst>
                                  <p:iterate type="el" backwards="0">
                                    <p:tmAbs val="0"/>
                                  </p:iterate>
                                  <p:childTnLst>
                                    <p:set>
                                      <p:cBhvr>
                                        <p:cTn id="49" fill="hold"/>
                                        <p:tgtEl>
                                          <p:spTgt spid="49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nodeType="clickEffect" presetClass="entr" presetSubtype="0" presetID="1" grpId="15" fill="hold">
                                  <p:stCondLst>
                                    <p:cond delay="0"/>
                                  </p:stCondLst>
                                  <p:iterate type="el" backwards="0">
                                    <p:tmAbs val="0"/>
                                  </p:iterate>
                                  <p:childTnLst>
                                    <p:set>
                                      <p:cBhvr>
                                        <p:cTn id="53" fill="hold"/>
                                        <p:tgtEl>
                                          <p:spTgt spid="49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23" grpId="2"/>
      <p:bldP build="whole" bldLvl="1" animBg="1" rev="0" advAuto="0" spid="4894" grpId="6"/>
      <p:bldP build="whole" bldLvl="1" animBg="1" rev="0" advAuto="0" spid="4917" grpId="5"/>
      <p:bldP build="whole" bldLvl="1" animBg="1" rev="0" advAuto="0" spid="4904" grpId="12"/>
      <p:bldP build="whole" bldLvl="1" animBg="1" rev="0" advAuto="0" spid="4929" grpId="13"/>
      <p:bldP build="whole" bldLvl="1" animBg="1" rev="0" advAuto="0" spid="4936" grpId="10"/>
      <p:bldP build="whole" bldLvl="1" animBg="1" rev="0" advAuto="0" spid="4926" grpId="11"/>
      <p:bldP build="whole" bldLvl="1" animBg="1" rev="0" advAuto="0" spid="4932" grpId="15"/>
      <p:bldP build="whole" bldLvl="1" animBg="1" rev="0" advAuto="0" spid="4935" grpId="7"/>
      <p:bldP build="whole" bldLvl="1" animBg="1" rev="0" advAuto="0" spid="4920" grpId="8"/>
      <p:bldP build="whole" bldLvl="1" animBg="1" rev="0" advAuto="0" spid="4899" grpId="9"/>
      <p:bldP build="whole" bldLvl="1" animBg="1" rev="0" advAuto="0" spid="4934" grpId="4"/>
      <p:bldP build="whole" bldLvl="1" animBg="1" rev="0" advAuto="0" spid="4909" grpId="3"/>
      <p:bldP build="whole" bldLvl="1" animBg="1" rev="0" advAuto="0" spid="4933" grpId="1"/>
      <p:bldP build="whole" bldLvl="1" animBg="1" rev="0" advAuto="0" spid="4914" grpId="14"/>
    </p:bldLst>
  </p:timing>
</p:sld>
</file>

<file path=ppt/slides/slide2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0" name="Shape 4940"/>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945" name="Group 4945"/>
          <p:cNvGrpSpPr/>
          <p:nvPr/>
        </p:nvGrpSpPr>
        <p:grpSpPr>
          <a:xfrm>
            <a:off x="254023" y="88900"/>
            <a:ext cx="5321825" cy="3403600"/>
            <a:chOff x="0" y="0"/>
            <a:chExt cx="5321823" cy="3403600"/>
          </a:xfrm>
        </p:grpSpPr>
        <p:grpSp>
          <p:nvGrpSpPr>
            <p:cNvPr id="4943" name="Group 4943"/>
            <p:cNvGrpSpPr/>
            <p:nvPr/>
          </p:nvGrpSpPr>
          <p:grpSpPr>
            <a:xfrm>
              <a:off x="101609" y="63500"/>
              <a:ext cx="5118606" cy="3276600"/>
              <a:chOff x="0" y="0"/>
              <a:chExt cx="5118605" cy="3276600"/>
            </a:xfrm>
          </p:grpSpPr>
          <p:sp>
            <p:nvSpPr>
              <p:cNvPr id="4941" name="Shape 4941"/>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42" name="Shape 4942"/>
              <p:cNvSpPr/>
              <p:nvPr/>
            </p:nvSpPr>
            <p:spPr>
              <a:xfrm>
                <a:off x="328096" y="1371649"/>
                <a:ext cx="4462413" cy="533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4944" name="image86.png"/>
            <p:cNvPicPr/>
            <p:nvPr/>
          </p:nvPicPr>
          <p:blipFill>
            <a:blip r:embed="rId3">
              <a:extLst/>
            </a:blip>
            <a:stretch>
              <a:fillRect/>
            </a:stretch>
          </p:blipFill>
          <p:spPr>
            <a:xfrm>
              <a:off x="-1" y="0"/>
              <a:ext cx="5321825" cy="3403600"/>
            </a:xfrm>
            <a:prstGeom prst="rect">
              <a:avLst/>
            </a:prstGeom>
            <a:ln w="12700" cap="flat">
              <a:noFill/>
              <a:miter lim="400000"/>
            </a:ln>
            <a:effectLst/>
          </p:spPr>
        </p:pic>
      </p:grpSp>
    </p:spTree>
  </p:cSld>
  <p:clrMapOvr>
    <a:masterClrMapping/>
  </p:clrMapOvr>
  <p:transition spd="med" advClick="1"/>
</p:sld>
</file>

<file path=ppt/slides/slide2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951" name="Group 4951"/>
          <p:cNvGrpSpPr/>
          <p:nvPr/>
        </p:nvGrpSpPr>
        <p:grpSpPr>
          <a:xfrm>
            <a:off x="1206500" y="6858000"/>
            <a:ext cx="3416300" cy="1816100"/>
            <a:chOff x="-50800" y="-50800"/>
            <a:chExt cx="3416300" cy="1816100"/>
          </a:xfrm>
        </p:grpSpPr>
        <p:sp>
          <p:nvSpPr>
            <p:cNvPr id="4950" name="Shape 4950"/>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4949" name=""/>
            <p:cNvPicPr/>
            <p:nvPr/>
          </p:nvPicPr>
          <p:blipFill>
            <a:blip r:embed="rId3">
              <a:extLst/>
            </a:blip>
            <a:stretch>
              <a:fillRect/>
            </a:stretch>
          </p:blipFill>
          <p:spPr>
            <a:xfrm>
              <a:off x="-50800" y="-50801"/>
              <a:ext cx="3416300" cy="1816102"/>
            </a:xfrm>
            <a:prstGeom prst="rect">
              <a:avLst/>
            </a:prstGeom>
            <a:effectLst/>
          </p:spPr>
        </p:pic>
      </p:grpSp>
      <p:grpSp>
        <p:nvGrpSpPr>
          <p:cNvPr id="4954" name="Group 4954"/>
          <p:cNvGrpSpPr/>
          <p:nvPr/>
        </p:nvGrpSpPr>
        <p:grpSpPr>
          <a:xfrm rot="5400000">
            <a:off x="1121865" y="4407710"/>
            <a:ext cx="3598270" cy="1539249"/>
            <a:chOff x="-50800" y="-134623"/>
            <a:chExt cx="3598269" cy="1539247"/>
          </a:xfrm>
        </p:grpSpPr>
        <p:sp>
          <p:nvSpPr>
            <p:cNvPr id="4953" name="Shape 4953"/>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952" name=""/>
            <p:cNvPicPr/>
            <p:nvPr/>
          </p:nvPicPr>
          <p:blipFill>
            <a:blip r:embed="rId4">
              <a:extLst/>
            </a:blip>
            <a:stretch>
              <a:fillRect/>
            </a:stretch>
          </p:blipFill>
          <p:spPr>
            <a:xfrm>
              <a:off x="-50800" y="-134624"/>
              <a:ext cx="3598269" cy="1539248"/>
            </a:xfrm>
            <a:prstGeom prst="rect">
              <a:avLst/>
            </a:prstGeom>
            <a:effectLst/>
          </p:spPr>
        </p:pic>
      </p:grpSp>
      <p:sp>
        <p:nvSpPr>
          <p:cNvPr id="4955" name="Shape 4955"/>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4956" name="Shape 495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4961" name="Group 4961"/>
          <p:cNvGrpSpPr/>
          <p:nvPr/>
        </p:nvGrpSpPr>
        <p:grpSpPr>
          <a:xfrm>
            <a:off x="254023" y="88900"/>
            <a:ext cx="5321825" cy="3403600"/>
            <a:chOff x="0" y="0"/>
            <a:chExt cx="5321823" cy="3403600"/>
          </a:xfrm>
        </p:grpSpPr>
        <p:grpSp>
          <p:nvGrpSpPr>
            <p:cNvPr id="4959" name="Group 4959"/>
            <p:cNvGrpSpPr/>
            <p:nvPr/>
          </p:nvGrpSpPr>
          <p:grpSpPr>
            <a:xfrm>
              <a:off x="101609" y="63500"/>
              <a:ext cx="5118606" cy="3276600"/>
              <a:chOff x="0" y="0"/>
              <a:chExt cx="5118605" cy="3276600"/>
            </a:xfrm>
          </p:grpSpPr>
          <p:sp>
            <p:nvSpPr>
              <p:cNvPr id="4957" name="Shape 4957"/>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58" name="Shape 4958"/>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4960" name="image86.png"/>
            <p:cNvPicPr/>
            <p:nvPr/>
          </p:nvPicPr>
          <p:blipFill>
            <a:blip r:embed="rId5">
              <a:extLst/>
            </a:blip>
            <a:stretch>
              <a:fillRect/>
            </a:stretch>
          </p:blipFill>
          <p:spPr>
            <a:xfrm>
              <a:off x="-1" y="0"/>
              <a:ext cx="5321825" cy="3403600"/>
            </a:xfrm>
            <a:prstGeom prst="rect">
              <a:avLst/>
            </a:prstGeom>
            <a:ln w="12700" cap="flat">
              <a:noFill/>
              <a:miter lim="400000"/>
            </a:ln>
            <a:effectLst/>
          </p:spPr>
        </p:pic>
      </p:grpSp>
    </p:spTree>
  </p:cSld>
  <p:clrMapOvr>
    <a:masterClrMapping/>
  </p:clrMapOvr>
  <p:transition spd="med" advClick="1"/>
</p:sld>
</file>

<file path=ppt/slides/slide2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967" name="Group 4967"/>
          <p:cNvGrpSpPr/>
          <p:nvPr/>
        </p:nvGrpSpPr>
        <p:grpSpPr>
          <a:xfrm>
            <a:off x="1206500" y="6858000"/>
            <a:ext cx="3416300" cy="1816100"/>
            <a:chOff x="-50800" y="-50800"/>
            <a:chExt cx="3416300" cy="1816100"/>
          </a:xfrm>
        </p:grpSpPr>
        <p:sp>
          <p:nvSpPr>
            <p:cNvPr id="4966" name="Shape 4966"/>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4965" name=""/>
            <p:cNvPicPr/>
            <p:nvPr/>
          </p:nvPicPr>
          <p:blipFill>
            <a:blip r:embed="rId3">
              <a:extLst/>
            </a:blip>
            <a:stretch>
              <a:fillRect/>
            </a:stretch>
          </p:blipFill>
          <p:spPr>
            <a:xfrm>
              <a:off x="-50800" y="-50801"/>
              <a:ext cx="3416300" cy="1816102"/>
            </a:xfrm>
            <a:prstGeom prst="rect">
              <a:avLst/>
            </a:prstGeom>
            <a:effectLst/>
          </p:spPr>
        </p:pic>
      </p:grpSp>
      <p:grpSp>
        <p:nvGrpSpPr>
          <p:cNvPr id="4970" name="Group 4970"/>
          <p:cNvGrpSpPr/>
          <p:nvPr/>
        </p:nvGrpSpPr>
        <p:grpSpPr>
          <a:xfrm>
            <a:off x="5283200" y="1021076"/>
            <a:ext cx="1388469" cy="1539248"/>
            <a:chOff x="-50799" y="-134623"/>
            <a:chExt cx="1388468" cy="1539247"/>
          </a:xfrm>
        </p:grpSpPr>
        <p:sp>
          <p:nvSpPr>
            <p:cNvPr id="4969" name="Shape 4969"/>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968" name=""/>
            <p:cNvPicPr/>
            <p:nvPr/>
          </p:nvPicPr>
          <p:blipFill>
            <a:blip r:embed="rId4">
              <a:extLst/>
            </a:blip>
            <a:stretch>
              <a:fillRect/>
            </a:stretch>
          </p:blipFill>
          <p:spPr>
            <a:xfrm>
              <a:off x="-50800" y="-134624"/>
              <a:ext cx="1388469" cy="1539248"/>
            </a:xfrm>
            <a:prstGeom prst="rect">
              <a:avLst/>
            </a:prstGeom>
            <a:effectLst/>
          </p:spPr>
        </p:pic>
      </p:grpSp>
      <p:grpSp>
        <p:nvGrpSpPr>
          <p:cNvPr id="4973" name="Group 4973"/>
          <p:cNvGrpSpPr/>
          <p:nvPr/>
        </p:nvGrpSpPr>
        <p:grpSpPr>
          <a:xfrm rot="5400000">
            <a:off x="1121865" y="4407710"/>
            <a:ext cx="3598270" cy="1539249"/>
            <a:chOff x="-50800" y="-134623"/>
            <a:chExt cx="3598269" cy="1539247"/>
          </a:xfrm>
        </p:grpSpPr>
        <p:sp>
          <p:nvSpPr>
            <p:cNvPr id="4972" name="Shape 4972"/>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971" name=""/>
            <p:cNvPicPr/>
            <p:nvPr/>
          </p:nvPicPr>
          <p:blipFill>
            <a:blip r:embed="rId5">
              <a:extLst/>
            </a:blip>
            <a:stretch>
              <a:fillRect/>
            </a:stretch>
          </p:blipFill>
          <p:spPr>
            <a:xfrm>
              <a:off x="-50800" y="-134624"/>
              <a:ext cx="3598269" cy="1539248"/>
            </a:xfrm>
            <a:prstGeom prst="rect">
              <a:avLst/>
            </a:prstGeom>
            <a:effectLst/>
          </p:spPr>
        </p:pic>
      </p:grpSp>
      <p:sp>
        <p:nvSpPr>
          <p:cNvPr id="4974" name="Shape 4974"/>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4975" name="Shape 4975"/>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4976" name="Shape 497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4977" name="Shape 4977"/>
          <p:cNvSpPr/>
          <p:nvPr/>
        </p:nvSpPr>
        <p:spPr>
          <a:xfrm>
            <a:off x="876300" y="3378200"/>
            <a:ext cx="3911600" cy="544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4982" name="Group 4982"/>
          <p:cNvGrpSpPr/>
          <p:nvPr/>
        </p:nvGrpSpPr>
        <p:grpSpPr>
          <a:xfrm>
            <a:off x="254023" y="88900"/>
            <a:ext cx="5321825" cy="3403600"/>
            <a:chOff x="0" y="0"/>
            <a:chExt cx="5321823" cy="3403600"/>
          </a:xfrm>
        </p:grpSpPr>
        <p:grpSp>
          <p:nvGrpSpPr>
            <p:cNvPr id="4980" name="Group 4980"/>
            <p:cNvGrpSpPr/>
            <p:nvPr/>
          </p:nvGrpSpPr>
          <p:grpSpPr>
            <a:xfrm>
              <a:off x="101609" y="63500"/>
              <a:ext cx="5118606" cy="3276600"/>
              <a:chOff x="0" y="0"/>
              <a:chExt cx="5118605" cy="3276600"/>
            </a:xfrm>
          </p:grpSpPr>
          <p:sp>
            <p:nvSpPr>
              <p:cNvPr id="4978" name="Shape 4978"/>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79" name="Shape 4979"/>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4981" name="image86.png"/>
            <p:cNvPicPr/>
            <p:nvPr/>
          </p:nvPicPr>
          <p:blipFill>
            <a:blip r:embed="rId6">
              <a:extLst/>
            </a:blip>
            <a:stretch>
              <a:fillRect/>
            </a:stretch>
          </p:blipFill>
          <p:spPr>
            <a:xfrm>
              <a:off x="-1" y="0"/>
              <a:ext cx="5321825" cy="3403600"/>
            </a:xfrm>
            <a:prstGeom prst="rect">
              <a:avLst/>
            </a:prstGeom>
            <a:ln w="12700" cap="flat">
              <a:noFill/>
              <a:miter lim="400000"/>
            </a:ln>
            <a:effectLst/>
          </p:spPr>
        </p:pic>
      </p:grpSp>
      <p:grpSp>
        <p:nvGrpSpPr>
          <p:cNvPr id="4987" name="Group 4987"/>
          <p:cNvGrpSpPr/>
          <p:nvPr/>
        </p:nvGrpSpPr>
        <p:grpSpPr>
          <a:xfrm>
            <a:off x="6325218" y="88900"/>
            <a:ext cx="5321823" cy="3403600"/>
            <a:chOff x="0" y="0"/>
            <a:chExt cx="5321822" cy="3403600"/>
          </a:xfrm>
        </p:grpSpPr>
        <p:grpSp>
          <p:nvGrpSpPr>
            <p:cNvPr id="4985" name="Group 4985"/>
            <p:cNvGrpSpPr/>
            <p:nvPr/>
          </p:nvGrpSpPr>
          <p:grpSpPr>
            <a:xfrm>
              <a:off x="101609" y="63500"/>
              <a:ext cx="5118604" cy="3276600"/>
              <a:chOff x="0" y="0"/>
              <a:chExt cx="5118603" cy="3276600"/>
            </a:xfrm>
          </p:grpSpPr>
          <p:sp>
            <p:nvSpPr>
              <p:cNvPr id="4983" name="Shape 4983"/>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4984" name="Shape 4984"/>
              <p:cNvSpPr/>
              <p:nvPr/>
            </p:nvSpPr>
            <p:spPr>
              <a:xfrm>
                <a:off x="340639" y="1402689"/>
                <a:ext cx="4437326"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C:\chef\validation.pem?</a:t>
                </a:r>
              </a:p>
            </p:txBody>
          </p:sp>
        </p:grpSp>
        <p:pic>
          <p:nvPicPr>
            <p:cNvPr id="4986" name="image86.png"/>
            <p:cNvPicPr/>
            <p:nvPr/>
          </p:nvPicPr>
          <p:blipFill>
            <a:blip r:embed="rId6">
              <a:extLst/>
            </a:blip>
            <a:stretch>
              <a:fillRect/>
            </a:stretch>
          </p:blipFill>
          <p:spPr>
            <a:xfrm>
              <a:off x="-1" y="0"/>
              <a:ext cx="5321823" cy="34036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4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87"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5" name="Shape 170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06" name="Shape 1706"/>
          <p:cNvSpPr/>
          <p:nvPr>
            <p:ph type="body" idx="1"/>
          </p:nvPr>
        </p:nvSpPr>
        <p:spPr>
          <a:xfrm>
            <a:off x="800271" y="1752599"/>
            <a:ext cx="14657235" cy="6858004"/>
          </a:xfrm>
          <a:prstGeom prst="rect">
            <a:avLst/>
          </a:prstGeom>
        </p:spPr>
        <p:txBody>
          <a:bodyPr>
            <a:normAutofit fontScale="100000" lnSpcReduction="0"/>
          </a:bodyPr>
          <a:lstStyle/>
          <a:p>
            <a:pPr lvl="0" marL="787444" indent="-787444">
              <a:defRPr sz="1800"/>
            </a:pPr>
            <a:r>
              <a:rPr sz="4200"/>
              <a:t>Alex Vinyar</a:t>
            </a:r>
            <a:endParaRPr sz="4200"/>
          </a:p>
          <a:p>
            <a:pPr lvl="0" marL="787444" indent="-787444">
              <a:defRPr sz="1800"/>
            </a:pPr>
            <a:r>
              <a:rPr sz="4200"/>
              <a:t>Automation Consultant with Chef</a:t>
            </a:r>
            <a:endParaRPr sz="4200"/>
          </a:p>
          <a:p>
            <a:pPr lvl="0" marL="787444" indent="-787444">
              <a:defRPr sz="1800"/>
            </a:pPr>
            <a:r>
              <a:rPr sz="4200"/>
              <a:t>Previous job roles/background</a:t>
            </a:r>
            <a:endParaRPr sz="4200"/>
          </a:p>
          <a:p>
            <a:pPr lvl="1" marL="0" indent="405040">
              <a:buSzTx/>
              <a:buNone/>
              <a:defRPr sz="1800"/>
            </a:pPr>
            <a:r>
              <a:rPr sz="4200"/>
              <a:t>		Automator at Microsoft, Xbox, Expedia</a:t>
            </a:r>
            <a:endParaRPr sz="4200"/>
          </a:p>
          <a:p>
            <a:pPr lvl="0" marL="787444" indent="-787444">
              <a:defRPr sz="1800"/>
            </a:pPr>
            <a:r>
              <a:rPr sz="4200"/>
              <a:t>Experience with Chef and/or config management</a:t>
            </a:r>
            <a:endParaRPr sz="4200"/>
          </a:p>
          <a:p>
            <a:pPr lvl="0" marL="0" indent="0">
              <a:buSzTx/>
              <a:buNone/>
              <a:defRPr sz="1800"/>
            </a:pPr>
            <a:r>
              <a:rPr sz="4200"/>
              <a:t>		All kinds of automation in the windows world</a:t>
            </a:r>
            <a:endParaRPr sz="4200"/>
          </a:p>
          <a:p>
            <a:pPr lvl="0" marL="787444" indent="-787444">
              <a:defRPr sz="1800"/>
            </a:pPr>
            <a:r>
              <a:rPr sz="4200"/>
              <a:t>Favorite Text Editor</a:t>
            </a:r>
            <a:endParaRPr sz="4200"/>
          </a:p>
          <a:p>
            <a:pPr lvl="0" marL="0" indent="0">
              <a:buSzTx/>
              <a:buNone/>
              <a:defRPr sz="1800"/>
            </a:pPr>
            <a:r>
              <a:rPr sz="4200"/>
              <a:t>		Sublime for all things Chef</a:t>
            </a:r>
            <a:br>
              <a:rPr sz="4200"/>
            </a:br>
            <a:r>
              <a:rPr sz="4200"/>
              <a:t>		Notepad++ for Powershell</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2" name="Shape 180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Complexity</a:t>
            </a:r>
          </a:p>
        </p:txBody>
      </p:sp>
      <p:pic>
        <p:nvPicPr>
          <p:cNvPr id="1803" name="image9.png"/>
          <p:cNvPicPr/>
          <p:nvPr/>
        </p:nvPicPr>
        <p:blipFill>
          <a:blip r:embed="rId3">
            <a:extLst/>
          </a:blip>
          <a:srcRect l="0" t="19291" r="0" b="19291"/>
          <a:stretch>
            <a:fillRect/>
          </a:stretch>
        </p:blipFill>
        <p:spPr>
          <a:xfrm>
            <a:off x="0" y="1447798"/>
            <a:ext cx="16261233" cy="7467604"/>
          </a:xfrm>
          <a:prstGeom prst="rect">
            <a:avLst/>
          </a:prstGeom>
          <a:ln w="12700">
            <a:miter lim="400000"/>
          </a:ln>
        </p:spPr>
      </p:pic>
    </p:spTree>
  </p:cSld>
  <p:clrMapOvr>
    <a:masterClrMapping/>
  </p:clrMapOvr>
  <p:transition spd="med" advClick="1"/>
</p:sld>
</file>

<file path=ppt/slides/slide3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993" name="Group 4993"/>
          <p:cNvGrpSpPr/>
          <p:nvPr/>
        </p:nvGrpSpPr>
        <p:grpSpPr>
          <a:xfrm>
            <a:off x="12509500" y="876300"/>
            <a:ext cx="3416300" cy="1816100"/>
            <a:chOff x="-50800" y="-50800"/>
            <a:chExt cx="3416300" cy="1816100"/>
          </a:xfrm>
        </p:grpSpPr>
        <p:sp>
          <p:nvSpPr>
            <p:cNvPr id="4992" name="Shape 4992"/>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EFEDDE"/>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FEDDE"/>
                  </a:solidFill>
                  <a:effectLst>
                    <a:outerShdw sx="100000" sy="100000" kx="0" ky="0" algn="b" rotWithShape="0" blurRad="38100" dist="12700" dir="5400000">
                      <a:srgbClr val="000000">
                        <a:alpha val="50000"/>
                      </a:srgbClr>
                    </a:outerShdw>
                  </a:effectLst>
                </a:rPr>
                <a:t>401!</a:t>
              </a:r>
            </a:p>
          </p:txBody>
        </p:sp>
        <p:pic>
          <p:nvPicPr>
            <p:cNvPr id="4991" name=""/>
            <p:cNvPicPr/>
            <p:nvPr/>
          </p:nvPicPr>
          <p:blipFill>
            <a:blip r:embed="rId3">
              <a:extLst/>
            </a:blip>
            <a:stretch>
              <a:fillRect/>
            </a:stretch>
          </p:blipFill>
          <p:spPr>
            <a:xfrm>
              <a:off x="-50800" y="-50801"/>
              <a:ext cx="3416300" cy="1816102"/>
            </a:xfrm>
            <a:prstGeom prst="rect">
              <a:avLst/>
            </a:prstGeom>
            <a:effectLst/>
          </p:spPr>
        </p:pic>
      </p:grpSp>
      <p:grpSp>
        <p:nvGrpSpPr>
          <p:cNvPr id="4996" name="Group 4996"/>
          <p:cNvGrpSpPr/>
          <p:nvPr/>
        </p:nvGrpSpPr>
        <p:grpSpPr>
          <a:xfrm>
            <a:off x="1206500" y="6858000"/>
            <a:ext cx="3416300" cy="1816100"/>
            <a:chOff x="-50800" y="-50800"/>
            <a:chExt cx="3416300" cy="1816100"/>
          </a:xfrm>
        </p:grpSpPr>
        <p:sp>
          <p:nvSpPr>
            <p:cNvPr id="4995" name="Shape 4995"/>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4994" name=""/>
            <p:cNvPicPr/>
            <p:nvPr/>
          </p:nvPicPr>
          <p:blipFill>
            <a:blip r:embed="rId4">
              <a:extLst/>
            </a:blip>
            <a:stretch>
              <a:fillRect/>
            </a:stretch>
          </p:blipFill>
          <p:spPr>
            <a:xfrm>
              <a:off x="-50800" y="-50801"/>
              <a:ext cx="3416300" cy="1816102"/>
            </a:xfrm>
            <a:prstGeom prst="rect">
              <a:avLst/>
            </a:prstGeom>
            <a:effectLst/>
          </p:spPr>
        </p:pic>
      </p:grpSp>
      <p:grpSp>
        <p:nvGrpSpPr>
          <p:cNvPr id="4999" name="Group 4999"/>
          <p:cNvGrpSpPr/>
          <p:nvPr/>
        </p:nvGrpSpPr>
        <p:grpSpPr>
          <a:xfrm>
            <a:off x="5283200" y="1021076"/>
            <a:ext cx="1388469" cy="1539248"/>
            <a:chOff x="-50799" y="-134623"/>
            <a:chExt cx="1388468" cy="1539247"/>
          </a:xfrm>
        </p:grpSpPr>
        <p:sp>
          <p:nvSpPr>
            <p:cNvPr id="4998" name="Shape 4998"/>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4997" name=""/>
            <p:cNvPicPr/>
            <p:nvPr/>
          </p:nvPicPr>
          <p:blipFill>
            <a:blip r:embed="rId5">
              <a:extLst/>
            </a:blip>
            <a:stretch>
              <a:fillRect/>
            </a:stretch>
          </p:blipFill>
          <p:spPr>
            <a:xfrm>
              <a:off x="-50800" y="-134624"/>
              <a:ext cx="1388469" cy="1539248"/>
            </a:xfrm>
            <a:prstGeom prst="rect">
              <a:avLst/>
            </a:prstGeom>
            <a:effectLst/>
          </p:spPr>
        </p:pic>
      </p:grpSp>
      <p:grpSp>
        <p:nvGrpSpPr>
          <p:cNvPr id="5002" name="Group 5002"/>
          <p:cNvGrpSpPr/>
          <p:nvPr/>
        </p:nvGrpSpPr>
        <p:grpSpPr>
          <a:xfrm>
            <a:off x="11404600" y="1021076"/>
            <a:ext cx="1388469" cy="1539248"/>
            <a:chOff x="-50799" y="-134623"/>
            <a:chExt cx="1388468" cy="1539247"/>
          </a:xfrm>
        </p:grpSpPr>
        <p:sp>
          <p:nvSpPr>
            <p:cNvPr id="5001" name="Shape 5001"/>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00" name=""/>
            <p:cNvPicPr/>
            <p:nvPr/>
          </p:nvPicPr>
          <p:blipFill>
            <a:blip r:embed="rId6">
              <a:extLst/>
            </a:blip>
            <a:stretch>
              <a:fillRect/>
            </a:stretch>
          </p:blipFill>
          <p:spPr>
            <a:xfrm>
              <a:off x="-50800" y="-134624"/>
              <a:ext cx="1388469" cy="1539248"/>
            </a:xfrm>
            <a:prstGeom prst="rect">
              <a:avLst/>
            </a:prstGeom>
            <a:effectLst/>
          </p:spPr>
        </p:pic>
      </p:grpSp>
      <p:grpSp>
        <p:nvGrpSpPr>
          <p:cNvPr id="5005" name="Group 5005"/>
          <p:cNvGrpSpPr/>
          <p:nvPr/>
        </p:nvGrpSpPr>
        <p:grpSpPr>
          <a:xfrm rot="5400000">
            <a:off x="1121865" y="4407710"/>
            <a:ext cx="3598270" cy="1539249"/>
            <a:chOff x="-50800" y="-134623"/>
            <a:chExt cx="3598269" cy="1539247"/>
          </a:xfrm>
        </p:grpSpPr>
        <p:sp>
          <p:nvSpPr>
            <p:cNvPr id="5004" name="Shape 5004"/>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03" name=""/>
            <p:cNvPicPr/>
            <p:nvPr/>
          </p:nvPicPr>
          <p:blipFill>
            <a:blip r:embed="rId7">
              <a:extLst/>
            </a:blip>
            <a:stretch>
              <a:fillRect/>
            </a:stretch>
          </p:blipFill>
          <p:spPr>
            <a:xfrm>
              <a:off x="-50800" y="-134624"/>
              <a:ext cx="3598269" cy="1539248"/>
            </a:xfrm>
            <a:prstGeom prst="rect">
              <a:avLst/>
            </a:prstGeom>
            <a:effectLst/>
          </p:spPr>
        </p:pic>
      </p:grpSp>
      <p:sp>
        <p:nvSpPr>
          <p:cNvPr id="5006" name="Shape 5006"/>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007" name="Shape 5007"/>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08" name="Shape 5008"/>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09" name="Shape 500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010" name="Shape 5010"/>
          <p:cNvSpPr/>
          <p:nvPr/>
        </p:nvSpPr>
        <p:spPr>
          <a:xfrm>
            <a:off x="876300" y="3378200"/>
            <a:ext cx="3911600" cy="544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015" name="Group 5015"/>
          <p:cNvGrpSpPr/>
          <p:nvPr/>
        </p:nvGrpSpPr>
        <p:grpSpPr>
          <a:xfrm>
            <a:off x="254023" y="88900"/>
            <a:ext cx="5321825" cy="3403600"/>
            <a:chOff x="0" y="0"/>
            <a:chExt cx="5321823" cy="3403600"/>
          </a:xfrm>
        </p:grpSpPr>
        <p:grpSp>
          <p:nvGrpSpPr>
            <p:cNvPr id="5013" name="Group 5013"/>
            <p:cNvGrpSpPr/>
            <p:nvPr/>
          </p:nvGrpSpPr>
          <p:grpSpPr>
            <a:xfrm>
              <a:off x="101609" y="63500"/>
              <a:ext cx="5118606" cy="3276600"/>
              <a:chOff x="0" y="0"/>
              <a:chExt cx="5118605" cy="3276600"/>
            </a:xfrm>
          </p:grpSpPr>
          <p:sp>
            <p:nvSpPr>
              <p:cNvPr id="5011" name="Shape 5011"/>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012" name="Shape 5012"/>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5014" name="image86.png"/>
            <p:cNvPicPr/>
            <p:nvPr/>
          </p:nvPicPr>
          <p:blipFill>
            <a:blip r:embed="rId8">
              <a:extLst/>
            </a:blip>
            <a:stretch>
              <a:fillRect/>
            </a:stretch>
          </p:blipFill>
          <p:spPr>
            <a:xfrm>
              <a:off x="-1" y="0"/>
              <a:ext cx="5321825" cy="3403600"/>
            </a:xfrm>
            <a:prstGeom prst="rect">
              <a:avLst/>
            </a:prstGeom>
            <a:ln w="12700" cap="flat">
              <a:noFill/>
              <a:miter lim="400000"/>
            </a:ln>
            <a:effectLst/>
          </p:spPr>
        </p:pic>
      </p:grpSp>
      <p:grpSp>
        <p:nvGrpSpPr>
          <p:cNvPr id="5020" name="Group 5020"/>
          <p:cNvGrpSpPr/>
          <p:nvPr/>
        </p:nvGrpSpPr>
        <p:grpSpPr>
          <a:xfrm>
            <a:off x="6325218" y="88900"/>
            <a:ext cx="5321823" cy="3403600"/>
            <a:chOff x="0" y="0"/>
            <a:chExt cx="5321822" cy="3403600"/>
          </a:xfrm>
        </p:grpSpPr>
        <p:grpSp>
          <p:nvGrpSpPr>
            <p:cNvPr id="5018" name="Group 5018"/>
            <p:cNvGrpSpPr/>
            <p:nvPr/>
          </p:nvGrpSpPr>
          <p:grpSpPr>
            <a:xfrm>
              <a:off x="101609" y="63500"/>
              <a:ext cx="5118604" cy="3276600"/>
              <a:chOff x="0" y="0"/>
              <a:chExt cx="5118603" cy="3276600"/>
            </a:xfrm>
          </p:grpSpPr>
          <p:sp>
            <p:nvSpPr>
              <p:cNvPr id="5016" name="Shape 5016"/>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017" name="Shape 5017"/>
              <p:cNvSpPr/>
              <p:nvPr/>
            </p:nvSpPr>
            <p:spPr>
              <a:xfrm>
                <a:off x="340639" y="1402689"/>
                <a:ext cx="4437326"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C:\chef\validation.pem?</a:t>
                </a:r>
              </a:p>
            </p:txBody>
          </p:sp>
        </p:grpSp>
        <p:pic>
          <p:nvPicPr>
            <p:cNvPr id="5019" name="image86.png"/>
            <p:cNvPicPr/>
            <p:nvPr/>
          </p:nvPicPr>
          <p:blipFill>
            <a:blip r:embed="rId8">
              <a:extLst/>
            </a:blip>
            <a:stretch>
              <a:fillRect/>
            </a:stretch>
          </p:blipFill>
          <p:spPr>
            <a:xfrm>
              <a:off x="-1" y="0"/>
              <a:ext cx="5321823" cy="34036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5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20" grpId="1"/>
    </p:bldLst>
  </p:timing>
</p:sld>
</file>

<file path=ppt/slides/slide3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026" name="Group 5026"/>
          <p:cNvGrpSpPr/>
          <p:nvPr/>
        </p:nvGrpSpPr>
        <p:grpSpPr>
          <a:xfrm>
            <a:off x="12509500" y="876300"/>
            <a:ext cx="3416300" cy="1816100"/>
            <a:chOff x="-50800" y="-50800"/>
            <a:chExt cx="3416300" cy="1816100"/>
          </a:xfrm>
        </p:grpSpPr>
        <p:sp>
          <p:nvSpPr>
            <p:cNvPr id="5025" name="Shape 5025"/>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EFEDDE"/>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FEDDE"/>
                  </a:solidFill>
                  <a:effectLst>
                    <a:outerShdw sx="100000" sy="100000" kx="0" ky="0" algn="b" rotWithShape="0" blurRad="38100" dist="12700" dir="5400000">
                      <a:srgbClr val="000000">
                        <a:alpha val="50000"/>
                      </a:srgbClr>
                    </a:outerShdw>
                  </a:effectLst>
                </a:rPr>
                <a:t>401!</a:t>
              </a:r>
            </a:p>
          </p:txBody>
        </p:sp>
        <p:pic>
          <p:nvPicPr>
            <p:cNvPr id="5024" name=""/>
            <p:cNvPicPr/>
            <p:nvPr/>
          </p:nvPicPr>
          <p:blipFill>
            <a:blip r:embed="rId3">
              <a:extLst/>
            </a:blip>
            <a:stretch>
              <a:fillRect/>
            </a:stretch>
          </p:blipFill>
          <p:spPr>
            <a:xfrm>
              <a:off x="-50800" y="-50801"/>
              <a:ext cx="3416300" cy="1816102"/>
            </a:xfrm>
            <a:prstGeom prst="rect">
              <a:avLst/>
            </a:prstGeom>
            <a:effectLst/>
          </p:spPr>
        </p:pic>
      </p:grpSp>
      <p:grpSp>
        <p:nvGrpSpPr>
          <p:cNvPr id="5029" name="Group 5029"/>
          <p:cNvGrpSpPr/>
          <p:nvPr/>
        </p:nvGrpSpPr>
        <p:grpSpPr>
          <a:xfrm>
            <a:off x="7277100" y="4165600"/>
            <a:ext cx="3416300" cy="2006600"/>
            <a:chOff x="-50800" y="-50800"/>
            <a:chExt cx="3416300" cy="2006600"/>
          </a:xfrm>
        </p:grpSpPr>
        <p:sp>
          <p:nvSpPr>
            <p:cNvPr id="5028" name="Shape 5028"/>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Request API Client</a:t>
              </a:r>
            </a:p>
          </p:txBody>
        </p:sp>
        <p:pic>
          <p:nvPicPr>
            <p:cNvPr id="5027" name=""/>
            <p:cNvPicPr/>
            <p:nvPr/>
          </p:nvPicPr>
          <p:blipFill>
            <a:blip r:embed="rId4">
              <a:extLst/>
            </a:blip>
            <a:stretch>
              <a:fillRect/>
            </a:stretch>
          </p:blipFill>
          <p:spPr>
            <a:xfrm>
              <a:off x="-50800" y="-50800"/>
              <a:ext cx="3416300" cy="2006600"/>
            </a:xfrm>
            <a:prstGeom prst="rect">
              <a:avLst/>
            </a:prstGeom>
            <a:effectLst/>
          </p:spPr>
        </p:pic>
      </p:grpSp>
      <p:grpSp>
        <p:nvGrpSpPr>
          <p:cNvPr id="5032" name="Group 5032"/>
          <p:cNvGrpSpPr/>
          <p:nvPr/>
        </p:nvGrpSpPr>
        <p:grpSpPr>
          <a:xfrm>
            <a:off x="1206500" y="6858000"/>
            <a:ext cx="3416300" cy="1816100"/>
            <a:chOff x="-50800" y="-50800"/>
            <a:chExt cx="3416300" cy="1816100"/>
          </a:xfrm>
        </p:grpSpPr>
        <p:sp>
          <p:nvSpPr>
            <p:cNvPr id="5031" name="Shape 5031"/>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5030" name=""/>
            <p:cNvPicPr/>
            <p:nvPr/>
          </p:nvPicPr>
          <p:blipFill>
            <a:blip r:embed="rId5">
              <a:extLst/>
            </a:blip>
            <a:stretch>
              <a:fillRect/>
            </a:stretch>
          </p:blipFill>
          <p:spPr>
            <a:xfrm>
              <a:off x="-50800" y="-50801"/>
              <a:ext cx="3416300" cy="1816102"/>
            </a:xfrm>
            <a:prstGeom prst="rect">
              <a:avLst/>
            </a:prstGeom>
            <a:effectLst/>
          </p:spPr>
        </p:pic>
      </p:grpSp>
      <p:grpSp>
        <p:nvGrpSpPr>
          <p:cNvPr id="5035" name="Group 5035"/>
          <p:cNvGrpSpPr/>
          <p:nvPr/>
        </p:nvGrpSpPr>
        <p:grpSpPr>
          <a:xfrm>
            <a:off x="5283200" y="1021076"/>
            <a:ext cx="1388469" cy="1539248"/>
            <a:chOff x="-50799" y="-134623"/>
            <a:chExt cx="1388468" cy="1539247"/>
          </a:xfrm>
        </p:grpSpPr>
        <p:sp>
          <p:nvSpPr>
            <p:cNvPr id="5034" name="Shape 503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33" name=""/>
            <p:cNvPicPr/>
            <p:nvPr/>
          </p:nvPicPr>
          <p:blipFill>
            <a:blip r:embed="rId6">
              <a:extLst/>
            </a:blip>
            <a:stretch>
              <a:fillRect/>
            </a:stretch>
          </p:blipFill>
          <p:spPr>
            <a:xfrm>
              <a:off x="-50800" y="-134624"/>
              <a:ext cx="1388469" cy="1539248"/>
            </a:xfrm>
            <a:prstGeom prst="rect">
              <a:avLst/>
            </a:prstGeom>
            <a:effectLst/>
          </p:spPr>
        </p:pic>
      </p:grpSp>
      <p:grpSp>
        <p:nvGrpSpPr>
          <p:cNvPr id="5038" name="Group 5038"/>
          <p:cNvGrpSpPr/>
          <p:nvPr/>
        </p:nvGrpSpPr>
        <p:grpSpPr>
          <a:xfrm>
            <a:off x="11404600" y="1021076"/>
            <a:ext cx="1388469" cy="1539248"/>
            <a:chOff x="-50799" y="-134623"/>
            <a:chExt cx="1388468" cy="1539247"/>
          </a:xfrm>
        </p:grpSpPr>
        <p:sp>
          <p:nvSpPr>
            <p:cNvPr id="5037" name="Shape 5037"/>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36" name=""/>
            <p:cNvPicPr/>
            <p:nvPr/>
          </p:nvPicPr>
          <p:blipFill>
            <a:blip r:embed="rId7">
              <a:extLst/>
            </a:blip>
            <a:stretch>
              <a:fillRect/>
            </a:stretch>
          </p:blipFill>
          <p:spPr>
            <a:xfrm>
              <a:off x="-50800" y="-134624"/>
              <a:ext cx="1388469" cy="1539248"/>
            </a:xfrm>
            <a:prstGeom prst="rect">
              <a:avLst/>
            </a:prstGeom>
            <a:effectLst/>
          </p:spPr>
        </p:pic>
      </p:grpSp>
      <p:grpSp>
        <p:nvGrpSpPr>
          <p:cNvPr id="5041" name="Group 5041"/>
          <p:cNvGrpSpPr/>
          <p:nvPr/>
        </p:nvGrpSpPr>
        <p:grpSpPr>
          <a:xfrm rot="5400000">
            <a:off x="1121865" y="4407710"/>
            <a:ext cx="3598270" cy="1539249"/>
            <a:chOff x="-50800" y="-134623"/>
            <a:chExt cx="3598269" cy="1539247"/>
          </a:xfrm>
        </p:grpSpPr>
        <p:sp>
          <p:nvSpPr>
            <p:cNvPr id="5040" name="Shape 5040"/>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39" name=""/>
            <p:cNvPicPr/>
            <p:nvPr/>
          </p:nvPicPr>
          <p:blipFill>
            <a:blip r:embed="rId8">
              <a:extLst/>
            </a:blip>
            <a:stretch>
              <a:fillRect/>
            </a:stretch>
          </p:blipFill>
          <p:spPr>
            <a:xfrm>
              <a:off x="-50800" y="-134624"/>
              <a:ext cx="3598269" cy="1539248"/>
            </a:xfrm>
            <a:prstGeom prst="rect">
              <a:avLst/>
            </a:prstGeom>
            <a:effectLst/>
          </p:spPr>
        </p:pic>
      </p:grpSp>
      <p:grpSp>
        <p:nvGrpSpPr>
          <p:cNvPr id="5044" name="Group 5044"/>
          <p:cNvGrpSpPr/>
          <p:nvPr/>
        </p:nvGrpSpPr>
        <p:grpSpPr>
          <a:xfrm rot="5400000">
            <a:off x="8297365" y="3010710"/>
            <a:ext cx="1388470" cy="1539249"/>
            <a:chOff x="-50799" y="-134623"/>
            <a:chExt cx="1388468" cy="1539247"/>
          </a:xfrm>
        </p:grpSpPr>
        <p:sp>
          <p:nvSpPr>
            <p:cNvPr id="5043" name="Shape 5043"/>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42" name=""/>
            <p:cNvPicPr/>
            <p:nvPr/>
          </p:nvPicPr>
          <p:blipFill>
            <a:blip r:embed="rId9">
              <a:extLst/>
            </a:blip>
            <a:stretch>
              <a:fillRect/>
            </a:stretch>
          </p:blipFill>
          <p:spPr>
            <a:xfrm>
              <a:off x="-50800" y="-134624"/>
              <a:ext cx="1388469" cy="1539248"/>
            </a:xfrm>
            <a:prstGeom prst="rect">
              <a:avLst/>
            </a:prstGeom>
            <a:effectLst/>
          </p:spPr>
        </p:pic>
      </p:grpSp>
      <p:sp>
        <p:nvSpPr>
          <p:cNvPr id="5045" name="Shape 5045"/>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046" name="Shape 5046"/>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47" name="Shape 5047"/>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48" name="Shape 5048"/>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049" name="Shape 504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050" name="Shape 5050"/>
          <p:cNvSpPr/>
          <p:nvPr/>
        </p:nvSpPr>
        <p:spPr>
          <a:xfrm>
            <a:off x="876300" y="3378200"/>
            <a:ext cx="3911600" cy="544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51" name="Shape 5051"/>
          <p:cNvSpPr/>
          <p:nvPr/>
        </p:nvSpPr>
        <p:spPr>
          <a:xfrm>
            <a:off x="11404600" y="457200"/>
            <a:ext cx="4610100" cy="24130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056" name="Group 5056"/>
          <p:cNvGrpSpPr/>
          <p:nvPr/>
        </p:nvGrpSpPr>
        <p:grpSpPr>
          <a:xfrm>
            <a:off x="254023" y="88900"/>
            <a:ext cx="5321825" cy="3403600"/>
            <a:chOff x="0" y="0"/>
            <a:chExt cx="5321823" cy="3403600"/>
          </a:xfrm>
        </p:grpSpPr>
        <p:grpSp>
          <p:nvGrpSpPr>
            <p:cNvPr id="5054" name="Group 5054"/>
            <p:cNvGrpSpPr/>
            <p:nvPr/>
          </p:nvGrpSpPr>
          <p:grpSpPr>
            <a:xfrm>
              <a:off x="101609" y="63500"/>
              <a:ext cx="5118606" cy="3276600"/>
              <a:chOff x="0" y="0"/>
              <a:chExt cx="5118605" cy="3276600"/>
            </a:xfrm>
          </p:grpSpPr>
          <p:sp>
            <p:nvSpPr>
              <p:cNvPr id="5052" name="Shape 5052"/>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053" name="Shape 5053"/>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5055" name="image86.png"/>
            <p:cNvPicPr/>
            <p:nvPr/>
          </p:nvPicPr>
          <p:blipFill>
            <a:blip r:embed="rId10">
              <a:extLst/>
            </a:blip>
            <a:stretch>
              <a:fillRect/>
            </a:stretch>
          </p:blipFill>
          <p:spPr>
            <a:xfrm>
              <a:off x="-1" y="0"/>
              <a:ext cx="5321825" cy="3403600"/>
            </a:xfrm>
            <a:prstGeom prst="rect">
              <a:avLst/>
            </a:prstGeom>
            <a:ln w="12700" cap="flat">
              <a:noFill/>
              <a:miter lim="400000"/>
            </a:ln>
            <a:effectLst/>
          </p:spPr>
        </p:pic>
      </p:grpSp>
      <p:grpSp>
        <p:nvGrpSpPr>
          <p:cNvPr id="5061" name="Group 5061"/>
          <p:cNvGrpSpPr/>
          <p:nvPr/>
        </p:nvGrpSpPr>
        <p:grpSpPr>
          <a:xfrm>
            <a:off x="6325218" y="88900"/>
            <a:ext cx="5321823" cy="3403600"/>
            <a:chOff x="0" y="0"/>
            <a:chExt cx="5321822" cy="3403600"/>
          </a:xfrm>
        </p:grpSpPr>
        <p:grpSp>
          <p:nvGrpSpPr>
            <p:cNvPr id="5059" name="Group 5059"/>
            <p:cNvGrpSpPr/>
            <p:nvPr/>
          </p:nvGrpSpPr>
          <p:grpSpPr>
            <a:xfrm>
              <a:off x="101609" y="63500"/>
              <a:ext cx="5118604" cy="3276600"/>
              <a:chOff x="0" y="0"/>
              <a:chExt cx="5118603" cy="3276600"/>
            </a:xfrm>
          </p:grpSpPr>
          <p:sp>
            <p:nvSpPr>
              <p:cNvPr id="5057" name="Shape 5057"/>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058" name="Shape 5058"/>
              <p:cNvSpPr/>
              <p:nvPr/>
            </p:nvSpPr>
            <p:spPr>
              <a:xfrm>
                <a:off x="340639" y="1402689"/>
                <a:ext cx="4437326"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C:\chef\validation.pem?</a:t>
                </a:r>
              </a:p>
            </p:txBody>
          </p:sp>
        </p:grpSp>
        <p:pic>
          <p:nvPicPr>
            <p:cNvPr id="5060" name="image86.png"/>
            <p:cNvPicPr/>
            <p:nvPr/>
          </p:nvPicPr>
          <p:blipFill>
            <a:blip r:embed="rId10">
              <a:extLst/>
            </a:blip>
            <a:stretch>
              <a:fillRect/>
            </a:stretch>
          </p:blipFill>
          <p:spPr>
            <a:xfrm>
              <a:off x="-1" y="0"/>
              <a:ext cx="5321823" cy="34036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50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61" grpId="1"/>
    </p:bldLst>
  </p:timing>
</p:sld>
</file>

<file path=ppt/slides/slide3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067" name="Group 5067"/>
          <p:cNvGrpSpPr/>
          <p:nvPr/>
        </p:nvGrpSpPr>
        <p:grpSpPr>
          <a:xfrm>
            <a:off x="12509500" y="876300"/>
            <a:ext cx="3416300" cy="1816100"/>
            <a:chOff x="-50800" y="-50800"/>
            <a:chExt cx="3416300" cy="1816100"/>
          </a:xfrm>
        </p:grpSpPr>
        <p:sp>
          <p:nvSpPr>
            <p:cNvPr id="5066" name="Shape 5066"/>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EFEDDE"/>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FEDDE"/>
                  </a:solidFill>
                  <a:effectLst>
                    <a:outerShdw sx="100000" sy="100000" kx="0" ky="0" algn="b" rotWithShape="0" blurRad="38100" dist="12700" dir="5400000">
                      <a:srgbClr val="000000">
                        <a:alpha val="50000"/>
                      </a:srgbClr>
                    </a:outerShdw>
                  </a:effectLst>
                </a:rPr>
                <a:t>401!</a:t>
              </a:r>
            </a:p>
          </p:txBody>
        </p:sp>
        <p:pic>
          <p:nvPicPr>
            <p:cNvPr id="5065" name=""/>
            <p:cNvPicPr/>
            <p:nvPr/>
          </p:nvPicPr>
          <p:blipFill>
            <a:blip r:embed="rId3">
              <a:extLst/>
            </a:blip>
            <a:stretch>
              <a:fillRect/>
            </a:stretch>
          </p:blipFill>
          <p:spPr>
            <a:xfrm>
              <a:off x="-50800" y="-50801"/>
              <a:ext cx="3416300" cy="1816102"/>
            </a:xfrm>
            <a:prstGeom prst="rect">
              <a:avLst/>
            </a:prstGeom>
            <a:effectLst/>
          </p:spPr>
        </p:pic>
      </p:grpSp>
      <p:grpSp>
        <p:nvGrpSpPr>
          <p:cNvPr id="5070" name="Group 5070"/>
          <p:cNvGrpSpPr/>
          <p:nvPr/>
        </p:nvGrpSpPr>
        <p:grpSpPr>
          <a:xfrm>
            <a:off x="7277100" y="4165600"/>
            <a:ext cx="3416300" cy="2006600"/>
            <a:chOff x="-50800" y="-50800"/>
            <a:chExt cx="3416300" cy="2006600"/>
          </a:xfrm>
        </p:grpSpPr>
        <p:sp>
          <p:nvSpPr>
            <p:cNvPr id="5069" name="Shape 5069"/>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Request API Client</a:t>
              </a:r>
            </a:p>
          </p:txBody>
        </p:sp>
        <p:pic>
          <p:nvPicPr>
            <p:cNvPr id="5068" name=""/>
            <p:cNvPicPr/>
            <p:nvPr/>
          </p:nvPicPr>
          <p:blipFill>
            <a:blip r:embed="rId4">
              <a:extLst/>
            </a:blip>
            <a:stretch>
              <a:fillRect/>
            </a:stretch>
          </p:blipFill>
          <p:spPr>
            <a:xfrm>
              <a:off x="-50800" y="-50800"/>
              <a:ext cx="3416300" cy="2006600"/>
            </a:xfrm>
            <a:prstGeom prst="rect">
              <a:avLst/>
            </a:prstGeom>
            <a:effectLst/>
          </p:spPr>
        </p:pic>
      </p:grpSp>
      <p:grpSp>
        <p:nvGrpSpPr>
          <p:cNvPr id="5073" name="Group 5073"/>
          <p:cNvGrpSpPr/>
          <p:nvPr/>
        </p:nvGrpSpPr>
        <p:grpSpPr>
          <a:xfrm>
            <a:off x="1206500" y="6858000"/>
            <a:ext cx="3416300" cy="1816100"/>
            <a:chOff x="-50800" y="-50800"/>
            <a:chExt cx="3416300" cy="1816100"/>
          </a:xfrm>
        </p:grpSpPr>
        <p:sp>
          <p:nvSpPr>
            <p:cNvPr id="5072" name="Shape 5072"/>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5071" name=""/>
            <p:cNvPicPr/>
            <p:nvPr/>
          </p:nvPicPr>
          <p:blipFill>
            <a:blip r:embed="rId5">
              <a:extLst/>
            </a:blip>
            <a:stretch>
              <a:fillRect/>
            </a:stretch>
          </p:blipFill>
          <p:spPr>
            <a:xfrm>
              <a:off x="-50800" y="-50801"/>
              <a:ext cx="3416300" cy="1816102"/>
            </a:xfrm>
            <a:prstGeom prst="rect">
              <a:avLst/>
            </a:prstGeom>
            <a:effectLst/>
          </p:spPr>
        </p:pic>
      </p:grpSp>
      <p:grpSp>
        <p:nvGrpSpPr>
          <p:cNvPr id="5076" name="Group 5076"/>
          <p:cNvGrpSpPr/>
          <p:nvPr/>
        </p:nvGrpSpPr>
        <p:grpSpPr>
          <a:xfrm>
            <a:off x="7277099" y="6858000"/>
            <a:ext cx="3416301" cy="1816101"/>
            <a:chOff x="-50800" y="-50799"/>
            <a:chExt cx="3416300" cy="1816100"/>
          </a:xfrm>
        </p:grpSpPr>
        <p:sp>
          <p:nvSpPr>
            <p:cNvPr id="5075" name="Shape 5075"/>
            <p:cNvSpPr/>
            <p:nvPr/>
          </p:nvSpPr>
          <p:spPr>
            <a:xfrm>
              <a:off x="0" y="0"/>
              <a:ext cx="3314700" cy="17145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client.pem</a:t>
              </a:r>
            </a:p>
          </p:txBody>
        </p:sp>
        <p:pic>
          <p:nvPicPr>
            <p:cNvPr id="5074" name=""/>
            <p:cNvPicPr/>
            <p:nvPr/>
          </p:nvPicPr>
          <p:blipFill>
            <a:blip r:embed="rId6">
              <a:extLst/>
            </a:blip>
            <a:stretch>
              <a:fillRect/>
            </a:stretch>
          </p:blipFill>
          <p:spPr>
            <a:xfrm>
              <a:off x="-50801" y="-50800"/>
              <a:ext cx="3416301" cy="1816101"/>
            </a:xfrm>
            <a:prstGeom prst="rect">
              <a:avLst/>
            </a:prstGeom>
            <a:effectLst/>
          </p:spPr>
        </p:pic>
      </p:grpSp>
      <p:grpSp>
        <p:nvGrpSpPr>
          <p:cNvPr id="5079" name="Group 5079"/>
          <p:cNvGrpSpPr/>
          <p:nvPr/>
        </p:nvGrpSpPr>
        <p:grpSpPr>
          <a:xfrm>
            <a:off x="5283200" y="1021076"/>
            <a:ext cx="1388469" cy="1539248"/>
            <a:chOff x="-50799" y="-134623"/>
            <a:chExt cx="1388468" cy="1539247"/>
          </a:xfrm>
        </p:grpSpPr>
        <p:sp>
          <p:nvSpPr>
            <p:cNvPr id="5078" name="Shape 5078"/>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77" name=""/>
            <p:cNvPicPr/>
            <p:nvPr/>
          </p:nvPicPr>
          <p:blipFill>
            <a:blip r:embed="rId7">
              <a:extLst/>
            </a:blip>
            <a:stretch>
              <a:fillRect/>
            </a:stretch>
          </p:blipFill>
          <p:spPr>
            <a:xfrm>
              <a:off x="-50800" y="-134624"/>
              <a:ext cx="1388469" cy="1539248"/>
            </a:xfrm>
            <a:prstGeom prst="rect">
              <a:avLst/>
            </a:prstGeom>
            <a:effectLst/>
          </p:spPr>
        </p:pic>
      </p:grpSp>
      <p:grpSp>
        <p:nvGrpSpPr>
          <p:cNvPr id="5082" name="Group 5082"/>
          <p:cNvGrpSpPr/>
          <p:nvPr/>
        </p:nvGrpSpPr>
        <p:grpSpPr>
          <a:xfrm>
            <a:off x="11404600" y="1021076"/>
            <a:ext cx="1388469" cy="1539248"/>
            <a:chOff x="-50799" y="-134623"/>
            <a:chExt cx="1388468" cy="1539247"/>
          </a:xfrm>
        </p:grpSpPr>
        <p:sp>
          <p:nvSpPr>
            <p:cNvPr id="5081" name="Shape 5081"/>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80" name=""/>
            <p:cNvPicPr/>
            <p:nvPr/>
          </p:nvPicPr>
          <p:blipFill>
            <a:blip r:embed="rId8">
              <a:extLst/>
            </a:blip>
            <a:stretch>
              <a:fillRect/>
            </a:stretch>
          </p:blipFill>
          <p:spPr>
            <a:xfrm>
              <a:off x="-50800" y="-134624"/>
              <a:ext cx="1388469" cy="1539248"/>
            </a:xfrm>
            <a:prstGeom prst="rect">
              <a:avLst/>
            </a:prstGeom>
            <a:effectLst/>
          </p:spPr>
        </p:pic>
      </p:grpSp>
      <p:grpSp>
        <p:nvGrpSpPr>
          <p:cNvPr id="5085" name="Group 5085"/>
          <p:cNvGrpSpPr/>
          <p:nvPr/>
        </p:nvGrpSpPr>
        <p:grpSpPr>
          <a:xfrm rot="5400000">
            <a:off x="1121865" y="4407710"/>
            <a:ext cx="3598270" cy="1539249"/>
            <a:chOff x="-50800" y="-134623"/>
            <a:chExt cx="3598269" cy="1539247"/>
          </a:xfrm>
        </p:grpSpPr>
        <p:sp>
          <p:nvSpPr>
            <p:cNvPr id="5084" name="Shape 5084"/>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83" name=""/>
            <p:cNvPicPr/>
            <p:nvPr/>
          </p:nvPicPr>
          <p:blipFill>
            <a:blip r:embed="rId9">
              <a:extLst/>
            </a:blip>
            <a:stretch>
              <a:fillRect/>
            </a:stretch>
          </p:blipFill>
          <p:spPr>
            <a:xfrm>
              <a:off x="-50800" y="-134624"/>
              <a:ext cx="3598269" cy="1539248"/>
            </a:xfrm>
            <a:prstGeom prst="rect">
              <a:avLst/>
            </a:prstGeom>
            <a:effectLst/>
          </p:spPr>
        </p:pic>
      </p:grpSp>
      <p:grpSp>
        <p:nvGrpSpPr>
          <p:cNvPr id="5088" name="Group 5088"/>
          <p:cNvGrpSpPr/>
          <p:nvPr/>
        </p:nvGrpSpPr>
        <p:grpSpPr>
          <a:xfrm rot="5400000">
            <a:off x="8297365" y="3010710"/>
            <a:ext cx="1388470" cy="1539249"/>
            <a:chOff x="-50799" y="-134623"/>
            <a:chExt cx="1388468" cy="1539247"/>
          </a:xfrm>
        </p:grpSpPr>
        <p:sp>
          <p:nvSpPr>
            <p:cNvPr id="5087" name="Shape 5087"/>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86" name=""/>
            <p:cNvPicPr/>
            <p:nvPr/>
          </p:nvPicPr>
          <p:blipFill>
            <a:blip r:embed="rId10">
              <a:extLst/>
            </a:blip>
            <a:stretch>
              <a:fillRect/>
            </a:stretch>
          </p:blipFill>
          <p:spPr>
            <a:xfrm>
              <a:off x="-50800" y="-134624"/>
              <a:ext cx="1388469" cy="1539248"/>
            </a:xfrm>
            <a:prstGeom prst="rect">
              <a:avLst/>
            </a:prstGeom>
            <a:effectLst/>
          </p:spPr>
        </p:pic>
      </p:grpSp>
      <p:grpSp>
        <p:nvGrpSpPr>
          <p:cNvPr id="5091" name="Group 5091"/>
          <p:cNvGrpSpPr/>
          <p:nvPr/>
        </p:nvGrpSpPr>
        <p:grpSpPr>
          <a:xfrm rot="5400000">
            <a:off x="8297365" y="5804710"/>
            <a:ext cx="1388470" cy="1539249"/>
            <a:chOff x="-50799" y="-134623"/>
            <a:chExt cx="1388468" cy="1539247"/>
          </a:xfrm>
        </p:grpSpPr>
        <p:sp>
          <p:nvSpPr>
            <p:cNvPr id="5090" name="Shape 5090"/>
            <p:cNvSpPr/>
            <p:nvPr/>
          </p:nvSpPr>
          <p:spPr>
            <a:xfrm>
              <a:off x="-1" y="0"/>
              <a:ext cx="1270001"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089" name=""/>
            <p:cNvPicPr/>
            <p:nvPr/>
          </p:nvPicPr>
          <p:blipFill>
            <a:blip r:embed="rId11">
              <a:extLst/>
            </a:blip>
            <a:stretch>
              <a:fillRect/>
            </a:stretch>
          </p:blipFill>
          <p:spPr>
            <a:xfrm>
              <a:off x="-50801" y="-134624"/>
              <a:ext cx="1388470" cy="1539248"/>
            </a:xfrm>
            <a:prstGeom prst="rect">
              <a:avLst/>
            </a:prstGeom>
            <a:effectLst/>
          </p:spPr>
        </p:pic>
      </p:grpSp>
      <p:sp>
        <p:nvSpPr>
          <p:cNvPr id="5092" name="Shape 5092"/>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093" name="Shape 5093"/>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94" name="Shape 5094"/>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095" name="Shape 5095"/>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096" name="Shape 509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097" name="Shape 5097"/>
          <p:cNvSpPr/>
          <p:nvPr/>
        </p:nvSpPr>
        <p:spPr>
          <a:xfrm>
            <a:off x="876300" y="3378200"/>
            <a:ext cx="3911600" cy="544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98" name="Shape 5098"/>
          <p:cNvSpPr/>
          <p:nvPr/>
        </p:nvSpPr>
        <p:spPr>
          <a:xfrm>
            <a:off x="11404600" y="457200"/>
            <a:ext cx="4610100" cy="24130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103" name="Group 5103"/>
          <p:cNvGrpSpPr/>
          <p:nvPr/>
        </p:nvGrpSpPr>
        <p:grpSpPr>
          <a:xfrm>
            <a:off x="254023" y="88900"/>
            <a:ext cx="5321825" cy="3403600"/>
            <a:chOff x="0" y="0"/>
            <a:chExt cx="5321823" cy="3403600"/>
          </a:xfrm>
        </p:grpSpPr>
        <p:grpSp>
          <p:nvGrpSpPr>
            <p:cNvPr id="5101" name="Group 5101"/>
            <p:cNvGrpSpPr/>
            <p:nvPr/>
          </p:nvGrpSpPr>
          <p:grpSpPr>
            <a:xfrm>
              <a:off x="101609" y="63500"/>
              <a:ext cx="5118606" cy="3276600"/>
              <a:chOff x="0" y="0"/>
              <a:chExt cx="5118605" cy="3276600"/>
            </a:xfrm>
          </p:grpSpPr>
          <p:sp>
            <p:nvSpPr>
              <p:cNvPr id="5099" name="Shape 5099"/>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100" name="Shape 5100"/>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5102" name="image86.png"/>
            <p:cNvPicPr/>
            <p:nvPr/>
          </p:nvPicPr>
          <p:blipFill>
            <a:blip r:embed="rId12">
              <a:extLst/>
            </a:blip>
            <a:stretch>
              <a:fillRect/>
            </a:stretch>
          </p:blipFill>
          <p:spPr>
            <a:xfrm>
              <a:off x="-1" y="0"/>
              <a:ext cx="5321825" cy="3403600"/>
            </a:xfrm>
            <a:prstGeom prst="rect">
              <a:avLst/>
            </a:prstGeom>
            <a:ln w="12700" cap="flat">
              <a:noFill/>
              <a:miter lim="400000"/>
            </a:ln>
            <a:effectLst/>
          </p:spPr>
        </p:pic>
      </p:grpSp>
      <p:grpSp>
        <p:nvGrpSpPr>
          <p:cNvPr id="5108" name="Group 5108"/>
          <p:cNvGrpSpPr/>
          <p:nvPr/>
        </p:nvGrpSpPr>
        <p:grpSpPr>
          <a:xfrm>
            <a:off x="6325218" y="88900"/>
            <a:ext cx="5321823" cy="3403600"/>
            <a:chOff x="0" y="0"/>
            <a:chExt cx="5321822" cy="3403600"/>
          </a:xfrm>
        </p:grpSpPr>
        <p:grpSp>
          <p:nvGrpSpPr>
            <p:cNvPr id="5106" name="Group 5106"/>
            <p:cNvGrpSpPr/>
            <p:nvPr/>
          </p:nvGrpSpPr>
          <p:grpSpPr>
            <a:xfrm>
              <a:off x="101609" y="63500"/>
              <a:ext cx="5118604" cy="3276600"/>
              <a:chOff x="0" y="0"/>
              <a:chExt cx="5118603" cy="3276600"/>
            </a:xfrm>
          </p:grpSpPr>
          <p:sp>
            <p:nvSpPr>
              <p:cNvPr id="5104" name="Shape 5104"/>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105" name="Shape 5105"/>
              <p:cNvSpPr/>
              <p:nvPr/>
            </p:nvSpPr>
            <p:spPr>
              <a:xfrm>
                <a:off x="340639" y="1402689"/>
                <a:ext cx="4437326"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C:\chef\validation.pem?</a:t>
                </a:r>
              </a:p>
            </p:txBody>
          </p:sp>
        </p:grpSp>
        <p:pic>
          <p:nvPicPr>
            <p:cNvPr id="5107" name="image86.png"/>
            <p:cNvPicPr/>
            <p:nvPr/>
          </p:nvPicPr>
          <p:blipFill>
            <a:blip r:embed="rId12">
              <a:extLst/>
            </a:blip>
            <a:stretch>
              <a:fillRect/>
            </a:stretch>
          </p:blipFill>
          <p:spPr>
            <a:xfrm>
              <a:off x="-1" y="0"/>
              <a:ext cx="5321823" cy="34036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5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08" grpId="1"/>
    </p:bldLst>
  </p:timing>
</p:sld>
</file>

<file path=ppt/slides/slide3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114" name="Group 5114"/>
          <p:cNvGrpSpPr/>
          <p:nvPr/>
        </p:nvGrpSpPr>
        <p:grpSpPr>
          <a:xfrm>
            <a:off x="12509500" y="876300"/>
            <a:ext cx="3416300" cy="1816100"/>
            <a:chOff x="-50800" y="-50800"/>
            <a:chExt cx="3416300" cy="1816100"/>
          </a:xfrm>
        </p:grpSpPr>
        <p:sp>
          <p:nvSpPr>
            <p:cNvPr id="5113" name="Shape 5113"/>
            <p:cNvSpPr/>
            <p:nvPr/>
          </p:nvSpPr>
          <p:spPr>
            <a:xfrm>
              <a:off x="0" y="0"/>
              <a:ext cx="3314700" cy="1714500"/>
            </a:xfrm>
            <a:prstGeom prst="roundRect">
              <a:avLst>
                <a:gd name="adj" fmla="val 11111"/>
              </a:avLst>
            </a:prstGeom>
            <a:solidFill>
              <a:srgbClr val="C91C0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EFEDDE"/>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EFEDDE"/>
                  </a:solidFill>
                  <a:effectLst>
                    <a:outerShdw sx="100000" sy="100000" kx="0" ky="0" algn="b" rotWithShape="0" blurRad="38100" dist="12700" dir="5400000">
                      <a:srgbClr val="000000">
                        <a:alpha val="50000"/>
                      </a:srgbClr>
                    </a:outerShdw>
                  </a:effectLst>
                </a:rPr>
                <a:t>401!</a:t>
              </a:r>
            </a:p>
          </p:txBody>
        </p:sp>
        <p:pic>
          <p:nvPicPr>
            <p:cNvPr id="5112" name=""/>
            <p:cNvPicPr/>
            <p:nvPr/>
          </p:nvPicPr>
          <p:blipFill>
            <a:blip r:embed="rId3">
              <a:extLst/>
            </a:blip>
            <a:stretch>
              <a:fillRect/>
            </a:stretch>
          </p:blipFill>
          <p:spPr>
            <a:xfrm>
              <a:off x="-50800" y="-50801"/>
              <a:ext cx="3416300" cy="1816102"/>
            </a:xfrm>
            <a:prstGeom prst="rect">
              <a:avLst/>
            </a:prstGeom>
            <a:effectLst/>
          </p:spPr>
        </p:pic>
      </p:grpSp>
      <p:grpSp>
        <p:nvGrpSpPr>
          <p:cNvPr id="5117" name="Group 5117"/>
          <p:cNvGrpSpPr/>
          <p:nvPr/>
        </p:nvGrpSpPr>
        <p:grpSpPr>
          <a:xfrm>
            <a:off x="7277100" y="4165600"/>
            <a:ext cx="3416300" cy="2006600"/>
            <a:chOff x="-50800" y="-50800"/>
            <a:chExt cx="3416300" cy="2006600"/>
          </a:xfrm>
        </p:grpSpPr>
        <p:sp>
          <p:nvSpPr>
            <p:cNvPr id="5116" name="Shape 5116"/>
            <p:cNvSpPr/>
            <p:nvPr/>
          </p:nvSpPr>
          <p:spPr>
            <a:xfrm>
              <a:off x="0" y="0"/>
              <a:ext cx="3314700" cy="1905000"/>
            </a:xfrm>
            <a:prstGeom prst="rect">
              <a:avLst/>
            </a:prstGeom>
            <a:solidFill>
              <a:srgbClr val="C2BFAF"/>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Request API Client</a:t>
              </a:r>
            </a:p>
          </p:txBody>
        </p:sp>
        <p:pic>
          <p:nvPicPr>
            <p:cNvPr id="5115" name=""/>
            <p:cNvPicPr/>
            <p:nvPr/>
          </p:nvPicPr>
          <p:blipFill>
            <a:blip r:embed="rId4">
              <a:extLst/>
            </a:blip>
            <a:stretch>
              <a:fillRect/>
            </a:stretch>
          </p:blipFill>
          <p:spPr>
            <a:xfrm>
              <a:off x="-50800" y="-50800"/>
              <a:ext cx="3416300" cy="2006600"/>
            </a:xfrm>
            <a:prstGeom prst="rect">
              <a:avLst/>
            </a:prstGeom>
            <a:effectLst/>
          </p:spPr>
        </p:pic>
      </p:grpSp>
      <p:grpSp>
        <p:nvGrpSpPr>
          <p:cNvPr id="5120" name="Group 5120"/>
          <p:cNvGrpSpPr/>
          <p:nvPr/>
        </p:nvGrpSpPr>
        <p:grpSpPr>
          <a:xfrm>
            <a:off x="1206500" y="6858000"/>
            <a:ext cx="3416300" cy="1816100"/>
            <a:chOff x="-50800" y="-50800"/>
            <a:chExt cx="3416300" cy="1816100"/>
          </a:xfrm>
        </p:grpSpPr>
        <p:sp>
          <p:nvSpPr>
            <p:cNvPr id="5119" name="Shape 5119"/>
            <p:cNvSpPr/>
            <p:nvPr/>
          </p:nvSpPr>
          <p:spPr>
            <a:xfrm>
              <a:off x="0" y="0"/>
              <a:ext cx="3314700" cy="1714500"/>
            </a:xfrm>
            <a:prstGeom prst="roundRect">
              <a:avLst>
                <a:gd name="adj" fmla="val 11111"/>
              </a:avLst>
            </a:prstGeom>
            <a:solidFill>
              <a:srgbClr val="9ABF12"/>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Sign Requests</a:t>
              </a:r>
            </a:p>
          </p:txBody>
        </p:sp>
        <p:pic>
          <p:nvPicPr>
            <p:cNvPr id="5118" name=""/>
            <p:cNvPicPr/>
            <p:nvPr/>
          </p:nvPicPr>
          <p:blipFill>
            <a:blip r:embed="rId5">
              <a:extLst/>
            </a:blip>
            <a:stretch>
              <a:fillRect/>
            </a:stretch>
          </p:blipFill>
          <p:spPr>
            <a:xfrm>
              <a:off x="-50800" y="-50801"/>
              <a:ext cx="3416300" cy="1816102"/>
            </a:xfrm>
            <a:prstGeom prst="rect">
              <a:avLst/>
            </a:prstGeom>
            <a:effectLst/>
          </p:spPr>
        </p:pic>
      </p:grpSp>
      <p:grpSp>
        <p:nvGrpSpPr>
          <p:cNvPr id="5123" name="Group 5123"/>
          <p:cNvGrpSpPr/>
          <p:nvPr/>
        </p:nvGrpSpPr>
        <p:grpSpPr>
          <a:xfrm>
            <a:off x="7277099" y="6858000"/>
            <a:ext cx="3416301" cy="1816101"/>
            <a:chOff x="-50800" y="-50799"/>
            <a:chExt cx="3416300" cy="1816100"/>
          </a:xfrm>
        </p:grpSpPr>
        <p:sp>
          <p:nvSpPr>
            <p:cNvPr id="5122" name="Shape 5122"/>
            <p:cNvSpPr/>
            <p:nvPr/>
          </p:nvSpPr>
          <p:spPr>
            <a:xfrm>
              <a:off x="0" y="0"/>
              <a:ext cx="3314700" cy="17145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7" y="2882"/>
                  </a:moveTo>
                  <a:cubicBezTo>
                    <a:pt x="20639" y="6724"/>
                    <a:pt x="20639" y="12954"/>
                    <a:pt x="16797" y="16796"/>
                  </a:cubicBezTo>
                  <a:cubicBezTo>
                    <a:pt x="12954" y="20639"/>
                    <a:pt x="6724" y="20639"/>
                    <a:pt x="2882" y="16796"/>
                  </a:cubicBezTo>
                  <a:cubicBezTo>
                    <a:pt x="-961" y="12954"/>
                    <a:pt x="-961" y="6724"/>
                    <a:pt x="2882" y="2882"/>
                  </a:cubicBezTo>
                  <a:cubicBezTo>
                    <a:pt x="6724" y="-961"/>
                    <a:pt x="12954" y="-961"/>
                    <a:pt x="16797" y="2882"/>
                  </a:cubicBezTo>
                </a:path>
              </a:pathLst>
            </a:custGeom>
            <a:solidFill>
              <a:srgbClr val="C2BFAF"/>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6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E2F2C"/>
                  </a:solidFill>
                  <a:effectLst>
                    <a:outerShdw sx="100000" sy="100000" kx="0" ky="0" algn="b" rotWithShape="0" blurRad="38100" dist="12700" dir="5400000">
                      <a:srgbClr val="000000">
                        <a:alpha val="50000"/>
                      </a:srgbClr>
                    </a:outerShdw>
                  </a:effectLst>
                </a:rPr>
                <a:t>client.pem</a:t>
              </a:r>
            </a:p>
          </p:txBody>
        </p:sp>
        <p:pic>
          <p:nvPicPr>
            <p:cNvPr id="5121" name=""/>
            <p:cNvPicPr/>
            <p:nvPr/>
          </p:nvPicPr>
          <p:blipFill>
            <a:blip r:embed="rId6">
              <a:extLst/>
            </a:blip>
            <a:stretch>
              <a:fillRect/>
            </a:stretch>
          </p:blipFill>
          <p:spPr>
            <a:xfrm>
              <a:off x="-50801" y="-50800"/>
              <a:ext cx="3416301" cy="1816101"/>
            </a:xfrm>
            <a:prstGeom prst="rect">
              <a:avLst/>
            </a:prstGeom>
            <a:effectLst/>
          </p:spPr>
        </p:pic>
      </p:grpSp>
      <p:grpSp>
        <p:nvGrpSpPr>
          <p:cNvPr id="5126" name="Group 5126"/>
          <p:cNvGrpSpPr/>
          <p:nvPr/>
        </p:nvGrpSpPr>
        <p:grpSpPr>
          <a:xfrm>
            <a:off x="5283200" y="1021076"/>
            <a:ext cx="1388469" cy="1539248"/>
            <a:chOff x="-50799" y="-134623"/>
            <a:chExt cx="1388468" cy="1539247"/>
          </a:xfrm>
        </p:grpSpPr>
        <p:sp>
          <p:nvSpPr>
            <p:cNvPr id="5125" name="Shape 5125"/>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24" name=""/>
            <p:cNvPicPr/>
            <p:nvPr/>
          </p:nvPicPr>
          <p:blipFill>
            <a:blip r:embed="rId7">
              <a:extLst/>
            </a:blip>
            <a:stretch>
              <a:fillRect/>
            </a:stretch>
          </p:blipFill>
          <p:spPr>
            <a:xfrm>
              <a:off x="-50800" y="-134624"/>
              <a:ext cx="1388469" cy="1539248"/>
            </a:xfrm>
            <a:prstGeom prst="rect">
              <a:avLst/>
            </a:prstGeom>
            <a:effectLst/>
          </p:spPr>
        </p:pic>
      </p:grpSp>
      <p:grpSp>
        <p:nvGrpSpPr>
          <p:cNvPr id="5129" name="Group 5129"/>
          <p:cNvGrpSpPr/>
          <p:nvPr/>
        </p:nvGrpSpPr>
        <p:grpSpPr>
          <a:xfrm>
            <a:off x="11404600" y="1021076"/>
            <a:ext cx="1388469" cy="1539248"/>
            <a:chOff x="-50799" y="-134623"/>
            <a:chExt cx="1388468" cy="1539247"/>
          </a:xfrm>
        </p:grpSpPr>
        <p:sp>
          <p:nvSpPr>
            <p:cNvPr id="5128" name="Shape 5128"/>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27" name=""/>
            <p:cNvPicPr/>
            <p:nvPr/>
          </p:nvPicPr>
          <p:blipFill>
            <a:blip r:embed="rId8">
              <a:extLst/>
            </a:blip>
            <a:stretch>
              <a:fillRect/>
            </a:stretch>
          </p:blipFill>
          <p:spPr>
            <a:xfrm>
              <a:off x="-50800" y="-134624"/>
              <a:ext cx="1388469" cy="1539248"/>
            </a:xfrm>
            <a:prstGeom prst="rect">
              <a:avLst/>
            </a:prstGeom>
            <a:effectLst/>
          </p:spPr>
        </p:pic>
      </p:grpSp>
      <p:grpSp>
        <p:nvGrpSpPr>
          <p:cNvPr id="5132" name="Group 5132"/>
          <p:cNvGrpSpPr/>
          <p:nvPr/>
        </p:nvGrpSpPr>
        <p:grpSpPr>
          <a:xfrm rot="5400000">
            <a:off x="1121865" y="4407710"/>
            <a:ext cx="3598270" cy="1539249"/>
            <a:chOff x="-50800" y="-134623"/>
            <a:chExt cx="3598269" cy="1539247"/>
          </a:xfrm>
        </p:grpSpPr>
        <p:sp>
          <p:nvSpPr>
            <p:cNvPr id="5131" name="Shape 5131"/>
            <p:cNvSpPr/>
            <p:nvPr/>
          </p:nvSpPr>
          <p:spPr>
            <a:xfrm>
              <a:off x="0" y="0"/>
              <a:ext cx="3479800" cy="1270001"/>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30" name=""/>
            <p:cNvPicPr/>
            <p:nvPr/>
          </p:nvPicPr>
          <p:blipFill>
            <a:blip r:embed="rId9">
              <a:extLst/>
            </a:blip>
            <a:stretch>
              <a:fillRect/>
            </a:stretch>
          </p:blipFill>
          <p:spPr>
            <a:xfrm>
              <a:off x="-50800" y="-134624"/>
              <a:ext cx="3598269" cy="1539248"/>
            </a:xfrm>
            <a:prstGeom prst="rect">
              <a:avLst/>
            </a:prstGeom>
            <a:effectLst/>
          </p:spPr>
        </p:pic>
      </p:grpSp>
      <p:grpSp>
        <p:nvGrpSpPr>
          <p:cNvPr id="5135" name="Group 5135"/>
          <p:cNvGrpSpPr/>
          <p:nvPr/>
        </p:nvGrpSpPr>
        <p:grpSpPr>
          <a:xfrm rot="5400000">
            <a:off x="8297365" y="3010710"/>
            <a:ext cx="1388470" cy="1539249"/>
            <a:chOff x="-50799" y="-134623"/>
            <a:chExt cx="1388468" cy="1539247"/>
          </a:xfrm>
        </p:grpSpPr>
        <p:sp>
          <p:nvSpPr>
            <p:cNvPr id="5134" name="Shape 5134"/>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33" name=""/>
            <p:cNvPicPr/>
            <p:nvPr/>
          </p:nvPicPr>
          <p:blipFill>
            <a:blip r:embed="rId10">
              <a:extLst/>
            </a:blip>
            <a:stretch>
              <a:fillRect/>
            </a:stretch>
          </p:blipFill>
          <p:spPr>
            <a:xfrm>
              <a:off x="-50800" y="-134624"/>
              <a:ext cx="1388469" cy="1539248"/>
            </a:xfrm>
            <a:prstGeom prst="rect">
              <a:avLst/>
            </a:prstGeom>
            <a:effectLst/>
          </p:spPr>
        </p:pic>
      </p:grpSp>
      <p:grpSp>
        <p:nvGrpSpPr>
          <p:cNvPr id="5138" name="Group 5138"/>
          <p:cNvGrpSpPr/>
          <p:nvPr/>
        </p:nvGrpSpPr>
        <p:grpSpPr>
          <a:xfrm rot="5400000">
            <a:off x="8297365" y="5804710"/>
            <a:ext cx="1388470" cy="1539249"/>
            <a:chOff x="-50799" y="-134623"/>
            <a:chExt cx="1388468" cy="1539247"/>
          </a:xfrm>
        </p:grpSpPr>
        <p:sp>
          <p:nvSpPr>
            <p:cNvPr id="5137" name="Shape 5137"/>
            <p:cNvSpPr/>
            <p:nvPr/>
          </p:nvSpPr>
          <p:spPr>
            <a:xfrm>
              <a:off x="-1" y="0"/>
              <a:ext cx="1270001"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36" name=""/>
            <p:cNvPicPr/>
            <p:nvPr/>
          </p:nvPicPr>
          <p:blipFill>
            <a:blip r:embed="rId11">
              <a:extLst/>
            </a:blip>
            <a:stretch>
              <a:fillRect/>
            </a:stretch>
          </p:blipFill>
          <p:spPr>
            <a:xfrm>
              <a:off x="-50801" y="-134624"/>
              <a:ext cx="1388470" cy="1539248"/>
            </a:xfrm>
            <a:prstGeom prst="rect">
              <a:avLst/>
            </a:prstGeom>
            <a:effectLst/>
          </p:spPr>
        </p:pic>
      </p:grpSp>
      <p:grpSp>
        <p:nvGrpSpPr>
          <p:cNvPr id="5141" name="Group 5141"/>
          <p:cNvGrpSpPr/>
          <p:nvPr/>
        </p:nvGrpSpPr>
        <p:grpSpPr>
          <a:xfrm flipH="1">
            <a:off x="4415431" y="7002776"/>
            <a:ext cx="3064869" cy="1539248"/>
            <a:chOff x="-50799" y="-134623"/>
            <a:chExt cx="3064868" cy="1539247"/>
          </a:xfrm>
        </p:grpSpPr>
        <p:sp>
          <p:nvSpPr>
            <p:cNvPr id="5140" name="Shape 5140"/>
            <p:cNvSpPr/>
            <p:nvPr/>
          </p:nvSpPr>
          <p:spPr>
            <a:xfrm>
              <a:off x="0" y="0"/>
              <a:ext cx="29464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6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5139" name=""/>
            <p:cNvPicPr/>
            <p:nvPr/>
          </p:nvPicPr>
          <p:blipFill>
            <a:blip r:embed="rId12">
              <a:extLst/>
            </a:blip>
            <a:stretch>
              <a:fillRect/>
            </a:stretch>
          </p:blipFill>
          <p:spPr>
            <a:xfrm>
              <a:off x="-50800" y="-134624"/>
              <a:ext cx="3064869" cy="1539248"/>
            </a:xfrm>
            <a:prstGeom prst="rect">
              <a:avLst/>
            </a:prstGeom>
            <a:effectLst/>
          </p:spPr>
        </p:pic>
      </p:grpSp>
      <p:sp>
        <p:nvSpPr>
          <p:cNvPr id="5142" name="Shape 5142"/>
          <p:cNvSpPr/>
          <p:nvPr/>
        </p:nvSpPr>
        <p:spPr>
          <a:xfrm>
            <a:off x="3360496" y="48888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143" name="Shape 5143"/>
          <p:cNvSpPr/>
          <p:nvPr/>
        </p:nvSpPr>
        <p:spPr>
          <a:xfrm>
            <a:off x="5643058" y="4565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144" name="Shape 5144"/>
          <p:cNvSpPr/>
          <p:nvPr/>
        </p:nvSpPr>
        <p:spPr>
          <a:xfrm>
            <a:off x="11793112" y="46288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sp>
        <p:nvSpPr>
          <p:cNvPr id="5145" name="Shape 5145"/>
          <p:cNvSpPr/>
          <p:nvPr/>
        </p:nvSpPr>
        <p:spPr>
          <a:xfrm>
            <a:off x="9869775" y="3510889"/>
            <a:ext cx="728574"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5146" name="Shape 514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147" name="Shape 5147"/>
          <p:cNvSpPr/>
          <p:nvPr/>
        </p:nvSpPr>
        <p:spPr>
          <a:xfrm>
            <a:off x="11404600" y="457200"/>
            <a:ext cx="4610100" cy="24130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nvGrpSpPr>
          <p:cNvPr id="5152" name="Group 5152"/>
          <p:cNvGrpSpPr/>
          <p:nvPr/>
        </p:nvGrpSpPr>
        <p:grpSpPr>
          <a:xfrm>
            <a:off x="254023" y="88900"/>
            <a:ext cx="5321825" cy="3403600"/>
            <a:chOff x="0" y="0"/>
            <a:chExt cx="5321823" cy="3403600"/>
          </a:xfrm>
        </p:grpSpPr>
        <p:grpSp>
          <p:nvGrpSpPr>
            <p:cNvPr id="5150" name="Group 5150"/>
            <p:cNvGrpSpPr/>
            <p:nvPr/>
          </p:nvGrpSpPr>
          <p:grpSpPr>
            <a:xfrm>
              <a:off x="101609" y="63500"/>
              <a:ext cx="5118606" cy="3276600"/>
              <a:chOff x="0" y="0"/>
              <a:chExt cx="5118605" cy="3276600"/>
            </a:xfrm>
          </p:grpSpPr>
          <p:sp>
            <p:nvSpPr>
              <p:cNvPr id="5148" name="Shape 5148"/>
              <p:cNvSpPr/>
              <p:nvPr/>
            </p:nvSpPr>
            <p:spPr>
              <a:xfrm>
                <a:off x="-1" y="0"/>
                <a:ext cx="5118606"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149" name="Shape 5149"/>
              <p:cNvSpPr/>
              <p:nvPr/>
            </p:nvSpPr>
            <p:spPr>
              <a:xfrm>
                <a:off x="328096" y="1371650"/>
                <a:ext cx="4462413" cy="533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6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600">
                    <a:solidFill>
                      <a:srgbClr val="222320"/>
                    </a:solidFill>
                    <a:effectLst>
                      <a:outerShdw sx="100000" sy="100000" kx="0" ky="0" algn="b" rotWithShape="0" blurRad="38100" dist="38100" dir="2700000">
                        <a:srgbClr val="000000"/>
                      </a:outerShdw>
                    </a:effectLst>
                  </a:rPr>
                  <a:t>C:\chef\client.pem?</a:t>
                </a:r>
              </a:p>
            </p:txBody>
          </p:sp>
        </p:grpSp>
        <p:pic>
          <p:nvPicPr>
            <p:cNvPr id="5151" name="image86.png"/>
            <p:cNvPicPr/>
            <p:nvPr/>
          </p:nvPicPr>
          <p:blipFill>
            <a:blip r:embed="rId13">
              <a:extLst/>
            </a:blip>
            <a:stretch>
              <a:fillRect/>
            </a:stretch>
          </p:blipFill>
          <p:spPr>
            <a:xfrm>
              <a:off x="-1" y="0"/>
              <a:ext cx="5321825" cy="3403600"/>
            </a:xfrm>
            <a:prstGeom prst="rect">
              <a:avLst/>
            </a:prstGeom>
            <a:ln w="12700" cap="flat">
              <a:noFill/>
              <a:miter lim="400000"/>
            </a:ln>
            <a:effectLst/>
          </p:spPr>
        </p:pic>
      </p:grpSp>
      <p:grpSp>
        <p:nvGrpSpPr>
          <p:cNvPr id="5157" name="Group 5157"/>
          <p:cNvGrpSpPr/>
          <p:nvPr/>
        </p:nvGrpSpPr>
        <p:grpSpPr>
          <a:xfrm>
            <a:off x="6325218" y="88900"/>
            <a:ext cx="5321823" cy="3403600"/>
            <a:chOff x="0" y="0"/>
            <a:chExt cx="5321822" cy="3403600"/>
          </a:xfrm>
        </p:grpSpPr>
        <p:grpSp>
          <p:nvGrpSpPr>
            <p:cNvPr id="5155" name="Group 5155"/>
            <p:cNvGrpSpPr/>
            <p:nvPr/>
          </p:nvGrpSpPr>
          <p:grpSpPr>
            <a:xfrm>
              <a:off x="101609" y="63500"/>
              <a:ext cx="5118604" cy="3276600"/>
              <a:chOff x="0" y="0"/>
              <a:chExt cx="5118603" cy="3276600"/>
            </a:xfrm>
          </p:grpSpPr>
          <p:sp>
            <p:nvSpPr>
              <p:cNvPr id="5153" name="Shape 5153"/>
              <p:cNvSpPr/>
              <p:nvPr/>
            </p:nvSpPr>
            <p:spPr>
              <a:xfrm>
                <a:off x="0" y="0"/>
                <a:ext cx="5118604" cy="3276600"/>
              </a:xfrm>
              <a:prstGeom prst="diamond">
                <a:avLst/>
              </a:prstGeom>
              <a:solidFill>
                <a:srgbClr val="B4B29F"/>
              </a:solidFill>
              <a:ln w="12700" cap="flat">
                <a:noFill/>
                <a:miter lim="400000"/>
              </a:ln>
              <a:effectLst/>
            </p:spPr>
            <p:txBody>
              <a:bodyPr wrap="square" lIns="0" tIns="0" rIns="0" bIns="0" numCol="1" anchor="ctr">
                <a:noAutofit/>
              </a:bodyPr>
              <a:lstStyle/>
              <a:p>
                <a:pPr lvl="0" algn="ctr" defTabSz="914400">
                  <a:defRPr>
                    <a:latin typeface="Arial"/>
                    <a:ea typeface="Arial"/>
                    <a:cs typeface="Arial"/>
                    <a:sym typeface="Arial"/>
                  </a:defRPr>
                </a:pPr>
              </a:p>
            </p:txBody>
          </p:sp>
          <p:sp>
            <p:nvSpPr>
              <p:cNvPr id="5154" name="Shape 5154"/>
              <p:cNvSpPr/>
              <p:nvPr/>
            </p:nvSpPr>
            <p:spPr>
              <a:xfrm>
                <a:off x="340639" y="1402689"/>
                <a:ext cx="4437326" cy="471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914400">
                  <a:defRPr sz="3200">
                    <a:solidFill>
                      <a:srgbClr val="222320"/>
                    </a:solidFill>
                    <a:effectLst>
                      <a:outerShdw sx="100000" sy="100000" kx="0" ky="0" algn="b" rotWithShape="0" blurRad="38100" dist="38100" dir="2700000">
                        <a:srgbClr val="000000"/>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22320"/>
                    </a:solidFill>
                    <a:effectLst>
                      <a:outerShdw sx="100000" sy="100000" kx="0" ky="0" algn="b" rotWithShape="0" blurRad="38100" dist="38100" dir="2700000">
                        <a:srgbClr val="000000"/>
                      </a:outerShdw>
                    </a:effectLst>
                  </a:rPr>
                  <a:t>C:\chef\validation.pem?</a:t>
                </a:r>
              </a:p>
            </p:txBody>
          </p:sp>
        </p:grpSp>
        <p:pic>
          <p:nvPicPr>
            <p:cNvPr id="5156" name="image86.png"/>
            <p:cNvPicPr/>
            <p:nvPr/>
          </p:nvPicPr>
          <p:blipFill>
            <a:blip r:embed="rId13">
              <a:extLst/>
            </a:blip>
            <a:stretch>
              <a:fillRect/>
            </a:stretch>
          </p:blipFill>
          <p:spPr>
            <a:xfrm>
              <a:off x="-1" y="0"/>
              <a:ext cx="5321823" cy="34036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5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57" grpId="1"/>
    </p:bldLst>
  </p:timing>
</p:sld>
</file>

<file path=ppt/slides/slide3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1" name="Shape 5161"/>
          <p:cNvSpPr/>
          <p:nvPr>
            <p:ph type="title"/>
          </p:nvPr>
        </p:nvSpPr>
        <p:spPr>
          <a:xfrm>
            <a:off x="901872" y="1536705"/>
            <a:ext cx="14923122" cy="3086102"/>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About the resource collection</a:t>
            </a:r>
          </a:p>
        </p:txBody>
      </p:sp>
    </p:spTree>
  </p:cSld>
  <p:clrMapOvr>
    <a:masterClrMapping/>
  </p:clrMapOvr>
  <p:transition spd="med" advClick="1"/>
</p:sld>
</file>

<file path=ppt/slides/slide3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3" name="Shape 5163"/>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rPr>
              <a:t>Multiphase Execution - Compile Phase</a:t>
            </a:r>
          </a:p>
        </p:txBody>
      </p:sp>
      <p:sp>
        <p:nvSpPr>
          <p:cNvPr id="5164" name="Shape 5164"/>
          <p:cNvSpPr/>
          <p:nvPr>
            <p:ph type="body" idx="1"/>
          </p:nvPr>
        </p:nvSpPr>
        <p:spPr>
          <a:xfrm>
            <a:off x="800176" y="1879600"/>
            <a:ext cx="15444711" cy="6731000"/>
          </a:xfrm>
          <a:prstGeom prst="rect">
            <a:avLst/>
          </a:prstGeom>
        </p:spPr>
        <p:txBody>
          <a:bodyPr>
            <a:normAutofit fontScale="100000" lnSpcReduction="0"/>
          </a:bodyPr>
          <a:lstStyle/>
          <a:p>
            <a:pPr lvl="0" marL="944574" indent="-944574">
              <a:defRPr sz="1800"/>
            </a:pPr>
            <a:r>
              <a:rPr sz="4600"/>
              <a:t>During the compile phase, Chef </a:t>
            </a:r>
            <a:endParaRPr sz="4600"/>
          </a:p>
          <a:p>
            <a:pPr lvl="0">
              <a:defRPr sz="1800"/>
            </a:pPr>
            <a:endParaRPr sz="4600"/>
          </a:p>
          <a:p>
            <a:pPr lvl="2" marL="2772833" indent="-1947333">
              <a:buSzPct val="99000"/>
              <a:buFontTx/>
              <a:buAutoNum type="arabicPeriod" startAt="1"/>
              <a:defRPr sz="1800"/>
            </a:pPr>
            <a:r>
              <a:rPr sz="4600"/>
              <a:t>Loads all cookbooks from the run list</a:t>
            </a:r>
            <a:endParaRPr sz="4600"/>
          </a:p>
          <a:p>
            <a:pPr lvl="2" marL="0" indent="825500">
              <a:buSzTx/>
              <a:buNone/>
              <a:defRPr sz="1800"/>
            </a:pPr>
            <a:endParaRPr sz="4600"/>
          </a:p>
          <a:p>
            <a:pPr lvl="2" marL="2772833" indent="-1947333">
              <a:buSzPct val="99000"/>
              <a:buFontTx/>
              <a:buAutoNum type="arabicPeriod" startAt="2"/>
              <a:defRPr sz="1800"/>
            </a:pPr>
            <a:r>
              <a:rPr sz="4600"/>
              <a:t>Reads each recipe to build the resource collection</a:t>
            </a:r>
          </a:p>
        </p:txBody>
      </p:sp>
    </p:spTree>
  </p:cSld>
  <p:clrMapOvr>
    <a:masterClrMapping/>
  </p:clrMapOvr>
  <p:transition spd="med" advClick="1"/>
</p:sld>
</file>

<file path=ppt/slides/slide3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6" name="Shape 5166"/>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rPr>
              <a:t>Multiphase Execution - Execute Phase</a:t>
            </a:r>
          </a:p>
        </p:txBody>
      </p:sp>
      <p:sp>
        <p:nvSpPr>
          <p:cNvPr id="5167" name="Shape 5167"/>
          <p:cNvSpPr/>
          <p:nvPr>
            <p:ph type="body" idx="1"/>
          </p:nvPr>
        </p:nvSpPr>
        <p:spPr>
          <a:xfrm>
            <a:off x="800176" y="1879600"/>
            <a:ext cx="15444711" cy="6731000"/>
          </a:xfrm>
          <a:prstGeom prst="rect">
            <a:avLst/>
          </a:prstGeom>
        </p:spPr>
        <p:txBody>
          <a:bodyPr>
            <a:normAutofit fontScale="100000" lnSpcReduction="0"/>
          </a:bodyPr>
          <a:lstStyle/>
          <a:p>
            <a:pPr lvl="0" marL="944574" indent="-944574">
              <a:defRPr sz="1800"/>
            </a:pPr>
            <a:r>
              <a:rPr sz="4600"/>
              <a:t>During the execute phase chef takes the resource collection and for each resource it will</a:t>
            </a:r>
            <a:endParaRPr sz="4600"/>
          </a:p>
          <a:p>
            <a:pPr lvl="0">
              <a:defRPr sz="1800"/>
            </a:pPr>
            <a:endParaRPr sz="4600"/>
          </a:p>
          <a:p>
            <a:pPr lvl="1" marL="2364846" indent="-1947333">
              <a:buSzPct val="99000"/>
              <a:buFontTx/>
              <a:buAutoNum type="arabicPeriod" startAt="1"/>
              <a:defRPr sz="1800"/>
            </a:pPr>
            <a:r>
              <a:rPr sz="4600"/>
              <a:t>Check if the resource is in the required state</a:t>
            </a:r>
            <a:endParaRPr sz="4600"/>
          </a:p>
          <a:p>
            <a:pPr lvl="2" marL="2137058" indent="-944574">
              <a:defRPr sz="1800"/>
            </a:pPr>
            <a:r>
              <a:rPr sz="4600"/>
              <a:t>If 'yes' - do nothing</a:t>
            </a:r>
            <a:endParaRPr sz="4600"/>
          </a:p>
          <a:p>
            <a:pPr lvl="2" marL="2137058" indent="-944574">
              <a:defRPr sz="1800"/>
            </a:pPr>
            <a:r>
              <a:rPr sz="4600"/>
              <a:t>If 'no' - bring resource in line with required state</a:t>
            </a:r>
            <a:endParaRPr sz="4600"/>
          </a:p>
          <a:p>
            <a:pPr lvl="1" marL="2364846" indent="-1947333">
              <a:buSzPct val="99000"/>
              <a:buFontTx/>
              <a:buAutoNum type="arabicPeriod" startAt="2"/>
              <a:defRPr sz="1800"/>
            </a:pPr>
            <a:r>
              <a:rPr sz="4600"/>
              <a:t>Move on to next resource</a:t>
            </a:r>
          </a:p>
        </p:txBody>
      </p:sp>
    </p:spTree>
  </p:cSld>
  <p:clrMapOvr>
    <a:masterClrMapping/>
  </p:clrMapOvr>
  <p:transition spd="med" advClick="1"/>
</p:sld>
</file>

<file path=ppt/slides/slide3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9" name="Shape 5169"/>
          <p:cNvSpPr/>
          <p:nvPr>
            <p:ph type="title"/>
          </p:nvPr>
        </p:nvSpPr>
        <p:spPr>
          <a:xfrm>
            <a:off x="800271" y="177800"/>
            <a:ext cx="14657235" cy="1117600"/>
          </a:xfrm>
          <a:prstGeom prst="rect">
            <a:avLst/>
          </a:prstGeom>
        </p:spPr>
        <p:txBody>
          <a:bodyPr lIns="0" tIns="0" rIns="0" bIns="0">
            <a:normAutofit fontScale="100000" lnSpcReduction="0"/>
          </a:bodyPr>
          <a:lstStyle>
            <a:lvl1pPr>
              <a:defRPr sz="5200"/>
            </a:lvl1pPr>
          </a:lstStyle>
          <a:p>
            <a:pPr lvl="0">
              <a:defRPr sz="1800">
                <a:solidFill>
                  <a:srgbClr val="000000"/>
                </a:solidFill>
                <a:effectLst/>
              </a:defRPr>
            </a:pPr>
            <a:r>
              <a:rPr sz="5200">
                <a:solidFill>
                  <a:srgbClr val="FFFFFF"/>
                </a:solidFill>
                <a:effectLst>
                  <a:outerShdw sx="100000" sy="100000" kx="0" ky="0" algn="b" rotWithShape="0" blurRad="38100" dist="38100" dir="2700000">
                    <a:srgbClr val="C0C0C0"/>
                  </a:outerShdw>
                </a:effectLst>
              </a:rPr>
              <a:t>Resource Collection Phase 1 - Compile Phase</a:t>
            </a:r>
          </a:p>
        </p:txBody>
      </p:sp>
      <p:sp>
        <p:nvSpPr>
          <p:cNvPr id="5170" name="Shape 5170"/>
          <p:cNvSpPr/>
          <p:nvPr/>
        </p:nvSpPr>
        <p:spPr>
          <a:xfrm>
            <a:off x="177801" y="2343148"/>
            <a:ext cx="8103394" cy="4127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100">
                <a:latin typeface="Courier"/>
                <a:ea typeface="Courier"/>
                <a:cs typeface="Courier"/>
                <a:sym typeface="Courier"/>
              </a:rPr>
              <a:t>powershell_script </a:t>
            </a:r>
            <a:r>
              <a:rPr sz="2100">
                <a:solidFill>
                  <a:srgbClr val="BA2121"/>
                </a:solidFill>
                <a:latin typeface="Courier"/>
                <a:ea typeface="Courier"/>
                <a:cs typeface="Courier"/>
                <a:sym typeface="Courier"/>
              </a:rPr>
              <a:t>“Install IIS"</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action :run</a:t>
            </a:r>
            <a:endParaRPr>
              <a:latin typeface="Calibri"/>
              <a:ea typeface="Calibri"/>
              <a:cs typeface="Calibri"/>
              <a:sym typeface="Calibri"/>
            </a:endParaRPr>
          </a:p>
          <a:p>
            <a:pPr lvl="0">
              <a:defRPr sz="1800"/>
            </a:pPr>
            <a:r>
              <a:rPr sz="2100">
                <a:latin typeface="Courier"/>
                <a:ea typeface="Courier"/>
                <a:cs typeface="Courier"/>
                <a:sym typeface="Courier"/>
              </a:rPr>
              <a:t>  code "add-windowsfeature Web-Server"</a:t>
            </a:r>
            <a:endParaRPr>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100">
              <a:solidFill>
                <a:srgbClr val="008000"/>
              </a:solidFill>
              <a:latin typeface="Calibri"/>
              <a:ea typeface="Calibri"/>
              <a:cs typeface="Calibri"/>
              <a:sym typeface="Calibri"/>
            </a:endParaRPr>
          </a:p>
          <a:p>
            <a:pPr lvl="0">
              <a:defRPr sz="1800"/>
            </a:pPr>
            <a:r>
              <a:rPr sz="2100">
                <a:latin typeface="Courier"/>
                <a:ea typeface="Courier"/>
                <a:cs typeface="Courier"/>
                <a:sym typeface="Courier"/>
              </a:rPr>
              <a:t>service </a:t>
            </a:r>
            <a:r>
              <a:rPr sz="2100">
                <a:solidFill>
                  <a:srgbClr val="BA2121"/>
                </a:solidFill>
                <a:latin typeface="Courier"/>
                <a:ea typeface="Courier"/>
                <a:cs typeface="Courier"/>
                <a:sym typeface="Courier"/>
              </a:rPr>
              <a:t>"w3svc"</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action </a:t>
            </a:r>
            <a:r>
              <a:rPr sz="2100">
                <a:solidFill>
                  <a:srgbClr val="666666"/>
                </a:solidFill>
                <a:latin typeface="Courier"/>
                <a:ea typeface="Courier"/>
                <a:cs typeface="Courier"/>
                <a:sym typeface="Courier"/>
              </a:rPr>
              <a:t>[</a:t>
            </a:r>
            <a:r>
              <a:rPr sz="2100">
                <a:latin typeface="Courier"/>
                <a:ea typeface="Courier"/>
                <a:cs typeface="Courier"/>
                <a:sym typeface="Courier"/>
              </a:rPr>
              <a:t> </a:t>
            </a:r>
            <a:r>
              <a:rPr sz="2100">
                <a:solidFill>
                  <a:srgbClr val="19177C"/>
                </a:solidFill>
                <a:latin typeface="Courier"/>
                <a:ea typeface="Courier"/>
                <a:cs typeface="Courier"/>
                <a:sym typeface="Courier"/>
              </a:rPr>
              <a:t>:enable</a:t>
            </a:r>
            <a:r>
              <a:rPr sz="2100">
                <a:latin typeface="Courier"/>
                <a:ea typeface="Courier"/>
                <a:cs typeface="Courier"/>
                <a:sym typeface="Courier"/>
              </a:rPr>
              <a:t>, </a:t>
            </a:r>
            <a:r>
              <a:rPr sz="2100">
                <a:solidFill>
                  <a:srgbClr val="19177C"/>
                </a:solidFill>
                <a:latin typeface="Courier"/>
                <a:ea typeface="Courier"/>
                <a:cs typeface="Courier"/>
                <a:sym typeface="Courier"/>
              </a:rPr>
              <a:t>:start</a:t>
            </a:r>
            <a:r>
              <a:rPr sz="2100">
                <a:latin typeface="Courier"/>
                <a:ea typeface="Courier"/>
                <a:cs typeface="Courier"/>
                <a:sym typeface="Courier"/>
              </a:rPr>
              <a:t> ]</a:t>
            </a:r>
            <a:endParaRPr>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100">
              <a:solidFill>
                <a:srgbClr val="008000"/>
              </a:solidFill>
              <a:latin typeface="Calibri"/>
              <a:ea typeface="Calibri"/>
              <a:cs typeface="Calibri"/>
              <a:sym typeface="Calibri"/>
            </a:endParaRPr>
          </a:p>
          <a:p>
            <a:pPr lvl="0">
              <a:defRPr sz="1800"/>
            </a:pPr>
            <a:r>
              <a:rPr sz="2100">
                <a:latin typeface="Courier"/>
                <a:ea typeface="Courier"/>
                <a:cs typeface="Courier"/>
                <a:sym typeface="Courier"/>
              </a:rPr>
              <a:t>cookbook_file </a:t>
            </a:r>
            <a:r>
              <a:rPr sz="2100">
                <a:solidFill>
                  <a:srgbClr val="BA2121"/>
                </a:solidFill>
                <a:latin typeface="Courier"/>
                <a:ea typeface="Courier"/>
                <a:cs typeface="Courier"/>
                <a:sym typeface="Courier"/>
              </a:rPr>
              <a:t>'c:\inetpub\wwwroot\Default.htm'</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source </a:t>
            </a:r>
            <a:r>
              <a:rPr sz="2100">
                <a:solidFill>
                  <a:srgbClr val="BA2121"/>
                </a:solidFill>
                <a:latin typeface="Courier"/>
                <a:ea typeface="Courier"/>
                <a:cs typeface="Courier"/>
                <a:sym typeface="Courier"/>
              </a:rPr>
              <a:t>"Default.htm"</a:t>
            </a:r>
            <a:endParaRPr sz="2100">
              <a:latin typeface="Calibri"/>
              <a:ea typeface="Calibri"/>
              <a:cs typeface="Calibri"/>
              <a:sym typeface="Calibri"/>
            </a:endParaRPr>
          </a:p>
          <a:p>
            <a:pPr lvl="0">
              <a:defRPr sz="1800"/>
            </a:pPr>
            <a:r>
              <a:rPr sz="2100">
                <a:latin typeface="Courier"/>
                <a:ea typeface="Courier"/>
                <a:cs typeface="Courier"/>
                <a:sym typeface="Courier"/>
              </a:rPr>
              <a:t>  rights </a:t>
            </a:r>
            <a:r>
              <a:rPr sz="2100">
                <a:solidFill>
                  <a:srgbClr val="6B6BCF"/>
                </a:solidFill>
                <a:latin typeface="Courier"/>
                <a:ea typeface="Courier"/>
                <a:cs typeface="Courier"/>
                <a:sym typeface="Courier"/>
              </a:rPr>
              <a:t>:read</a:t>
            </a:r>
            <a:r>
              <a:rPr sz="2100">
                <a:latin typeface="Courier"/>
                <a:ea typeface="Courier"/>
                <a:cs typeface="Courier"/>
                <a:sym typeface="Courier"/>
              </a:rPr>
              <a:t>, </a:t>
            </a:r>
            <a:r>
              <a:rPr sz="2100">
                <a:solidFill>
                  <a:srgbClr val="BA2121"/>
                </a:solidFill>
                <a:latin typeface="Courier"/>
                <a:ea typeface="Courier"/>
                <a:cs typeface="Courier"/>
                <a:sym typeface="Courier"/>
              </a:rPr>
              <a:t>"Everyone"</a:t>
            </a:r>
            <a:endParaRPr sz="2100">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p>
        </p:txBody>
      </p:sp>
      <p:sp>
        <p:nvSpPr>
          <p:cNvPr id="5171" name="Shape 5171"/>
          <p:cNvSpPr/>
          <p:nvPr/>
        </p:nvSpPr>
        <p:spPr>
          <a:xfrm>
            <a:off x="8357395" y="1943100"/>
            <a:ext cx="7836690" cy="6807200"/>
          </a:xfrm>
          <a:prstGeom prst="rect">
            <a:avLst/>
          </a:prstGeom>
          <a:ln w="25400">
            <a:solidFill>
              <a:srgbClr val="334150"/>
            </a:solidFill>
            <a:prstDash val="sysDot"/>
            <a:miter/>
          </a:ln>
        </p:spPr>
        <p:txBody>
          <a:bodyPr lIns="0" tIns="0" rIns="0" bIns="0"/>
          <a:lstStyle/>
          <a:p>
            <a:pPr lvl="0">
              <a:defRPr>
                <a:latin typeface="Arial"/>
                <a:ea typeface="Arial"/>
                <a:cs typeface="Arial"/>
                <a:sym typeface="Arial"/>
              </a:defRPr>
            </a:pPr>
          </a:p>
        </p:txBody>
      </p:sp>
      <p:sp>
        <p:nvSpPr>
          <p:cNvPr id="5172" name="Shape 5172"/>
          <p:cNvSpPr/>
          <p:nvPr/>
        </p:nvSpPr>
        <p:spPr>
          <a:xfrm>
            <a:off x="8395519" y="1516284"/>
            <a:ext cx="6223611" cy="34563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latin typeface="Arial"/>
                <a:ea typeface="Arial"/>
                <a:cs typeface="Arial"/>
                <a:sym typeface="Arial"/>
              </a:defRPr>
            </a:lvl1pPr>
          </a:lstStyle>
          <a:p>
            <a:pPr lvl="0">
              <a:defRPr sz="1800"/>
            </a:pPr>
            <a:r>
              <a:rPr sz="2400"/>
              <a:t>Resource Collection</a:t>
            </a:r>
          </a:p>
        </p:txBody>
      </p:sp>
      <p:sp>
        <p:nvSpPr>
          <p:cNvPr id="5173" name="Shape 5173"/>
          <p:cNvSpPr/>
          <p:nvPr/>
        </p:nvSpPr>
        <p:spPr>
          <a:xfrm>
            <a:off x="8433593" y="2425698"/>
            <a:ext cx="7696201"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000">
                <a:latin typeface="Courier"/>
                <a:ea typeface="Courier"/>
                <a:cs typeface="Courier"/>
                <a:sym typeface="Courier"/>
              </a:rPr>
              <a:t> Powershell_script</a:t>
            </a:r>
            <a:r>
              <a:rPr sz="2000">
                <a:solidFill>
                  <a:srgbClr val="A40800"/>
                </a:solidFill>
                <a:latin typeface="Courier"/>
                <a:ea typeface="Courier"/>
                <a:cs typeface="Courier"/>
                <a:sym typeface="Courier"/>
              </a:rPr>
              <a:t>[”Install IIS"],</a:t>
            </a:r>
            <a:endParaRPr sz="2000">
              <a:solidFill>
                <a:srgbClr val="FF0000"/>
              </a:solidFill>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000">
                <a:latin typeface="Courier"/>
                <a:ea typeface="Courier"/>
                <a:cs typeface="Courier"/>
                <a:sym typeface="Courier"/>
              </a:rPr>
              <a:t> service</a:t>
            </a:r>
            <a:r>
              <a:rPr sz="2000">
                <a:solidFill>
                  <a:srgbClr val="A40800"/>
                </a:solidFill>
                <a:latin typeface="Courier"/>
                <a:ea typeface="Courier"/>
                <a:cs typeface="Courier"/>
                <a:sym typeface="Courier"/>
              </a:rPr>
              <a:t> [”w3svc”],</a:t>
            </a:r>
            <a:endParaRPr sz="2000">
              <a:solidFill>
                <a:srgbClr val="FF0000"/>
              </a:solidFill>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000">
                <a:latin typeface="Courier"/>
                <a:ea typeface="Courier"/>
                <a:cs typeface="Courier"/>
                <a:sym typeface="Courier"/>
              </a:rPr>
              <a:t> cookbook_file[</a:t>
            </a:r>
            <a:r>
              <a:rPr sz="2000">
                <a:solidFill>
                  <a:srgbClr val="A40800"/>
                </a:solidFill>
                <a:latin typeface="Courier"/>
                <a:ea typeface="Courier"/>
                <a:cs typeface="Courier"/>
                <a:sym typeface="Courier"/>
              </a:rPr>
              <a:t>“</a:t>
            </a:r>
            <a:r>
              <a:rPr sz="2000">
                <a:solidFill>
                  <a:srgbClr val="BA2121"/>
                </a:solidFill>
                <a:latin typeface="Courier"/>
                <a:ea typeface="Courier"/>
                <a:cs typeface="Courier"/>
                <a:sym typeface="Courier"/>
              </a:rPr>
              <a:t>c:\inetpub\wwwroot\Default.htm</a:t>
            </a:r>
            <a:r>
              <a:rPr sz="2000">
                <a:solidFill>
                  <a:srgbClr val="A40800"/>
                </a:solidFill>
                <a:latin typeface="Courier"/>
                <a:ea typeface="Courier"/>
                <a:cs typeface="Courier"/>
                <a:sym typeface="Courier"/>
              </a:rPr>
              <a:t>”]</a:t>
            </a:r>
            <a:endParaRPr>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000">
                <a:latin typeface="Courier"/>
                <a:ea typeface="Courier"/>
                <a:cs typeface="Courier"/>
                <a:sym typeface="Courier"/>
              </a:rPr>
              <a:t>]</a:t>
            </a:r>
          </a:p>
        </p:txBody>
      </p:sp>
      <p:sp>
        <p:nvSpPr>
          <p:cNvPr id="5174" name="Shape 5174"/>
          <p:cNvSpPr/>
          <p:nvPr/>
        </p:nvSpPr>
        <p:spPr>
          <a:xfrm>
            <a:off x="119592" y="2374899"/>
            <a:ext cx="6324602" cy="1320801"/>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175" name="Shape 5175"/>
          <p:cNvSpPr/>
          <p:nvPr/>
        </p:nvSpPr>
        <p:spPr>
          <a:xfrm>
            <a:off x="119592" y="3867149"/>
            <a:ext cx="6324602" cy="1143001"/>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176" name="Shape 5176"/>
          <p:cNvSpPr/>
          <p:nvPr/>
        </p:nvSpPr>
        <p:spPr>
          <a:xfrm>
            <a:off x="127433" y="5181599"/>
            <a:ext cx="8077921" cy="1295401"/>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177" name="Shape 5177"/>
          <p:cNvSpPr/>
          <p:nvPr/>
        </p:nvSpPr>
        <p:spPr>
          <a:xfrm>
            <a:off x="8446295" y="2051050"/>
            <a:ext cx="4521644" cy="317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latin typeface="Courier"/>
                <a:ea typeface="Courier"/>
                <a:cs typeface="Courier"/>
                <a:sym typeface="Courier"/>
              </a:defRPr>
            </a:lvl1pPr>
          </a:lstStyle>
          <a:p>
            <a:pPr lvl="0">
              <a:defRPr sz="1800"/>
            </a:pPr>
            <a:r>
              <a:rPr sz="2100"/>
              <a:t>resource_collection = [</a:t>
            </a:r>
          </a:p>
        </p:txBody>
      </p:sp>
      <p:sp>
        <p:nvSpPr>
          <p:cNvPr id="5178" name="Shape 5178"/>
          <p:cNvSpPr/>
          <p:nvPr/>
        </p:nvSpPr>
        <p:spPr>
          <a:xfrm>
            <a:off x="139742" y="1497234"/>
            <a:ext cx="961481"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Recipe</a:t>
            </a:r>
          </a:p>
        </p:txBody>
      </p:sp>
      <p:sp>
        <p:nvSpPr>
          <p:cNvPr id="5179" name="Shape 5179"/>
          <p:cNvSpPr/>
          <p:nvPr/>
        </p:nvSpPr>
        <p:spPr>
          <a:xfrm>
            <a:off x="51593" y="1905000"/>
            <a:ext cx="8229601" cy="4648200"/>
          </a:xfrm>
          <a:prstGeom prst="rect">
            <a:avLst/>
          </a:prstGeom>
          <a:ln w="25400">
            <a:solidFill>
              <a:srgbClr val="334150"/>
            </a:solidFill>
            <a:prstDash val="sysDot"/>
            <a:miter/>
          </a:ln>
        </p:spPr>
        <p:txBody>
          <a:bodyPr lIns="0" tIns="0" rIns="0" bIns="0"/>
          <a:lstStyle/>
          <a:p>
            <a:pPr lvl="0">
              <a:defRPr>
                <a:latin typeface="Arial"/>
                <a:ea typeface="Arial"/>
                <a:cs typeface="Arial"/>
                <a:sym typeface="Aria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174"/>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5173">
                                            <p:bg/>
                                          </p:spTgt>
                                        </p:tgtEl>
                                        <p:attrNameLst>
                                          <p:attrName>style.visibility</p:attrName>
                                        </p:attrNameLst>
                                      </p:cBhvr>
                                      <p:to>
                                        <p:strVal val="visible"/>
                                      </p:to>
                                    </p:set>
                                  </p:childTnLst>
                                </p:cTn>
                              </p:par>
                              <p:par>
                                <p:cTn id="10" presetClass="entr" presetSubtype="0" presetID="1" grpId="2" fill="hold">
                                  <p:stCondLst>
                                    <p:cond delay="0"/>
                                  </p:stCondLst>
                                  <p:iterate type="el" backwards="0">
                                    <p:tmAbs val="0"/>
                                  </p:iterate>
                                  <p:childTnLst>
                                    <p:set>
                                      <p:cBhvr>
                                        <p:cTn id="11" fill="hold"/>
                                        <p:tgtEl>
                                          <p:spTgt spid="5173">
                                            <p:txEl>
                                              <p:pRg st="0" end="0"/>
                                            </p:txEl>
                                          </p:spTgt>
                                        </p:tgtEl>
                                        <p:attrNameLst>
                                          <p:attrName>style.visibility</p:attrName>
                                        </p:attrNameLst>
                                      </p:cBhvr>
                                      <p:to>
                                        <p:strVal val="visible"/>
                                      </p:to>
                                    </p:set>
                                  </p:childTnLst>
                                </p:cTn>
                              </p:par>
                            </p:childTnLst>
                          </p:cTn>
                        </p:par>
                        <p:par>
                          <p:cTn id="12" fill="hold">
                            <p:stCondLst>
                              <p:cond delay="0"/>
                            </p:stCondLst>
                            <p:childTnLst>
                              <p:par>
                                <p:cTn id="13" nodeType="afterEffect" presetClass="entr" presetSubtype="0" presetID="1" grpId="2" fill="hold">
                                  <p:stCondLst>
                                    <p:cond delay="0"/>
                                  </p:stCondLst>
                                  <p:iterate type="el" backwards="0">
                                    <p:tmAbs val="0"/>
                                  </p:iterate>
                                  <p:childTnLst>
                                    <p:set>
                                      <p:cBhvr>
                                        <p:cTn id="14" fill="hold"/>
                                        <p:tgtEl>
                                          <p:spTgt spid="517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3" fill="hold">
                                  <p:stCondLst>
                                    <p:cond delay="0"/>
                                  </p:stCondLst>
                                  <p:iterate type="el" backwards="0">
                                    <p:tmAbs val="0"/>
                                  </p:iterate>
                                  <p:childTnLst>
                                    <p:set>
                                      <p:cBhvr>
                                        <p:cTn id="18" fill="hold"/>
                                        <p:tgtEl>
                                          <p:spTgt spid="5175"/>
                                        </p:tgtEl>
                                        <p:attrNameLst>
                                          <p:attrName>style.visibility</p:attrName>
                                        </p:attrNameLst>
                                      </p:cBhvr>
                                      <p:to>
                                        <p:strVal val="visible"/>
                                      </p:to>
                                    </p:set>
                                  </p:childTnLst>
                                </p:cTn>
                              </p:par>
                            </p:childTnLst>
                          </p:cTn>
                        </p:par>
                        <p:par>
                          <p:cTn id="19" fill="hold">
                            <p:stCondLst>
                              <p:cond delay="0"/>
                            </p:stCondLst>
                            <p:childTnLst>
                              <p:par>
                                <p:cTn id="20" nodeType="afterEffect" presetClass="exit" presetSubtype="0" presetID="1" grpId="4" fill="hold">
                                  <p:stCondLst>
                                    <p:cond delay="0"/>
                                  </p:stCondLst>
                                  <p:iterate type="el" backwards="0">
                                    <p:tmAbs val="0"/>
                                  </p:iterate>
                                  <p:childTnLst>
                                    <p:set>
                                      <p:cBhvr>
                                        <p:cTn id="21" fill="hold">
                                          <p:stCondLst>
                                            <p:cond delay="0"/>
                                          </p:stCondLst>
                                        </p:cTn>
                                        <p:tgtEl>
                                          <p:spTgt spid="5174"/>
                                        </p:tgtEl>
                                        <p:attrNameLst>
                                          <p:attrName>style.visibility</p:attrName>
                                        </p:attrNameLst>
                                      </p:cBhvr>
                                      <p:to>
                                        <p:strVal val="hidden"/>
                                      </p:to>
                                    </p:set>
                                  </p:childTnLst>
                                </p:cTn>
                              </p:par>
                            </p:childTnLst>
                          </p:cTn>
                        </p:par>
                        <p:par>
                          <p:cTn id="22" fill="hold">
                            <p:stCondLst>
                              <p:cond delay="0"/>
                            </p:stCondLst>
                            <p:childTnLst>
                              <p:par>
                                <p:cTn id="23" nodeType="afterEffect" presetClass="entr" presetSubtype="0" presetID="1" grpId="2" fill="hold">
                                  <p:stCondLst>
                                    <p:cond delay="0"/>
                                  </p:stCondLst>
                                  <p:iterate type="el" backwards="0">
                                    <p:tmAbs val="0"/>
                                  </p:iterate>
                                  <p:childTnLst>
                                    <p:set>
                                      <p:cBhvr>
                                        <p:cTn id="24" fill="hold"/>
                                        <p:tgtEl>
                                          <p:spTgt spid="517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5" fill="hold">
                                  <p:stCondLst>
                                    <p:cond delay="0"/>
                                  </p:stCondLst>
                                  <p:iterate type="el" backwards="0">
                                    <p:tmAbs val="0"/>
                                  </p:iterate>
                                  <p:childTnLst>
                                    <p:set>
                                      <p:cBhvr>
                                        <p:cTn id="28" fill="hold"/>
                                        <p:tgtEl>
                                          <p:spTgt spid="5176"/>
                                        </p:tgtEl>
                                        <p:attrNameLst>
                                          <p:attrName>style.visibility</p:attrName>
                                        </p:attrNameLst>
                                      </p:cBhvr>
                                      <p:to>
                                        <p:strVal val="visible"/>
                                      </p:to>
                                    </p:set>
                                  </p:childTnLst>
                                </p:cTn>
                              </p:par>
                            </p:childTnLst>
                          </p:cTn>
                        </p:par>
                        <p:par>
                          <p:cTn id="29" fill="hold">
                            <p:stCondLst>
                              <p:cond delay="0"/>
                            </p:stCondLst>
                            <p:childTnLst>
                              <p:par>
                                <p:cTn id="30" nodeType="afterEffect" presetClass="exit" presetSubtype="0" presetID="1" grpId="6" fill="hold">
                                  <p:stCondLst>
                                    <p:cond delay="0"/>
                                  </p:stCondLst>
                                  <p:iterate type="el" backwards="0">
                                    <p:tmAbs val="0"/>
                                  </p:iterate>
                                  <p:childTnLst>
                                    <p:set>
                                      <p:cBhvr>
                                        <p:cTn id="31" fill="hold">
                                          <p:stCondLst>
                                            <p:cond delay="0"/>
                                          </p:stCondLst>
                                        </p:cTn>
                                        <p:tgtEl>
                                          <p:spTgt spid="5175"/>
                                        </p:tgtEl>
                                        <p:attrNameLst>
                                          <p:attrName>style.visibility</p:attrName>
                                        </p:attrNameLst>
                                      </p:cBhvr>
                                      <p:to>
                                        <p:strVal val="hidden"/>
                                      </p:to>
                                    </p:set>
                                  </p:childTnLst>
                                </p:cTn>
                              </p:par>
                            </p:childTnLst>
                          </p:cTn>
                        </p:par>
                        <p:par>
                          <p:cTn id="32" fill="hold">
                            <p:stCondLst>
                              <p:cond delay="0"/>
                            </p:stCondLst>
                            <p:childTnLst>
                              <p:par>
                                <p:cTn id="33" nodeType="afterEffect" presetClass="entr" presetSubtype="0" presetID="1" grpId="2" fill="hold">
                                  <p:stCondLst>
                                    <p:cond delay="0"/>
                                  </p:stCondLst>
                                  <p:iterate type="el" backwards="0">
                                    <p:tmAbs val="0"/>
                                  </p:iterate>
                                  <p:childTnLst>
                                    <p:set>
                                      <p:cBhvr>
                                        <p:cTn id="34" fill="hold"/>
                                        <p:tgtEl>
                                          <p:spTgt spid="5173">
                                            <p:txEl>
                                              <p:pRg st="3" end="3"/>
                                            </p:txEl>
                                          </p:spTgt>
                                        </p:tgtEl>
                                        <p:attrNameLst>
                                          <p:attrName>style.visibility</p:attrName>
                                        </p:attrNameLst>
                                      </p:cBhvr>
                                      <p:to>
                                        <p:strVal val="visible"/>
                                      </p:to>
                                    </p:set>
                                  </p:childTnLst>
                                </p:cTn>
                              </p:par>
                            </p:childTnLst>
                          </p:cTn>
                        </p:par>
                        <p:par>
                          <p:cTn id="35" fill="hold">
                            <p:stCondLst>
                              <p:cond delay="0"/>
                            </p:stCondLst>
                            <p:childTnLst>
                              <p:par>
                                <p:cTn id="36" nodeType="afterEffect" presetClass="exit" presetSubtype="0" presetID="1" grpId="7" fill="hold">
                                  <p:stCondLst>
                                    <p:cond delay="1000"/>
                                  </p:stCondLst>
                                  <p:iterate type="el" backwards="0">
                                    <p:tmAbs val="0"/>
                                  </p:iterate>
                                  <p:childTnLst>
                                    <p:set>
                                      <p:cBhvr>
                                        <p:cTn id="37" fill="hold">
                                          <p:stCondLst>
                                            <p:cond delay="0"/>
                                          </p:stCondLst>
                                        </p:cTn>
                                        <p:tgtEl>
                                          <p:spTgt spid="51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74" grpId="1"/>
      <p:bldP build="whole" bldLvl="1" animBg="1" rev="0" advAuto="0" spid="5175" grpId="6"/>
      <p:bldP build="whole" bldLvl="1" animBg="1" rev="0" advAuto="0" spid="5174" grpId="4"/>
      <p:bldP build="whole" bldLvl="1" animBg="1" rev="0" advAuto="0" spid="5176" grpId="5"/>
      <p:bldP build="whole" bldLvl="1" animBg="1" rev="0" advAuto="0" spid="5176" grpId="7"/>
      <p:bldP build="p" bldLvl="5" animBg="1" rev="0" advAuto="0" spid="5173" grpId="2"/>
      <p:bldP build="whole" bldLvl="1" animBg="1" rev="0" advAuto="0" spid="5175" grpId="3"/>
    </p:bldLst>
  </p:timing>
</p:sld>
</file>

<file path=ppt/slides/slide3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199" name="Group 5199"/>
          <p:cNvGrpSpPr/>
          <p:nvPr/>
        </p:nvGrpSpPr>
        <p:grpSpPr>
          <a:xfrm>
            <a:off x="8966991" y="7179434"/>
            <a:ext cx="6651932" cy="1507369"/>
            <a:chOff x="-1" y="0"/>
            <a:chExt cx="6651931" cy="1507367"/>
          </a:xfrm>
        </p:grpSpPr>
        <p:sp>
          <p:nvSpPr>
            <p:cNvPr id="5183" name="Shape 5183"/>
            <p:cNvSpPr/>
            <p:nvPr/>
          </p:nvSpPr>
          <p:spPr>
            <a:xfrm flipV="1">
              <a:off x="3115867" y="0"/>
              <a:ext cx="2" cy="589308"/>
            </a:xfrm>
            <a:prstGeom prst="line">
              <a:avLst/>
            </a:prstGeom>
            <a:solidFill>
              <a:srgbClr val="D1D9E1"/>
            </a:solidFill>
            <a:ln w="25400" cap="flat">
              <a:solidFill>
                <a:srgbClr val="000000"/>
              </a:solidFill>
              <a:prstDash val="solid"/>
              <a:miter lim="800000"/>
              <a:headEnd type="stealth" w="med" len="med"/>
            </a:ln>
            <a:effectLst/>
          </p:spPr>
          <p:txBody>
            <a:bodyPr wrap="square" lIns="0" tIns="0" rIns="0" bIns="0" numCol="1" anchor="t">
              <a:noAutofit/>
            </a:bodyPr>
            <a:lstStyle/>
            <a:p>
              <a:pPr lvl="0" defTabSz="457200">
                <a:defRPr sz="1200"/>
              </a:pPr>
            </a:p>
          </p:txBody>
        </p:sp>
        <p:grpSp>
          <p:nvGrpSpPr>
            <p:cNvPr id="5197" name="Group 5197"/>
            <p:cNvGrpSpPr/>
            <p:nvPr/>
          </p:nvGrpSpPr>
          <p:grpSpPr>
            <a:xfrm>
              <a:off x="-2" y="598048"/>
              <a:ext cx="6651932" cy="909321"/>
              <a:chOff x="-1" y="-1"/>
              <a:chExt cx="6651931" cy="909319"/>
            </a:xfrm>
          </p:grpSpPr>
          <p:sp>
            <p:nvSpPr>
              <p:cNvPr id="5184" name="Shape 5184"/>
              <p:cNvSpPr/>
              <p:nvPr/>
            </p:nvSpPr>
            <p:spPr>
              <a:xfrm>
                <a:off x="4192393" y="476912"/>
                <a:ext cx="894378" cy="2"/>
              </a:xfrm>
              <a:prstGeom prst="line">
                <a:avLst/>
              </a:prstGeom>
              <a:solidFill>
                <a:srgbClr val="D1D9E1"/>
              </a:solid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sp>
            <p:nvSpPr>
              <p:cNvPr id="5185" name="Shape 5185"/>
              <p:cNvSpPr/>
              <p:nvPr/>
            </p:nvSpPr>
            <p:spPr>
              <a:xfrm>
                <a:off x="1103996" y="461652"/>
                <a:ext cx="1076049" cy="2"/>
              </a:xfrm>
              <a:prstGeom prst="line">
                <a:avLst/>
              </a:prstGeom>
              <a:solidFill>
                <a:srgbClr val="D1D9E1"/>
              </a:solid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grpSp>
            <p:nvGrpSpPr>
              <p:cNvPr id="5188" name="Group 5188"/>
              <p:cNvGrpSpPr/>
              <p:nvPr/>
            </p:nvGrpSpPr>
            <p:grpSpPr>
              <a:xfrm>
                <a:off x="2138120" y="-2"/>
                <a:ext cx="2082225" cy="909320"/>
                <a:chOff x="0" y="0"/>
                <a:chExt cx="2082224" cy="909319"/>
              </a:xfrm>
            </p:grpSpPr>
            <p:sp>
              <p:nvSpPr>
                <p:cNvPr id="5186" name="Shape 5186"/>
                <p:cNvSpPr/>
                <p:nvPr/>
              </p:nvSpPr>
              <p:spPr>
                <a:xfrm>
                  <a:off x="-1" y="-1"/>
                  <a:ext cx="2082226" cy="909320"/>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187" name="Shape 5187"/>
                <p:cNvSpPr/>
                <p:nvPr/>
              </p:nvSpPr>
              <p:spPr>
                <a:xfrm>
                  <a:off x="-1" y="133923"/>
                  <a:ext cx="2082226" cy="641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   Does ’Default.htm' have correct permissions?</a:t>
                  </a:r>
                </a:p>
              </p:txBody>
            </p:sp>
          </p:grpSp>
          <p:grpSp>
            <p:nvGrpSpPr>
              <p:cNvPr id="5191" name="Group 5191"/>
              <p:cNvGrpSpPr/>
              <p:nvPr/>
            </p:nvGrpSpPr>
            <p:grpSpPr>
              <a:xfrm>
                <a:off x="-2" y="251809"/>
                <a:ext cx="1425416" cy="377719"/>
                <a:chOff x="0" y="-1"/>
                <a:chExt cx="1425415" cy="377718"/>
              </a:xfrm>
            </p:grpSpPr>
            <p:sp>
              <p:nvSpPr>
                <p:cNvPr id="5189" name="Shape 5189"/>
                <p:cNvSpPr/>
                <p:nvPr/>
              </p:nvSpPr>
              <p:spPr>
                <a:xfrm>
                  <a:off x="0" y="-2"/>
                  <a:ext cx="1425416" cy="377719"/>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190" name="Shape 5190"/>
                <p:cNvSpPr/>
                <p:nvPr/>
              </p:nvSpPr>
              <p:spPr>
                <a:xfrm>
                  <a:off x="0" y="84023"/>
                  <a:ext cx="1425416"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Do nothing</a:t>
                  </a:r>
                </a:p>
              </p:txBody>
            </p:sp>
          </p:grpSp>
          <p:grpSp>
            <p:nvGrpSpPr>
              <p:cNvPr id="5194" name="Group 5194"/>
              <p:cNvGrpSpPr/>
              <p:nvPr/>
            </p:nvGrpSpPr>
            <p:grpSpPr>
              <a:xfrm>
                <a:off x="4905098" y="153883"/>
                <a:ext cx="1746833" cy="643520"/>
                <a:chOff x="0" y="0"/>
                <a:chExt cx="1746831" cy="643518"/>
              </a:xfrm>
            </p:grpSpPr>
            <p:sp>
              <p:nvSpPr>
                <p:cNvPr id="5192" name="Shape 5192"/>
                <p:cNvSpPr/>
                <p:nvPr/>
              </p:nvSpPr>
              <p:spPr>
                <a:xfrm>
                  <a:off x="-1" y="-1"/>
                  <a:ext cx="1746833" cy="643519"/>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sz="1500">
                      <a:latin typeface="Arial"/>
                      <a:ea typeface="Arial"/>
                      <a:cs typeface="Arial"/>
                      <a:sym typeface="Arial"/>
                    </a:defRPr>
                  </a:pPr>
                </a:p>
              </p:txBody>
            </p:sp>
            <p:sp>
              <p:nvSpPr>
                <p:cNvPr id="5193" name="Shape 5193"/>
                <p:cNvSpPr/>
                <p:nvPr/>
              </p:nvSpPr>
              <p:spPr>
                <a:xfrm>
                  <a:off x="-1" y="108973"/>
                  <a:ext cx="1746833"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Set permissions to Read Everyone </a:t>
                  </a:r>
                </a:p>
              </p:txBody>
            </p:sp>
          </p:grpSp>
          <p:sp>
            <p:nvSpPr>
              <p:cNvPr id="5195" name="Shape 5195"/>
              <p:cNvSpPr/>
              <p:nvPr/>
            </p:nvSpPr>
            <p:spPr>
              <a:xfrm>
                <a:off x="1635032" y="132112"/>
                <a:ext cx="323473" cy="209669"/>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Yes</a:t>
                </a:r>
              </a:p>
            </p:txBody>
          </p:sp>
          <p:sp>
            <p:nvSpPr>
              <p:cNvPr id="5196" name="Shape 5196"/>
              <p:cNvSpPr/>
              <p:nvPr/>
            </p:nvSpPr>
            <p:spPr>
              <a:xfrm>
                <a:off x="4402012" y="188070"/>
                <a:ext cx="256221" cy="209669"/>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No</a:t>
                </a:r>
              </a:p>
            </p:txBody>
          </p:sp>
        </p:grpSp>
        <p:sp>
          <p:nvSpPr>
            <p:cNvPr id="5198" name="Shape 5198"/>
            <p:cNvSpPr/>
            <p:nvPr/>
          </p:nvSpPr>
          <p:spPr>
            <a:xfrm>
              <a:off x="3144294" y="142604"/>
              <a:ext cx="404398" cy="209668"/>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Next</a:t>
              </a:r>
            </a:p>
          </p:txBody>
        </p:sp>
      </p:grpSp>
      <p:grpSp>
        <p:nvGrpSpPr>
          <p:cNvPr id="5215" name="Group 5215"/>
          <p:cNvGrpSpPr/>
          <p:nvPr/>
        </p:nvGrpSpPr>
        <p:grpSpPr>
          <a:xfrm>
            <a:off x="8966992" y="5731159"/>
            <a:ext cx="6651931" cy="1495143"/>
            <a:chOff x="0" y="0"/>
            <a:chExt cx="6651930" cy="1495142"/>
          </a:xfrm>
        </p:grpSpPr>
        <p:sp>
          <p:nvSpPr>
            <p:cNvPr id="5200" name="Shape 5200"/>
            <p:cNvSpPr/>
            <p:nvPr/>
          </p:nvSpPr>
          <p:spPr>
            <a:xfrm flipV="1">
              <a:off x="4192392" y="1060223"/>
              <a:ext cx="894378" cy="1748"/>
            </a:xfrm>
            <a:prstGeom prst="line">
              <a:avLst/>
            </a:prstGeom>
            <a:solidFill>
              <a:srgbClr val="D1D9E1"/>
            </a:solid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sp>
          <p:nvSpPr>
            <p:cNvPr id="5201" name="Shape 5201"/>
            <p:cNvSpPr/>
            <p:nvPr/>
          </p:nvSpPr>
          <p:spPr>
            <a:xfrm>
              <a:off x="1105743" y="1047996"/>
              <a:ext cx="1076049" cy="2"/>
            </a:xfrm>
            <a:prstGeom prst="line">
              <a:avLst/>
            </a:prstGeom>
            <a:solidFill>
              <a:srgbClr val="D1D9E1"/>
            </a:solid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grpSp>
          <p:nvGrpSpPr>
            <p:cNvPr id="5204" name="Group 5204"/>
            <p:cNvGrpSpPr/>
            <p:nvPr/>
          </p:nvGrpSpPr>
          <p:grpSpPr>
            <a:xfrm>
              <a:off x="2138119" y="586876"/>
              <a:ext cx="2082224" cy="908267"/>
              <a:chOff x="0" y="0"/>
              <a:chExt cx="2082223" cy="908265"/>
            </a:xfrm>
          </p:grpSpPr>
          <p:sp>
            <p:nvSpPr>
              <p:cNvPr id="5202" name="Shape 5202"/>
              <p:cNvSpPr/>
              <p:nvPr/>
            </p:nvSpPr>
            <p:spPr>
              <a:xfrm>
                <a:off x="-1" y="-1"/>
                <a:ext cx="2082225" cy="908267"/>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03" name="Shape 5203"/>
              <p:cNvSpPr/>
              <p:nvPr/>
            </p:nvSpPr>
            <p:spPr>
              <a:xfrm>
                <a:off x="-1" y="133397"/>
                <a:ext cx="2082225" cy="641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Is ’c:\inetpub\wwwroot\Default.htm' identical to cookbook version?</a:t>
                </a:r>
              </a:p>
            </p:txBody>
          </p:sp>
        </p:grpSp>
        <p:grpSp>
          <p:nvGrpSpPr>
            <p:cNvPr id="5207" name="Group 5207"/>
            <p:cNvGrpSpPr/>
            <p:nvPr/>
          </p:nvGrpSpPr>
          <p:grpSpPr>
            <a:xfrm>
              <a:off x="-1" y="838396"/>
              <a:ext cx="1425416" cy="377282"/>
              <a:chOff x="0" y="-1"/>
              <a:chExt cx="1425415" cy="377281"/>
            </a:xfrm>
          </p:grpSpPr>
          <p:sp>
            <p:nvSpPr>
              <p:cNvPr id="5205" name="Shape 5205"/>
              <p:cNvSpPr/>
              <p:nvPr/>
            </p:nvSpPr>
            <p:spPr>
              <a:xfrm>
                <a:off x="0" y="-2"/>
                <a:ext cx="1425416" cy="37728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06" name="Shape 5206"/>
              <p:cNvSpPr/>
              <p:nvPr/>
            </p:nvSpPr>
            <p:spPr>
              <a:xfrm>
                <a:off x="0" y="83805"/>
                <a:ext cx="1425416"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Do nothing</a:t>
                </a:r>
              </a:p>
            </p:txBody>
          </p:sp>
        </p:grpSp>
        <p:grpSp>
          <p:nvGrpSpPr>
            <p:cNvPr id="5210" name="Group 5210"/>
            <p:cNvGrpSpPr/>
            <p:nvPr/>
          </p:nvGrpSpPr>
          <p:grpSpPr>
            <a:xfrm>
              <a:off x="4905097" y="733596"/>
              <a:ext cx="1746833" cy="642773"/>
              <a:chOff x="-1" y="0"/>
              <a:chExt cx="1746831" cy="642772"/>
            </a:xfrm>
          </p:grpSpPr>
          <p:sp>
            <p:nvSpPr>
              <p:cNvPr id="5208" name="Shape 5208"/>
              <p:cNvSpPr/>
              <p:nvPr/>
            </p:nvSpPr>
            <p:spPr>
              <a:xfrm>
                <a:off x="-2" y="-1"/>
                <a:ext cx="1746833" cy="64277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09" name="Shape 5209"/>
              <p:cNvSpPr/>
              <p:nvPr/>
            </p:nvSpPr>
            <p:spPr>
              <a:xfrm>
                <a:off x="-2" y="108601"/>
                <a:ext cx="1746833"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Copy index.html file into place</a:t>
                </a:r>
              </a:p>
            </p:txBody>
          </p:sp>
        </p:grpSp>
        <p:sp>
          <p:nvSpPr>
            <p:cNvPr id="5211" name="Shape 5211"/>
            <p:cNvSpPr/>
            <p:nvPr/>
          </p:nvSpPr>
          <p:spPr>
            <a:xfrm>
              <a:off x="1635032" y="718715"/>
              <a:ext cx="323473" cy="209669"/>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Yes</a:t>
              </a:r>
            </a:p>
          </p:txBody>
        </p:sp>
        <p:sp>
          <p:nvSpPr>
            <p:cNvPr id="5212" name="Shape 5212"/>
            <p:cNvSpPr/>
            <p:nvPr/>
          </p:nvSpPr>
          <p:spPr>
            <a:xfrm>
              <a:off x="4402011" y="774609"/>
              <a:ext cx="256221" cy="209668"/>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No</a:t>
              </a:r>
            </a:p>
          </p:txBody>
        </p:sp>
        <p:sp>
          <p:nvSpPr>
            <p:cNvPr id="5213" name="Shape 5213"/>
            <p:cNvSpPr/>
            <p:nvPr/>
          </p:nvSpPr>
          <p:spPr>
            <a:xfrm>
              <a:off x="3139053" y="117864"/>
              <a:ext cx="404398" cy="209668"/>
            </a:xfrm>
            <a:prstGeom prst="rect">
              <a:avLst/>
            </a:prstGeom>
            <a:solidFill>
              <a:srgbClr val="D1D9E1"/>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Next</a:t>
              </a:r>
            </a:p>
          </p:txBody>
        </p:sp>
        <p:sp>
          <p:nvSpPr>
            <p:cNvPr id="5214" name="Shape 5214"/>
            <p:cNvSpPr/>
            <p:nvPr/>
          </p:nvSpPr>
          <p:spPr>
            <a:xfrm flipV="1">
              <a:off x="3117614" y="0"/>
              <a:ext cx="2" cy="588626"/>
            </a:xfrm>
            <a:prstGeom prst="line">
              <a:avLst/>
            </a:prstGeom>
            <a:solidFill>
              <a:srgbClr val="D1D9E1"/>
            </a:solidFill>
            <a:ln w="25400" cap="flat">
              <a:solidFill>
                <a:srgbClr val="000000"/>
              </a:solidFill>
              <a:prstDash val="solid"/>
              <a:miter lim="800000"/>
              <a:headEnd type="stealth" w="med" len="med"/>
            </a:ln>
            <a:effectLst/>
          </p:spPr>
          <p:txBody>
            <a:bodyPr wrap="square" lIns="0" tIns="0" rIns="0" bIns="0" numCol="1" anchor="t">
              <a:noAutofit/>
            </a:bodyPr>
            <a:lstStyle/>
            <a:p>
              <a:pPr lvl="0" defTabSz="457200">
                <a:defRPr sz="1200"/>
              </a:pPr>
            </a:p>
          </p:txBody>
        </p:sp>
      </p:grpSp>
      <p:grpSp>
        <p:nvGrpSpPr>
          <p:cNvPr id="5231" name="Group 5231"/>
          <p:cNvGrpSpPr/>
          <p:nvPr/>
        </p:nvGrpSpPr>
        <p:grpSpPr>
          <a:xfrm>
            <a:off x="8979776" y="4282086"/>
            <a:ext cx="6651933" cy="1509116"/>
            <a:chOff x="0" y="0"/>
            <a:chExt cx="6651932" cy="1509114"/>
          </a:xfrm>
        </p:grpSpPr>
        <p:sp>
          <p:nvSpPr>
            <p:cNvPr id="5216" name="Shape 5216"/>
            <p:cNvSpPr/>
            <p:nvPr/>
          </p:nvSpPr>
          <p:spPr>
            <a:xfrm>
              <a:off x="1662982" y="802555"/>
              <a:ext cx="323473"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Yes</a:t>
              </a:r>
            </a:p>
          </p:txBody>
        </p:sp>
        <p:sp>
          <p:nvSpPr>
            <p:cNvPr id="5217" name="Shape 5217"/>
            <p:cNvSpPr/>
            <p:nvPr/>
          </p:nvSpPr>
          <p:spPr>
            <a:xfrm>
              <a:off x="4192393" y="1077212"/>
              <a:ext cx="894379"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sp>
          <p:nvSpPr>
            <p:cNvPr id="5218" name="Shape 5218"/>
            <p:cNvSpPr/>
            <p:nvPr/>
          </p:nvSpPr>
          <p:spPr>
            <a:xfrm>
              <a:off x="1103996" y="1061969"/>
              <a:ext cx="1076049"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grpSp>
          <p:nvGrpSpPr>
            <p:cNvPr id="5221" name="Group 5221"/>
            <p:cNvGrpSpPr/>
            <p:nvPr/>
          </p:nvGrpSpPr>
          <p:grpSpPr>
            <a:xfrm>
              <a:off x="2138120" y="600850"/>
              <a:ext cx="2082224" cy="908266"/>
              <a:chOff x="0" y="0"/>
              <a:chExt cx="2082223" cy="908265"/>
            </a:xfrm>
          </p:grpSpPr>
          <p:sp>
            <p:nvSpPr>
              <p:cNvPr id="5219" name="Shape 5219"/>
              <p:cNvSpPr/>
              <p:nvPr/>
            </p:nvSpPr>
            <p:spPr>
              <a:xfrm>
                <a:off x="-1" y="0"/>
                <a:ext cx="2082225" cy="908266"/>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sz="1500">
                    <a:latin typeface="Arial"/>
                    <a:ea typeface="Arial"/>
                    <a:cs typeface="Arial"/>
                    <a:sym typeface="Arial"/>
                  </a:defRPr>
                </a:pPr>
              </a:p>
            </p:txBody>
          </p:sp>
          <p:sp>
            <p:nvSpPr>
              <p:cNvPr id="5220" name="Shape 5220"/>
              <p:cNvSpPr/>
              <p:nvPr/>
            </p:nvSpPr>
            <p:spPr>
              <a:xfrm>
                <a:off x="-1" y="241347"/>
                <a:ext cx="2082225"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   Is the service 'w3svc' currently started? </a:t>
                </a:r>
              </a:p>
            </p:txBody>
          </p:sp>
        </p:grpSp>
        <p:grpSp>
          <p:nvGrpSpPr>
            <p:cNvPr id="5224" name="Group 5224"/>
            <p:cNvGrpSpPr/>
            <p:nvPr/>
          </p:nvGrpSpPr>
          <p:grpSpPr>
            <a:xfrm>
              <a:off x="0" y="852368"/>
              <a:ext cx="1425416" cy="377282"/>
              <a:chOff x="0" y="-1"/>
              <a:chExt cx="1425415" cy="377281"/>
            </a:xfrm>
          </p:grpSpPr>
          <p:sp>
            <p:nvSpPr>
              <p:cNvPr id="5222" name="Shape 5222"/>
              <p:cNvSpPr/>
              <p:nvPr/>
            </p:nvSpPr>
            <p:spPr>
              <a:xfrm>
                <a:off x="0" y="-2"/>
                <a:ext cx="1425416" cy="37728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23" name="Shape 5223"/>
              <p:cNvSpPr/>
              <p:nvPr/>
            </p:nvSpPr>
            <p:spPr>
              <a:xfrm>
                <a:off x="0" y="83805"/>
                <a:ext cx="1425416"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Do nothing</a:t>
                </a:r>
              </a:p>
            </p:txBody>
          </p:sp>
        </p:grpSp>
        <p:grpSp>
          <p:nvGrpSpPr>
            <p:cNvPr id="5227" name="Group 5227"/>
            <p:cNvGrpSpPr/>
            <p:nvPr/>
          </p:nvGrpSpPr>
          <p:grpSpPr>
            <a:xfrm>
              <a:off x="4905099" y="887302"/>
              <a:ext cx="1746834" cy="377282"/>
              <a:chOff x="-1" y="-1"/>
              <a:chExt cx="1746833" cy="377281"/>
            </a:xfrm>
          </p:grpSpPr>
          <p:sp>
            <p:nvSpPr>
              <p:cNvPr id="5225" name="Shape 5225"/>
              <p:cNvSpPr/>
              <p:nvPr/>
            </p:nvSpPr>
            <p:spPr>
              <a:xfrm>
                <a:off x="-2" y="-2"/>
                <a:ext cx="1746835" cy="37728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sz="1500">
                    <a:latin typeface="Arial"/>
                    <a:ea typeface="Arial"/>
                    <a:cs typeface="Arial"/>
                    <a:sym typeface="Arial"/>
                  </a:defRPr>
                </a:pPr>
              </a:p>
            </p:txBody>
          </p:sp>
          <p:sp>
            <p:nvSpPr>
              <p:cNvPr id="5226" name="Shape 5226"/>
              <p:cNvSpPr/>
              <p:nvPr/>
            </p:nvSpPr>
            <p:spPr>
              <a:xfrm>
                <a:off x="-2" y="83805"/>
                <a:ext cx="1746835"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Start w3svc</a:t>
                </a:r>
              </a:p>
            </p:txBody>
          </p:sp>
        </p:grpSp>
        <p:sp>
          <p:nvSpPr>
            <p:cNvPr id="5228" name="Shape 5228"/>
            <p:cNvSpPr/>
            <p:nvPr/>
          </p:nvSpPr>
          <p:spPr>
            <a:xfrm>
              <a:off x="4402013" y="788582"/>
              <a:ext cx="256221"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No</a:t>
              </a:r>
            </a:p>
          </p:txBody>
        </p:sp>
        <p:sp>
          <p:nvSpPr>
            <p:cNvPr id="5229" name="Shape 5229"/>
            <p:cNvSpPr/>
            <p:nvPr/>
          </p:nvSpPr>
          <p:spPr>
            <a:xfrm>
              <a:off x="3088396" y="173757"/>
              <a:ext cx="404398" cy="2096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Next</a:t>
              </a:r>
            </a:p>
          </p:txBody>
        </p:sp>
        <p:sp>
          <p:nvSpPr>
            <p:cNvPr id="5230" name="Shape 5230"/>
            <p:cNvSpPr/>
            <p:nvPr/>
          </p:nvSpPr>
          <p:spPr>
            <a:xfrm flipV="1">
              <a:off x="3061717" y="0"/>
              <a:ext cx="2" cy="588626"/>
            </a:xfrm>
            <a:prstGeom prst="line">
              <a:avLst/>
            </a:prstGeom>
            <a:noFill/>
            <a:ln w="25400" cap="flat">
              <a:solidFill>
                <a:srgbClr val="000000"/>
              </a:solidFill>
              <a:prstDash val="solid"/>
              <a:miter lim="800000"/>
              <a:headEnd type="stealth" w="med" len="med"/>
            </a:ln>
            <a:effectLst/>
          </p:spPr>
          <p:txBody>
            <a:bodyPr wrap="square" lIns="0" tIns="0" rIns="0" bIns="0" numCol="1" anchor="t">
              <a:noAutofit/>
            </a:bodyPr>
            <a:lstStyle/>
            <a:p>
              <a:pPr lvl="0" defTabSz="457200">
                <a:defRPr sz="1200"/>
              </a:pPr>
            </a:p>
          </p:txBody>
        </p:sp>
      </p:grpSp>
      <p:grpSp>
        <p:nvGrpSpPr>
          <p:cNvPr id="5248" name="Group 5248"/>
          <p:cNvGrpSpPr/>
          <p:nvPr/>
        </p:nvGrpSpPr>
        <p:grpSpPr>
          <a:xfrm>
            <a:off x="8979775" y="2834286"/>
            <a:ext cx="6651935" cy="1509117"/>
            <a:chOff x="0" y="0"/>
            <a:chExt cx="6651933" cy="1509115"/>
          </a:xfrm>
        </p:grpSpPr>
        <p:grpSp>
          <p:nvGrpSpPr>
            <p:cNvPr id="5245" name="Group 5245"/>
            <p:cNvGrpSpPr/>
            <p:nvPr/>
          </p:nvGrpSpPr>
          <p:grpSpPr>
            <a:xfrm>
              <a:off x="0" y="600850"/>
              <a:ext cx="6651934" cy="908267"/>
              <a:chOff x="0" y="0"/>
              <a:chExt cx="6651933" cy="908265"/>
            </a:xfrm>
          </p:grpSpPr>
          <p:sp>
            <p:nvSpPr>
              <p:cNvPr id="5232" name="Shape 5232"/>
              <p:cNvSpPr/>
              <p:nvPr/>
            </p:nvSpPr>
            <p:spPr>
              <a:xfrm>
                <a:off x="4192393" y="476362"/>
                <a:ext cx="894379"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sp>
            <p:nvSpPr>
              <p:cNvPr id="5233" name="Shape 5233"/>
              <p:cNvSpPr/>
              <p:nvPr/>
            </p:nvSpPr>
            <p:spPr>
              <a:xfrm>
                <a:off x="1103996" y="461119"/>
                <a:ext cx="1076049"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grpSp>
            <p:nvGrpSpPr>
              <p:cNvPr id="5236" name="Group 5236"/>
              <p:cNvGrpSpPr/>
              <p:nvPr/>
            </p:nvGrpSpPr>
            <p:grpSpPr>
              <a:xfrm>
                <a:off x="2138120" y="-1"/>
                <a:ext cx="2082225" cy="908267"/>
                <a:chOff x="0" y="0"/>
                <a:chExt cx="2082223" cy="908265"/>
              </a:xfrm>
            </p:grpSpPr>
            <p:sp>
              <p:nvSpPr>
                <p:cNvPr id="5234" name="Shape 5234"/>
                <p:cNvSpPr/>
                <p:nvPr/>
              </p:nvSpPr>
              <p:spPr>
                <a:xfrm>
                  <a:off x="-1" y="-1"/>
                  <a:ext cx="2082225" cy="908267"/>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35" name="Shape 5235"/>
                <p:cNvSpPr/>
                <p:nvPr/>
              </p:nvSpPr>
              <p:spPr>
                <a:xfrm>
                  <a:off x="-1" y="241347"/>
                  <a:ext cx="2082225"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   Is the service ’w3svc' enabled to start on boot </a:t>
                  </a:r>
                </a:p>
              </p:txBody>
            </p:sp>
          </p:grpSp>
          <p:grpSp>
            <p:nvGrpSpPr>
              <p:cNvPr id="5239" name="Group 5239"/>
              <p:cNvGrpSpPr/>
              <p:nvPr/>
            </p:nvGrpSpPr>
            <p:grpSpPr>
              <a:xfrm>
                <a:off x="-1" y="251518"/>
                <a:ext cx="1425416" cy="377283"/>
                <a:chOff x="0" y="-1"/>
                <a:chExt cx="1425415" cy="377282"/>
              </a:xfrm>
            </p:grpSpPr>
            <p:sp>
              <p:nvSpPr>
                <p:cNvPr id="5237" name="Shape 5237"/>
                <p:cNvSpPr/>
                <p:nvPr/>
              </p:nvSpPr>
              <p:spPr>
                <a:xfrm>
                  <a:off x="0" y="-2"/>
                  <a:ext cx="1425416" cy="37728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38" name="Shape 5238"/>
                <p:cNvSpPr/>
                <p:nvPr/>
              </p:nvSpPr>
              <p:spPr>
                <a:xfrm>
                  <a:off x="0" y="83805"/>
                  <a:ext cx="1425416"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Do nothing</a:t>
                  </a:r>
                </a:p>
              </p:txBody>
            </p:sp>
          </p:grpSp>
          <p:grpSp>
            <p:nvGrpSpPr>
              <p:cNvPr id="5242" name="Group 5242"/>
              <p:cNvGrpSpPr/>
              <p:nvPr/>
            </p:nvGrpSpPr>
            <p:grpSpPr>
              <a:xfrm>
                <a:off x="4905100" y="153705"/>
                <a:ext cx="1746834" cy="642775"/>
                <a:chOff x="-1" y="0"/>
                <a:chExt cx="1746833" cy="642773"/>
              </a:xfrm>
            </p:grpSpPr>
            <p:sp>
              <p:nvSpPr>
                <p:cNvPr id="5240" name="Shape 5240"/>
                <p:cNvSpPr/>
                <p:nvPr/>
              </p:nvSpPr>
              <p:spPr>
                <a:xfrm>
                  <a:off x="-2" y="-1"/>
                  <a:ext cx="1746834" cy="642775"/>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41" name="Shape 5241"/>
                <p:cNvSpPr/>
                <p:nvPr/>
              </p:nvSpPr>
              <p:spPr>
                <a:xfrm>
                  <a:off x="-2" y="108601"/>
                  <a:ext cx="1746834"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Enable w3svc to start on boot</a:t>
                  </a:r>
                </a:p>
              </p:txBody>
            </p:sp>
          </p:grpSp>
          <p:sp>
            <p:nvSpPr>
              <p:cNvPr id="5243" name="Shape 5243"/>
              <p:cNvSpPr/>
              <p:nvPr/>
            </p:nvSpPr>
            <p:spPr>
              <a:xfrm>
                <a:off x="1635033" y="131838"/>
                <a:ext cx="323473"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Yes</a:t>
                </a:r>
              </a:p>
            </p:txBody>
          </p:sp>
          <p:sp>
            <p:nvSpPr>
              <p:cNvPr id="5244" name="Shape 5244"/>
              <p:cNvSpPr/>
              <p:nvPr/>
            </p:nvSpPr>
            <p:spPr>
              <a:xfrm>
                <a:off x="4402013" y="187731"/>
                <a:ext cx="256221"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No</a:t>
                </a:r>
              </a:p>
            </p:txBody>
          </p:sp>
        </p:grpSp>
        <p:sp>
          <p:nvSpPr>
            <p:cNvPr id="5246" name="Shape 5246"/>
            <p:cNvSpPr/>
            <p:nvPr/>
          </p:nvSpPr>
          <p:spPr>
            <a:xfrm>
              <a:off x="3088396" y="173757"/>
              <a:ext cx="404398" cy="2096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Next</a:t>
              </a:r>
            </a:p>
          </p:txBody>
        </p:sp>
        <p:sp>
          <p:nvSpPr>
            <p:cNvPr id="5247" name="Shape 5247"/>
            <p:cNvSpPr/>
            <p:nvPr/>
          </p:nvSpPr>
          <p:spPr>
            <a:xfrm flipV="1">
              <a:off x="3061717" y="0"/>
              <a:ext cx="2" cy="588626"/>
            </a:xfrm>
            <a:prstGeom prst="line">
              <a:avLst/>
            </a:prstGeom>
            <a:noFill/>
            <a:ln w="25400" cap="flat">
              <a:solidFill>
                <a:srgbClr val="000000"/>
              </a:solidFill>
              <a:prstDash val="solid"/>
              <a:miter lim="800000"/>
              <a:headEnd type="stealth" w="med" len="med"/>
            </a:ln>
            <a:effectLst/>
          </p:spPr>
          <p:txBody>
            <a:bodyPr wrap="square" lIns="0" tIns="0" rIns="0" bIns="0" numCol="1" anchor="t">
              <a:noAutofit/>
            </a:bodyPr>
            <a:lstStyle/>
            <a:p>
              <a:pPr lvl="0" defTabSz="457200">
                <a:defRPr sz="1200"/>
              </a:pPr>
            </a:p>
          </p:txBody>
        </p:sp>
      </p:grpSp>
      <p:sp>
        <p:nvSpPr>
          <p:cNvPr id="5249" name="Shape 5249"/>
          <p:cNvSpPr/>
          <p:nvPr>
            <p:ph type="title"/>
          </p:nvPr>
        </p:nvSpPr>
        <p:spPr>
          <a:xfrm>
            <a:off x="800271" y="177800"/>
            <a:ext cx="14657235" cy="1117600"/>
          </a:xfrm>
          <a:prstGeom prst="rect">
            <a:avLst/>
          </a:prstGeom>
        </p:spPr>
        <p:txBody>
          <a:bodyPr lIns="0" tIns="0" rIns="0" bIns="0">
            <a:normAutofit fontScale="100000" lnSpcReduction="0"/>
          </a:bodyPr>
          <a:lstStyle>
            <a:lvl1pPr>
              <a:defRPr sz="5200"/>
            </a:lvl1pPr>
          </a:lstStyle>
          <a:p>
            <a:pPr lvl="0">
              <a:defRPr sz="1800">
                <a:solidFill>
                  <a:srgbClr val="000000"/>
                </a:solidFill>
                <a:effectLst/>
              </a:defRPr>
            </a:pPr>
            <a:r>
              <a:rPr sz="5200">
                <a:solidFill>
                  <a:srgbClr val="FFFFFF"/>
                </a:solidFill>
                <a:effectLst>
                  <a:outerShdw sx="100000" sy="100000" kx="0" ky="0" algn="b" rotWithShape="0" blurRad="38100" dist="38100" dir="2700000">
                    <a:srgbClr val="C0C0C0"/>
                  </a:outerShdw>
                </a:effectLst>
              </a:rPr>
              <a:t>Resource Collection Phase 1 - Execute Phase</a:t>
            </a:r>
          </a:p>
        </p:txBody>
      </p:sp>
      <p:sp>
        <p:nvSpPr>
          <p:cNvPr id="5250" name="Shape 5250"/>
          <p:cNvSpPr/>
          <p:nvPr/>
        </p:nvSpPr>
        <p:spPr>
          <a:xfrm>
            <a:off x="203993" y="2178049"/>
            <a:ext cx="8001001" cy="4127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100">
                <a:latin typeface="Courier"/>
                <a:ea typeface="Courier"/>
                <a:cs typeface="Courier"/>
                <a:sym typeface="Courier"/>
              </a:rPr>
              <a:t>powershell_script </a:t>
            </a:r>
            <a:r>
              <a:rPr sz="2100">
                <a:solidFill>
                  <a:srgbClr val="BA2121"/>
                </a:solidFill>
                <a:latin typeface="Courier"/>
                <a:ea typeface="Courier"/>
                <a:cs typeface="Courier"/>
                <a:sym typeface="Courier"/>
              </a:rPr>
              <a:t>“Install IIS"</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action :run</a:t>
            </a:r>
            <a:endParaRPr>
              <a:latin typeface="Calibri"/>
              <a:ea typeface="Calibri"/>
              <a:cs typeface="Calibri"/>
              <a:sym typeface="Calibri"/>
            </a:endParaRPr>
          </a:p>
          <a:p>
            <a:pPr lvl="0">
              <a:defRPr sz="1800"/>
            </a:pPr>
            <a:r>
              <a:rPr sz="2100">
                <a:latin typeface="Courier"/>
                <a:ea typeface="Courier"/>
                <a:cs typeface="Courier"/>
                <a:sym typeface="Courier"/>
              </a:rPr>
              <a:t>  code "add-windowsfeature Web-Server"</a:t>
            </a:r>
            <a:endParaRPr>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100">
              <a:solidFill>
                <a:srgbClr val="008000"/>
              </a:solidFill>
              <a:latin typeface="Calibri"/>
              <a:ea typeface="Calibri"/>
              <a:cs typeface="Calibri"/>
              <a:sym typeface="Calibri"/>
            </a:endParaRPr>
          </a:p>
          <a:p>
            <a:pPr lvl="0">
              <a:defRPr sz="1800"/>
            </a:pPr>
            <a:r>
              <a:rPr sz="2100">
                <a:latin typeface="Courier"/>
                <a:ea typeface="Courier"/>
                <a:cs typeface="Courier"/>
                <a:sym typeface="Courier"/>
              </a:rPr>
              <a:t>service </a:t>
            </a:r>
            <a:r>
              <a:rPr sz="2100">
                <a:solidFill>
                  <a:srgbClr val="BA2121"/>
                </a:solidFill>
                <a:latin typeface="Courier"/>
                <a:ea typeface="Courier"/>
                <a:cs typeface="Courier"/>
                <a:sym typeface="Courier"/>
              </a:rPr>
              <a:t>"w3svc"</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action </a:t>
            </a:r>
            <a:r>
              <a:rPr sz="2100">
                <a:solidFill>
                  <a:srgbClr val="666666"/>
                </a:solidFill>
                <a:latin typeface="Courier"/>
                <a:ea typeface="Courier"/>
                <a:cs typeface="Courier"/>
                <a:sym typeface="Courier"/>
              </a:rPr>
              <a:t>[</a:t>
            </a:r>
            <a:r>
              <a:rPr sz="2100">
                <a:latin typeface="Courier"/>
                <a:ea typeface="Courier"/>
                <a:cs typeface="Courier"/>
                <a:sym typeface="Courier"/>
              </a:rPr>
              <a:t> </a:t>
            </a:r>
            <a:r>
              <a:rPr sz="2100">
                <a:solidFill>
                  <a:srgbClr val="19177C"/>
                </a:solidFill>
                <a:latin typeface="Courier"/>
                <a:ea typeface="Courier"/>
                <a:cs typeface="Courier"/>
                <a:sym typeface="Courier"/>
              </a:rPr>
              <a:t>:enable</a:t>
            </a:r>
            <a:r>
              <a:rPr sz="2100">
                <a:latin typeface="Courier"/>
                <a:ea typeface="Courier"/>
                <a:cs typeface="Courier"/>
                <a:sym typeface="Courier"/>
              </a:rPr>
              <a:t>, </a:t>
            </a:r>
            <a:r>
              <a:rPr sz="2100">
                <a:solidFill>
                  <a:srgbClr val="19177C"/>
                </a:solidFill>
                <a:latin typeface="Courier"/>
                <a:ea typeface="Courier"/>
                <a:cs typeface="Courier"/>
                <a:sym typeface="Courier"/>
              </a:rPr>
              <a:t>:start</a:t>
            </a:r>
            <a:r>
              <a:rPr sz="2100">
                <a:latin typeface="Courier"/>
                <a:ea typeface="Courier"/>
                <a:cs typeface="Courier"/>
                <a:sym typeface="Courier"/>
              </a:rPr>
              <a:t> ]</a:t>
            </a:r>
            <a:endParaRPr>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2100">
              <a:solidFill>
                <a:srgbClr val="008000"/>
              </a:solidFill>
              <a:latin typeface="Calibri"/>
              <a:ea typeface="Calibri"/>
              <a:cs typeface="Calibri"/>
              <a:sym typeface="Calibri"/>
            </a:endParaRPr>
          </a:p>
          <a:p>
            <a:pPr lvl="0">
              <a:defRPr sz="1800"/>
            </a:pPr>
            <a:r>
              <a:rPr sz="2100">
                <a:latin typeface="Courier"/>
                <a:ea typeface="Courier"/>
                <a:cs typeface="Courier"/>
                <a:sym typeface="Courier"/>
              </a:rPr>
              <a:t>cookbook_file </a:t>
            </a:r>
            <a:r>
              <a:rPr sz="2100">
                <a:solidFill>
                  <a:srgbClr val="BA2121"/>
                </a:solidFill>
                <a:latin typeface="Courier"/>
                <a:ea typeface="Courier"/>
                <a:cs typeface="Courier"/>
                <a:sym typeface="Courier"/>
              </a:rPr>
              <a:t>'c:\inetpub\wwwroot\Default.htm'</a:t>
            </a:r>
            <a:r>
              <a:rPr sz="2100">
                <a:latin typeface="Courier"/>
                <a:ea typeface="Courier"/>
                <a:cs typeface="Courier"/>
                <a:sym typeface="Courier"/>
              </a:rPr>
              <a:t> </a:t>
            </a:r>
            <a:r>
              <a:rPr b="1" sz="2100">
                <a:solidFill>
                  <a:srgbClr val="008000"/>
                </a:solidFill>
                <a:latin typeface="Courier"/>
                <a:ea typeface="Courier"/>
                <a:cs typeface="Courier"/>
                <a:sym typeface="Courier"/>
              </a:rPr>
              <a:t>do</a:t>
            </a:r>
            <a:endParaRPr sz="2100">
              <a:latin typeface="Calibri"/>
              <a:ea typeface="Calibri"/>
              <a:cs typeface="Calibri"/>
              <a:sym typeface="Calibri"/>
            </a:endParaRPr>
          </a:p>
          <a:p>
            <a:pPr lvl="0">
              <a:defRPr sz="1800"/>
            </a:pPr>
            <a:r>
              <a:rPr sz="2100">
                <a:latin typeface="Courier"/>
                <a:ea typeface="Courier"/>
                <a:cs typeface="Courier"/>
                <a:sym typeface="Courier"/>
              </a:rPr>
              <a:t>  source </a:t>
            </a:r>
            <a:r>
              <a:rPr sz="2100">
                <a:solidFill>
                  <a:srgbClr val="BA2121"/>
                </a:solidFill>
                <a:latin typeface="Courier"/>
                <a:ea typeface="Courier"/>
                <a:cs typeface="Courier"/>
                <a:sym typeface="Courier"/>
              </a:rPr>
              <a:t>"Default.htm"</a:t>
            </a:r>
            <a:endParaRPr sz="2100">
              <a:latin typeface="Calibri"/>
              <a:ea typeface="Calibri"/>
              <a:cs typeface="Calibri"/>
              <a:sym typeface="Calibri"/>
            </a:endParaRPr>
          </a:p>
          <a:p>
            <a:pPr lvl="0">
              <a:defRPr sz="1800"/>
            </a:pPr>
            <a:r>
              <a:rPr sz="2100">
                <a:latin typeface="Courier"/>
                <a:ea typeface="Courier"/>
                <a:cs typeface="Courier"/>
                <a:sym typeface="Courier"/>
              </a:rPr>
              <a:t>  rights </a:t>
            </a:r>
            <a:r>
              <a:rPr sz="2100">
                <a:solidFill>
                  <a:srgbClr val="6B6BCF"/>
                </a:solidFill>
                <a:latin typeface="Courier"/>
                <a:ea typeface="Courier"/>
                <a:cs typeface="Courier"/>
                <a:sym typeface="Courier"/>
              </a:rPr>
              <a:t>:read</a:t>
            </a:r>
            <a:r>
              <a:rPr sz="2100">
                <a:latin typeface="Courier"/>
                <a:ea typeface="Courier"/>
                <a:cs typeface="Courier"/>
                <a:sym typeface="Courier"/>
              </a:rPr>
              <a:t>, </a:t>
            </a:r>
            <a:r>
              <a:rPr sz="2100">
                <a:solidFill>
                  <a:srgbClr val="BA2121"/>
                </a:solidFill>
                <a:latin typeface="Courier"/>
                <a:ea typeface="Courier"/>
                <a:cs typeface="Courier"/>
                <a:sym typeface="Courier"/>
              </a:rPr>
              <a:t>"Everyone"</a:t>
            </a:r>
            <a:endParaRPr sz="2100">
              <a:latin typeface="Calibri"/>
              <a:ea typeface="Calibri"/>
              <a:cs typeface="Calibri"/>
              <a:sym typeface="Calibri"/>
            </a:endParaRPr>
          </a:p>
          <a:p>
            <a:pPr lvl="0">
              <a:defRPr sz="1800"/>
            </a:pPr>
            <a:r>
              <a:rPr b="1" sz="2100">
                <a:solidFill>
                  <a:srgbClr val="008000"/>
                </a:solidFill>
                <a:latin typeface="Courier"/>
                <a:ea typeface="Courier"/>
                <a:cs typeface="Courier"/>
                <a:sym typeface="Courier"/>
              </a:rPr>
              <a:t>end</a:t>
            </a:r>
          </a:p>
        </p:txBody>
      </p:sp>
      <p:sp>
        <p:nvSpPr>
          <p:cNvPr id="5251" name="Shape 5251"/>
          <p:cNvSpPr/>
          <p:nvPr/>
        </p:nvSpPr>
        <p:spPr>
          <a:xfrm>
            <a:off x="203993" y="6316884"/>
            <a:ext cx="2740274"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Resource Collection</a:t>
            </a:r>
          </a:p>
        </p:txBody>
      </p:sp>
      <p:sp>
        <p:nvSpPr>
          <p:cNvPr id="5252" name="Shape 5252"/>
          <p:cNvSpPr/>
          <p:nvPr/>
        </p:nvSpPr>
        <p:spPr>
          <a:xfrm>
            <a:off x="444543" y="1497234"/>
            <a:ext cx="961480"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Recipe</a:t>
            </a:r>
          </a:p>
        </p:txBody>
      </p:sp>
      <p:sp>
        <p:nvSpPr>
          <p:cNvPr id="5253" name="Shape 5253"/>
          <p:cNvSpPr/>
          <p:nvPr/>
        </p:nvSpPr>
        <p:spPr>
          <a:xfrm>
            <a:off x="280193" y="7296149"/>
            <a:ext cx="8001001" cy="1270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100">
                <a:latin typeface="Courier"/>
                <a:ea typeface="Courier"/>
                <a:cs typeface="Courier"/>
                <a:sym typeface="Courier"/>
              </a:rPr>
              <a:t> package</a:t>
            </a:r>
            <a:r>
              <a:rPr sz="2100">
                <a:solidFill>
                  <a:srgbClr val="A40800"/>
                </a:solidFill>
                <a:latin typeface="Courier"/>
                <a:ea typeface="Courier"/>
                <a:cs typeface="Courier"/>
                <a:sym typeface="Courier"/>
              </a:rPr>
              <a:t>[”Install IIS"],</a:t>
            </a:r>
            <a:endParaRPr sz="2100">
              <a:solidFill>
                <a:srgbClr val="FF0000"/>
              </a:solidFill>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100">
                <a:latin typeface="Courier"/>
                <a:ea typeface="Courier"/>
                <a:cs typeface="Courier"/>
                <a:sym typeface="Courier"/>
              </a:rPr>
              <a:t> cookbook_file[</a:t>
            </a:r>
            <a:r>
              <a:rPr sz="2100">
                <a:solidFill>
                  <a:srgbClr val="A40800"/>
                </a:solidFill>
                <a:latin typeface="Courier"/>
                <a:ea typeface="Courier"/>
                <a:cs typeface="Courier"/>
                <a:sym typeface="Courier"/>
              </a:rPr>
              <a:t>“</a:t>
            </a:r>
            <a:r>
              <a:rPr sz="2100">
                <a:solidFill>
                  <a:srgbClr val="BA2121"/>
                </a:solidFill>
                <a:latin typeface="Courier"/>
                <a:ea typeface="Courier"/>
                <a:cs typeface="Courier"/>
                <a:sym typeface="Courier"/>
              </a:rPr>
              <a:t>c:\inetpub\wwwroot\Default.htm</a:t>
            </a:r>
            <a:r>
              <a:rPr sz="2100">
                <a:solidFill>
                  <a:srgbClr val="A40800"/>
                </a:solidFill>
                <a:latin typeface="Courier"/>
                <a:ea typeface="Courier"/>
                <a:cs typeface="Courier"/>
                <a:sym typeface="Courier"/>
              </a:rPr>
              <a:t>"],</a:t>
            </a:r>
            <a:endParaRPr sz="2100">
              <a:solidFill>
                <a:srgbClr val="FF0000"/>
              </a:solidFill>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100">
                <a:latin typeface="Courier"/>
                <a:ea typeface="Courier"/>
                <a:cs typeface="Courier"/>
                <a:sym typeface="Courier"/>
              </a:rPr>
              <a:t> service</a:t>
            </a:r>
            <a:r>
              <a:rPr sz="2100">
                <a:solidFill>
                  <a:srgbClr val="A40800"/>
                </a:solidFill>
                <a:latin typeface="Courier"/>
                <a:ea typeface="Courier"/>
                <a:cs typeface="Courier"/>
                <a:sym typeface="Courier"/>
              </a:rPr>
              <a:t> [”w3svc"]</a:t>
            </a:r>
            <a:endParaRPr sz="2100">
              <a:latin typeface="Calibri"/>
              <a:ea typeface="Calibri"/>
              <a:cs typeface="Calibri"/>
              <a:sym typeface="Calibri"/>
            </a:endParaRPr>
          </a:p>
          <a:p>
            <a:pPr lvl="0">
              <a:tabLst>
                <a:tab pos="355600" algn="l"/>
                <a:tab pos="355600" algn="l"/>
                <a:tab pos="355600" algn="l"/>
                <a:tab pos="711200" algn="l"/>
                <a:tab pos="711200" algn="l"/>
                <a:tab pos="711200" algn="l"/>
                <a:tab pos="1066800" algn="l"/>
                <a:tab pos="1066800" algn="l"/>
                <a:tab pos="1066800" algn="l"/>
                <a:tab pos="1422400" algn="l"/>
                <a:tab pos="1422400" algn="l"/>
                <a:tab pos="1422400" algn="l"/>
                <a:tab pos="1778000" algn="l"/>
                <a:tab pos="1778000" algn="l"/>
                <a:tab pos="1778000" algn="l"/>
                <a:tab pos="2133600" algn="l"/>
                <a:tab pos="2133600" algn="l"/>
                <a:tab pos="2133600" algn="l"/>
                <a:tab pos="2489200" algn="l"/>
                <a:tab pos="2489200" algn="l"/>
                <a:tab pos="2489200" algn="l"/>
                <a:tab pos="2844800" algn="l"/>
                <a:tab pos="2844800" algn="l"/>
                <a:tab pos="2844800" algn="l"/>
                <a:tab pos="3200400" algn="l"/>
                <a:tab pos="3200400" algn="l"/>
                <a:tab pos="3556000" algn="l"/>
                <a:tab pos="3556000" algn="l"/>
                <a:tab pos="3911600" algn="l"/>
                <a:tab pos="3911600" algn="l"/>
                <a:tab pos="4267200" algn="l"/>
                <a:tab pos="4267200" algn="l"/>
              </a:tabLst>
              <a:defRPr sz="1800"/>
            </a:pPr>
            <a:r>
              <a:rPr sz="2100">
                <a:latin typeface="Courier"/>
                <a:ea typeface="Courier"/>
                <a:cs typeface="Courier"/>
                <a:sym typeface="Courier"/>
              </a:rPr>
              <a:t>]</a:t>
            </a:r>
          </a:p>
        </p:txBody>
      </p:sp>
      <p:sp>
        <p:nvSpPr>
          <p:cNvPr id="5254" name="Shape 5254"/>
          <p:cNvSpPr/>
          <p:nvPr/>
        </p:nvSpPr>
        <p:spPr>
          <a:xfrm>
            <a:off x="432593" y="2501900"/>
            <a:ext cx="1981202" cy="3175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255" name="Shape 5255"/>
          <p:cNvSpPr/>
          <p:nvPr/>
        </p:nvSpPr>
        <p:spPr>
          <a:xfrm>
            <a:off x="508794" y="5410200"/>
            <a:ext cx="3353128" cy="3048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256" name="Shape 5256"/>
          <p:cNvSpPr/>
          <p:nvPr/>
        </p:nvSpPr>
        <p:spPr>
          <a:xfrm>
            <a:off x="3328194" y="4114800"/>
            <a:ext cx="1155815" cy="3048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257" name="Shape 5257"/>
          <p:cNvSpPr/>
          <p:nvPr/>
        </p:nvSpPr>
        <p:spPr>
          <a:xfrm>
            <a:off x="292892" y="6908800"/>
            <a:ext cx="4910963" cy="3302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lvl1pPr>
          </a:lstStyle>
          <a:p>
            <a:pPr lvl="0">
              <a:defRPr sz="1800"/>
            </a:pPr>
            <a:r>
              <a:rPr sz="2200"/>
              <a:t>resource_collection = [</a:t>
            </a:r>
          </a:p>
        </p:txBody>
      </p:sp>
      <p:sp>
        <p:nvSpPr>
          <p:cNvPr id="5258" name="Shape 5258"/>
          <p:cNvSpPr/>
          <p:nvPr/>
        </p:nvSpPr>
        <p:spPr>
          <a:xfrm>
            <a:off x="508792" y="5715000"/>
            <a:ext cx="3886203" cy="3048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259" name="Shape 5259"/>
          <p:cNvSpPr/>
          <p:nvPr/>
        </p:nvSpPr>
        <p:spPr>
          <a:xfrm>
            <a:off x="127794" y="1943100"/>
            <a:ext cx="8153401" cy="4343400"/>
          </a:xfrm>
          <a:prstGeom prst="rect">
            <a:avLst/>
          </a:prstGeom>
          <a:ln w="25400">
            <a:solidFill>
              <a:srgbClr val="334150"/>
            </a:solidFill>
            <a:prstDash val="sysDot"/>
            <a:miter/>
          </a:ln>
        </p:spPr>
        <p:txBody>
          <a:bodyPr lIns="0" tIns="0" rIns="0" bIns="0"/>
          <a:lstStyle/>
          <a:p>
            <a:pPr lvl="0">
              <a:defRPr>
                <a:latin typeface="Arial"/>
                <a:ea typeface="Arial"/>
                <a:cs typeface="Arial"/>
                <a:sym typeface="Arial"/>
              </a:defRPr>
            </a:pPr>
          </a:p>
        </p:txBody>
      </p:sp>
      <p:sp>
        <p:nvSpPr>
          <p:cNvPr id="5260" name="Shape 5260"/>
          <p:cNvSpPr/>
          <p:nvPr/>
        </p:nvSpPr>
        <p:spPr>
          <a:xfrm>
            <a:off x="1956592" y="4114800"/>
            <a:ext cx="1143002" cy="3048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
        <p:nvSpPr>
          <p:cNvPr id="5261" name="Shape 5261"/>
          <p:cNvSpPr/>
          <p:nvPr/>
        </p:nvSpPr>
        <p:spPr>
          <a:xfrm>
            <a:off x="127794" y="6692900"/>
            <a:ext cx="8153401" cy="2108200"/>
          </a:xfrm>
          <a:prstGeom prst="rect">
            <a:avLst/>
          </a:prstGeom>
          <a:ln w="25400">
            <a:solidFill>
              <a:srgbClr val="334150"/>
            </a:solidFill>
            <a:prstDash val="sysDot"/>
            <a:miter/>
          </a:ln>
        </p:spPr>
        <p:txBody>
          <a:bodyPr lIns="0" tIns="0" rIns="0" bIns="0"/>
          <a:lstStyle/>
          <a:p>
            <a:pPr lvl="0">
              <a:defRPr>
                <a:latin typeface="Arial"/>
                <a:ea typeface="Arial"/>
                <a:cs typeface="Arial"/>
                <a:sym typeface="Arial"/>
              </a:defRPr>
            </a:pPr>
          </a:p>
        </p:txBody>
      </p:sp>
      <p:sp>
        <p:nvSpPr>
          <p:cNvPr id="5262" name="Shape 5262"/>
          <p:cNvSpPr/>
          <p:nvPr/>
        </p:nvSpPr>
        <p:spPr>
          <a:xfrm>
            <a:off x="8395520" y="1503584"/>
            <a:ext cx="1351261" cy="3456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latin typeface="Arial"/>
                <a:ea typeface="Arial"/>
                <a:cs typeface="Arial"/>
                <a:sym typeface="Arial"/>
              </a:defRPr>
            </a:lvl1pPr>
          </a:lstStyle>
          <a:p>
            <a:pPr lvl="0">
              <a:defRPr sz="1800"/>
            </a:pPr>
            <a:r>
              <a:rPr sz="2400"/>
              <a:t>Execution</a:t>
            </a:r>
          </a:p>
        </p:txBody>
      </p:sp>
      <p:grpSp>
        <p:nvGrpSpPr>
          <p:cNvPr id="5276" name="Group 5276"/>
          <p:cNvGrpSpPr/>
          <p:nvPr/>
        </p:nvGrpSpPr>
        <p:grpSpPr>
          <a:xfrm>
            <a:off x="8928971" y="2218532"/>
            <a:ext cx="6763728" cy="670722"/>
            <a:chOff x="0" y="0"/>
            <a:chExt cx="6763727" cy="670720"/>
          </a:xfrm>
        </p:grpSpPr>
        <p:sp>
          <p:nvSpPr>
            <p:cNvPr id="5263" name="Shape 5263"/>
            <p:cNvSpPr/>
            <p:nvPr/>
          </p:nvSpPr>
          <p:spPr>
            <a:xfrm>
              <a:off x="4192391" y="355842"/>
              <a:ext cx="889138"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sp>
          <p:nvSpPr>
            <p:cNvPr id="5264" name="Shape 5264"/>
            <p:cNvSpPr/>
            <p:nvPr/>
          </p:nvSpPr>
          <p:spPr>
            <a:xfrm>
              <a:off x="1290907" y="338852"/>
              <a:ext cx="887391" cy="2"/>
            </a:xfrm>
            <a:prstGeom prst="line">
              <a:avLst/>
            </a:prstGeom>
            <a:noFill/>
            <a:ln w="25400" cap="flat">
              <a:solidFill>
                <a:srgbClr val="000000"/>
              </a:solidFill>
              <a:prstDash val="solid"/>
              <a:miter lim="800000"/>
            </a:ln>
            <a:effectLst/>
          </p:spPr>
          <p:txBody>
            <a:bodyPr wrap="square" lIns="0" tIns="0" rIns="0" bIns="0" numCol="1" anchor="t">
              <a:noAutofit/>
            </a:bodyPr>
            <a:lstStyle/>
            <a:p>
              <a:pPr lvl="0" defTabSz="457200">
                <a:defRPr sz="1200"/>
              </a:pPr>
            </a:p>
          </p:txBody>
        </p:sp>
        <p:grpSp>
          <p:nvGrpSpPr>
            <p:cNvPr id="5267" name="Group 5267"/>
            <p:cNvGrpSpPr/>
            <p:nvPr/>
          </p:nvGrpSpPr>
          <p:grpSpPr>
            <a:xfrm>
              <a:off x="2132879" y="-1"/>
              <a:ext cx="2082224" cy="656748"/>
              <a:chOff x="0" y="0"/>
              <a:chExt cx="2082223" cy="656746"/>
            </a:xfrm>
          </p:grpSpPr>
          <p:sp>
            <p:nvSpPr>
              <p:cNvPr id="5265" name="Shape 5265"/>
              <p:cNvSpPr/>
              <p:nvPr/>
            </p:nvSpPr>
            <p:spPr>
              <a:xfrm>
                <a:off x="-1" y="-1"/>
                <a:ext cx="2082225" cy="656747"/>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66" name="Shape 5266"/>
              <p:cNvSpPr/>
              <p:nvPr/>
            </p:nvSpPr>
            <p:spPr>
              <a:xfrm>
                <a:off x="-1" y="106122"/>
                <a:ext cx="2082225"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defRPr sz="1800"/>
                </a:pPr>
                <a:r>
                  <a:rPr sz="1500">
                    <a:latin typeface="Arial"/>
                    <a:ea typeface="Arial"/>
                    <a:cs typeface="Arial"/>
                    <a:sym typeface="Arial"/>
                  </a:rPr>
                  <a:t>Is IIS package currently installed?</a:t>
                </a:r>
                <a:r>
                  <a:rPr b="1" sz="1500">
                    <a:latin typeface="Courier"/>
                    <a:ea typeface="Courier"/>
                    <a:cs typeface="Courier"/>
                    <a:sym typeface="Courier"/>
                  </a:rPr>
                  <a:t> </a:t>
                </a:r>
              </a:p>
            </p:txBody>
          </p:sp>
        </p:grpSp>
        <p:grpSp>
          <p:nvGrpSpPr>
            <p:cNvPr id="5270" name="Group 5270"/>
            <p:cNvGrpSpPr/>
            <p:nvPr/>
          </p:nvGrpSpPr>
          <p:grpSpPr>
            <a:xfrm>
              <a:off x="0" y="132745"/>
              <a:ext cx="1425415" cy="377282"/>
              <a:chOff x="0" y="-1"/>
              <a:chExt cx="1425414" cy="377281"/>
            </a:xfrm>
          </p:grpSpPr>
          <p:sp>
            <p:nvSpPr>
              <p:cNvPr id="5268" name="Shape 5268"/>
              <p:cNvSpPr/>
              <p:nvPr/>
            </p:nvSpPr>
            <p:spPr>
              <a:xfrm>
                <a:off x="-1" y="-2"/>
                <a:ext cx="1425415" cy="377283"/>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269" name="Shape 5269"/>
              <p:cNvSpPr/>
              <p:nvPr/>
            </p:nvSpPr>
            <p:spPr>
              <a:xfrm>
                <a:off x="-1" y="83805"/>
                <a:ext cx="1425415" cy="2096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latin typeface="Arial"/>
                    <a:ea typeface="Arial"/>
                    <a:cs typeface="Arial"/>
                    <a:sym typeface="Arial"/>
                  </a:defRPr>
                </a:lvl1pPr>
              </a:lstStyle>
              <a:p>
                <a:pPr lvl="0">
                  <a:defRPr sz="1800"/>
                </a:pPr>
                <a:r>
                  <a:rPr sz="1500"/>
                  <a:t>Do nothing</a:t>
                </a:r>
              </a:p>
            </p:txBody>
          </p:sp>
        </p:grpSp>
        <p:grpSp>
          <p:nvGrpSpPr>
            <p:cNvPr id="5273" name="Group 5273"/>
            <p:cNvGrpSpPr/>
            <p:nvPr/>
          </p:nvGrpSpPr>
          <p:grpSpPr>
            <a:xfrm>
              <a:off x="4905097" y="27946"/>
              <a:ext cx="1858631" cy="642775"/>
              <a:chOff x="0" y="0"/>
              <a:chExt cx="1858629" cy="642773"/>
            </a:xfrm>
          </p:grpSpPr>
          <p:sp>
            <p:nvSpPr>
              <p:cNvPr id="5271" name="Shape 5271"/>
              <p:cNvSpPr/>
              <p:nvPr/>
            </p:nvSpPr>
            <p:spPr>
              <a:xfrm>
                <a:off x="-1" y="-1"/>
                <a:ext cx="1858631" cy="642775"/>
              </a:xfrm>
              <a:prstGeom prst="rect">
                <a:avLst/>
              </a:prstGeom>
              <a:solidFill>
                <a:srgbClr val="D1D9E1"/>
              </a:solidFill>
              <a:ln w="12700" cap="flat">
                <a:solidFill>
                  <a:srgbClr val="000000"/>
                </a:solidFill>
                <a:prstDash val="solid"/>
                <a:miter lim="800000"/>
              </a:ln>
              <a:effectLst/>
            </p:spPr>
            <p:txBody>
              <a:bodyPr wrap="square" lIns="0" tIns="0" rIns="0" bIns="0" numCol="1" anchor="ctr">
                <a:noAutofit/>
              </a:bodyPr>
              <a:lstStyle/>
              <a:p>
                <a:pPr lvl="0" algn="ctr">
                  <a:defRPr sz="1500">
                    <a:latin typeface="Arial"/>
                    <a:ea typeface="Arial"/>
                    <a:cs typeface="Arial"/>
                    <a:sym typeface="Arial"/>
                  </a:defRPr>
                </a:pPr>
              </a:p>
            </p:txBody>
          </p:sp>
          <p:sp>
            <p:nvSpPr>
              <p:cNvPr id="5272" name="Shape 5272"/>
              <p:cNvSpPr/>
              <p:nvPr/>
            </p:nvSpPr>
            <p:spPr>
              <a:xfrm>
                <a:off x="-1" y="108601"/>
                <a:ext cx="1858631" cy="425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defRPr sz="1800"/>
                </a:pPr>
                <a:r>
                  <a:rPr sz="1500">
                    <a:latin typeface="Arial"/>
                    <a:ea typeface="Arial"/>
                    <a:cs typeface="Arial"/>
                    <a:sym typeface="Arial"/>
                  </a:rPr>
                  <a:t>Install IIS </a:t>
                </a:r>
                <a:br>
                  <a:rPr sz="1500">
                    <a:latin typeface="Arial"/>
                    <a:ea typeface="Arial"/>
                    <a:cs typeface="Arial"/>
                    <a:sym typeface="Arial"/>
                  </a:rPr>
                </a:br>
                <a:r>
                  <a:rPr sz="1500">
                    <a:latin typeface="Arial"/>
                    <a:ea typeface="Arial"/>
                    <a:cs typeface="Arial"/>
                    <a:sym typeface="Arial"/>
                  </a:rPr>
                  <a:t>package</a:t>
                </a:r>
              </a:p>
            </p:txBody>
          </p:sp>
        </p:grpSp>
        <p:sp>
          <p:nvSpPr>
            <p:cNvPr id="5274" name="Shape 5274"/>
            <p:cNvSpPr/>
            <p:nvPr/>
          </p:nvSpPr>
          <p:spPr>
            <a:xfrm>
              <a:off x="1633285" y="13065"/>
              <a:ext cx="323472" cy="2096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Yes</a:t>
              </a:r>
            </a:p>
          </p:txBody>
        </p:sp>
        <p:sp>
          <p:nvSpPr>
            <p:cNvPr id="5275" name="Shape 5275"/>
            <p:cNvSpPr/>
            <p:nvPr/>
          </p:nvSpPr>
          <p:spPr>
            <a:xfrm>
              <a:off x="4402011" y="68958"/>
              <a:ext cx="256221" cy="2096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500">
                  <a:latin typeface="Arial"/>
                  <a:ea typeface="Arial"/>
                  <a:cs typeface="Arial"/>
                  <a:sym typeface="Arial"/>
                </a:defRPr>
              </a:lvl1pPr>
            </a:lstStyle>
            <a:p>
              <a:pPr lvl="0">
                <a:defRPr sz="1800"/>
              </a:pPr>
              <a:r>
                <a:rPr sz="1500"/>
                <a:t>No</a:t>
              </a:r>
            </a:p>
          </p:txBody>
        </p:sp>
      </p:grpSp>
      <p:sp>
        <p:nvSpPr>
          <p:cNvPr id="5277" name="Shape 5277"/>
          <p:cNvSpPr/>
          <p:nvPr/>
        </p:nvSpPr>
        <p:spPr>
          <a:xfrm>
            <a:off x="8408220" y="1943100"/>
            <a:ext cx="7785863" cy="6807200"/>
          </a:xfrm>
          <a:prstGeom prst="rect">
            <a:avLst/>
          </a:prstGeom>
          <a:ln w="25400">
            <a:solidFill>
              <a:srgbClr val="334150"/>
            </a:solidFill>
            <a:prstDash val="sysDot"/>
            <a:miter/>
          </a:ln>
        </p:spPr>
        <p:txBody>
          <a:bodyPr lIns="0" tIns="0" rIns="0" bIns="0"/>
          <a:lstStyle/>
          <a:p>
            <a:pPr lvl="0">
              <a:defRPr>
                <a:latin typeface="Arial"/>
                <a:ea typeface="Arial"/>
                <a:cs typeface="Arial"/>
                <a:sym typeface="Arial"/>
              </a:defRPr>
            </a:pPr>
          </a:p>
        </p:txBody>
      </p:sp>
      <p:sp>
        <p:nvSpPr>
          <p:cNvPr id="5278" name="Shape 5278"/>
          <p:cNvSpPr/>
          <p:nvPr/>
        </p:nvSpPr>
        <p:spPr>
          <a:xfrm>
            <a:off x="432592" y="2819400"/>
            <a:ext cx="5867403" cy="381000"/>
          </a:xfrm>
          <a:prstGeom prst="rect">
            <a:avLst/>
          </a:prstGeom>
          <a:solidFill>
            <a:srgbClr val="8D8D8D">
              <a:alpha val="29999"/>
            </a:srgbClr>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254"/>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5278"/>
                                        </p:tgtEl>
                                        <p:attrNameLst>
                                          <p:attrName>style.visibility</p:attrName>
                                        </p:attrNameLst>
                                      </p:cBhvr>
                                      <p:to>
                                        <p:strVal val="visible"/>
                                      </p:to>
                                    </p:set>
                                  </p:childTnLst>
                                </p:cTn>
                              </p:par>
                            </p:childTnLst>
                          </p:cTn>
                        </p:par>
                        <p:par>
                          <p:cTn id="10" fill="hold">
                            <p:stCondLst>
                              <p:cond delay="0"/>
                            </p:stCondLst>
                            <p:childTnLst>
                              <p:par>
                                <p:cTn id="11" nodeType="afterEffect" presetClass="entr" presetSubtype="0" presetID="1" grpId="3" fill="hold">
                                  <p:stCondLst>
                                    <p:cond delay="0"/>
                                  </p:stCondLst>
                                  <p:iterate type="el" backwards="0">
                                    <p:tmAbs val="0"/>
                                  </p:iterate>
                                  <p:childTnLst>
                                    <p:set>
                                      <p:cBhvr>
                                        <p:cTn id="12" fill="hold"/>
                                        <p:tgtEl>
                                          <p:spTgt spid="52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4" fill="hold">
                                  <p:stCondLst>
                                    <p:cond delay="0"/>
                                  </p:stCondLst>
                                  <p:iterate type="el" backwards="0">
                                    <p:tmAbs val="0"/>
                                  </p:iterate>
                                  <p:childTnLst>
                                    <p:set>
                                      <p:cBhvr>
                                        <p:cTn id="16" fill="hold"/>
                                        <p:tgtEl>
                                          <p:spTgt spid="5260"/>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5" fill="hold">
                                  <p:stCondLst>
                                    <p:cond delay="0"/>
                                  </p:stCondLst>
                                  <p:iterate type="el" backwards="0">
                                    <p:tmAbs val="0"/>
                                  </p:iterate>
                                  <p:childTnLst>
                                    <p:set>
                                      <p:cBhvr>
                                        <p:cTn id="19" fill="hold"/>
                                        <p:tgtEl>
                                          <p:spTgt spid="5248"/>
                                        </p:tgtEl>
                                        <p:attrNameLst>
                                          <p:attrName>style.visibility</p:attrName>
                                        </p:attrNameLst>
                                      </p:cBhvr>
                                      <p:to>
                                        <p:strVal val="visible"/>
                                      </p:to>
                                    </p:set>
                                  </p:childTnLst>
                                </p:cTn>
                              </p:par>
                            </p:childTnLst>
                          </p:cTn>
                        </p:par>
                        <p:par>
                          <p:cTn id="20" fill="hold">
                            <p:stCondLst>
                              <p:cond delay="0"/>
                            </p:stCondLst>
                            <p:childTnLst>
                              <p:par>
                                <p:cTn id="21" nodeType="afterEffect" presetClass="exit" presetSubtype="0" presetID="1" grpId="6" fill="hold">
                                  <p:stCondLst>
                                    <p:cond delay="0"/>
                                  </p:stCondLst>
                                  <p:iterate type="el" backwards="0">
                                    <p:tmAbs val="0"/>
                                  </p:iterate>
                                  <p:childTnLst>
                                    <p:set>
                                      <p:cBhvr>
                                        <p:cTn id="22" fill="hold">
                                          <p:stCondLst>
                                            <p:cond delay="0"/>
                                          </p:stCondLst>
                                        </p:cTn>
                                        <p:tgtEl>
                                          <p:spTgt spid="5278"/>
                                        </p:tgtEl>
                                        <p:attrNameLst>
                                          <p:attrName>style.visibility</p:attrName>
                                        </p:attrNameLst>
                                      </p:cBhvr>
                                      <p:to>
                                        <p:strVal val="hidden"/>
                                      </p:to>
                                    </p:set>
                                  </p:childTnLst>
                                </p:cTn>
                              </p:par>
                            </p:childTnLst>
                          </p:cTn>
                        </p:par>
                        <p:par>
                          <p:cTn id="23" fill="hold">
                            <p:stCondLst>
                              <p:cond delay="0"/>
                            </p:stCondLst>
                            <p:childTnLst>
                              <p:par>
                                <p:cTn id="24" nodeType="afterEffect" presetClass="exit" presetSubtype="0" presetID="1" grpId="7" fill="hold">
                                  <p:stCondLst>
                                    <p:cond delay="0"/>
                                  </p:stCondLst>
                                  <p:iterate type="el" backwards="0">
                                    <p:tmAbs val="0"/>
                                  </p:iterate>
                                  <p:childTnLst>
                                    <p:set>
                                      <p:cBhvr>
                                        <p:cTn id="25" fill="hold">
                                          <p:stCondLst>
                                            <p:cond delay="0"/>
                                          </p:stCondLst>
                                        </p:cTn>
                                        <p:tgtEl>
                                          <p:spTgt spid="525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nodeType="clickEffect" presetClass="entr" presetSubtype="0" presetID="1" grpId="8" fill="hold">
                                  <p:stCondLst>
                                    <p:cond delay="0"/>
                                  </p:stCondLst>
                                  <p:iterate type="el" backwards="0">
                                    <p:tmAbs val="0"/>
                                  </p:iterate>
                                  <p:childTnLst>
                                    <p:set>
                                      <p:cBhvr>
                                        <p:cTn id="29" fill="hold"/>
                                        <p:tgtEl>
                                          <p:spTgt spid="5256"/>
                                        </p:tgtEl>
                                        <p:attrNameLst>
                                          <p:attrName>style.visibility</p:attrName>
                                        </p:attrNameLst>
                                      </p:cBhvr>
                                      <p:to>
                                        <p:strVal val="visible"/>
                                      </p:to>
                                    </p:set>
                                  </p:childTnLst>
                                </p:cTn>
                              </p:par>
                            </p:childTnLst>
                          </p:cTn>
                        </p:par>
                        <p:par>
                          <p:cTn id="30" fill="hold">
                            <p:stCondLst>
                              <p:cond delay="0"/>
                            </p:stCondLst>
                            <p:childTnLst>
                              <p:par>
                                <p:cTn id="31" nodeType="afterEffect" presetClass="exit" presetSubtype="0" presetID="1" grpId="9" fill="hold">
                                  <p:stCondLst>
                                    <p:cond delay="0"/>
                                  </p:stCondLst>
                                  <p:iterate type="el" backwards="0">
                                    <p:tmAbs val="0"/>
                                  </p:iterate>
                                  <p:childTnLst>
                                    <p:set>
                                      <p:cBhvr>
                                        <p:cTn id="32" fill="hold">
                                          <p:stCondLst>
                                            <p:cond delay="0"/>
                                          </p:stCondLst>
                                        </p:cTn>
                                        <p:tgtEl>
                                          <p:spTgt spid="5260"/>
                                        </p:tgtEl>
                                        <p:attrNameLst>
                                          <p:attrName>style.visibility</p:attrName>
                                        </p:attrNameLst>
                                      </p:cBhvr>
                                      <p:to>
                                        <p:strVal val="hidden"/>
                                      </p:to>
                                    </p:set>
                                  </p:childTnLst>
                                </p:cTn>
                              </p:par>
                            </p:childTnLst>
                          </p:cTn>
                        </p:par>
                        <p:par>
                          <p:cTn id="33" fill="hold">
                            <p:stCondLst>
                              <p:cond delay="0"/>
                            </p:stCondLst>
                            <p:childTnLst>
                              <p:par>
                                <p:cTn id="34" nodeType="afterEffect" presetClass="entr" presetSubtype="0" presetID="1" grpId="10" fill="hold">
                                  <p:stCondLst>
                                    <p:cond delay="0"/>
                                  </p:stCondLst>
                                  <p:iterate type="el" backwards="0">
                                    <p:tmAbs val="0"/>
                                  </p:iterate>
                                  <p:childTnLst>
                                    <p:set>
                                      <p:cBhvr>
                                        <p:cTn id="35" fill="hold"/>
                                        <p:tgtEl>
                                          <p:spTgt spid="52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nodeType="clickEffect" presetClass="entr" presetSubtype="0" presetID="1" grpId="11" fill="hold">
                                  <p:stCondLst>
                                    <p:cond delay="0"/>
                                  </p:stCondLst>
                                  <p:iterate type="el" backwards="0">
                                    <p:tmAbs val="0"/>
                                  </p:iterate>
                                  <p:childTnLst>
                                    <p:set>
                                      <p:cBhvr>
                                        <p:cTn id="39" fill="hold"/>
                                        <p:tgtEl>
                                          <p:spTgt spid="5255"/>
                                        </p:tgtEl>
                                        <p:attrNameLst>
                                          <p:attrName>style.visibility</p:attrName>
                                        </p:attrNameLst>
                                      </p:cBhvr>
                                      <p:to>
                                        <p:strVal val="visible"/>
                                      </p:to>
                                    </p:set>
                                  </p:childTnLst>
                                </p:cTn>
                              </p:par>
                            </p:childTnLst>
                          </p:cTn>
                        </p:par>
                        <p:par>
                          <p:cTn id="40" fill="hold">
                            <p:stCondLst>
                              <p:cond delay="0"/>
                            </p:stCondLst>
                            <p:childTnLst>
                              <p:par>
                                <p:cTn id="41" nodeType="afterEffect" presetClass="entr" presetSubtype="0" presetID="1" grpId="12" fill="hold">
                                  <p:stCondLst>
                                    <p:cond delay="0"/>
                                  </p:stCondLst>
                                  <p:iterate type="el" backwards="0">
                                    <p:tmAbs val="0"/>
                                  </p:iterate>
                                  <p:childTnLst>
                                    <p:set>
                                      <p:cBhvr>
                                        <p:cTn id="42" fill="hold"/>
                                        <p:tgtEl>
                                          <p:spTgt spid="5215"/>
                                        </p:tgtEl>
                                        <p:attrNameLst>
                                          <p:attrName>style.visibility</p:attrName>
                                        </p:attrNameLst>
                                      </p:cBhvr>
                                      <p:to>
                                        <p:strVal val="visible"/>
                                      </p:to>
                                    </p:set>
                                  </p:childTnLst>
                                </p:cTn>
                              </p:par>
                            </p:childTnLst>
                          </p:cTn>
                        </p:par>
                        <p:par>
                          <p:cTn id="43" fill="hold">
                            <p:stCondLst>
                              <p:cond delay="0"/>
                            </p:stCondLst>
                            <p:childTnLst>
                              <p:par>
                                <p:cTn id="44" nodeType="afterEffect" presetClass="exit" presetSubtype="0" presetID="1" grpId="13" fill="hold">
                                  <p:stCondLst>
                                    <p:cond delay="0"/>
                                  </p:stCondLst>
                                  <p:iterate type="el" backwards="0">
                                    <p:tmAbs val="0"/>
                                  </p:iterate>
                                  <p:childTnLst>
                                    <p:set>
                                      <p:cBhvr>
                                        <p:cTn id="45" fill="hold">
                                          <p:stCondLst>
                                            <p:cond delay="0"/>
                                          </p:stCondLst>
                                        </p:cTn>
                                        <p:tgtEl>
                                          <p:spTgt spid="525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nodeType="clickEffect" presetClass="entr" presetSubtype="0" presetID="1" grpId="14" fill="hold">
                                  <p:stCondLst>
                                    <p:cond delay="0"/>
                                  </p:stCondLst>
                                  <p:iterate type="el" backwards="0">
                                    <p:tmAbs val="0"/>
                                  </p:iterate>
                                  <p:childTnLst>
                                    <p:set>
                                      <p:cBhvr>
                                        <p:cTn id="49" fill="hold"/>
                                        <p:tgtEl>
                                          <p:spTgt spid="5258"/>
                                        </p:tgtEl>
                                        <p:attrNameLst>
                                          <p:attrName>style.visibility</p:attrName>
                                        </p:attrNameLst>
                                      </p:cBhvr>
                                      <p:to>
                                        <p:strVal val="visible"/>
                                      </p:to>
                                    </p:set>
                                  </p:childTnLst>
                                </p:cTn>
                              </p:par>
                            </p:childTnLst>
                          </p:cTn>
                        </p:par>
                        <p:par>
                          <p:cTn id="50" fill="hold">
                            <p:stCondLst>
                              <p:cond delay="0"/>
                            </p:stCondLst>
                            <p:childTnLst>
                              <p:par>
                                <p:cTn id="51" nodeType="afterEffect" presetClass="entr" presetSubtype="0" presetID="1" grpId="15" fill="hold">
                                  <p:stCondLst>
                                    <p:cond delay="0"/>
                                  </p:stCondLst>
                                  <p:iterate type="el" backwards="0">
                                    <p:tmAbs val="0"/>
                                  </p:iterate>
                                  <p:childTnLst>
                                    <p:set>
                                      <p:cBhvr>
                                        <p:cTn id="52" fill="hold"/>
                                        <p:tgtEl>
                                          <p:spTgt spid="5199"/>
                                        </p:tgtEl>
                                        <p:attrNameLst>
                                          <p:attrName>style.visibility</p:attrName>
                                        </p:attrNameLst>
                                      </p:cBhvr>
                                      <p:to>
                                        <p:strVal val="visible"/>
                                      </p:to>
                                    </p:set>
                                  </p:childTnLst>
                                </p:cTn>
                              </p:par>
                            </p:childTnLst>
                          </p:cTn>
                        </p:par>
                        <p:par>
                          <p:cTn id="53" fill="hold">
                            <p:stCondLst>
                              <p:cond delay="0"/>
                            </p:stCondLst>
                            <p:childTnLst>
                              <p:par>
                                <p:cTn id="54" nodeType="afterEffect" presetClass="exit" presetSubtype="0" presetID="1" grpId="16" fill="hold">
                                  <p:stCondLst>
                                    <p:cond delay="0"/>
                                  </p:stCondLst>
                                  <p:iterate type="el" backwards="0">
                                    <p:tmAbs val="0"/>
                                  </p:iterate>
                                  <p:childTnLst>
                                    <p:set>
                                      <p:cBhvr>
                                        <p:cTn id="55" fill="hold">
                                          <p:stCondLst>
                                            <p:cond delay="0"/>
                                          </p:stCondLst>
                                        </p:cTn>
                                        <p:tgtEl>
                                          <p:spTgt spid="52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5" grpId="11"/>
      <p:bldP build="whole" bldLvl="1" animBg="1" rev="0" advAuto="0" spid="5199" grpId="15"/>
      <p:bldP build="whole" bldLvl="1" animBg="1" rev="0" advAuto="0" spid="5215" grpId="12"/>
      <p:bldP build="whole" bldLvl="1" animBg="1" rev="0" advAuto="0" spid="5255" grpId="16"/>
      <p:bldP build="whole" bldLvl="1" animBg="1" rev="0" advAuto="0" spid="5278" grpId="2"/>
      <p:bldP build="whole" bldLvl="1" animBg="1" rev="0" advAuto="0" spid="5260" grpId="4"/>
      <p:bldP build="whole" bldLvl="1" animBg="1" rev="0" advAuto="0" spid="5278" grpId="6"/>
      <p:bldP build="whole" bldLvl="1" animBg="1" rev="0" advAuto="0" spid="5248" grpId="5"/>
      <p:bldP build="whole" bldLvl="1" animBg="1" rev="0" advAuto="0" spid="5254" grpId="1"/>
      <p:bldP build="whole" bldLvl="1" animBg="1" rev="0" advAuto="0" spid="5231" grpId="10"/>
      <p:bldP build="whole" bldLvl="1" animBg="1" rev="0" advAuto="0" spid="5256" grpId="8"/>
      <p:bldP build="whole" bldLvl="1" animBg="1" rev="0" advAuto="0" spid="5260" grpId="9"/>
      <p:bldP build="whole" bldLvl="1" animBg="1" rev="0" advAuto="0" spid="5276" grpId="3"/>
      <p:bldP build="whole" bldLvl="1" animBg="1" rev="0" advAuto="0" spid="5254" grpId="7"/>
      <p:bldP build="whole" bldLvl="1" animBg="1" rev="0" advAuto="0" spid="5256" grpId="13"/>
      <p:bldP build="whole" bldLvl="1" animBg="1" rev="0" advAuto="0" spid="5258" grpId="14"/>
    </p:bldLst>
  </p:timing>
</p:sld>
</file>

<file path=ppt/slides/slide3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2" name="Shape 5282"/>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Recipe order is important!</a:t>
            </a:r>
          </a:p>
        </p:txBody>
      </p:sp>
      <p:sp>
        <p:nvSpPr>
          <p:cNvPr id="5283" name="Shape 5283"/>
          <p:cNvSpPr/>
          <p:nvPr>
            <p:ph type="body" idx="1"/>
          </p:nvPr>
        </p:nvSpPr>
        <p:spPr>
          <a:xfrm>
            <a:off x="800100" y="1879600"/>
            <a:ext cx="14655800" cy="5626100"/>
          </a:xfrm>
          <a:prstGeom prst="rect">
            <a:avLst/>
          </a:prstGeom>
        </p:spPr>
        <p:txBody>
          <a:bodyPr/>
          <a:lstStyle/>
          <a:p>
            <a:pPr lvl="0">
              <a:defRPr sz="1800"/>
            </a:pPr>
            <a:r>
              <a:rPr sz="4800"/>
              <a:t>Recipes are executed in the order they appear in the run list </a:t>
            </a:r>
            <a:endParaRPr sz="4800"/>
          </a:p>
          <a:p>
            <a:pPr lvl="0">
              <a:defRPr sz="1800"/>
            </a:pPr>
            <a:endParaRPr sz="4800"/>
          </a:p>
          <a:p>
            <a:pPr lvl="0">
              <a:defRPr sz="1800"/>
            </a:pPr>
            <a:endParaRPr sz="4800"/>
          </a:p>
          <a:p>
            <a:pPr lvl="0">
              <a:defRPr sz="1800"/>
            </a:pPr>
            <a:r>
              <a:rPr sz="4800"/>
              <a:t>These recipes are invoked in the following order</a:t>
            </a:r>
          </a:p>
        </p:txBody>
      </p:sp>
      <p:sp>
        <p:nvSpPr>
          <p:cNvPr id="5284" name="Shape 5284"/>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285" name="Shape 5285"/>
          <p:cNvSpPr/>
          <p:nvPr/>
        </p:nvSpPr>
        <p:spPr>
          <a:xfrm>
            <a:off x="1130300" y="6280150"/>
            <a:ext cx="12814300" cy="2133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558800">
              <a:defRPr sz="1800"/>
            </a:pPr>
            <a:r>
              <a:rPr sz="4700">
                <a:latin typeface="Gill Sans"/>
                <a:ea typeface="Gill Sans"/>
                <a:cs typeface="Gill Sans"/>
                <a:sym typeface="Gill Sans"/>
              </a:rPr>
              <a:t>1. recipe[ntp::client]</a:t>
            </a:r>
            <a:endParaRPr sz="4700">
              <a:latin typeface="Gill Sans"/>
              <a:ea typeface="Gill Sans"/>
              <a:cs typeface="Gill Sans"/>
              <a:sym typeface="Gill Sans"/>
            </a:endParaRPr>
          </a:p>
          <a:p>
            <a:pPr lvl="0" defTabSz="558800">
              <a:defRPr sz="1800"/>
            </a:pPr>
            <a:r>
              <a:rPr sz="4700">
                <a:latin typeface="Gill Sans"/>
                <a:ea typeface="Gill Sans"/>
                <a:cs typeface="Gill Sans"/>
                <a:sym typeface="Gill Sans"/>
              </a:rPr>
              <a:t>2. recipe[openssh::server]</a:t>
            </a:r>
            <a:endParaRPr sz="4700">
              <a:latin typeface="Gill Sans"/>
              <a:ea typeface="Gill Sans"/>
              <a:cs typeface="Gill Sans"/>
              <a:sym typeface="Gill Sans"/>
            </a:endParaRPr>
          </a:p>
          <a:p>
            <a:pPr lvl="0" defTabSz="558800">
              <a:defRPr sz="1800"/>
            </a:pPr>
            <a:r>
              <a:rPr sz="4700">
                <a:latin typeface="Gill Sans"/>
                <a:ea typeface="Gill Sans"/>
                <a:cs typeface="Gill Sans"/>
                <a:sym typeface="Gill Sans"/>
              </a:rPr>
              <a:t>3. recipe[recipe::iis_demo]</a:t>
            </a:r>
          </a:p>
        </p:txBody>
      </p:sp>
      <p:sp>
        <p:nvSpPr>
          <p:cNvPr id="5286" name="Shape 5286"/>
          <p:cNvSpPr/>
          <p:nvPr/>
        </p:nvSpPr>
        <p:spPr>
          <a:xfrm>
            <a:off x="622300" y="3733800"/>
            <a:ext cx="15227300" cy="8509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defTabSz="457200">
              <a:defRPr sz="2400">
                <a:latin typeface="Courier"/>
                <a:ea typeface="Courier"/>
                <a:cs typeface="Courier"/>
                <a:sym typeface="Courier"/>
              </a:defRPr>
            </a:lvl1pPr>
          </a:lstStyle>
          <a:p>
            <a:pPr lvl="0">
              <a:defRPr sz="1800"/>
            </a:pPr>
            <a:r>
              <a:rPr sz="2400"/>
              <a:t>Run List:  recipe[ntp::client], recipe[openssh::server], recipe[iis_demo]</a:t>
            </a:r>
          </a:p>
        </p:txBody>
      </p:sp>
      <p:sp>
        <p:nvSpPr>
          <p:cNvPr id="5287" name="Shape 5287"/>
          <p:cNvSpPr/>
          <p:nvPr/>
        </p:nvSpPr>
        <p:spPr>
          <a:xfrm flipH="1">
            <a:off x="2944671" y="3903910"/>
            <a:ext cx="12462659" cy="3"/>
          </a:xfrm>
          <a:prstGeom prst="line">
            <a:avLst/>
          </a:prstGeom>
          <a:ln w="38100">
            <a:solidFill>
              <a:srgbClr val="FF9300"/>
            </a:solidFill>
            <a:miter lim="400000"/>
            <a:headEnd type="arrow"/>
          </a:ln>
        </p:spPr>
        <p:txBody>
          <a:bodyPr lIns="0" tIns="0" rIns="0" bIns="0"/>
          <a:lstStyle/>
          <a:p>
            <a:pPr lvl="0" defTabSz="457200">
              <a:defRPr sz="1200"/>
            </a:pPr>
          </a:p>
        </p:txBody>
      </p:sp>
      <p:sp>
        <p:nvSpPr>
          <p:cNvPr id="5288" name="Shape 5288"/>
          <p:cNvSpPr/>
          <p:nvPr/>
        </p:nvSpPr>
        <p:spPr>
          <a:xfrm flipV="1">
            <a:off x="939800" y="6444673"/>
            <a:ext cx="1" cy="1782797"/>
          </a:xfrm>
          <a:prstGeom prst="line">
            <a:avLst/>
          </a:prstGeom>
          <a:ln w="38100">
            <a:solidFill>
              <a:srgbClr val="FF9300"/>
            </a:solidFill>
            <a:miter lim="400000"/>
            <a:headEnd type="arrow"/>
          </a:ln>
        </p:spPr>
        <p:txBody>
          <a:bodyPr lIns="0" tIns="0" rIns="0" bIns="0"/>
          <a:lstStyle/>
          <a:p>
            <a:pPr lvl="0" defTabSz="457200">
              <a:defRPr sz="1200"/>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8" presetID="2" grpId="1" fill="hold">
                                  <p:stCondLst>
                                    <p:cond delay="0"/>
                                  </p:stCondLst>
                                  <p:iterate type="el" backwards="0">
                                    <p:tmAbs val="0"/>
                                  </p:iterate>
                                  <p:childTnLst>
                                    <p:set>
                                      <p:cBhvr>
                                        <p:cTn id="6" fill="hold"/>
                                        <p:tgtEl>
                                          <p:spTgt spid="5285">
                                            <p:bg/>
                                          </p:spTgt>
                                        </p:tgtEl>
                                        <p:attrNameLst>
                                          <p:attrName>style.visibility</p:attrName>
                                        </p:attrNameLst>
                                      </p:cBhvr>
                                      <p:to>
                                        <p:strVal val="visible"/>
                                      </p:to>
                                    </p:set>
                                    <p:anim calcmode="lin" valueType="num">
                                      <p:cBhvr>
                                        <p:cTn id="7" dur="500" fill="hold"/>
                                        <p:tgtEl>
                                          <p:spTgt spid="5285">
                                            <p:bg/>
                                          </p:spTgt>
                                        </p:tgtEl>
                                        <p:attrNameLst>
                                          <p:attrName>ppt_x</p:attrName>
                                        </p:attrNameLst>
                                      </p:cBhvr>
                                      <p:tavLst>
                                        <p:tav tm="0">
                                          <p:val>
                                            <p:strVal val="0-#ppt_w/2"/>
                                          </p:val>
                                        </p:tav>
                                        <p:tav tm="100000">
                                          <p:val>
                                            <p:strVal val="#ppt_x"/>
                                          </p:val>
                                        </p:tav>
                                      </p:tavLst>
                                    </p:anim>
                                    <p:anim calcmode="lin" valueType="num">
                                      <p:cBhvr>
                                        <p:cTn id="8" dur="500" fill="hold"/>
                                        <p:tgtEl>
                                          <p:spTgt spid="5285">
                                            <p:bg/>
                                          </p:spTgt>
                                        </p:tgtEl>
                                        <p:attrNameLst>
                                          <p:attrName>ppt_y</p:attrName>
                                        </p:attrNameLst>
                                      </p:cBhvr>
                                      <p:tavLst>
                                        <p:tav tm="0">
                                          <p:val>
                                            <p:strVal val="#ppt_y"/>
                                          </p:val>
                                        </p:tav>
                                        <p:tav tm="100000">
                                          <p:val>
                                            <p:strVal val="#ppt_y"/>
                                          </p:val>
                                        </p:tav>
                                      </p:tavLst>
                                    </p:anim>
                                  </p:childTnLst>
                                </p:cTn>
                              </p:par>
                              <p:par>
                                <p:cTn id="9" presetClass="entr" presetSubtype="8" presetID="2" grpId="1" fill="hold">
                                  <p:stCondLst>
                                    <p:cond delay="0"/>
                                  </p:stCondLst>
                                  <p:iterate type="el" backwards="0">
                                    <p:tmAbs val="0"/>
                                  </p:iterate>
                                  <p:childTnLst>
                                    <p:set>
                                      <p:cBhvr>
                                        <p:cTn id="10" fill="hold"/>
                                        <p:tgtEl>
                                          <p:spTgt spid="5285">
                                            <p:txEl>
                                              <p:pRg st="0" end="0"/>
                                            </p:txEl>
                                          </p:spTgt>
                                        </p:tgtEl>
                                        <p:attrNameLst>
                                          <p:attrName>style.visibility</p:attrName>
                                        </p:attrNameLst>
                                      </p:cBhvr>
                                      <p:to>
                                        <p:strVal val="visible"/>
                                      </p:to>
                                    </p:set>
                                    <p:anim calcmode="lin" valueType="num">
                                      <p:cBhvr>
                                        <p:cTn id="11" dur="500" fill="hold"/>
                                        <p:tgtEl>
                                          <p:spTgt spid="5285">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528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nodeType="afterEffect" presetClass="entr" presetSubtype="8" presetID="2" grpId="1" fill="hold">
                                  <p:stCondLst>
                                    <p:cond delay="0"/>
                                  </p:stCondLst>
                                  <p:iterate type="el" backwards="0">
                                    <p:tmAbs val="0"/>
                                  </p:iterate>
                                  <p:childTnLst>
                                    <p:set>
                                      <p:cBhvr>
                                        <p:cTn id="15" fill="hold"/>
                                        <p:tgtEl>
                                          <p:spTgt spid="5285">
                                            <p:txEl>
                                              <p:pRg st="1" end="1"/>
                                            </p:txEl>
                                          </p:spTgt>
                                        </p:tgtEl>
                                        <p:attrNameLst>
                                          <p:attrName>style.visibility</p:attrName>
                                        </p:attrNameLst>
                                      </p:cBhvr>
                                      <p:to>
                                        <p:strVal val="visible"/>
                                      </p:to>
                                    </p:set>
                                    <p:anim calcmode="lin" valueType="num">
                                      <p:cBhvr>
                                        <p:cTn id="16" dur="500" fill="hold"/>
                                        <p:tgtEl>
                                          <p:spTgt spid="5285">
                                            <p:txEl>
                                              <p:pRg st="1" end="1"/>
                                            </p:txEl>
                                          </p:spTgt>
                                        </p:tgtEl>
                                        <p:attrNameLst>
                                          <p:attrName>ppt_x</p:attrName>
                                        </p:attrNameLst>
                                      </p:cBhvr>
                                      <p:tavLst>
                                        <p:tav tm="0">
                                          <p:val>
                                            <p:strVal val="0-#ppt_w/2"/>
                                          </p:val>
                                        </p:tav>
                                        <p:tav tm="100000">
                                          <p:val>
                                            <p:strVal val="#ppt_x"/>
                                          </p:val>
                                        </p:tav>
                                      </p:tavLst>
                                    </p:anim>
                                    <p:anim calcmode="lin" valueType="num">
                                      <p:cBhvr>
                                        <p:cTn id="17" dur="500" fill="hold"/>
                                        <p:tgtEl>
                                          <p:spTgt spid="5285">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nodeType="afterEffect" presetClass="entr" presetSubtype="8" presetID="2" grpId="1" fill="hold">
                                  <p:stCondLst>
                                    <p:cond delay="0"/>
                                  </p:stCondLst>
                                  <p:iterate type="el" backwards="0">
                                    <p:tmAbs val="0"/>
                                  </p:iterate>
                                  <p:childTnLst>
                                    <p:set>
                                      <p:cBhvr>
                                        <p:cTn id="20" fill="hold"/>
                                        <p:tgtEl>
                                          <p:spTgt spid="5285">
                                            <p:txEl>
                                              <p:pRg st="2" end="2"/>
                                            </p:txEl>
                                          </p:spTgt>
                                        </p:tgtEl>
                                        <p:attrNameLst>
                                          <p:attrName>style.visibility</p:attrName>
                                        </p:attrNameLst>
                                      </p:cBhvr>
                                      <p:to>
                                        <p:strVal val="visible"/>
                                      </p:to>
                                    </p:set>
                                    <p:anim calcmode="lin" valueType="num">
                                      <p:cBhvr>
                                        <p:cTn id="21" dur="500" fill="hold"/>
                                        <p:tgtEl>
                                          <p:spTgt spid="5285">
                                            <p:txEl>
                                              <p:pRg st="2" end="2"/>
                                            </p:txEl>
                                          </p:spTgt>
                                        </p:tgtEl>
                                        <p:attrNameLst>
                                          <p:attrName>ppt_x</p:attrName>
                                        </p:attrNameLst>
                                      </p:cBhvr>
                                      <p:tavLst>
                                        <p:tav tm="0">
                                          <p:val>
                                            <p:strVal val="0-#ppt_w/2"/>
                                          </p:val>
                                        </p:tav>
                                        <p:tav tm="100000">
                                          <p:val>
                                            <p:strVal val="#ppt_x"/>
                                          </p:val>
                                        </p:tav>
                                      </p:tavLst>
                                    </p:anim>
                                    <p:anim calcmode="lin" valueType="num">
                                      <p:cBhvr>
                                        <p:cTn id="22" dur="500" fill="hold"/>
                                        <p:tgtEl>
                                          <p:spTgt spid="528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85" grpId="1"/>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7" name="Shape 180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Items of Manipulation (Resources)</a:t>
            </a:r>
          </a:p>
        </p:txBody>
      </p:sp>
      <p:sp>
        <p:nvSpPr>
          <p:cNvPr id="1808" name="Shape 1808"/>
          <p:cNvSpPr/>
          <p:nvPr>
            <p:ph type="body" idx="1"/>
          </p:nvPr>
        </p:nvSpPr>
        <p:spPr>
          <a:xfrm>
            <a:off x="800204" y="1879602"/>
            <a:ext cx="7252407" cy="6731001"/>
          </a:xfrm>
          <a:prstGeom prst="rect">
            <a:avLst/>
          </a:prstGeom>
        </p:spPr>
        <p:txBody>
          <a:bodyPr>
            <a:normAutofit fontScale="100000" lnSpcReduction="0"/>
          </a:bodyPr>
          <a:lstStyle/>
          <a:p>
            <a:pPr lvl="0" marL="1689677" indent="-1689677">
              <a:defRPr sz="1800"/>
            </a:pPr>
            <a:r>
              <a:rPr sz="4800"/>
              <a:t>Networking</a:t>
            </a:r>
            <a:endParaRPr sz="4800"/>
          </a:p>
          <a:p>
            <a:pPr lvl="0" marL="1689677" indent="-1689677">
              <a:defRPr sz="1800"/>
            </a:pPr>
            <a:r>
              <a:rPr sz="4800"/>
              <a:t>Files</a:t>
            </a:r>
            <a:endParaRPr sz="4800"/>
          </a:p>
          <a:p>
            <a:pPr lvl="0" marL="1689677" indent="-1689677">
              <a:defRPr sz="1800"/>
            </a:pPr>
            <a:r>
              <a:rPr sz="4800"/>
              <a:t>Directories</a:t>
            </a:r>
            <a:endParaRPr sz="4800"/>
          </a:p>
          <a:p>
            <a:pPr lvl="0" marL="1689677" indent="-1689677">
              <a:defRPr sz="1800"/>
            </a:pPr>
            <a:r>
              <a:rPr sz="4800"/>
              <a:t>Symlinks</a:t>
            </a:r>
            <a:endParaRPr sz="4800"/>
          </a:p>
          <a:p>
            <a:pPr lvl="0" marL="1689677" indent="-1689677">
              <a:defRPr sz="1800"/>
            </a:pPr>
            <a:r>
              <a:rPr sz="4800"/>
              <a:t>Mounts</a:t>
            </a:r>
            <a:endParaRPr sz="4800"/>
          </a:p>
          <a:p>
            <a:pPr lvl="0" marL="1689677" indent="-1689677">
              <a:defRPr sz="1800"/>
            </a:pPr>
            <a:r>
              <a:rPr sz="4800"/>
              <a:t>Registry Key</a:t>
            </a:r>
          </a:p>
        </p:txBody>
      </p:sp>
      <p:sp>
        <p:nvSpPr>
          <p:cNvPr id="1809" name="Shape 1809"/>
          <p:cNvSpPr/>
          <p:nvPr/>
        </p:nvSpPr>
        <p:spPr>
          <a:xfrm>
            <a:off x="8205006" y="1879602"/>
            <a:ext cx="7252408" cy="48695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Powershell Script</a:t>
            </a:r>
            <a:endParaRPr>
              <a:latin typeface="Calibri"/>
              <a:ea typeface="Calibri"/>
              <a:cs typeface="Calibri"/>
              <a:sym typeface="Calibri"/>
            </a:endParaRPr>
          </a:p>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Users</a:t>
            </a:r>
            <a:endParaRPr>
              <a:latin typeface="Calibri"/>
              <a:ea typeface="Calibri"/>
              <a:cs typeface="Calibri"/>
              <a:sym typeface="Calibri"/>
            </a:endParaRPr>
          </a:p>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Groups</a:t>
            </a:r>
            <a:endParaRPr>
              <a:latin typeface="Calibri"/>
              <a:ea typeface="Calibri"/>
              <a:cs typeface="Calibri"/>
              <a:sym typeface="Calibri"/>
            </a:endParaRPr>
          </a:p>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Packages</a:t>
            </a:r>
            <a:endParaRPr>
              <a:latin typeface="Calibri"/>
              <a:ea typeface="Calibri"/>
              <a:cs typeface="Calibri"/>
              <a:sym typeface="Calibri"/>
            </a:endParaRPr>
          </a:p>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Services</a:t>
            </a:r>
            <a:endParaRPr>
              <a:latin typeface="Calibri"/>
              <a:ea typeface="Calibri"/>
              <a:cs typeface="Calibri"/>
              <a:sym typeface="Calibri"/>
            </a:endParaRPr>
          </a:p>
          <a:p>
            <a:pPr lvl="0" marL="1689677" indent="-1689677" defTabSz="914400">
              <a:spcBef>
                <a:spcPts val="1100"/>
              </a:spcBef>
              <a:buClr>
                <a:srgbClr val="ED781C"/>
              </a:buClr>
              <a:buSzPct val="100000"/>
              <a:buFont typeface="Arial"/>
              <a:buChar char="•"/>
              <a:defRPr sz="1800"/>
            </a:pPr>
            <a:r>
              <a:rPr sz="4800">
                <a:latin typeface="Arial"/>
                <a:ea typeface="Arial"/>
                <a:cs typeface="Arial"/>
                <a:sym typeface="Arial"/>
              </a:rPr>
              <a:t>Filesystems</a:t>
            </a:r>
          </a:p>
        </p:txBody>
      </p:sp>
    </p:spTree>
  </p:cSld>
  <p:clrMapOvr>
    <a:masterClrMapping/>
  </p:clrMapOvr>
  <p:transition spd="med" advClick="1"/>
</p:sld>
</file>

<file path=ppt/slides/slide3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2" name="Shape 5292"/>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300">
                <a:solidFill>
                  <a:srgbClr val="008F00"/>
                </a:solidFill>
                <a:latin typeface="Courier"/>
                <a:ea typeface="Courier"/>
                <a:cs typeface="Courier"/>
                <a:sym typeface="Courier"/>
              </a:defRPr>
            </a:pPr>
          </a:p>
        </p:txBody>
      </p:sp>
      <p:sp>
        <p:nvSpPr>
          <p:cNvPr id="5293" name="Shape 5293"/>
          <p:cNvSpPr/>
          <p:nvPr/>
        </p:nvSpPr>
        <p:spPr>
          <a:xfrm>
            <a:off x="426630" y="3911600"/>
            <a:ext cx="5537201" cy="2286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template </a:t>
            </a:r>
            <a:r>
              <a:rPr sz="2400">
                <a:solidFill>
                  <a:srgbClr val="B51A00"/>
                </a:solidFill>
                <a:latin typeface="Courier"/>
                <a:ea typeface="Courier"/>
                <a:cs typeface="Courier"/>
                <a:sym typeface="Courier"/>
              </a:rPr>
              <a:t>"/etc/ntp.conf"</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source </a:t>
            </a:r>
            <a:r>
              <a:rPr sz="2400">
                <a:solidFill>
                  <a:srgbClr val="B51A00"/>
                </a:solidFill>
                <a:latin typeface="Courier"/>
                <a:ea typeface="Courier"/>
                <a:cs typeface="Courier"/>
                <a:sym typeface="Courier"/>
              </a:rPr>
              <a:t>"ntp.conf.erb"</a:t>
            </a:r>
            <a:endParaRPr sz="2400">
              <a:latin typeface="Courier"/>
              <a:ea typeface="Courier"/>
              <a:cs typeface="Courier"/>
              <a:sym typeface="Courier"/>
            </a:endParaRPr>
          </a:p>
          <a:p>
            <a:pPr lvl="8" defTabSz="457200">
              <a:defRPr sz="1800"/>
            </a:pPr>
            <a:r>
              <a:rPr sz="2400">
                <a:latin typeface="Courier"/>
                <a:ea typeface="Courier"/>
                <a:cs typeface="Courier"/>
                <a:sym typeface="Courier"/>
              </a:rPr>
              <a:t>	owner </a:t>
            </a:r>
            <a:r>
              <a:rPr sz="2400">
                <a:solidFill>
                  <a:srgbClr val="B51A00"/>
                </a:solidFill>
                <a:latin typeface="Courier"/>
                <a:ea typeface="Courier"/>
                <a:cs typeface="Courier"/>
                <a:sym typeface="Courier"/>
              </a:rPr>
              <a:t>"root"</a:t>
            </a:r>
            <a:endParaRPr sz="2400">
              <a:latin typeface="Courier"/>
              <a:ea typeface="Courier"/>
              <a:cs typeface="Courier"/>
              <a:sym typeface="Courier"/>
            </a:endParaRPr>
          </a:p>
          <a:p>
            <a:pPr lvl="8" defTabSz="457200">
              <a:defRPr sz="1800"/>
            </a:pPr>
            <a:r>
              <a:rPr sz="2400">
                <a:latin typeface="Courier"/>
                <a:ea typeface="Courier"/>
                <a:cs typeface="Courier"/>
                <a:sym typeface="Courier"/>
              </a:rPr>
              <a:t>	mode </a:t>
            </a:r>
            <a:r>
              <a:rPr sz="2400">
                <a:solidFill>
                  <a:srgbClr val="B51A00"/>
                </a:solidFill>
                <a:latin typeface="Courier"/>
                <a:ea typeface="Courier"/>
                <a:cs typeface="Courier"/>
                <a:sym typeface="Courier"/>
              </a:rPr>
              <a:t>"0644"</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294" name="Shape 5294"/>
          <p:cNvSpPr/>
          <p:nvPr/>
        </p:nvSpPr>
        <p:spPr>
          <a:xfrm>
            <a:off x="419100" y="6350000"/>
            <a:ext cx="5090874"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service </a:t>
            </a:r>
            <a:r>
              <a:rPr sz="2400">
                <a:solidFill>
                  <a:srgbClr val="B51A00"/>
                </a:solidFill>
                <a:latin typeface="Courier"/>
                <a:ea typeface="Courier"/>
                <a:cs typeface="Courier"/>
                <a:sym typeface="Courier"/>
              </a:rPr>
              <a:t>"ntp"</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action </a:t>
            </a:r>
            <a:r>
              <a:rPr sz="2500">
                <a:solidFill>
                  <a:srgbClr val="22288F"/>
                </a:solidFill>
                <a:latin typeface="Courier"/>
                <a:ea typeface="Courier"/>
                <a:cs typeface="Courier"/>
                <a:sym typeface="Courier"/>
              </a:rPr>
              <a:t>:start</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295" name="Shape 5295"/>
          <p:cNvSpPr/>
          <p:nvPr/>
        </p:nvSpPr>
        <p:spPr>
          <a:xfrm>
            <a:off x="419100" y="2425700"/>
            <a:ext cx="4382972"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package </a:t>
            </a:r>
            <a:r>
              <a:rPr sz="2400">
                <a:solidFill>
                  <a:srgbClr val="B51A00"/>
                </a:solidFill>
                <a:latin typeface="Courier"/>
                <a:ea typeface="Courier"/>
                <a:cs typeface="Courier"/>
                <a:sym typeface="Courier"/>
              </a:rPr>
              <a:t>"ntp"</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296" name="Shape 5296"/>
          <p:cNvSpPr/>
          <p:nvPr>
            <p:ph type="title"/>
          </p:nvPr>
        </p:nvSpPr>
        <p:spPr>
          <a:prstGeom prst="rect">
            <a:avLst/>
          </a:prstGeom>
        </p:spPr>
        <p:txBody>
          <a:bodyPr/>
          <a:lstStyle>
            <a:lvl1pPr defTabSz="480568">
              <a:defRPr sz="6192">
                <a:effectLst>
                  <a:outerShdw sx="100000" sy="100000" kx="0" ky="0" algn="b" rotWithShape="0" blurRad="43688" dist="21844" dir="2700000">
                    <a:srgbClr val="000000">
                      <a:alpha val="75000"/>
                    </a:srgbClr>
                  </a:outerShdw>
                </a:effectLst>
              </a:defRPr>
            </a:lvl1pPr>
          </a:lstStyle>
          <a:p>
            <a:pPr lvl="0">
              <a:defRPr b="0" sz="1800">
                <a:solidFill>
                  <a:srgbClr val="000000"/>
                </a:solidFill>
                <a:effectLst/>
              </a:defRPr>
            </a:pPr>
            <a:r>
              <a:rPr b="1" sz="6192">
                <a:solidFill>
                  <a:srgbClr val="FFFFFF"/>
                </a:solidFill>
                <a:effectLst>
                  <a:outerShdw sx="100000" sy="100000" kx="0" ky="0" algn="b" rotWithShape="0" blurRad="43688" dist="21844" dir="2700000">
                    <a:srgbClr val="000000">
                      <a:alpha val="75000"/>
                    </a:srgbClr>
                  </a:outerShdw>
                </a:effectLst>
              </a:rPr>
              <a:t>Resource Collection - Multiple Recipes</a:t>
            </a:r>
          </a:p>
        </p:txBody>
      </p:sp>
      <p:sp>
        <p:nvSpPr>
          <p:cNvPr id="5297" name="Shape 5297"/>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298" name="Shape 5298"/>
          <p:cNvSpPr/>
          <p:nvPr/>
        </p:nvSpPr>
        <p:spPr>
          <a:xfrm>
            <a:off x="444500" y="1663700"/>
            <a:ext cx="3778647" cy="6096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defTabSz="457200">
              <a:defRPr sz="1800"/>
            </a:pPr>
            <a:r>
              <a:rPr sz="3600">
                <a:latin typeface="Arial"/>
                <a:ea typeface="Arial"/>
                <a:cs typeface="Arial"/>
                <a:sym typeface="Arial"/>
              </a:rPr>
              <a:t>1</a:t>
            </a:r>
            <a:r>
              <a:rPr sz="3600">
                <a:latin typeface="Gill Sans"/>
                <a:ea typeface="Gill Sans"/>
                <a:cs typeface="Gill Sans"/>
                <a:sym typeface="Gill Sans"/>
              </a:rPr>
              <a:t>. recipe[ntp::client]</a:t>
            </a:r>
          </a:p>
        </p:txBody>
      </p:sp>
      <p:sp>
        <p:nvSpPr>
          <p:cNvPr id="5299" name="Shape 5299"/>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600">
                <a:latin typeface="Gill Sans"/>
                <a:ea typeface="Gill Sans"/>
                <a:cs typeface="Gill Sans"/>
                <a:sym typeface="Gill Sans"/>
              </a:defRPr>
            </a:lvl1pPr>
          </a:lstStyle>
          <a:p>
            <a:pPr lvl="0">
              <a:defRPr sz="1800"/>
            </a:pPr>
            <a:r>
              <a:rPr sz="3600"/>
              <a:t>Resource Collection</a:t>
            </a:r>
          </a:p>
        </p:txBody>
      </p:sp>
      <p:sp>
        <p:nvSpPr>
          <p:cNvPr id="5300" name="Shape 5300"/>
          <p:cNvSpPr/>
          <p:nvPr/>
        </p:nvSpPr>
        <p:spPr>
          <a:xfrm>
            <a:off x="9105900" y="26924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package</a:t>
            </a:r>
            <a:r>
              <a:rPr sz="2300">
                <a:solidFill>
                  <a:srgbClr val="B51A00"/>
                </a:solidFill>
                <a:latin typeface="Courier"/>
                <a:ea typeface="Courier"/>
                <a:cs typeface="Courier"/>
                <a:sym typeface="Courier"/>
              </a:rPr>
              <a:t>[ntp]</a:t>
            </a:r>
            <a:r>
              <a:rPr sz="2300">
                <a:latin typeface="Courier"/>
                <a:ea typeface="Courier"/>
                <a:cs typeface="Courier"/>
                <a:sym typeface="Courier"/>
              </a:rPr>
              <a:t>,</a:t>
            </a:r>
          </a:p>
        </p:txBody>
      </p:sp>
      <p:sp>
        <p:nvSpPr>
          <p:cNvPr id="5301" name="Shape 5301"/>
          <p:cNvSpPr/>
          <p:nvPr/>
        </p:nvSpPr>
        <p:spPr>
          <a:xfrm>
            <a:off x="9105900" y="31369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template</a:t>
            </a:r>
            <a:r>
              <a:rPr sz="2300">
                <a:solidFill>
                  <a:srgbClr val="B51A00"/>
                </a:solidFill>
                <a:latin typeface="Courier"/>
                <a:ea typeface="Courier"/>
                <a:cs typeface="Courier"/>
                <a:sym typeface="Courier"/>
              </a:rPr>
              <a:t>[/etc/ntp.conf]</a:t>
            </a:r>
            <a:r>
              <a:rPr sz="2300">
                <a:latin typeface="Courier"/>
                <a:ea typeface="Courier"/>
                <a:cs typeface="Courier"/>
                <a:sym typeface="Courier"/>
              </a:rPr>
              <a:t>,</a:t>
            </a:r>
          </a:p>
        </p:txBody>
      </p:sp>
      <p:sp>
        <p:nvSpPr>
          <p:cNvPr id="5302" name="Shape 5302"/>
          <p:cNvSpPr/>
          <p:nvPr/>
        </p:nvSpPr>
        <p:spPr>
          <a:xfrm>
            <a:off x="9105900" y="3606800"/>
            <a:ext cx="29845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service</a:t>
            </a:r>
            <a:r>
              <a:rPr sz="2300">
                <a:solidFill>
                  <a:srgbClr val="B51A00"/>
                </a:solidFill>
                <a:latin typeface="Courier"/>
                <a:ea typeface="Courier"/>
                <a:cs typeface="Courier"/>
                <a:sym typeface="Courier"/>
              </a:rPr>
              <a:t>[ntp]</a:t>
            </a:r>
          </a:p>
        </p:txBody>
      </p:sp>
      <p:sp>
        <p:nvSpPr>
          <p:cNvPr id="5303" name="Shape 5303"/>
          <p:cNvSpPr/>
          <p:nvPr/>
        </p:nvSpPr>
        <p:spPr>
          <a:xfrm>
            <a:off x="8737600" y="22733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lvl1pPr defTabSz="457200">
              <a:defRPr sz="2300">
                <a:latin typeface="Courier"/>
                <a:ea typeface="Courier"/>
                <a:cs typeface="Courier"/>
                <a:sym typeface="Courier"/>
              </a:defRPr>
            </a:lvl1pPr>
          </a:lstStyle>
          <a:p>
            <a:pPr lvl="0">
              <a:defRPr sz="1800"/>
            </a:pPr>
            <a:r>
              <a:rPr sz="2300"/>
              <a:t>resource_collection [    </a:t>
            </a:r>
          </a:p>
        </p:txBody>
      </p:sp>
    </p:spTree>
  </p:cSld>
  <p:clrMapOvr>
    <a:masterClrMapping/>
  </p:clrMapOvr>
  <p:transition spd="med" advClick="0" advTm="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295"/>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500"/>
                                  </p:stCondLst>
                                  <p:iterate type="el" backwards="0">
                                    <p:tmAbs val="0"/>
                                  </p:iterate>
                                  <p:childTnLst>
                                    <p:set>
                                      <p:cBhvr>
                                        <p:cTn id="9" fill="hold"/>
                                        <p:tgtEl>
                                          <p:spTgt spid="5300"/>
                                        </p:tgtEl>
                                        <p:attrNameLst>
                                          <p:attrName>style.visibility</p:attrName>
                                        </p:attrNameLst>
                                      </p:cBhvr>
                                      <p:to>
                                        <p:strVal val="visible"/>
                                      </p:to>
                                    </p:set>
                                  </p:childTnLst>
                                </p:cTn>
                              </p:par>
                            </p:childTnLst>
                          </p:cTn>
                        </p:par>
                        <p:par>
                          <p:cTn id="10" fill="hold">
                            <p:stCondLst>
                              <p:cond delay="500"/>
                            </p:stCondLst>
                            <p:childTnLst>
                              <p:par>
                                <p:cTn id="11" nodeType="afterEffect" presetClass="entr" presetSubtype="0" presetID="1" grpId="3" fill="hold">
                                  <p:stCondLst>
                                    <p:cond delay="500"/>
                                  </p:stCondLst>
                                  <p:iterate type="el" backwards="0">
                                    <p:tmAbs val="0"/>
                                  </p:iterate>
                                  <p:childTnLst>
                                    <p:set>
                                      <p:cBhvr>
                                        <p:cTn id="12" fill="hold"/>
                                        <p:tgtEl>
                                          <p:spTgt spid="5293"/>
                                        </p:tgtEl>
                                        <p:attrNameLst>
                                          <p:attrName>style.visibility</p:attrName>
                                        </p:attrNameLst>
                                      </p:cBhvr>
                                      <p:to>
                                        <p:strVal val="visible"/>
                                      </p:to>
                                    </p:set>
                                  </p:childTnLst>
                                </p:cTn>
                              </p:par>
                            </p:childTnLst>
                          </p:cTn>
                        </p:par>
                        <p:par>
                          <p:cTn id="13" fill="hold">
                            <p:stCondLst>
                              <p:cond delay="1000"/>
                            </p:stCondLst>
                            <p:childTnLst>
                              <p:par>
                                <p:cTn id="14" nodeType="afterEffect" presetClass="entr" presetSubtype="0" presetID="1" grpId="4" fill="hold">
                                  <p:stCondLst>
                                    <p:cond delay="500"/>
                                  </p:stCondLst>
                                  <p:iterate type="el" backwards="0">
                                    <p:tmAbs val="0"/>
                                  </p:iterate>
                                  <p:childTnLst>
                                    <p:set>
                                      <p:cBhvr>
                                        <p:cTn id="15" fill="hold"/>
                                        <p:tgtEl>
                                          <p:spTgt spid="5301"/>
                                        </p:tgtEl>
                                        <p:attrNameLst>
                                          <p:attrName>style.visibility</p:attrName>
                                        </p:attrNameLst>
                                      </p:cBhvr>
                                      <p:to>
                                        <p:strVal val="visible"/>
                                      </p:to>
                                    </p:set>
                                  </p:childTnLst>
                                </p:cTn>
                              </p:par>
                            </p:childTnLst>
                          </p:cTn>
                        </p:par>
                        <p:par>
                          <p:cTn id="16" fill="hold">
                            <p:stCondLst>
                              <p:cond delay="1500"/>
                            </p:stCondLst>
                            <p:childTnLst>
                              <p:par>
                                <p:cTn id="17" nodeType="afterEffect" presetClass="entr" presetSubtype="0" presetID="1" grpId="5" fill="hold">
                                  <p:stCondLst>
                                    <p:cond delay="500"/>
                                  </p:stCondLst>
                                  <p:iterate type="el" backwards="0">
                                    <p:tmAbs val="0"/>
                                  </p:iterate>
                                  <p:childTnLst>
                                    <p:set>
                                      <p:cBhvr>
                                        <p:cTn id="18" fill="hold"/>
                                        <p:tgtEl>
                                          <p:spTgt spid="5294"/>
                                        </p:tgtEl>
                                        <p:attrNameLst>
                                          <p:attrName>style.visibility</p:attrName>
                                        </p:attrNameLst>
                                      </p:cBhvr>
                                      <p:to>
                                        <p:strVal val="visible"/>
                                      </p:to>
                                    </p:set>
                                  </p:childTnLst>
                                </p:cTn>
                              </p:par>
                            </p:childTnLst>
                          </p:cTn>
                        </p:par>
                        <p:par>
                          <p:cTn id="19" fill="hold">
                            <p:stCondLst>
                              <p:cond delay="2000"/>
                            </p:stCondLst>
                            <p:childTnLst>
                              <p:par>
                                <p:cTn id="20" nodeType="afterEffect" presetClass="entr" presetSubtype="0" presetID="1" grpId="6" fill="hold">
                                  <p:stCondLst>
                                    <p:cond delay="500"/>
                                  </p:stCondLst>
                                  <p:iterate type="el" backwards="0">
                                    <p:tmAbs val="0"/>
                                  </p:iterate>
                                  <p:childTnLst>
                                    <p:set>
                                      <p:cBhvr>
                                        <p:cTn id="21" fill="hold"/>
                                        <p:tgtEl>
                                          <p:spTgt spid="5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94" grpId="5"/>
      <p:bldP build="whole" bldLvl="1" animBg="1" rev="0" advAuto="0" spid="5295" grpId="1"/>
      <p:bldP build="whole" bldLvl="1" animBg="1" rev="0" advAuto="0" spid="5301" grpId="4"/>
      <p:bldP build="whole" bldLvl="1" animBg="1" rev="0" advAuto="0" spid="5302" grpId="6"/>
      <p:bldP build="whole" bldLvl="1" animBg="1" rev="0" advAuto="0" spid="5300" grpId="2"/>
      <p:bldP build="whole" bldLvl="1" animBg="1" rev="0" advAuto="0" spid="5293" grpId="3"/>
    </p:bldLst>
  </p:timing>
</p:sld>
</file>

<file path=ppt/slides/slide3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7" name="Shape 5307"/>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300">
                <a:solidFill>
                  <a:srgbClr val="008F00"/>
                </a:solidFill>
                <a:latin typeface="Courier"/>
                <a:ea typeface="Courier"/>
                <a:cs typeface="Courier"/>
                <a:sym typeface="Courier"/>
              </a:defRPr>
            </a:pPr>
          </a:p>
        </p:txBody>
      </p:sp>
      <p:sp>
        <p:nvSpPr>
          <p:cNvPr id="5308" name="Shape 5308"/>
          <p:cNvSpPr/>
          <p:nvPr/>
        </p:nvSpPr>
        <p:spPr>
          <a:xfrm>
            <a:off x="426630" y="3911600"/>
            <a:ext cx="7188201" cy="2286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template </a:t>
            </a:r>
            <a:r>
              <a:rPr sz="2400">
                <a:solidFill>
                  <a:srgbClr val="B51A00"/>
                </a:solidFill>
                <a:latin typeface="Courier"/>
                <a:ea typeface="Courier"/>
                <a:cs typeface="Courier"/>
                <a:sym typeface="Courier"/>
              </a:rPr>
              <a:t>"/etc/sshd/sshd_config"</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source </a:t>
            </a:r>
            <a:r>
              <a:rPr sz="2400">
                <a:solidFill>
                  <a:srgbClr val="B51A00"/>
                </a:solidFill>
                <a:latin typeface="Courier"/>
                <a:ea typeface="Courier"/>
                <a:cs typeface="Courier"/>
                <a:sym typeface="Courier"/>
              </a:rPr>
              <a:t>"sshd_config.erb"</a:t>
            </a:r>
            <a:endParaRPr sz="2400">
              <a:latin typeface="Courier"/>
              <a:ea typeface="Courier"/>
              <a:cs typeface="Courier"/>
              <a:sym typeface="Courier"/>
            </a:endParaRPr>
          </a:p>
          <a:p>
            <a:pPr lvl="8" defTabSz="457200">
              <a:defRPr sz="1800"/>
            </a:pPr>
            <a:r>
              <a:rPr sz="2400">
                <a:latin typeface="Courier"/>
                <a:ea typeface="Courier"/>
                <a:cs typeface="Courier"/>
                <a:sym typeface="Courier"/>
              </a:rPr>
              <a:t>	owner </a:t>
            </a:r>
            <a:r>
              <a:rPr sz="2400">
                <a:solidFill>
                  <a:srgbClr val="B51A00"/>
                </a:solidFill>
                <a:latin typeface="Courier"/>
                <a:ea typeface="Courier"/>
                <a:cs typeface="Courier"/>
                <a:sym typeface="Courier"/>
              </a:rPr>
              <a:t>"root"</a:t>
            </a:r>
            <a:endParaRPr sz="2400">
              <a:latin typeface="Courier"/>
              <a:ea typeface="Courier"/>
              <a:cs typeface="Courier"/>
              <a:sym typeface="Courier"/>
            </a:endParaRPr>
          </a:p>
          <a:p>
            <a:pPr lvl="8" defTabSz="457200">
              <a:defRPr sz="1800"/>
            </a:pPr>
            <a:r>
              <a:rPr sz="2400">
                <a:latin typeface="Courier"/>
                <a:ea typeface="Courier"/>
                <a:cs typeface="Courier"/>
                <a:sym typeface="Courier"/>
              </a:rPr>
              <a:t>	mode </a:t>
            </a:r>
            <a:r>
              <a:rPr sz="2400">
                <a:solidFill>
                  <a:srgbClr val="B51A00"/>
                </a:solidFill>
                <a:latin typeface="Courier"/>
                <a:ea typeface="Courier"/>
                <a:cs typeface="Courier"/>
                <a:sym typeface="Courier"/>
              </a:rPr>
              <a:t>"0644"</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309" name="Shape 5309"/>
          <p:cNvSpPr/>
          <p:nvPr/>
        </p:nvSpPr>
        <p:spPr>
          <a:xfrm>
            <a:off x="419100" y="6350000"/>
            <a:ext cx="5090874"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service </a:t>
            </a:r>
            <a:r>
              <a:rPr sz="2400">
                <a:solidFill>
                  <a:srgbClr val="B51A00"/>
                </a:solidFill>
                <a:latin typeface="Courier"/>
                <a:ea typeface="Courier"/>
                <a:cs typeface="Courier"/>
                <a:sym typeface="Courier"/>
              </a:rPr>
              <a:t>"openssh"</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action </a:t>
            </a:r>
            <a:r>
              <a:rPr sz="2500">
                <a:solidFill>
                  <a:srgbClr val="22288F"/>
                </a:solidFill>
                <a:latin typeface="Courier"/>
                <a:ea typeface="Courier"/>
                <a:cs typeface="Courier"/>
                <a:sym typeface="Courier"/>
              </a:rPr>
              <a:t>:start</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310" name="Shape 5310"/>
          <p:cNvSpPr/>
          <p:nvPr/>
        </p:nvSpPr>
        <p:spPr>
          <a:xfrm>
            <a:off x="419100" y="2425700"/>
            <a:ext cx="4382972" cy="15240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package </a:t>
            </a:r>
            <a:r>
              <a:rPr sz="2400">
                <a:solidFill>
                  <a:srgbClr val="B51A00"/>
                </a:solidFill>
                <a:latin typeface="Courier"/>
                <a:ea typeface="Courier"/>
                <a:cs typeface="Courier"/>
                <a:sym typeface="Courier"/>
              </a:rPr>
              <a:t>"openssh"</a:t>
            </a:r>
            <a:r>
              <a:rPr sz="2400">
                <a:latin typeface="Courier"/>
                <a:ea typeface="Courier"/>
                <a:cs typeface="Courier"/>
                <a:sym typeface="Courier"/>
              </a:rPr>
              <a:t> </a:t>
            </a:r>
            <a:r>
              <a:rPr b="1" sz="2500">
                <a:solidFill>
                  <a:srgbClr val="008F00"/>
                </a:solidFill>
                <a:latin typeface="Courier"/>
                <a:ea typeface="Courier"/>
                <a:cs typeface="Courier"/>
                <a:sym typeface="Courier"/>
              </a:rPr>
              <a:t>do</a:t>
            </a:r>
            <a:endParaRPr sz="2400">
              <a:latin typeface="Courier"/>
              <a:ea typeface="Courier"/>
              <a:cs typeface="Courier"/>
              <a:sym typeface="Courier"/>
            </a:endParaRPr>
          </a:p>
          <a:p>
            <a:pPr lvl="8" defTabSz="457200">
              <a:defRPr sz="1800"/>
            </a:pPr>
            <a:r>
              <a:rPr sz="24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4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5311" name="Shape 5311"/>
          <p:cNvSpPr/>
          <p:nvPr>
            <p:ph type="title"/>
          </p:nvPr>
        </p:nvSpPr>
        <p:spPr>
          <a:prstGeom prst="rect">
            <a:avLst/>
          </a:prstGeom>
        </p:spPr>
        <p:txBody>
          <a:bodyPr/>
          <a:lstStyle>
            <a:lvl1pPr defTabSz="480568">
              <a:defRPr sz="6192">
                <a:effectLst>
                  <a:outerShdw sx="100000" sy="100000" kx="0" ky="0" algn="b" rotWithShape="0" blurRad="43688" dist="21844" dir="2700000">
                    <a:srgbClr val="000000">
                      <a:alpha val="75000"/>
                    </a:srgbClr>
                  </a:outerShdw>
                </a:effectLst>
              </a:defRPr>
            </a:lvl1pPr>
          </a:lstStyle>
          <a:p>
            <a:pPr lvl="0">
              <a:defRPr b="0" sz="1800">
                <a:solidFill>
                  <a:srgbClr val="000000"/>
                </a:solidFill>
                <a:effectLst/>
              </a:defRPr>
            </a:pPr>
            <a:r>
              <a:rPr b="1" sz="6192">
                <a:solidFill>
                  <a:srgbClr val="FFFFFF"/>
                </a:solidFill>
                <a:effectLst>
                  <a:outerShdw sx="100000" sy="100000" kx="0" ky="0" algn="b" rotWithShape="0" blurRad="43688" dist="21844" dir="2700000">
                    <a:srgbClr val="000000">
                      <a:alpha val="75000"/>
                    </a:srgbClr>
                  </a:outerShdw>
                </a:effectLst>
              </a:rPr>
              <a:t>Resource Collection - Multiple Recipes</a:t>
            </a:r>
          </a:p>
        </p:txBody>
      </p:sp>
      <p:sp>
        <p:nvSpPr>
          <p:cNvPr id="5312" name="Shape 5312"/>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313" name="Shape 5313"/>
          <p:cNvSpPr/>
          <p:nvPr/>
        </p:nvSpPr>
        <p:spPr>
          <a:xfrm>
            <a:off x="444500" y="1670050"/>
            <a:ext cx="4652417"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600">
                <a:latin typeface="Gill Sans"/>
                <a:ea typeface="Gill Sans"/>
                <a:cs typeface="Gill Sans"/>
                <a:sym typeface="Gill Sans"/>
              </a:defRPr>
            </a:lvl1pPr>
          </a:lstStyle>
          <a:p>
            <a:pPr lvl="0">
              <a:defRPr sz="1800"/>
            </a:pPr>
            <a:r>
              <a:rPr sz="3600"/>
              <a:t>2. recipe[openssh::client]</a:t>
            </a:r>
          </a:p>
        </p:txBody>
      </p:sp>
      <p:sp>
        <p:nvSpPr>
          <p:cNvPr id="5314" name="Shape 5314"/>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600">
                <a:latin typeface="Gill Sans"/>
                <a:ea typeface="Gill Sans"/>
                <a:cs typeface="Gill Sans"/>
                <a:sym typeface="Gill Sans"/>
              </a:defRPr>
            </a:lvl1pPr>
          </a:lstStyle>
          <a:p>
            <a:pPr lvl="0">
              <a:defRPr sz="1800"/>
            </a:pPr>
            <a:r>
              <a:rPr sz="3600"/>
              <a:t>Resource Collection</a:t>
            </a:r>
          </a:p>
        </p:txBody>
      </p:sp>
      <p:sp>
        <p:nvSpPr>
          <p:cNvPr id="5315" name="Shape 5315"/>
          <p:cNvSpPr/>
          <p:nvPr/>
        </p:nvSpPr>
        <p:spPr>
          <a:xfrm>
            <a:off x="9105900" y="2679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package</a:t>
            </a:r>
            <a:r>
              <a:rPr sz="2300">
                <a:solidFill>
                  <a:srgbClr val="B51A00"/>
                </a:solidFill>
                <a:latin typeface="Courier"/>
                <a:ea typeface="Courier"/>
                <a:cs typeface="Courier"/>
                <a:sym typeface="Courier"/>
              </a:rPr>
              <a:t>[ntp]</a:t>
            </a:r>
            <a:r>
              <a:rPr sz="2300">
                <a:latin typeface="Courier"/>
                <a:ea typeface="Courier"/>
                <a:cs typeface="Courier"/>
                <a:sym typeface="Courier"/>
              </a:rPr>
              <a:t>,</a:t>
            </a:r>
          </a:p>
        </p:txBody>
      </p:sp>
      <p:sp>
        <p:nvSpPr>
          <p:cNvPr id="5316" name="Shape 5316"/>
          <p:cNvSpPr/>
          <p:nvPr/>
        </p:nvSpPr>
        <p:spPr>
          <a:xfrm>
            <a:off x="9105900" y="3124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template</a:t>
            </a:r>
            <a:r>
              <a:rPr sz="2300">
                <a:solidFill>
                  <a:srgbClr val="B51A00"/>
                </a:solidFill>
                <a:latin typeface="Courier"/>
                <a:ea typeface="Courier"/>
                <a:cs typeface="Courier"/>
                <a:sym typeface="Courier"/>
              </a:rPr>
              <a:t>[/etc/ntp.conf]</a:t>
            </a:r>
            <a:r>
              <a:rPr sz="2300">
                <a:latin typeface="Courier"/>
                <a:ea typeface="Courier"/>
                <a:cs typeface="Courier"/>
                <a:sym typeface="Courier"/>
              </a:rPr>
              <a:t>,</a:t>
            </a:r>
          </a:p>
        </p:txBody>
      </p:sp>
      <p:sp>
        <p:nvSpPr>
          <p:cNvPr id="5317" name="Shape 5317"/>
          <p:cNvSpPr/>
          <p:nvPr/>
        </p:nvSpPr>
        <p:spPr>
          <a:xfrm>
            <a:off x="9105900" y="35941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service</a:t>
            </a:r>
            <a:r>
              <a:rPr sz="2300">
                <a:solidFill>
                  <a:srgbClr val="B51A00"/>
                </a:solidFill>
                <a:latin typeface="Courier"/>
                <a:ea typeface="Courier"/>
                <a:cs typeface="Courier"/>
                <a:sym typeface="Courier"/>
              </a:rPr>
              <a:t>[ntp]</a:t>
            </a:r>
            <a:r>
              <a:rPr sz="2300">
                <a:latin typeface="Courier"/>
                <a:ea typeface="Courier"/>
                <a:cs typeface="Courier"/>
                <a:sym typeface="Courier"/>
              </a:rPr>
              <a:t>,</a:t>
            </a:r>
          </a:p>
        </p:txBody>
      </p:sp>
      <p:sp>
        <p:nvSpPr>
          <p:cNvPr id="5318" name="Shape 5318"/>
          <p:cNvSpPr/>
          <p:nvPr/>
        </p:nvSpPr>
        <p:spPr>
          <a:xfrm>
            <a:off x="9105900" y="40386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package</a:t>
            </a:r>
            <a:r>
              <a:rPr sz="2300">
                <a:solidFill>
                  <a:srgbClr val="B51A00"/>
                </a:solidFill>
                <a:latin typeface="Courier"/>
                <a:ea typeface="Courier"/>
                <a:cs typeface="Courier"/>
                <a:sym typeface="Courier"/>
              </a:rPr>
              <a:t>[openssh]</a:t>
            </a:r>
            <a:r>
              <a:rPr sz="2300">
                <a:latin typeface="Courier"/>
                <a:ea typeface="Courier"/>
                <a:cs typeface="Courier"/>
                <a:sym typeface="Courier"/>
              </a:rPr>
              <a:t>,</a:t>
            </a:r>
          </a:p>
        </p:txBody>
      </p:sp>
      <p:sp>
        <p:nvSpPr>
          <p:cNvPr id="5319" name="Shape 5319"/>
          <p:cNvSpPr/>
          <p:nvPr/>
        </p:nvSpPr>
        <p:spPr>
          <a:xfrm>
            <a:off x="9105900" y="4483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template</a:t>
            </a:r>
            <a:r>
              <a:rPr sz="2300">
                <a:solidFill>
                  <a:srgbClr val="B51A00"/>
                </a:solidFill>
                <a:latin typeface="Courier"/>
                <a:ea typeface="Courier"/>
                <a:cs typeface="Courier"/>
                <a:sym typeface="Courier"/>
              </a:rPr>
              <a:t>[/etc/sshd/sshd_config]</a:t>
            </a:r>
            <a:r>
              <a:rPr sz="2300">
                <a:latin typeface="Courier"/>
                <a:ea typeface="Courier"/>
                <a:cs typeface="Courier"/>
                <a:sym typeface="Courier"/>
              </a:rPr>
              <a:t>,</a:t>
            </a:r>
          </a:p>
        </p:txBody>
      </p:sp>
      <p:sp>
        <p:nvSpPr>
          <p:cNvPr id="5320" name="Shape 5320"/>
          <p:cNvSpPr/>
          <p:nvPr/>
        </p:nvSpPr>
        <p:spPr>
          <a:xfrm>
            <a:off x="9105900" y="49530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service</a:t>
            </a:r>
            <a:r>
              <a:rPr sz="2300">
                <a:solidFill>
                  <a:srgbClr val="B51A00"/>
                </a:solidFill>
                <a:latin typeface="Courier"/>
                <a:ea typeface="Courier"/>
                <a:cs typeface="Courier"/>
                <a:sym typeface="Courier"/>
              </a:rPr>
              <a:t>[openssh]</a:t>
            </a:r>
          </a:p>
        </p:txBody>
      </p:sp>
      <p:sp>
        <p:nvSpPr>
          <p:cNvPr id="5321" name="Shape 5321"/>
          <p:cNvSpPr/>
          <p:nvPr/>
        </p:nvSpPr>
        <p:spPr>
          <a:xfrm>
            <a:off x="8737600" y="22606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lvl1pPr defTabSz="457200">
              <a:defRPr sz="2300">
                <a:latin typeface="Courier"/>
                <a:ea typeface="Courier"/>
                <a:cs typeface="Courier"/>
                <a:sym typeface="Courier"/>
              </a:defRPr>
            </a:lvl1pPr>
          </a:lstStyle>
          <a:p>
            <a:pPr lvl="0">
              <a:defRPr sz="1800"/>
            </a:pPr>
            <a:r>
              <a:rPr sz="2300"/>
              <a:t>resource_collection [    </a:t>
            </a:r>
          </a:p>
        </p:txBody>
      </p:sp>
    </p:spTree>
  </p:cSld>
  <p:clrMapOvr>
    <a:masterClrMapping/>
  </p:clrMapOvr>
  <p:transitio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1000"/>
                                  </p:stCondLst>
                                  <p:iterate type="el" backwards="0">
                                    <p:tmAbs val="0"/>
                                  </p:iterate>
                                  <p:childTnLst>
                                    <p:set>
                                      <p:cBhvr>
                                        <p:cTn id="6" fill="hold"/>
                                        <p:tgtEl>
                                          <p:spTgt spid="5310"/>
                                        </p:tgtEl>
                                        <p:attrNameLst>
                                          <p:attrName>style.visibility</p:attrName>
                                        </p:attrNameLst>
                                      </p:cBhvr>
                                      <p:to>
                                        <p:strVal val="visible"/>
                                      </p:to>
                                    </p:set>
                                  </p:childTnLst>
                                </p:cTn>
                              </p:par>
                            </p:childTnLst>
                          </p:cTn>
                        </p:par>
                        <p:par>
                          <p:cTn id="7" fill="hold">
                            <p:stCondLst>
                              <p:cond delay="1000"/>
                            </p:stCondLst>
                            <p:childTnLst>
                              <p:par>
                                <p:cTn id="8" nodeType="afterEffect" presetClass="entr" presetSubtype="0" presetID="1" grpId="2" fill="hold">
                                  <p:stCondLst>
                                    <p:cond delay="500"/>
                                  </p:stCondLst>
                                  <p:iterate type="el" backwards="0">
                                    <p:tmAbs val="0"/>
                                  </p:iterate>
                                  <p:childTnLst>
                                    <p:set>
                                      <p:cBhvr>
                                        <p:cTn id="9" fill="hold"/>
                                        <p:tgtEl>
                                          <p:spTgt spid="5318"/>
                                        </p:tgtEl>
                                        <p:attrNameLst>
                                          <p:attrName>style.visibility</p:attrName>
                                        </p:attrNameLst>
                                      </p:cBhvr>
                                      <p:to>
                                        <p:strVal val="visible"/>
                                      </p:to>
                                    </p:set>
                                  </p:childTnLst>
                                </p:cTn>
                              </p:par>
                            </p:childTnLst>
                          </p:cTn>
                        </p:par>
                        <p:par>
                          <p:cTn id="10" fill="hold">
                            <p:stCondLst>
                              <p:cond delay="1500"/>
                            </p:stCondLst>
                            <p:childTnLst>
                              <p:par>
                                <p:cTn id="11" nodeType="afterEffect" presetClass="entr" presetSubtype="0" presetID="1" grpId="3" fill="hold">
                                  <p:stCondLst>
                                    <p:cond delay="500"/>
                                  </p:stCondLst>
                                  <p:iterate type="el" backwards="0">
                                    <p:tmAbs val="0"/>
                                  </p:iterate>
                                  <p:childTnLst>
                                    <p:set>
                                      <p:cBhvr>
                                        <p:cTn id="12" fill="hold"/>
                                        <p:tgtEl>
                                          <p:spTgt spid="5308"/>
                                        </p:tgtEl>
                                        <p:attrNameLst>
                                          <p:attrName>style.visibility</p:attrName>
                                        </p:attrNameLst>
                                      </p:cBhvr>
                                      <p:to>
                                        <p:strVal val="visible"/>
                                      </p:to>
                                    </p:set>
                                  </p:childTnLst>
                                </p:cTn>
                              </p:par>
                            </p:childTnLst>
                          </p:cTn>
                        </p:par>
                        <p:par>
                          <p:cTn id="13" fill="hold">
                            <p:stCondLst>
                              <p:cond delay="2000"/>
                            </p:stCondLst>
                            <p:childTnLst>
                              <p:par>
                                <p:cTn id="14" nodeType="afterEffect" presetClass="entr" presetSubtype="0" presetID="1" grpId="4" fill="hold">
                                  <p:stCondLst>
                                    <p:cond delay="500"/>
                                  </p:stCondLst>
                                  <p:iterate type="el" backwards="0">
                                    <p:tmAbs val="0"/>
                                  </p:iterate>
                                  <p:childTnLst>
                                    <p:set>
                                      <p:cBhvr>
                                        <p:cTn id="15" fill="hold"/>
                                        <p:tgtEl>
                                          <p:spTgt spid="5319"/>
                                        </p:tgtEl>
                                        <p:attrNameLst>
                                          <p:attrName>style.visibility</p:attrName>
                                        </p:attrNameLst>
                                      </p:cBhvr>
                                      <p:to>
                                        <p:strVal val="visible"/>
                                      </p:to>
                                    </p:set>
                                  </p:childTnLst>
                                </p:cTn>
                              </p:par>
                            </p:childTnLst>
                          </p:cTn>
                        </p:par>
                        <p:par>
                          <p:cTn id="16" fill="hold">
                            <p:stCondLst>
                              <p:cond delay="2500"/>
                            </p:stCondLst>
                            <p:childTnLst>
                              <p:par>
                                <p:cTn id="17" nodeType="afterEffect" presetClass="entr" presetSubtype="0" presetID="1" grpId="5" fill="hold">
                                  <p:stCondLst>
                                    <p:cond delay="500"/>
                                  </p:stCondLst>
                                  <p:iterate type="el" backwards="0">
                                    <p:tmAbs val="0"/>
                                  </p:iterate>
                                  <p:childTnLst>
                                    <p:set>
                                      <p:cBhvr>
                                        <p:cTn id="18" fill="hold"/>
                                        <p:tgtEl>
                                          <p:spTgt spid="5309"/>
                                        </p:tgtEl>
                                        <p:attrNameLst>
                                          <p:attrName>style.visibility</p:attrName>
                                        </p:attrNameLst>
                                      </p:cBhvr>
                                      <p:to>
                                        <p:strVal val="visible"/>
                                      </p:to>
                                    </p:set>
                                  </p:childTnLst>
                                </p:cTn>
                              </p:par>
                            </p:childTnLst>
                          </p:cTn>
                        </p:par>
                        <p:par>
                          <p:cTn id="19" fill="hold">
                            <p:stCondLst>
                              <p:cond delay="3000"/>
                            </p:stCondLst>
                            <p:childTnLst>
                              <p:par>
                                <p:cTn id="20" nodeType="afterEffect" presetClass="entr" presetSubtype="0" presetID="1" grpId="6" fill="hold">
                                  <p:stCondLst>
                                    <p:cond delay="500"/>
                                  </p:stCondLst>
                                  <p:iterate type="el" backwards="0">
                                    <p:tmAbs val="0"/>
                                  </p:iterate>
                                  <p:childTnLst>
                                    <p:set>
                                      <p:cBhvr>
                                        <p:cTn id="21" fill="hold"/>
                                        <p:tgtEl>
                                          <p:spTgt spid="5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08" grpId="3"/>
      <p:bldP build="whole" bldLvl="1" animBg="1" rev="0" advAuto="0" spid="5318" grpId="2"/>
      <p:bldP build="whole" bldLvl="1" animBg="1" rev="0" advAuto="0" spid="5319" grpId="4"/>
      <p:bldP build="whole" bldLvl="1" animBg="1" rev="0" advAuto="0" spid="5309" grpId="5"/>
      <p:bldP build="whole" bldLvl="1" animBg="1" rev="0" advAuto="0" spid="5310" grpId="1"/>
      <p:bldP build="whole" bldLvl="1" animBg="1" rev="0" advAuto="0" spid="5320" grpId="6"/>
    </p:bldLst>
  </p:timing>
</p:sld>
</file>

<file path=ppt/slides/slide3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5" name="Shape 5325"/>
          <p:cNvSpPr/>
          <p:nvPr/>
        </p:nvSpPr>
        <p:spPr>
          <a:xfrm>
            <a:off x="8750300" y="2336800"/>
            <a:ext cx="7404100" cy="6413500"/>
          </a:xfrm>
          <a:prstGeom prst="rect">
            <a:avLst/>
          </a:prstGeom>
          <a:solidFill>
            <a:srgbClr val="FFFFFF"/>
          </a:solidFill>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5326" name="Shape 5326"/>
          <p:cNvSpPr/>
          <p:nvPr>
            <p:ph type="title"/>
          </p:nvPr>
        </p:nvSpPr>
        <p:spPr>
          <a:prstGeom prst="rect">
            <a:avLst/>
          </a:prstGeom>
        </p:spPr>
        <p:txBody>
          <a:bodyPr/>
          <a:lstStyle>
            <a:lvl1pPr defTabSz="480568">
              <a:defRPr sz="6192">
                <a:effectLst>
                  <a:outerShdw sx="100000" sy="100000" kx="0" ky="0" algn="b" rotWithShape="0" blurRad="43688" dist="21844" dir="2700000">
                    <a:srgbClr val="000000">
                      <a:alpha val="75000"/>
                    </a:srgbClr>
                  </a:outerShdw>
                </a:effectLst>
              </a:defRPr>
            </a:lvl1pPr>
          </a:lstStyle>
          <a:p>
            <a:pPr lvl="0">
              <a:defRPr b="0" sz="1800">
                <a:solidFill>
                  <a:srgbClr val="000000"/>
                </a:solidFill>
                <a:effectLst/>
              </a:defRPr>
            </a:pPr>
            <a:r>
              <a:rPr b="1" sz="6192">
                <a:solidFill>
                  <a:srgbClr val="FFFFFF"/>
                </a:solidFill>
                <a:effectLst>
                  <a:outerShdw sx="100000" sy="100000" kx="0" ky="0" algn="b" rotWithShape="0" blurRad="43688" dist="21844" dir="2700000">
                    <a:srgbClr val="000000">
                      <a:alpha val="75000"/>
                    </a:srgbClr>
                  </a:outerShdw>
                </a:effectLst>
              </a:rPr>
              <a:t>Resource Collection - Multiple Recipes</a:t>
            </a:r>
          </a:p>
        </p:txBody>
      </p:sp>
      <p:sp>
        <p:nvSpPr>
          <p:cNvPr id="5327" name="Shape 5327"/>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328" name="Shape 5328"/>
          <p:cNvSpPr/>
          <p:nvPr/>
        </p:nvSpPr>
        <p:spPr>
          <a:xfrm>
            <a:off x="444500" y="1670050"/>
            <a:ext cx="5070996"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600">
                <a:latin typeface="Gill Sans"/>
                <a:ea typeface="Gill Sans"/>
                <a:cs typeface="Gill Sans"/>
                <a:sym typeface="Gill Sans"/>
              </a:defRPr>
            </a:lvl1pPr>
          </a:lstStyle>
          <a:p>
            <a:pPr lvl="0">
              <a:defRPr sz="1800"/>
            </a:pPr>
            <a:r>
              <a:rPr sz="3600"/>
              <a:t>3. recipe[iis_demo::default]</a:t>
            </a:r>
          </a:p>
        </p:txBody>
      </p:sp>
      <p:sp>
        <p:nvSpPr>
          <p:cNvPr id="5329" name="Shape 5329"/>
          <p:cNvSpPr/>
          <p:nvPr/>
        </p:nvSpPr>
        <p:spPr>
          <a:xfrm>
            <a:off x="8826500" y="1670050"/>
            <a:ext cx="3885804" cy="5969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600">
                <a:latin typeface="Gill Sans"/>
                <a:ea typeface="Gill Sans"/>
                <a:cs typeface="Gill Sans"/>
                <a:sym typeface="Gill Sans"/>
              </a:defRPr>
            </a:lvl1pPr>
          </a:lstStyle>
          <a:p>
            <a:pPr lvl="0">
              <a:defRPr sz="1800"/>
            </a:pPr>
            <a:r>
              <a:rPr sz="3600"/>
              <a:t>Resource Collection</a:t>
            </a:r>
          </a:p>
        </p:txBody>
      </p:sp>
      <p:sp>
        <p:nvSpPr>
          <p:cNvPr id="5330" name="Shape 5330"/>
          <p:cNvSpPr/>
          <p:nvPr/>
        </p:nvSpPr>
        <p:spPr>
          <a:xfrm>
            <a:off x="9105900" y="2679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package</a:t>
            </a:r>
            <a:r>
              <a:rPr sz="2300">
                <a:solidFill>
                  <a:srgbClr val="B51A00"/>
                </a:solidFill>
                <a:latin typeface="Courier"/>
                <a:ea typeface="Courier"/>
                <a:cs typeface="Courier"/>
                <a:sym typeface="Courier"/>
              </a:rPr>
              <a:t>[ntp]</a:t>
            </a:r>
            <a:r>
              <a:rPr sz="2400">
                <a:latin typeface="Courier"/>
                <a:ea typeface="Courier"/>
                <a:cs typeface="Courier"/>
                <a:sym typeface="Courier"/>
              </a:rPr>
              <a:t>,</a:t>
            </a:r>
          </a:p>
        </p:txBody>
      </p:sp>
      <p:sp>
        <p:nvSpPr>
          <p:cNvPr id="5331" name="Shape 5331"/>
          <p:cNvSpPr/>
          <p:nvPr/>
        </p:nvSpPr>
        <p:spPr>
          <a:xfrm>
            <a:off x="9105900" y="3124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template</a:t>
            </a:r>
            <a:r>
              <a:rPr sz="2300">
                <a:solidFill>
                  <a:srgbClr val="B51A00"/>
                </a:solidFill>
                <a:latin typeface="Courier"/>
                <a:ea typeface="Courier"/>
                <a:cs typeface="Courier"/>
                <a:sym typeface="Courier"/>
              </a:rPr>
              <a:t>[/etc/ntp.conf]</a:t>
            </a:r>
            <a:r>
              <a:rPr sz="2400">
                <a:latin typeface="Courier"/>
                <a:ea typeface="Courier"/>
                <a:cs typeface="Courier"/>
                <a:sym typeface="Courier"/>
              </a:rPr>
              <a:t>,</a:t>
            </a:r>
          </a:p>
        </p:txBody>
      </p:sp>
      <p:sp>
        <p:nvSpPr>
          <p:cNvPr id="5332" name="Shape 5332"/>
          <p:cNvSpPr/>
          <p:nvPr/>
        </p:nvSpPr>
        <p:spPr>
          <a:xfrm>
            <a:off x="9105900" y="3594100"/>
            <a:ext cx="28575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service</a:t>
            </a:r>
            <a:r>
              <a:rPr sz="2300">
                <a:solidFill>
                  <a:srgbClr val="B51A00"/>
                </a:solidFill>
                <a:latin typeface="Courier"/>
                <a:ea typeface="Courier"/>
                <a:cs typeface="Courier"/>
                <a:sym typeface="Courier"/>
              </a:rPr>
              <a:t>[ntp]</a:t>
            </a:r>
            <a:r>
              <a:rPr sz="2400">
                <a:latin typeface="Courier"/>
                <a:ea typeface="Courier"/>
                <a:cs typeface="Courier"/>
                <a:sym typeface="Courier"/>
              </a:rPr>
              <a:t>,</a:t>
            </a:r>
          </a:p>
        </p:txBody>
      </p:sp>
      <p:sp>
        <p:nvSpPr>
          <p:cNvPr id="5333" name="Shape 5333"/>
          <p:cNvSpPr/>
          <p:nvPr/>
        </p:nvSpPr>
        <p:spPr>
          <a:xfrm>
            <a:off x="9105900" y="4038600"/>
            <a:ext cx="34417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package</a:t>
            </a:r>
            <a:r>
              <a:rPr sz="2300">
                <a:solidFill>
                  <a:srgbClr val="B51A00"/>
                </a:solidFill>
                <a:latin typeface="Courier"/>
                <a:ea typeface="Courier"/>
                <a:cs typeface="Courier"/>
                <a:sym typeface="Courier"/>
              </a:rPr>
              <a:t>[openssh]</a:t>
            </a:r>
            <a:r>
              <a:rPr sz="2400">
                <a:latin typeface="Courier"/>
                <a:ea typeface="Courier"/>
                <a:cs typeface="Courier"/>
                <a:sym typeface="Courier"/>
              </a:rPr>
              <a:t>,</a:t>
            </a:r>
          </a:p>
        </p:txBody>
      </p:sp>
      <p:sp>
        <p:nvSpPr>
          <p:cNvPr id="5334" name="Shape 5334"/>
          <p:cNvSpPr/>
          <p:nvPr/>
        </p:nvSpPr>
        <p:spPr>
          <a:xfrm>
            <a:off x="9105900" y="4483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template</a:t>
            </a:r>
            <a:r>
              <a:rPr sz="2300">
                <a:solidFill>
                  <a:srgbClr val="B51A00"/>
                </a:solidFill>
                <a:latin typeface="Courier"/>
                <a:ea typeface="Courier"/>
                <a:cs typeface="Courier"/>
                <a:sym typeface="Courier"/>
              </a:rPr>
              <a:t>[/etc/sshd/sshd_config]</a:t>
            </a:r>
            <a:r>
              <a:rPr sz="2400">
                <a:latin typeface="Courier"/>
                <a:ea typeface="Courier"/>
                <a:cs typeface="Courier"/>
                <a:sym typeface="Courier"/>
              </a:rPr>
              <a:t>,</a:t>
            </a:r>
          </a:p>
        </p:txBody>
      </p:sp>
      <p:sp>
        <p:nvSpPr>
          <p:cNvPr id="5335" name="Shape 5335"/>
          <p:cNvSpPr/>
          <p:nvPr/>
        </p:nvSpPr>
        <p:spPr>
          <a:xfrm>
            <a:off x="9105900" y="4953000"/>
            <a:ext cx="3594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300">
                <a:latin typeface="Courier"/>
                <a:ea typeface="Courier"/>
                <a:cs typeface="Courier"/>
                <a:sym typeface="Courier"/>
              </a:rPr>
              <a:t>service</a:t>
            </a:r>
            <a:r>
              <a:rPr sz="2300">
                <a:solidFill>
                  <a:srgbClr val="B51A00"/>
                </a:solidFill>
                <a:latin typeface="Courier"/>
                <a:ea typeface="Courier"/>
                <a:cs typeface="Courier"/>
                <a:sym typeface="Courier"/>
              </a:rPr>
              <a:t>[openssh]</a:t>
            </a:r>
            <a:r>
              <a:rPr sz="2400">
                <a:latin typeface="Courier"/>
                <a:ea typeface="Courier"/>
                <a:cs typeface="Courier"/>
                <a:sym typeface="Courier"/>
              </a:rPr>
              <a:t>,</a:t>
            </a:r>
          </a:p>
        </p:txBody>
      </p:sp>
      <p:sp>
        <p:nvSpPr>
          <p:cNvPr id="5336" name="Shape 5336"/>
          <p:cNvSpPr/>
          <p:nvPr/>
        </p:nvSpPr>
        <p:spPr>
          <a:xfrm>
            <a:off x="9105900" y="5384799"/>
            <a:ext cx="6481171" cy="774701"/>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a:defRPr sz="1800"/>
            </a:pPr>
            <a:r>
              <a:rPr sz="2400">
                <a:latin typeface="Courier"/>
                <a:ea typeface="Courier"/>
                <a:cs typeface="Courier"/>
                <a:sym typeface="Courier"/>
              </a:rPr>
              <a:t>powershell_script[</a:t>
            </a:r>
            <a:r>
              <a:rPr sz="2400">
                <a:solidFill>
                  <a:srgbClr val="BA2121"/>
                </a:solidFill>
                <a:latin typeface="Courier"/>
                <a:ea typeface="Courier"/>
                <a:cs typeface="Courier"/>
                <a:sym typeface="Courier"/>
              </a:rPr>
              <a:t>Install IIS],</a:t>
            </a:r>
          </a:p>
        </p:txBody>
      </p:sp>
      <p:sp>
        <p:nvSpPr>
          <p:cNvPr id="5337" name="Shape 5337"/>
          <p:cNvSpPr/>
          <p:nvPr/>
        </p:nvSpPr>
        <p:spPr>
          <a:xfrm>
            <a:off x="9105900" y="58293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lvl1pPr defTabSz="457200">
              <a:defRPr sz="2300">
                <a:latin typeface="Courier"/>
                <a:ea typeface="Courier"/>
                <a:cs typeface="Courier"/>
                <a:sym typeface="Courier"/>
              </a:defRPr>
            </a:lvl1pPr>
          </a:lstStyle>
          <a:p>
            <a:pPr lvl="0">
              <a:defRPr sz="1800"/>
            </a:pPr>
            <a:r>
              <a:rPr sz="2300"/>
              <a:t>service[w3svc],</a:t>
            </a:r>
          </a:p>
        </p:txBody>
      </p:sp>
      <p:sp>
        <p:nvSpPr>
          <p:cNvPr id="5338" name="Shape 5338"/>
          <p:cNvSpPr/>
          <p:nvPr/>
        </p:nvSpPr>
        <p:spPr>
          <a:xfrm>
            <a:off x="8928100" y="6223000"/>
            <a:ext cx="7899400" cy="11176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cookbook_file[</a:t>
            </a:r>
            <a:r>
              <a:rPr sz="2300">
                <a:solidFill>
                  <a:srgbClr val="BA2121"/>
                </a:solidFill>
                <a:latin typeface="Courier"/>
                <a:ea typeface="Courier"/>
                <a:cs typeface="Courier"/>
                <a:sym typeface="Courier"/>
              </a:rPr>
              <a:t>c:\wwwroot\Default.htm]</a:t>
            </a:r>
            <a:endParaRPr sz="2300">
              <a:solidFill>
                <a:srgbClr val="B51A00"/>
              </a:solidFill>
              <a:latin typeface="Courier"/>
              <a:ea typeface="Courier"/>
              <a:cs typeface="Courier"/>
              <a:sym typeface="Courier"/>
            </a:endParaRPr>
          </a:p>
          <a:p>
            <a:pPr lvl="8" defTabSz="457200">
              <a:defRPr sz="1800"/>
            </a:pPr>
            <a:r>
              <a:rPr sz="2300">
                <a:latin typeface="Courier"/>
                <a:ea typeface="Courier"/>
                <a:cs typeface="Courier"/>
                <a:sym typeface="Courier"/>
              </a:rPr>
              <a:t>]</a:t>
            </a:r>
          </a:p>
        </p:txBody>
      </p:sp>
      <p:sp>
        <p:nvSpPr>
          <p:cNvPr id="5339" name="Shape 5339"/>
          <p:cNvSpPr/>
          <p:nvPr/>
        </p:nvSpPr>
        <p:spPr>
          <a:xfrm>
            <a:off x="8737600" y="22606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lvl1pPr defTabSz="457200">
              <a:defRPr sz="2300">
                <a:latin typeface="Courier"/>
                <a:ea typeface="Courier"/>
                <a:cs typeface="Courier"/>
                <a:sym typeface="Courier"/>
              </a:defRPr>
            </a:lvl1pPr>
          </a:lstStyle>
          <a:p>
            <a:pPr lvl="0">
              <a:defRPr sz="1800"/>
            </a:pPr>
            <a:r>
              <a:rPr sz="2300"/>
              <a:t>resource_collection [    </a:t>
            </a:r>
          </a:p>
        </p:txBody>
      </p:sp>
      <p:sp>
        <p:nvSpPr>
          <p:cNvPr id="5340" name="Shape 5340"/>
          <p:cNvSpPr/>
          <p:nvPr/>
        </p:nvSpPr>
        <p:spPr>
          <a:xfrm>
            <a:off x="177801" y="3054349"/>
            <a:ext cx="8103394" cy="4787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2400">
                <a:latin typeface="Courier"/>
                <a:ea typeface="Courier"/>
                <a:cs typeface="Courier"/>
                <a:sym typeface="Courier"/>
              </a:rPr>
              <a:t>powershell_script </a:t>
            </a:r>
            <a:r>
              <a:rPr sz="2400">
                <a:solidFill>
                  <a:srgbClr val="BA2121"/>
                </a:solidFill>
                <a:latin typeface="Courier"/>
                <a:ea typeface="Courier"/>
                <a:cs typeface="Courier"/>
                <a:sym typeface="Courier"/>
              </a:rPr>
              <a:t>“Install IIS"</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sz="2400">
              <a:latin typeface="Calibri"/>
              <a:ea typeface="Calibri"/>
              <a:cs typeface="Calibri"/>
              <a:sym typeface="Calibri"/>
            </a:endParaRPr>
          </a:p>
          <a:p>
            <a:pPr lvl="0">
              <a:defRPr sz="1800"/>
            </a:pPr>
            <a:r>
              <a:rPr sz="2400">
                <a:latin typeface="Courier"/>
                <a:ea typeface="Courier"/>
                <a:cs typeface="Courier"/>
                <a:sym typeface="Courier"/>
              </a:rPr>
              <a:t>  action :run</a:t>
            </a:r>
            <a:endParaRPr sz="2400">
              <a:latin typeface="Calibri"/>
              <a:ea typeface="Calibri"/>
              <a:cs typeface="Calibri"/>
              <a:sym typeface="Calibri"/>
            </a:endParaRPr>
          </a:p>
          <a:p>
            <a:pPr lvl="0">
              <a:defRPr sz="1800"/>
            </a:pPr>
            <a:r>
              <a:rPr sz="2400">
                <a:latin typeface="Courier"/>
                <a:ea typeface="Courier"/>
                <a:cs typeface="Courier"/>
                <a:sym typeface="Courier"/>
              </a:rPr>
              <a:t>  code "add-windowsfeature Web-Server"</a:t>
            </a:r>
            <a:endParaRPr sz="2400">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sz="2400">
              <a:latin typeface="Calibri"/>
              <a:ea typeface="Calibri"/>
              <a:cs typeface="Calibri"/>
              <a:sym typeface="Calibri"/>
            </a:endParaRPr>
          </a:p>
          <a:p>
            <a:pPr lvl="0">
              <a:defRPr sz="1800"/>
            </a:pPr>
            <a:endParaRPr b="1" sz="2400">
              <a:solidFill>
                <a:srgbClr val="008000"/>
              </a:solidFill>
              <a:latin typeface="Calibri"/>
              <a:ea typeface="Calibri"/>
              <a:cs typeface="Calibri"/>
              <a:sym typeface="Calibri"/>
            </a:endParaRPr>
          </a:p>
          <a:p>
            <a:pPr lvl="0">
              <a:defRPr sz="1800"/>
            </a:pPr>
            <a:r>
              <a:rPr sz="2400">
                <a:latin typeface="Courier"/>
                <a:ea typeface="Courier"/>
                <a:cs typeface="Courier"/>
                <a:sym typeface="Courier"/>
              </a:rPr>
              <a:t>service </a:t>
            </a:r>
            <a:r>
              <a:rPr sz="2400">
                <a:solidFill>
                  <a:srgbClr val="BA2121"/>
                </a:solidFill>
                <a:latin typeface="Courier"/>
                <a:ea typeface="Courier"/>
                <a:cs typeface="Courier"/>
                <a:sym typeface="Courier"/>
              </a:rPr>
              <a:t>"w3svc"</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sz="2400">
              <a:latin typeface="Calibri"/>
              <a:ea typeface="Calibri"/>
              <a:cs typeface="Calibri"/>
              <a:sym typeface="Calibri"/>
            </a:endParaRPr>
          </a:p>
          <a:p>
            <a:pPr lvl="0">
              <a:defRPr sz="1800"/>
            </a:pPr>
            <a:r>
              <a:rPr sz="2400">
                <a:latin typeface="Courier"/>
                <a:ea typeface="Courier"/>
                <a:cs typeface="Courier"/>
                <a:sym typeface="Courier"/>
              </a:rPr>
              <a:t>  action </a:t>
            </a:r>
            <a:r>
              <a:rPr sz="2400">
                <a:solidFill>
                  <a:srgbClr val="666666"/>
                </a:solidFill>
                <a:latin typeface="Courier"/>
                <a:ea typeface="Courier"/>
                <a:cs typeface="Courier"/>
                <a:sym typeface="Courier"/>
              </a:rPr>
              <a:t>[</a:t>
            </a:r>
            <a:r>
              <a:rPr sz="2400">
                <a:latin typeface="Courier"/>
                <a:ea typeface="Courier"/>
                <a:cs typeface="Courier"/>
                <a:sym typeface="Courier"/>
              </a:rPr>
              <a:t> </a:t>
            </a:r>
            <a:r>
              <a:rPr sz="2400">
                <a:solidFill>
                  <a:srgbClr val="19177C"/>
                </a:solidFill>
                <a:latin typeface="Courier"/>
                <a:ea typeface="Courier"/>
                <a:cs typeface="Courier"/>
                <a:sym typeface="Courier"/>
              </a:rPr>
              <a:t>:enable</a:t>
            </a:r>
            <a:r>
              <a:rPr sz="2400">
                <a:latin typeface="Courier"/>
                <a:ea typeface="Courier"/>
                <a:cs typeface="Courier"/>
                <a:sym typeface="Courier"/>
              </a:rPr>
              <a:t>, </a:t>
            </a:r>
            <a:r>
              <a:rPr sz="2400">
                <a:solidFill>
                  <a:srgbClr val="19177C"/>
                </a:solidFill>
                <a:latin typeface="Courier"/>
                <a:ea typeface="Courier"/>
                <a:cs typeface="Courier"/>
                <a:sym typeface="Courier"/>
              </a:rPr>
              <a:t>:start</a:t>
            </a:r>
            <a:r>
              <a:rPr sz="2400">
                <a:latin typeface="Courier"/>
                <a:ea typeface="Courier"/>
                <a:cs typeface="Courier"/>
                <a:sym typeface="Courier"/>
              </a:rPr>
              <a:t> ]</a:t>
            </a:r>
            <a:endParaRPr sz="2400">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sz="2400">
              <a:latin typeface="Calibri"/>
              <a:ea typeface="Calibri"/>
              <a:cs typeface="Calibri"/>
              <a:sym typeface="Calibri"/>
            </a:endParaRPr>
          </a:p>
          <a:p>
            <a:pPr lvl="0">
              <a:defRPr sz="1800"/>
            </a:pPr>
            <a:endParaRPr b="1" sz="2400">
              <a:solidFill>
                <a:srgbClr val="008000"/>
              </a:solidFill>
              <a:latin typeface="Calibri"/>
              <a:ea typeface="Calibri"/>
              <a:cs typeface="Calibri"/>
              <a:sym typeface="Calibri"/>
            </a:endParaRPr>
          </a:p>
          <a:p>
            <a:pPr lvl="0">
              <a:defRPr sz="1800"/>
            </a:pPr>
            <a:r>
              <a:rPr sz="2400">
                <a:latin typeface="Courier"/>
                <a:ea typeface="Courier"/>
                <a:cs typeface="Courier"/>
                <a:sym typeface="Courier"/>
              </a:rPr>
              <a:t>cookbook_file </a:t>
            </a:r>
            <a:r>
              <a:rPr sz="2400">
                <a:solidFill>
                  <a:srgbClr val="BA2121"/>
                </a:solidFill>
                <a:latin typeface="Courier"/>
                <a:ea typeface="Courier"/>
                <a:cs typeface="Courier"/>
                <a:sym typeface="Courier"/>
              </a:rPr>
              <a:t>'c:\wwwroot\Default.htm'</a:t>
            </a:r>
            <a:r>
              <a:rPr sz="2400">
                <a:latin typeface="Courier"/>
                <a:ea typeface="Courier"/>
                <a:cs typeface="Courier"/>
                <a:sym typeface="Courier"/>
              </a:rPr>
              <a:t> </a:t>
            </a:r>
            <a:r>
              <a:rPr b="1" sz="2400">
                <a:solidFill>
                  <a:srgbClr val="008000"/>
                </a:solidFill>
                <a:latin typeface="Courier"/>
                <a:ea typeface="Courier"/>
                <a:cs typeface="Courier"/>
                <a:sym typeface="Courier"/>
              </a:rPr>
              <a:t>do</a:t>
            </a:r>
            <a:endParaRPr sz="2400">
              <a:latin typeface="Calibri"/>
              <a:ea typeface="Calibri"/>
              <a:cs typeface="Calibri"/>
              <a:sym typeface="Calibri"/>
            </a:endParaRPr>
          </a:p>
          <a:p>
            <a:pPr lvl="0">
              <a:defRPr sz="1800"/>
            </a:pPr>
            <a:r>
              <a:rPr sz="2400">
                <a:latin typeface="Courier"/>
                <a:ea typeface="Courier"/>
                <a:cs typeface="Courier"/>
                <a:sym typeface="Courier"/>
              </a:rPr>
              <a:t>  source </a:t>
            </a:r>
            <a:r>
              <a:rPr sz="2400">
                <a:solidFill>
                  <a:srgbClr val="BA2121"/>
                </a:solidFill>
                <a:latin typeface="Courier"/>
                <a:ea typeface="Courier"/>
                <a:cs typeface="Courier"/>
                <a:sym typeface="Courier"/>
              </a:rPr>
              <a:t>"Default.htm"</a:t>
            </a:r>
            <a:endParaRPr sz="2400">
              <a:latin typeface="Calibri"/>
              <a:ea typeface="Calibri"/>
              <a:cs typeface="Calibri"/>
              <a:sym typeface="Calibri"/>
            </a:endParaRPr>
          </a:p>
          <a:p>
            <a:pPr lvl="0">
              <a:defRPr sz="1800"/>
            </a:pPr>
            <a:r>
              <a:rPr sz="2400">
                <a:latin typeface="Courier"/>
                <a:ea typeface="Courier"/>
                <a:cs typeface="Courier"/>
                <a:sym typeface="Courier"/>
              </a:rPr>
              <a:t>  rights </a:t>
            </a:r>
            <a:r>
              <a:rPr sz="2400">
                <a:solidFill>
                  <a:srgbClr val="6B6BCF"/>
                </a:solidFill>
                <a:latin typeface="Courier"/>
                <a:ea typeface="Courier"/>
                <a:cs typeface="Courier"/>
                <a:sym typeface="Courier"/>
              </a:rPr>
              <a:t>:read</a:t>
            </a:r>
            <a:r>
              <a:rPr sz="2400">
                <a:latin typeface="Courier"/>
                <a:ea typeface="Courier"/>
                <a:cs typeface="Courier"/>
                <a:sym typeface="Courier"/>
              </a:rPr>
              <a:t>, </a:t>
            </a:r>
            <a:r>
              <a:rPr sz="2400">
                <a:solidFill>
                  <a:srgbClr val="BA2121"/>
                </a:solidFill>
                <a:latin typeface="Courier"/>
                <a:ea typeface="Courier"/>
                <a:cs typeface="Courier"/>
                <a:sym typeface="Courier"/>
              </a:rPr>
              <a:t>"Everyone"</a:t>
            </a:r>
            <a:endParaRPr sz="2400">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500"/>
                                  </p:stCondLst>
                                  <p:iterate type="el" backwards="0">
                                    <p:tmAbs val="0"/>
                                  </p:iterate>
                                  <p:childTnLst>
                                    <p:set>
                                      <p:cBhvr>
                                        <p:cTn id="6" fill="hold"/>
                                        <p:tgtEl>
                                          <p:spTgt spid="5336"/>
                                        </p:tgtEl>
                                        <p:attrNameLst>
                                          <p:attrName>style.visibility</p:attrName>
                                        </p:attrNameLst>
                                      </p:cBhvr>
                                      <p:to>
                                        <p:strVal val="visible"/>
                                      </p:to>
                                    </p:set>
                                  </p:childTnLst>
                                </p:cTn>
                              </p:par>
                            </p:childTnLst>
                          </p:cTn>
                        </p:par>
                        <p:par>
                          <p:cTn id="7" fill="hold">
                            <p:stCondLst>
                              <p:cond delay="500"/>
                            </p:stCondLst>
                            <p:childTnLst>
                              <p:par>
                                <p:cTn id="8" nodeType="afterEffect" presetClass="entr" presetSubtype="0" presetID="1" grpId="2" fill="hold">
                                  <p:stCondLst>
                                    <p:cond delay="500"/>
                                  </p:stCondLst>
                                  <p:iterate type="el" backwards="0">
                                    <p:tmAbs val="0"/>
                                  </p:iterate>
                                  <p:childTnLst>
                                    <p:set>
                                      <p:cBhvr>
                                        <p:cTn id="9" fill="hold"/>
                                        <p:tgtEl>
                                          <p:spTgt spid="5337"/>
                                        </p:tgtEl>
                                        <p:attrNameLst>
                                          <p:attrName>style.visibility</p:attrName>
                                        </p:attrNameLst>
                                      </p:cBhvr>
                                      <p:to>
                                        <p:strVal val="visible"/>
                                      </p:to>
                                    </p:set>
                                  </p:childTnLst>
                                </p:cTn>
                              </p:par>
                            </p:childTnLst>
                          </p:cTn>
                        </p:par>
                        <p:par>
                          <p:cTn id="10" fill="hold">
                            <p:stCondLst>
                              <p:cond delay="1000"/>
                            </p:stCondLst>
                            <p:childTnLst>
                              <p:par>
                                <p:cTn id="11" nodeType="afterEffect" presetClass="entr" presetSubtype="0" presetID="1" grpId="3" fill="hold">
                                  <p:stCondLst>
                                    <p:cond delay="500"/>
                                  </p:stCondLst>
                                  <p:iterate type="el" backwards="0">
                                    <p:tmAbs val="0"/>
                                  </p:iterate>
                                  <p:childTnLst>
                                    <p:set>
                                      <p:cBhvr>
                                        <p:cTn id="12" fill="hold"/>
                                        <p:tgtEl>
                                          <p:spTgt spid="5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6" grpId="1"/>
      <p:bldP build="whole" bldLvl="1" animBg="1" rev="0" advAuto="0" spid="5337" grpId="2"/>
      <p:bldP build="whole" bldLvl="1" animBg="1" rev="0" advAuto="0" spid="5338" grpId="3"/>
    </p:bldLst>
  </p:timing>
</p:sld>
</file>

<file path=ppt/slides/slide3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4" name="Shape 5344"/>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The final resource collection</a:t>
            </a:r>
          </a:p>
        </p:txBody>
      </p:sp>
      <p:sp>
        <p:nvSpPr>
          <p:cNvPr id="5345" name="Shape 5345"/>
          <p:cNvSpPr/>
          <p:nvPr>
            <p:ph type="body" idx="1"/>
          </p:nvPr>
        </p:nvSpPr>
        <p:spPr>
          <a:xfrm>
            <a:off x="800100" y="1879600"/>
            <a:ext cx="14655800" cy="1587500"/>
          </a:xfrm>
          <a:prstGeom prst="rect">
            <a:avLst/>
          </a:prstGeom>
        </p:spPr>
        <p:txBody>
          <a:bodyPr/>
          <a:lstStyle/>
          <a:p>
            <a:pPr lvl="0">
              <a:defRPr sz="1800"/>
            </a:pPr>
            <a:r>
              <a:rPr sz="4800"/>
              <a:t>So the resources are invoked in the following order during the execute phase</a:t>
            </a:r>
          </a:p>
        </p:txBody>
      </p:sp>
      <p:sp>
        <p:nvSpPr>
          <p:cNvPr id="5346" name="Shape 534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347" name="Shape 5347"/>
          <p:cNvSpPr/>
          <p:nvPr/>
        </p:nvSpPr>
        <p:spPr>
          <a:xfrm>
            <a:off x="1193800" y="3771900"/>
            <a:ext cx="8051800" cy="4594226"/>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5348" name="Shape 5348"/>
          <p:cNvSpPr/>
          <p:nvPr/>
        </p:nvSpPr>
        <p:spPr>
          <a:xfrm>
            <a:off x="1765300" y="3695700"/>
            <a:ext cx="28702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400">
                <a:latin typeface="Courier"/>
                <a:ea typeface="Courier"/>
                <a:cs typeface="Courier"/>
                <a:sym typeface="Courier"/>
              </a:rPr>
              <a:t>package</a:t>
            </a:r>
            <a:r>
              <a:rPr sz="2400">
                <a:solidFill>
                  <a:srgbClr val="B51A00"/>
                </a:solidFill>
                <a:latin typeface="Courier"/>
                <a:ea typeface="Courier"/>
                <a:cs typeface="Courier"/>
                <a:sym typeface="Courier"/>
              </a:rPr>
              <a:t>[ntp]</a:t>
            </a:r>
          </a:p>
        </p:txBody>
      </p:sp>
      <p:sp>
        <p:nvSpPr>
          <p:cNvPr id="5349" name="Shape 5349"/>
          <p:cNvSpPr/>
          <p:nvPr/>
        </p:nvSpPr>
        <p:spPr>
          <a:xfrm>
            <a:off x="1765300" y="4140200"/>
            <a:ext cx="5372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400">
                <a:latin typeface="Courier"/>
                <a:ea typeface="Courier"/>
                <a:cs typeface="Courier"/>
                <a:sym typeface="Courier"/>
              </a:rPr>
              <a:t>template</a:t>
            </a:r>
            <a:r>
              <a:rPr sz="2400">
                <a:solidFill>
                  <a:srgbClr val="B51A00"/>
                </a:solidFill>
                <a:latin typeface="Courier"/>
                <a:ea typeface="Courier"/>
                <a:cs typeface="Courier"/>
                <a:sym typeface="Courier"/>
              </a:rPr>
              <a:t>[/etc/ntp.conf]</a:t>
            </a:r>
          </a:p>
        </p:txBody>
      </p:sp>
      <p:sp>
        <p:nvSpPr>
          <p:cNvPr id="5350" name="Shape 5350"/>
          <p:cNvSpPr/>
          <p:nvPr/>
        </p:nvSpPr>
        <p:spPr>
          <a:xfrm>
            <a:off x="1765300" y="4610100"/>
            <a:ext cx="2578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400">
                <a:latin typeface="Courier"/>
                <a:ea typeface="Courier"/>
                <a:cs typeface="Courier"/>
                <a:sym typeface="Courier"/>
              </a:rPr>
              <a:t>service</a:t>
            </a:r>
            <a:r>
              <a:rPr sz="2400">
                <a:solidFill>
                  <a:srgbClr val="B51A00"/>
                </a:solidFill>
                <a:latin typeface="Courier"/>
                <a:ea typeface="Courier"/>
                <a:cs typeface="Courier"/>
                <a:sym typeface="Courier"/>
              </a:rPr>
              <a:t>[ntp]</a:t>
            </a:r>
          </a:p>
        </p:txBody>
      </p:sp>
      <p:sp>
        <p:nvSpPr>
          <p:cNvPr id="5351" name="Shape 5351"/>
          <p:cNvSpPr/>
          <p:nvPr/>
        </p:nvSpPr>
        <p:spPr>
          <a:xfrm>
            <a:off x="1765300" y="5054600"/>
            <a:ext cx="34417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400">
                <a:latin typeface="Courier"/>
                <a:ea typeface="Courier"/>
                <a:cs typeface="Courier"/>
                <a:sym typeface="Courier"/>
              </a:rPr>
              <a:t>package</a:t>
            </a:r>
            <a:r>
              <a:rPr sz="2400">
                <a:solidFill>
                  <a:srgbClr val="B51A00"/>
                </a:solidFill>
                <a:latin typeface="Courier"/>
                <a:ea typeface="Courier"/>
                <a:cs typeface="Courier"/>
                <a:sym typeface="Courier"/>
              </a:rPr>
              <a:t>[openssh]</a:t>
            </a:r>
          </a:p>
        </p:txBody>
      </p:sp>
      <p:sp>
        <p:nvSpPr>
          <p:cNvPr id="5352" name="Shape 5352"/>
          <p:cNvSpPr/>
          <p:nvPr/>
        </p:nvSpPr>
        <p:spPr>
          <a:xfrm>
            <a:off x="1765300" y="5499100"/>
            <a:ext cx="6261100"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400">
                <a:latin typeface="Courier"/>
                <a:ea typeface="Courier"/>
                <a:cs typeface="Courier"/>
                <a:sym typeface="Courier"/>
              </a:rPr>
              <a:t>template</a:t>
            </a:r>
            <a:r>
              <a:rPr sz="2400">
                <a:solidFill>
                  <a:srgbClr val="B51A00"/>
                </a:solidFill>
                <a:latin typeface="Courier"/>
                <a:ea typeface="Courier"/>
                <a:cs typeface="Courier"/>
                <a:sym typeface="Courier"/>
              </a:rPr>
              <a:t>[/etc/sshd/sshd_config]</a:t>
            </a:r>
          </a:p>
        </p:txBody>
      </p:sp>
      <p:sp>
        <p:nvSpPr>
          <p:cNvPr id="5353" name="Shape 5353"/>
          <p:cNvSpPr/>
          <p:nvPr/>
        </p:nvSpPr>
        <p:spPr>
          <a:xfrm>
            <a:off x="1765299" y="5969000"/>
            <a:ext cx="3441701" cy="774700"/>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457200">
              <a:defRPr sz="1800"/>
            </a:pPr>
            <a:r>
              <a:rPr sz="2400">
                <a:latin typeface="Courier"/>
                <a:ea typeface="Courier"/>
                <a:cs typeface="Courier"/>
                <a:sym typeface="Courier"/>
              </a:rPr>
              <a:t>service</a:t>
            </a:r>
            <a:r>
              <a:rPr sz="2400">
                <a:solidFill>
                  <a:srgbClr val="B51A00"/>
                </a:solidFill>
                <a:latin typeface="Courier"/>
                <a:ea typeface="Courier"/>
                <a:cs typeface="Courier"/>
                <a:sym typeface="Courier"/>
              </a:rPr>
              <a:t>[openssh]</a:t>
            </a:r>
          </a:p>
        </p:txBody>
      </p:sp>
      <p:sp>
        <p:nvSpPr>
          <p:cNvPr id="5354" name="Shape 5354"/>
          <p:cNvSpPr/>
          <p:nvPr/>
        </p:nvSpPr>
        <p:spPr>
          <a:xfrm flipV="1">
            <a:off x="1603043" y="4070611"/>
            <a:ext cx="1" cy="3781848"/>
          </a:xfrm>
          <a:prstGeom prst="line">
            <a:avLst/>
          </a:prstGeom>
          <a:ln w="63500">
            <a:solidFill>
              <a:srgbClr val="FF9300"/>
            </a:solidFill>
            <a:miter lim="400000"/>
            <a:headEnd type="stealth"/>
          </a:ln>
        </p:spPr>
        <p:txBody>
          <a:bodyPr lIns="0" tIns="0" rIns="0" bIns="0"/>
          <a:lstStyle/>
          <a:p>
            <a:pPr lvl="0" defTabSz="457200">
              <a:defRPr sz="1200"/>
            </a:pPr>
          </a:p>
        </p:txBody>
      </p:sp>
      <p:sp>
        <p:nvSpPr>
          <p:cNvPr id="5355" name="Shape 5355"/>
          <p:cNvSpPr/>
          <p:nvPr/>
        </p:nvSpPr>
        <p:spPr>
          <a:xfrm>
            <a:off x="1822285" y="6423025"/>
            <a:ext cx="6261101" cy="774701"/>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a:defRPr sz="1800"/>
            </a:pPr>
            <a:r>
              <a:rPr sz="2400">
                <a:latin typeface="Courier"/>
                <a:ea typeface="Courier"/>
                <a:cs typeface="Courier"/>
                <a:sym typeface="Courier"/>
              </a:rPr>
              <a:t>powershell_script[</a:t>
            </a:r>
            <a:r>
              <a:rPr sz="2400">
                <a:solidFill>
                  <a:srgbClr val="BA2121"/>
                </a:solidFill>
                <a:latin typeface="Courier"/>
                <a:ea typeface="Courier"/>
                <a:cs typeface="Courier"/>
                <a:sym typeface="Courier"/>
              </a:rPr>
              <a:t>Install IIS]</a:t>
            </a:r>
          </a:p>
        </p:txBody>
      </p:sp>
      <p:sp>
        <p:nvSpPr>
          <p:cNvPr id="5356" name="Shape 5356"/>
          <p:cNvSpPr/>
          <p:nvPr/>
        </p:nvSpPr>
        <p:spPr>
          <a:xfrm>
            <a:off x="1822285" y="6892925"/>
            <a:ext cx="5602645" cy="774701"/>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lvl1pPr defTabSz="457200">
              <a:defRPr sz="2300">
                <a:latin typeface="Courier"/>
                <a:ea typeface="Courier"/>
                <a:cs typeface="Courier"/>
                <a:sym typeface="Courier"/>
              </a:defRPr>
            </a:lvl1pPr>
          </a:lstStyle>
          <a:p>
            <a:pPr lvl="0">
              <a:defRPr sz="1800"/>
            </a:pPr>
            <a:r>
              <a:rPr sz="2300"/>
              <a:t>service[w3svc]</a:t>
            </a:r>
          </a:p>
        </p:txBody>
      </p:sp>
      <p:sp>
        <p:nvSpPr>
          <p:cNvPr id="5357" name="Shape 5357"/>
          <p:cNvSpPr/>
          <p:nvPr/>
        </p:nvSpPr>
        <p:spPr>
          <a:xfrm>
            <a:off x="1644485" y="7312025"/>
            <a:ext cx="7899401" cy="774701"/>
          </a:xfrm>
          <a:prstGeom prst="rect">
            <a:avLst/>
          </a:prstGeom>
          <a:ln w="12700">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cookbook_file[</a:t>
            </a:r>
            <a:r>
              <a:rPr sz="2300">
                <a:solidFill>
                  <a:srgbClr val="BA2121"/>
                </a:solidFill>
                <a:latin typeface="Courier"/>
                <a:ea typeface="Courier"/>
                <a:cs typeface="Courier"/>
                <a:sym typeface="Courier"/>
              </a:rPr>
              <a:t>c:\wwwroot\Default.htm]</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500"/>
                                  </p:stCondLst>
                                  <p:iterate type="el" backwards="0">
                                    <p:tmAbs val="0"/>
                                  </p:iterate>
                                  <p:childTnLst>
                                    <p:set>
                                      <p:cBhvr>
                                        <p:cTn id="6" fill="hold"/>
                                        <p:tgtEl>
                                          <p:spTgt spid="5355"/>
                                        </p:tgtEl>
                                        <p:attrNameLst>
                                          <p:attrName>style.visibility</p:attrName>
                                        </p:attrNameLst>
                                      </p:cBhvr>
                                      <p:to>
                                        <p:strVal val="visible"/>
                                      </p:to>
                                    </p:set>
                                  </p:childTnLst>
                                </p:cTn>
                              </p:par>
                            </p:childTnLst>
                          </p:cTn>
                        </p:par>
                        <p:par>
                          <p:cTn id="7" fill="hold">
                            <p:stCondLst>
                              <p:cond delay="500"/>
                            </p:stCondLst>
                            <p:childTnLst>
                              <p:par>
                                <p:cTn id="8" nodeType="afterEffect" presetClass="entr" presetSubtype="0" presetID="1" grpId="2" fill="hold">
                                  <p:stCondLst>
                                    <p:cond delay="500"/>
                                  </p:stCondLst>
                                  <p:iterate type="el" backwards="0">
                                    <p:tmAbs val="0"/>
                                  </p:iterate>
                                  <p:childTnLst>
                                    <p:set>
                                      <p:cBhvr>
                                        <p:cTn id="9" fill="hold"/>
                                        <p:tgtEl>
                                          <p:spTgt spid="5356"/>
                                        </p:tgtEl>
                                        <p:attrNameLst>
                                          <p:attrName>style.visibility</p:attrName>
                                        </p:attrNameLst>
                                      </p:cBhvr>
                                      <p:to>
                                        <p:strVal val="visible"/>
                                      </p:to>
                                    </p:set>
                                  </p:childTnLst>
                                </p:cTn>
                              </p:par>
                            </p:childTnLst>
                          </p:cTn>
                        </p:par>
                        <p:par>
                          <p:cTn id="10" fill="hold">
                            <p:stCondLst>
                              <p:cond delay="1000"/>
                            </p:stCondLst>
                            <p:childTnLst>
                              <p:par>
                                <p:cTn id="11" nodeType="afterEffect" presetClass="entr" presetSubtype="0" presetID="1" grpId="3" fill="hold">
                                  <p:stCondLst>
                                    <p:cond delay="500"/>
                                  </p:stCondLst>
                                  <p:iterate type="el" backwards="0">
                                    <p:tmAbs val="0"/>
                                  </p:iterate>
                                  <p:childTnLst>
                                    <p:set>
                                      <p:cBhvr>
                                        <p:cTn id="12" fill="hold"/>
                                        <p:tgtEl>
                                          <p:spTgt spid="5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56" grpId="2"/>
      <p:bldP build="whole" bldLvl="1" animBg="1" rev="0" advAuto="0" spid="5357" grpId="3"/>
      <p:bldP build="whole" bldLvl="1" animBg="1" rev="0" advAuto="0" spid="5355" grpId="1"/>
    </p:bldLst>
  </p:timing>
</p:sld>
</file>

<file path=ppt/slides/slide3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1" name="Shape 5361"/>
          <p:cNvSpPr/>
          <p:nvPr>
            <p:ph type="title"/>
          </p:nvPr>
        </p:nvSpPr>
        <p:spPr>
          <a:prstGeom prst="rect">
            <a:avLst/>
          </a:prstGeom>
        </p:spPr>
        <p:txBody>
          <a:bodyPr/>
          <a:lstStyle>
            <a:lvl1pPr defTabSz="347472">
              <a:spcBef>
                <a:spcPts val="900"/>
              </a:spcBef>
              <a:defRPr sz="7296"/>
            </a:lvl1pPr>
          </a:lstStyle>
          <a:p>
            <a:pPr lvl="0">
              <a:defRPr b="0" sz="1800">
                <a:solidFill>
                  <a:srgbClr val="000000"/>
                </a:solidFill>
                <a:effectLst/>
              </a:defRPr>
            </a:pPr>
            <a:r>
              <a:rPr b="1" sz="7296">
                <a:solidFill>
                  <a:srgbClr val="FFFFFF"/>
                </a:solidFill>
              </a:rPr>
              <a:t>Multiphase Execution</a:t>
            </a:r>
          </a:p>
        </p:txBody>
      </p:sp>
      <p:sp>
        <p:nvSpPr>
          <p:cNvPr id="5362" name="Shape 5362"/>
          <p:cNvSpPr/>
          <p:nvPr>
            <p:ph type="body" idx="1"/>
          </p:nvPr>
        </p:nvSpPr>
        <p:spPr>
          <a:xfrm>
            <a:off x="800100" y="1879600"/>
            <a:ext cx="14655800" cy="1689100"/>
          </a:xfrm>
          <a:prstGeom prst="rect">
            <a:avLst/>
          </a:prstGeom>
        </p:spPr>
        <p:txBody>
          <a:bodyPr/>
          <a:lstStyle/>
          <a:p>
            <a:pPr lvl="0">
              <a:defRPr sz="1800"/>
            </a:pPr>
            <a:r>
              <a:rPr sz="4800"/>
              <a:t>Plain ruby is executed in the compile phase</a:t>
            </a:r>
            <a:endParaRPr sz="4800"/>
          </a:p>
          <a:p>
            <a:pPr lvl="0">
              <a:defRPr sz="1800"/>
            </a:pPr>
            <a:r>
              <a:rPr sz="4800"/>
              <a:t>Chef DSL is executed in the execute phase</a:t>
            </a:r>
          </a:p>
        </p:txBody>
      </p:sp>
      <p:sp>
        <p:nvSpPr>
          <p:cNvPr id="5363" name="Shape 5363"/>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5364" name="Shape 5364"/>
          <p:cNvSpPr/>
          <p:nvPr/>
        </p:nvSpPr>
        <p:spPr>
          <a:xfrm>
            <a:off x="304800" y="4876800"/>
            <a:ext cx="8864600" cy="2311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latin typeface="Courier"/>
                <a:ea typeface="Courier"/>
                <a:cs typeface="Courier"/>
                <a:sym typeface="Courier"/>
              </a:rPr>
              <a:t>%w[sites-available sites-enabled mods-available].each</a:t>
            </a:r>
            <a:r>
              <a:rPr>
                <a:solidFill>
                  <a:srgbClr val="797979"/>
                </a:solidFill>
                <a:latin typeface="Courier"/>
                <a:ea typeface="Courier"/>
                <a:cs typeface="Courier"/>
                <a:sym typeface="Courier"/>
              </a:rPr>
              <a:t> </a:t>
            </a:r>
            <a:r>
              <a:rPr>
                <a:solidFill>
                  <a:srgbClr val="008F00"/>
                </a:solidFill>
                <a:latin typeface="Courier"/>
                <a:ea typeface="Courier"/>
                <a:cs typeface="Courier"/>
                <a:sym typeface="Courier"/>
              </a:rPr>
              <a:t>do</a:t>
            </a:r>
            <a:r>
              <a:rPr>
                <a:solidFill>
                  <a:srgbClr val="797979"/>
                </a:solidFill>
                <a:latin typeface="Courier"/>
                <a:ea typeface="Courier"/>
                <a:cs typeface="Courier"/>
                <a:sym typeface="Courier"/>
              </a:rPr>
              <a:t> </a:t>
            </a:r>
            <a:r>
              <a:rPr>
                <a:solidFill>
                  <a:srgbClr val="006D8F"/>
                </a:solidFill>
                <a:latin typeface="Courier"/>
                <a:ea typeface="Courier"/>
                <a:cs typeface="Courier"/>
                <a:sym typeface="Courier"/>
              </a:rPr>
              <a:t>|dir|</a:t>
            </a:r>
            <a:endParaRPr>
              <a:solidFill>
                <a:srgbClr val="006D8F"/>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latin typeface="Courier"/>
                <a:ea typeface="Courier"/>
                <a:cs typeface="Courier"/>
                <a:sym typeface="Courier"/>
              </a:rPr>
              <a:t>directory</a:t>
            </a:r>
            <a:r>
              <a:rPr>
                <a:solidFill>
                  <a:srgbClr val="797979"/>
                </a:solidFill>
                <a:latin typeface="Courier"/>
                <a:ea typeface="Courier"/>
                <a:cs typeface="Courier"/>
                <a:sym typeface="Courier"/>
              </a:rPr>
              <a:t> </a:t>
            </a:r>
            <a:r>
              <a:rPr>
                <a:solidFill>
                  <a:srgbClr val="B51A00"/>
                </a:solidFill>
                <a:latin typeface="Courier"/>
                <a:ea typeface="Courier"/>
                <a:cs typeface="Courier"/>
                <a:sym typeface="Courier"/>
              </a:rPr>
              <a:t>"/var/www/#{dir}"</a:t>
            </a:r>
            <a:r>
              <a:rPr>
                <a:solidFill>
                  <a:srgbClr val="797979"/>
                </a:solidFill>
                <a:latin typeface="Courier"/>
                <a:ea typeface="Courier"/>
                <a:cs typeface="Courier"/>
                <a:sym typeface="Courier"/>
              </a:rPr>
              <a:t> </a:t>
            </a:r>
            <a:r>
              <a:rPr>
                <a:solidFill>
                  <a:srgbClr val="008F00"/>
                </a:solidFill>
                <a:latin typeface="Courier"/>
                <a:ea typeface="Courier"/>
                <a:cs typeface="Courier"/>
                <a:sym typeface="Courier"/>
              </a:rPr>
              <a:t>do</a:t>
            </a:r>
            <a:endParaRPr>
              <a:solidFill>
                <a:srgbClr val="797979"/>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latin typeface="Courier"/>
                <a:ea typeface="Courier"/>
                <a:cs typeface="Courier"/>
                <a:sym typeface="Courier"/>
              </a:rPr>
              <a:t>action</a:t>
            </a:r>
            <a:r>
              <a:rPr>
                <a:solidFill>
                  <a:srgbClr val="797979"/>
                </a:solidFill>
                <a:latin typeface="Courier"/>
                <a:ea typeface="Courier"/>
                <a:cs typeface="Courier"/>
                <a:sym typeface="Courier"/>
              </a:rPr>
              <a:t> </a:t>
            </a:r>
            <a:r>
              <a:rPr>
                <a:solidFill>
                  <a:srgbClr val="22288F"/>
                </a:solidFill>
                <a:latin typeface="Courier"/>
                <a:ea typeface="Courier"/>
                <a:cs typeface="Courier"/>
                <a:sym typeface="Courier"/>
              </a:rPr>
              <a:t>:create</a:t>
            </a:r>
            <a:endParaRPr>
              <a:solidFill>
                <a:srgbClr val="797979"/>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latin typeface="Courier"/>
                <a:ea typeface="Courier"/>
                <a:cs typeface="Courier"/>
                <a:sym typeface="Courier"/>
              </a:rPr>
              <a:t>mode</a:t>
            </a:r>
            <a:r>
              <a:rPr>
                <a:solidFill>
                  <a:srgbClr val="797979"/>
                </a:solidFill>
                <a:latin typeface="Courier"/>
                <a:ea typeface="Courier"/>
                <a:cs typeface="Courier"/>
                <a:sym typeface="Courier"/>
              </a:rPr>
              <a:t>  </a:t>
            </a:r>
            <a:r>
              <a:rPr>
                <a:solidFill>
                  <a:srgbClr val="B51A00"/>
                </a:solidFill>
                <a:latin typeface="Courier"/>
                <a:ea typeface="Courier"/>
                <a:cs typeface="Courier"/>
                <a:sym typeface="Courier"/>
              </a:rPr>
              <a:t>'0755'</a:t>
            </a:r>
            <a:endParaRPr>
              <a:solidFill>
                <a:srgbClr val="797979"/>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latin typeface="Courier"/>
                <a:ea typeface="Courier"/>
                <a:cs typeface="Courier"/>
                <a:sym typeface="Courier"/>
              </a:rPr>
              <a:t>owner</a:t>
            </a:r>
            <a:r>
              <a:rPr>
                <a:solidFill>
                  <a:srgbClr val="797979"/>
                </a:solidFill>
                <a:latin typeface="Courier"/>
                <a:ea typeface="Courier"/>
                <a:cs typeface="Courier"/>
                <a:sym typeface="Courier"/>
              </a:rPr>
              <a:t> </a:t>
            </a:r>
            <a:r>
              <a:rPr>
                <a:solidFill>
                  <a:srgbClr val="B51A00"/>
                </a:solidFill>
                <a:latin typeface="Courier"/>
                <a:ea typeface="Courier"/>
                <a:cs typeface="Courier"/>
                <a:sym typeface="Courier"/>
              </a:rPr>
              <a:t>'root'</a:t>
            </a:r>
            <a:endParaRPr>
              <a:solidFill>
                <a:srgbClr val="797979"/>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latin typeface="Courier"/>
                <a:ea typeface="Courier"/>
                <a:cs typeface="Courier"/>
                <a:sym typeface="Courier"/>
              </a:rPr>
              <a:t>group</a:t>
            </a:r>
            <a:r>
              <a:rPr>
                <a:solidFill>
                  <a:srgbClr val="797979"/>
                </a:solidFill>
                <a:latin typeface="Courier"/>
                <a:ea typeface="Courier"/>
                <a:cs typeface="Courier"/>
                <a:sym typeface="Courier"/>
              </a:rPr>
              <a:t> </a:t>
            </a:r>
            <a:r>
              <a:rPr>
                <a:solidFill>
                  <a:srgbClr val="B51A00"/>
                </a:solidFill>
                <a:latin typeface="Courier"/>
                <a:ea typeface="Courier"/>
                <a:cs typeface="Courier"/>
                <a:sym typeface="Courier"/>
              </a:rPr>
              <a:t>node["apache"]["root_group"]</a:t>
            </a:r>
            <a:endParaRPr>
              <a:solidFill>
                <a:srgbClr val="797979"/>
              </a:solidFill>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797979"/>
                </a:solidFill>
                <a:latin typeface="Courier"/>
                <a:ea typeface="Courier"/>
                <a:cs typeface="Courier"/>
                <a:sym typeface="Courier"/>
              </a:rPr>
              <a:t>  </a:t>
            </a:r>
            <a:r>
              <a:rPr>
                <a:solidFill>
                  <a:srgbClr val="008F00"/>
                </a:solidFill>
                <a:latin typeface="Courier"/>
                <a:ea typeface="Courier"/>
                <a:cs typeface="Courier"/>
                <a:sym typeface="Courier"/>
              </a:rPr>
              <a:t>end</a:t>
            </a:r>
            <a:endParaRPr>
              <a:solidFill>
                <a:srgbClr val="797979"/>
              </a:solidFill>
              <a:latin typeface="Courier"/>
              <a:ea typeface="Courier"/>
              <a:cs typeface="Courier"/>
              <a:sym typeface="Courier"/>
            </a:endParaRPr>
          </a:p>
          <a:p>
            <a:pPr lvl="1"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a:solidFill>
                  <a:srgbClr val="008F00"/>
                </a:solidFill>
                <a:latin typeface="Courier"/>
                <a:ea typeface="Courier"/>
                <a:cs typeface="Courier"/>
                <a:sym typeface="Courier"/>
              </a:rPr>
              <a:t>end</a:t>
            </a:r>
          </a:p>
        </p:txBody>
      </p:sp>
      <p:sp>
        <p:nvSpPr>
          <p:cNvPr id="5365" name="Shape 5365"/>
          <p:cNvSpPr/>
          <p:nvPr/>
        </p:nvSpPr>
        <p:spPr>
          <a:xfrm>
            <a:off x="9474200" y="4305300"/>
            <a:ext cx="6629400" cy="4406900"/>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5366" name="Shape 5366"/>
          <p:cNvSpPr/>
          <p:nvPr/>
        </p:nvSpPr>
        <p:spPr>
          <a:xfrm>
            <a:off x="11290300" y="3663950"/>
            <a:ext cx="3252986" cy="520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000">
                <a:latin typeface="Gill Sans"/>
                <a:ea typeface="Gill Sans"/>
                <a:cs typeface="Gill Sans"/>
                <a:sym typeface="Gill Sans"/>
              </a:defRPr>
            </a:lvl1pPr>
          </a:lstStyle>
          <a:p>
            <a:pPr lvl="0">
              <a:defRPr sz="1800"/>
            </a:pPr>
            <a:r>
              <a:rPr sz="3000"/>
              <a:t>Resource Collection</a:t>
            </a:r>
          </a:p>
        </p:txBody>
      </p:sp>
      <p:sp>
        <p:nvSpPr>
          <p:cNvPr id="5367" name="Shape 5367"/>
          <p:cNvSpPr/>
          <p:nvPr/>
        </p:nvSpPr>
        <p:spPr>
          <a:xfrm>
            <a:off x="1041400" y="3721100"/>
            <a:ext cx="1124930" cy="520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3000">
                <a:latin typeface="Gill Sans"/>
                <a:ea typeface="Gill Sans"/>
                <a:cs typeface="Gill Sans"/>
                <a:sym typeface="Gill Sans"/>
              </a:defRPr>
            </a:lvl1pPr>
          </a:lstStyle>
          <a:p>
            <a:pPr lvl="0">
              <a:defRPr sz="1800"/>
            </a:pPr>
            <a:r>
              <a:rPr sz="3000"/>
              <a:t>Recipe</a:t>
            </a:r>
          </a:p>
        </p:txBody>
      </p:sp>
      <p:sp>
        <p:nvSpPr>
          <p:cNvPr id="5368" name="Shape 5368"/>
          <p:cNvSpPr/>
          <p:nvPr/>
        </p:nvSpPr>
        <p:spPr>
          <a:xfrm>
            <a:off x="152400" y="4305300"/>
            <a:ext cx="9055100" cy="4406900"/>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5369" name="Shape 5369"/>
          <p:cNvSpPr/>
          <p:nvPr/>
        </p:nvSpPr>
        <p:spPr>
          <a:xfrm>
            <a:off x="9601200" y="4565650"/>
            <a:ext cx="6337300" cy="1905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endParaRPr sz="20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a:latin typeface="Courier"/>
                <a:ea typeface="Courier"/>
                <a:cs typeface="Courier"/>
                <a:sym typeface="Courier"/>
              </a:rPr>
              <a:t>resource_collection [ </a:t>
            </a:r>
            <a:endParaRPr sz="20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a:latin typeface="Courier"/>
                <a:ea typeface="Courier"/>
                <a:cs typeface="Courier"/>
                <a:sym typeface="Courier"/>
              </a:rPr>
              <a:t>  </a:t>
            </a:r>
            <a:r>
              <a:rPr sz="2000">
                <a:latin typeface="Courier"/>
                <a:ea typeface="Courier"/>
                <a:cs typeface="Courier"/>
                <a:sym typeface="Courier"/>
              </a:rPr>
              <a:t>directory</a:t>
            </a:r>
            <a:r>
              <a:rPr sz="2000">
                <a:solidFill>
                  <a:srgbClr val="B51A00"/>
                </a:solidFill>
                <a:latin typeface="Courier"/>
                <a:ea typeface="Courier"/>
                <a:cs typeface="Courier"/>
                <a:sym typeface="Courier"/>
              </a:rPr>
              <a:t>["/var/www/sites-available"]</a:t>
            </a:r>
            <a:r>
              <a:rPr sz="2000">
                <a:latin typeface="Courier"/>
                <a:ea typeface="Courier"/>
                <a:cs typeface="Courier"/>
                <a:sym typeface="Courier"/>
              </a:rPr>
              <a:t>,</a:t>
            </a:r>
            <a:endParaRPr sz="20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a:latin typeface="Courier"/>
                <a:ea typeface="Courier"/>
                <a:cs typeface="Courier"/>
                <a:sym typeface="Courier"/>
              </a:rPr>
              <a:t>  directory</a:t>
            </a:r>
            <a:r>
              <a:rPr sz="2000">
                <a:solidFill>
                  <a:srgbClr val="B51A00"/>
                </a:solidFill>
                <a:latin typeface="Courier"/>
                <a:ea typeface="Courier"/>
                <a:cs typeface="Courier"/>
                <a:sym typeface="Courier"/>
              </a:rPr>
              <a:t>["/var/www/sites-enabled"]</a:t>
            </a:r>
            <a:r>
              <a:rPr sz="2000">
                <a:latin typeface="Courier"/>
                <a:ea typeface="Courier"/>
                <a:cs typeface="Courier"/>
                <a:sym typeface="Courier"/>
              </a:rPr>
              <a:t>,</a:t>
            </a:r>
            <a:endParaRPr sz="20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a:latin typeface="Courier"/>
                <a:ea typeface="Courier"/>
                <a:cs typeface="Courier"/>
                <a:sym typeface="Courier"/>
              </a:rPr>
              <a:t>  directory</a:t>
            </a:r>
            <a:r>
              <a:rPr sz="2000">
                <a:solidFill>
                  <a:srgbClr val="B51A00"/>
                </a:solidFill>
                <a:latin typeface="Courier"/>
                <a:ea typeface="Courier"/>
                <a:cs typeface="Courier"/>
                <a:sym typeface="Courier"/>
              </a:rPr>
              <a:t>["/var/www/mods-available"]</a:t>
            </a:r>
            <a:r>
              <a:rPr sz="2000">
                <a:latin typeface="Courier"/>
                <a:ea typeface="Courier"/>
                <a:cs typeface="Courier"/>
                <a:sym typeface="Courier"/>
              </a:rPr>
              <a:t>,</a:t>
            </a:r>
            <a:endParaRPr sz="20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000">
                <a:latin typeface="Courier"/>
                <a:ea typeface="Courier"/>
                <a:cs typeface="Courier"/>
                <a:sym typeface="Courier"/>
              </a:rPr>
              <a:t>]</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369">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5369">
                                            <p:txEl>
                                              <p:pRg st="0" end="0"/>
                                            </p:txEl>
                                          </p:spTgt>
                                        </p:tgtEl>
                                        <p:attrNameLst>
                                          <p:attrName>style.visibility</p:attrName>
                                        </p:attrNameLst>
                                      </p:cBhvr>
                                      <p:to>
                                        <p:strVal val="visible"/>
                                      </p:to>
                                    </p:set>
                                  </p:childTnLst>
                                </p:cTn>
                              </p:par>
                            </p:childTnLst>
                          </p:cTn>
                        </p:par>
                        <p:par>
                          <p:cTn id="9" fill="hold">
                            <p:stCondLst>
                              <p:cond delay="0"/>
                            </p:stCondLst>
                            <p:childTnLst>
                              <p:par>
                                <p:cTn id="10" nodeType="afterEffect" presetClass="entr" presetSubtype="0" presetID="1" grpId="1" fill="hold">
                                  <p:stCondLst>
                                    <p:cond delay="500"/>
                                  </p:stCondLst>
                                  <p:iterate type="el" backwards="0">
                                    <p:tmAbs val="0"/>
                                  </p:iterate>
                                  <p:childTnLst>
                                    <p:set>
                                      <p:cBhvr>
                                        <p:cTn id="11" fill="hold"/>
                                        <p:tgtEl>
                                          <p:spTgt spid="5369">
                                            <p:txEl>
                                              <p:pRg st="1" end="1"/>
                                            </p:txEl>
                                          </p:spTgt>
                                        </p:tgtEl>
                                        <p:attrNameLst>
                                          <p:attrName>style.visibility</p:attrName>
                                        </p:attrNameLst>
                                      </p:cBhvr>
                                      <p:to>
                                        <p:strVal val="visible"/>
                                      </p:to>
                                    </p:set>
                                  </p:childTnLst>
                                </p:cTn>
                              </p:par>
                            </p:childTnLst>
                          </p:cTn>
                        </p:par>
                        <p:par>
                          <p:cTn id="12" fill="hold">
                            <p:stCondLst>
                              <p:cond delay="500"/>
                            </p:stCondLst>
                            <p:childTnLst>
                              <p:par>
                                <p:cTn id="13" nodeType="afterEffect" presetClass="entr" presetSubtype="0" presetID="1" grpId="1" fill="hold">
                                  <p:stCondLst>
                                    <p:cond delay="500"/>
                                  </p:stCondLst>
                                  <p:iterate type="el" backwards="0">
                                    <p:tmAbs val="0"/>
                                  </p:iterate>
                                  <p:childTnLst>
                                    <p:set>
                                      <p:cBhvr>
                                        <p:cTn id="14" fill="hold"/>
                                        <p:tgtEl>
                                          <p:spTgt spid="5369">
                                            <p:txEl>
                                              <p:pRg st="2" end="2"/>
                                            </p:txEl>
                                          </p:spTgt>
                                        </p:tgtEl>
                                        <p:attrNameLst>
                                          <p:attrName>style.visibility</p:attrName>
                                        </p:attrNameLst>
                                      </p:cBhvr>
                                      <p:to>
                                        <p:strVal val="visible"/>
                                      </p:to>
                                    </p:set>
                                  </p:childTnLst>
                                </p:cTn>
                              </p:par>
                            </p:childTnLst>
                          </p:cTn>
                        </p:par>
                        <p:par>
                          <p:cTn id="15" fill="hold">
                            <p:stCondLst>
                              <p:cond delay="1000"/>
                            </p:stCondLst>
                            <p:childTnLst>
                              <p:par>
                                <p:cTn id="16" nodeType="afterEffect" presetClass="entr" presetSubtype="0" presetID="1" grpId="1" fill="hold">
                                  <p:stCondLst>
                                    <p:cond delay="500"/>
                                  </p:stCondLst>
                                  <p:iterate type="el" backwards="0">
                                    <p:tmAbs val="0"/>
                                  </p:iterate>
                                  <p:childTnLst>
                                    <p:set>
                                      <p:cBhvr>
                                        <p:cTn id="17" fill="hold"/>
                                        <p:tgtEl>
                                          <p:spTgt spid="5369">
                                            <p:txEl>
                                              <p:pRg st="3" end="3"/>
                                            </p:txEl>
                                          </p:spTgt>
                                        </p:tgtEl>
                                        <p:attrNameLst>
                                          <p:attrName>style.visibility</p:attrName>
                                        </p:attrNameLst>
                                      </p:cBhvr>
                                      <p:to>
                                        <p:strVal val="visible"/>
                                      </p:to>
                                    </p:set>
                                  </p:childTnLst>
                                </p:cTn>
                              </p:par>
                            </p:childTnLst>
                          </p:cTn>
                        </p:par>
                        <p:par>
                          <p:cTn id="18" fill="hold">
                            <p:stCondLst>
                              <p:cond delay="1500"/>
                            </p:stCondLst>
                            <p:childTnLst>
                              <p:par>
                                <p:cTn id="19" nodeType="afterEffect" presetClass="entr" presetSubtype="0" presetID="1" grpId="1" fill="hold">
                                  <p:stCondLst>
                                    <p:cond delay="500"/>
                                  </p:stCondLst>
                                  <p:iterate type="el" backwards="0">
                                    <p:tmAbs val="0"/>
                                  </p:iterate>
                                  <p:childTnLst>
                                    <p:set>
                                      <p:cBhvr>
                                        <p:cTn id="20" fill="hold"/>
                                        <p:tgtEl>
                                          <p:spTgt spid="536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369" grpId="1"/>
    </p:bldLst>
  </p:timing>
</p:sld>
</file>

<file path=ppt/slides/slide3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3" name="Shape 5373"/>
          <p:cNvSpPr/>
          <p:nvPr>
            <p:ph type="title"/>
          </p:nvPr>
        </p:nvSpPr>
        <p:spPr>
          <a:prstGeom prst="rect">
            <a:avLst/>
          </a:prstGeom>
        </p:spPr>
        <p:txBody>
          <a:bodyPr/>
          <a:lstStyle>
            <a:lvl1pPr defTabSz="447040">
              <a:defRPr sz="5760">
                <a:effectLst>
                  <a:outerShdw sx="100000" sy="100000" kx="0" ky="0" algn="b" rotWithShape="0" blurRad="40640" dist="20320" dir="2700000">
                    <a:srgbClr val="000000">
                      <a:alpha val="75000"/>
                    </a:srgbClr>
                  </a:outerShdw>
                </a:effectLst>
              </a:defRPr>
            </a:lvl1pPr>
          </a:lstStyle>
          <a:p>
            <a:pPr lvl="0">
              <a:defRPr b="0" sz="1800">
                <a:solidFill>
                  <a:srgbClr val="000000"/>
                </a:solidFill>
                <a:effectLst/>
              </a:defRPr>
            </a:pPr>
            <a:r>
              <a:rPr b="1" sz="5760">
                <a:solidFill>
                  <a:srgbClr val="FFFFFF"/>
                </a:solidFill>
                <a:effectLst>
                  <a:outerShdw sx="100000" sy="100000" kx="0" ky="0" algn="b" rotWithShape="0" blurRad="40640" dist="20320" dir="2700000">
                    <a:srgbClr val="000000">
                      <a:alpha val="75000"/>
                    </a:srgbClr>
                  </a:outerShdw>
                </a:effectLst>
              </a:rPr>
              <a:t>Remember - Resource order is important!</a:t>
            </a:r>
          </a:p>
        </p:txBody>
      </p:sp>
      <p:sp>
        <p:nvSpPr>
          <p:cNvPr id="5374" name="Shape 5374"/>
          <p:cNvSpPr/>
          <p:nvPr>
            <p:ph type="body" idx="1"/>
          </p:nvPr>
        </p:nvSpPr>
        <p:spPr>
          <a:xfrm>
            <a:off x="800100" y="1790700"/>
            <a:ext cx="14655800" cy="5892800"/>
          </a:xfrm>
          <a:prstGeom prst="rect">
            <a:avLst/>
          </a:prstGeom>
        </p:spPr>
        <p:txBody>
          <a:bodyPr/>
          <a:lstStyle/>
          <a:p>
            <a:pPr lvl="0">
              <a:defRPr sz="1800"/>
            </a:pPr>
            <a:r>
              <a:rPr sz="4800"/>
              <a:t>Resources are invoked in the order they appear in the recipe </a:t>
            </a:r>
          </a:p>
        </p:txBody>
      </p:sp>
      <p:sp>
        <p:nvSpPr>
          <p:cNvPr id="5375" name="Shape 5375"/>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5383" name="Group 5383"/>
          <p:cNvGrpSpPr/>
          <p:nvPr/>
        </p:nvGrpSpPr>
        <p:grpSpPr>
          <a:xfrm>
            <a:off x="1725976" y="3844032"/>
            <a:ext cx="11469606" cy="3619501"/>
            <a:chOff x="0" y="0"/>
            <a:chExt cx="11469605" cy="3619500"/>
          </a:xfrm>
        </p:grpSpPr>
        <p:pic>
          <p:nvPicPr>
            <p:cNvPr id="5376" name="image92.png"/>
            <p:cNvPicPr/>
            <p:nvPr/>
          </p:nvPicPr>
          <p:blipFill>
            <a:blip r:embed="rId3">
              <a:extLst/>
            </a:blip>
            <a:stretch>
              <a:fillRect/>
            </a:stretch>
          </p:blipFill>
          <p:spPr>
            <a:xfrm>
              <a:off x="247648" y="968294"/>
              <a:ext cx="3595248" cy="1398650"/>
            </a:xfrm>
            <a:prstGeom prst="rect">
              <a:avLst/>
            </a:prstGeom>
            <a:ln w="12700" cap="flat">
              <a:noFill/>
              <a:miter lim="400000"/>
            </a:ln>
            <a:effectLst/>
          </p:spPr>
        </p:pic>
        <p:sp>
          <p:nvSpPr>
            <p:cNvPr id="5377" name="Shape 5377"/>
            <p:cNvSpPr/>
            <p:nvPr/>
          </p:nvSpPr>
          <p:spPr>
            <a:xfrm>
              <a:off x="819280" y="0"/>
              <a:ext cx="2447633"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2000">
                  <a:latin typeface="Monaco"/>
                  <a:ea typeface="Monaco"/>
                  <a:cs typeface="Monaco"/>
                  <a:sym typeface="Monaco"/>
                </a:defRPr>
              </a:lvl1pPr>
            </a:lstStyle>
            <a:p>
              <a:pPr lvl="0">
                <a:defRPr sz="1800"/>
              </a:pPr>
              <a:r>
                <a:rPr sz="2000"/>
                <a:t>recipe-1</a:t>
              </a:r>
            </a:p>
          </p:txBody>
        </p:sp>
        <p:sp>
          <p:nvSpPr>
            <p:cNvPr id="5378" name="Shape 5378"/>
            <p:cNvSpPr/>
            <p:nvPr/>
          </p:nvSpPr>
          <p:spPr>
            <a:xfrm>
              <a:off x="4490938" y="0"/>
              <a:ext cx="2128791"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b="1" sz="2000">
                  <a:latin typeface="Monaco"/>
                  <a:ea typeface="Monaco"/>
                  <a:cs typeface="Monaco"/>
                  <a:sym typeface="Monaco"/>
                </a:defRPr>
              </a:lvl1pPr>
            </a:lstStyle>
            <a:p>
              <a:pPr lvl="0">
                <a:defRPr b="0" sz="1800"/>
              </a:pPr>
              <a:r>
                <a:rPr b="1" sz="2000"/>
                <a:t>recipe-2</a:t>
              </a:r>
            </a:p>
          </p:txBody>
        </p:sp>
        <p:sp>
          <p:nvSpPr>
            <p:cNvPr id="5379" name="Shape 5379"/>
            <p:cNvSpPr/>
            <p:nvPr/>
          </p:nvSpPr>
          <p:spPr>
            <a:xfrm>
              <a:off x="8191244" y="0"/>
              <a:ext cx="2128792" cy="5917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b="1" sz="2000">
                  <a:latin typeface="Monaco"/>
                  <a:ea typeface="Monaco"/>
                  <a:cs typeface="Monaco"/>
                  <a:sym typeface="Monaco"/>
                </a:defRPr>
              </a:lvl1pPr>
            </a:lstStyle>
            <a:p>
              <a:pPr lvl="0">
                <a:defRPr b="0" sz="1800"/>
              </a:pPr>
              <a:r>
                <a:rPr b="1" sz="2000"/>
                <a:t>recipe-3</a:t>
              </a:r>
            </a:p>
          </p:txBody>
        </p:sp>
        <p:pic>
          <p:nvPicPr>
            <p:cNvPr id="5380" name="image92.png"/>
            <p:cNvPicPr/>
            <p:nvPr/>
          </p:nvPicPr>
          <p:blipFill>
            <a:blip r:embed="rId3">
              <a:extLst/>
            </a:blip>
            <a:stretch>
              <a:fillRect/>
            </a:stretch>
          </p:blipFill>
          <p:spPr>
            <a:xfrm>
              <a:off x="3851853" y="968294"/>
              <a:ext cx="3595248" cy="1398650"/>
            </a:xfrm>
            <a:prstGeom prst="rect">
              <a:avLst/>
            </a:prstGeom>
            <a:ln w="12700" cap="flat">
              <a:noFill/>
              <a:miter lim="400000"/>
            </a:ln>
            <a:effectLst/>
          </p:spPr>
        </p:pic>
        <p:pic>
          <p:nvPicPr>
            <p:cNvPr id="5381" name="image92.png"/>
            <p:cNvPicPr/>
            <p:nvPr/>
          </p:nvPicPr>
          <p:blipFill>
            <a:blip r:embed="rId3">
              <a:extLst/>
            </a:blip>
            <a:stretch>
              <a:fillRect/>
            </a:stretch>
          </p:blipFill>
          <p:spPr>
            <a:xfrm>
              <a:off x="7456057" y="968294"/>
              <a:ext cx="3595248" cy="1398650"/>
            </a:xfrm>
            <a:prstGeom prst="rect">
              <a:avLst/>
            </a:prstGeom>
            <a:ln w="12700" cap="flat">
              <a:noFill/>
              <a:miter lim="400000"/>
            </a:ln>
            <a:effectLst/>
          </p:spPr>
        </p:pic>
        <p:sp>
          <p:nvSpPr>
            <p:cNvPr id="5382" name="Shape 5382"/>
            <p:cNvSpPr/>
            <p:nvPr/>
          </p:nvSpPr>
          <p:spPr>
            <a:xfrm>
              <a:off x="0" y="2817861"/>
              <a:ext cx="11469606" cy="801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5000">
                  <a:latin typeface="Gill Sans"/>
                  <a:ea typeface="Gill Sans"/>
                  <a:cs typeface="Gill Sans"/>
                  <a:sym typeface="Gill Sans"/>
                </a:defRPr>
              </a:lvl1pPr>
            </a:lstStyle>
            <a:p>
              <a:pPr lvl="0">
                <a:defRPr sz="1800"/>
              </a:pPr>
              <a:r>
                <a:rPr sz="5000"/>
                <a:t>[------------ resource collection ----------]</a:t>
              </a:r>
            </a:p>
          </p:txBody>
        </p:sp>
      </p:grpSp>
    </p:spTree>
  </p:cSld>
  <p:clrMapOvr>
    <a:masterClrMapping/>
  </p:clrMapOvr>
  <p:transition spd="med" advClick="1"/>
</p:sld>
</file>

<file path=ppt/slides/slide3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7" name="Shape 5387"/>
          <p:cNvSpPr/>
          <p:nvPr>
            <p:ph type="title"/>
          </p:nvPr>
        </p:nvSpPr>
        <p:spPr>
          <a:xfrm>
            <a:off x="800271" y="177800"/>
            <a:ext cx="14657235" cy="1117600"/>
          </a:xfrm>
          <a:prstGeom prst="rect">
            <a:avLst/>
          </a:prstGeom>
        </p:spPr>
        <p:txBody>
          <a:bodyPr lIns="0" tIns="0" rIns="0" bIns="0">
            <a:normAutofit fontScale="100000" lnSpcReduction="0"/>
          </a:bodyPr>
          <a:lstStyle>
            <a:lvl1pPr>
              <a:defRPr sz="7300"/>
            </a:lvl1pPr>
          </a:lstStyle>
          <a:p>
            <a:pPr lvl="0">
              <a:defRPr sz="1800">
                <a:solidFill>
                  <a:srgbClr val="000000"/>
                </a:solidFill>
                <a:effectLst/>
              </a:defRPr>
            </a:pPr>
            <a:r>
              <a:rPr sz="7300">
                <a:solidFill>
                  <a:srgbClr val="FFFFFF"/>
                </a:solidFill>
                <a:effectLst>
                  <a:outerShdw sx="100000" sy="100000" kx="0" ky="0" algn="b" rotWithShape="0" blurRad="38100" dist="38100" dir="2700000">
                    <a:srgbClr val="C0C0C0"/>
                  </a:outerShdw>
                </a:effectLst>
              </a:rPr>
              <a:t>Review Questions</a:t>
            </a:r>
          </a:p>
        </p:txBody>
      </p:sp>
      <p:sp>
        <p:nvSpPr>
          <p:cNvPr id="5388" name="Shape 538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are the steps in a Chef Client run?</a:t>
            </a:r>
            <a:endParaRPr sz="4600"/>
          </a:p>
          <a:p>
            <a:pPr lvl="0" marL="944574" indent="-944574">
              <a:defRPr sz="1800"/>
            </a:pPr>
            <a:r>
              <a:rPr sz="4600"/>
              <a:t>How does a new machine get a private key with which to authenticate requests?</a:t>
            </a:r>
            <a:endParaRPr sz="4600"/>
          </a:p>
          <a:p>
            <a:pPr lvl="0" marL="944574" indent="-944574">
              <a:defRPr sz="1800"/>
            </a:pPr>
            <a:r>
              <a:rPr sz="4600"/>
              <a:t>If you have the right credentials in place, why else might you not be able to authenticate?</a:t>
            </a:r>
            <a:endParaRPr sz="4600"/>
          </a:p>
          <a:p>
            <a:pPr lvl="0" marL="944574" indent="-944574">
              <a:defRPr sz="1800"/>
            </a:pPr>
            <a:r>
              <a:rPr sz="4600"/>
              <a:t>In which phase of a chef-client run do plain Ruby statements get evaluated?</a:t>
            </a:r>
          </a:p>
        </p:txBody>
      </p:sp>
    </p:spTree>
  </p:cSld>
  <p:clrMapOvr>
    <a:masterClrMapping/>
  </p:clrMapOvr>
  <p:transition spd="med" advClick="1"/>
</p:sld>
</file>

<file path=ppt/slides/slide3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2" name="Shape 5392"/>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Introducing the Node object</a:t>
            </a:r>
          </a:p>
        </p:txBody>
      </p:sp>
      <p:sp>
        <p:nvSpPr>
          <p:cNvPr id="5393" name="Shape 5393"/>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Attributes &amp; Search</a:t>
            </a:r>
          </a:p>
        </p:txBody>
      </p:sp>
    </p:spTree>
  </p:cSld>
  <p:clrMapOvr>
    <a:masterClrMapping/>
  </p:clrMapOvr>
  <p:transition spd="med" advClick="1"/>
</p:sld>
</file>

<file path=ppt/slides/slide3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5" name="Shape 539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5396" name="Shape 539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Explain what the Node object represents in Chef</a:t>
            </a:r>
            <a:endParaRPr sz="4600"/>
          </a:p>
          <a:p>
            <a:pPr lvl="1" marL="1349614" indent="-944574">
              <a:defRPr sz="1800"/>
            </a:pPr>
            <a:r>
              <a:rPr sz="4600"/>
              <a:t>List the Nodes in an organization</a:t>
            </a:r>
            <a:endParaRPr sz="4600"/>
          </a:p>
          <a:p>
            <a:pPr lvl="1" marL="1349614" indent="-944574">
              <a:defRPr sz="1800"/>
            </a:pPr>
            <a:r>
              <a:rPr sz="4600"/>
              <a:t>Show details about a Node</a:t>
            </a:r>
            <a:endParaRPr sz="4600"/>
          </a:p>
          <a:p>
            <a:pPr lvl="1" marL="1349614" indent="-944574">
              <a:defRPr sz="1800"/>
            </a:pPr>
            <a:r>
              <a:rPr sz="4600"/>
              <a:t>Describe what Node Attributes are</a:t>
            </a:r>
            <a:endParaRPr sz="4600"/>
          </a:p>
          <a:p>
            <a:pPr lvl="1" marL="1349614" indent="-944574">
              <a:defRPr sz="1800"/>
            </a:pPr>
            <a:r>
              <a:rPr sz="4600"/>
              <a:t>Retrieve a node attribute directly, and via search</a:t>
            </a:r>
          </a:p>
        </p:txBody>
      </p:sp>
    </p:spTree>
  </p:cSld>
  <p:clrMapOvr>
    <a:masterClrMapping/>
  </p:clrMapOvr>
  <p:transition spd="med" advClick="1"/>
</p:sld>
</file>

<file path=ppt/slides/slide3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8" name="Shape 5398"/>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What is the Node object</a:t>
            </a:r>
          </a:p>
        </p:txBody>
      </p:sp>
      <p:sp>
        <p:nvSpPr>
          <p:cNvPr id="5399" name="Shape 5399"/>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A node is any physical, virtual, or cloud machines that is configured to be maintained by a Chef </a:t>
            </a:r>
            <a:endParaRPr sz="4800"/>
          </a:p>
          <a:p>
            <a:pPr lvl="0" marL="1028498" indent="-1028498">
              <a:defRPr sz="1800"/>
            </a:pPr>
            <a:r>
              <a:rPr sz="4800"/>
              <a:t>The 'node object' is the representation of that physical node within Chef (e.g. in JSON)</a:t>
            </a:r>
            <a:endParaRPr sz="4800"/>
          </a:p>
          <a:p>
            <a:pPr lvl="0" marL="1028498" indent="-1028498">
              <a:defRPr sz="1800"/>
            </a:pPr>
            <a:r>
              <a:rPr sz="4800"/>
              <a:t>When you are writing Recipes, the Node object is always available to you</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1" name="Shape 1811"/>
          <p:cNvSpPr/>
          <p:nvPr/>
        </p:nvSpPr>
        <p:spPr>
          <a:xfrm>
            <a:off x="5334520" y="25781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12" name="Shape 1812"/>
          <p:cNvSpPr/>
          <p:nvPr/>
        </p:nvSpPr>
        <p:spPr>
          <a:xfrm>
            <a:off x="6888836" y="3009365"/>
            <a:ext cx="175232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Application</a:t>
            </a:r>
          </a:p>
        </p:txBody>
      </p:sp>
      <p:sp>
        <p:nvSpPr>
          <p:cNvPr id="1813" name="Shape 181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 tale of growth...</a:t>
            </a:r>
          </a:p>
        </p:txBody>
      </p:sp>
    </p:spTree>
  </p:cSld>
  <p:clrMapOvr>
    <a:masterClrMapping/>
  </p:clrMapOvr>
  <p:transition spd="med" advClick="1"/>
</p:sld>
</file>

<file path=ppt/slides/slide3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3" name="Shape 540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a:t>
            </a:r>
          </a:p>
        </p:txBody>
      </p:sp>
      <p:sp>
        <p:nvSpPr>
          <p:cNvPr id="5404" name="Shape 540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node is registered with Chef Server</a:t>
            </a:r>
            <a:endParaRPr sz="4600"/>
          </a:p>
          <a:p>
            <a:pPr lvl="0" marL="944574" indent="-944574">
              <a:defRPr sz="1800"/>
            </a:pPr>
            <a:r>
              <a:rPr sz="4600"/>
              <a:t>The Chef Server displays information about the node</a:t>
            </a:r>
            <a:endParaRPr sz="4600"/>
          </a:p>
          <a:p>
            <a:pPr lvl="0" marL="944574" indent="-944574">
              <a:defRPr sz="1800"/>
            </a:pPr>
            <a:r>
              <a:rPr sz="4600"/>
              <a:t>This information comes from Ohai</a:t>
            </a:r>
          </a:p>
        </p:txBody>
      </p:sp>
    </p:spTree>
  </p:cSld>
  <p:clrMapOvr>
    <a:masterClrMapping/>
  </p:clrMapOvr>
  <p:transition spd="med" advClick="1"/>
</p:sld>
</file>

<file path=ppt/slides/slide3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06" name="image65.png"/>
          <p:cNvPicPr/>
          <p:nvPr/>
        </p:nvPicPr>
        <p:blipFill>
          <a:blip r:embed="rId2">
            <a:extLst/>
          </a:blip>
          <a:stretch>
            <a:fillRect/>
          </a:stretch>
        </p:blipFill>
        <p:spPr>
          <a:xfrm>
            <a:off x="7595392" y="1676400"/>
            <a:ext cx="11515368" cy="7202886"/>
          </a:xfrm>
          <a:prstGeom prst="rect">
            <a:avLst/>
          </a:prstGeom>
          <a:ln w="12700">
            <a:miter lim="400000"/>
          </a:ln>
        </p:spPr>
      </p:pic>
      <p:sp>
        <p:nvSpPr>
          <p:cNvPr id="5407" name="Shape 540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 Node on Chef Server</a:t>
            </a:r>
          </a:p>
        </p:txBody>
      </p:sp>
      <p:sp>
        <p:nvSpPr>
          <p:cNvPr id="5408" name="Shape 5408"/>
          <p:cNvSpPr/>
          <p:nvPr/>
        </p:nvSpPr>
        <p:spPr>
          <a:xfrm>
            <a:off x="800177" y="1879599"/>
            <a:ext cx="8890870" cy="6785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741711" indent="-1741711">
              <a:spcBef>
                <a:spcPts val="1200"/>
              </a:spcBef>
              <a:buClr>
                <a:srgbClr val="ED781C"/>
              </a:buClr>
              <a:buSzPct val="100000"/>
              <a:buFont typeface="Arial"/>
              <a:buChar char="•"/>
              <a:defRPr sz="4800">
                <a:latin typeface="Arial"/>
                <a:ea typeface="Arial"/>
                <a:cs typeface="Arial"/>
                <a:sym typeface="Arial"/>
              </a:defRPr>
            </a:lvl1pPr>
          </a:lstStyle>
          <a:p>
            <a:pPr lvl="0">
              <a:defRPr sz="1800"/>
            </a:pPr>
            <a:r>
              <a:rPr sz="4800"/>
              <a:t>Click the 'Details' tab</a:t>
            </a:r>
          </a:p>
        </p:txBody>
      </p:sp>
      <p:sp>
        <p:nvSpPr>
          <p:cNvPr id="5409" name="Shape 5409"/>
          <p:cNvSpPr/>
          <p:nvPr/>
        </p:nvSpPr>
        <p:spPr>
          <a:xfrm>
            <a:off x="9957569" y="4190990"/>
            <a:ext cx="1867036" cy="736582"/>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3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11" name="image66.png"/>
          <p:cNvPicPr/>
          <p:nvPr/>
        </p:nvPicPr>
        <p:blipFill>
          <a:blip r:embed="rId2">
            <a:extLst/>
          </a:blip>
          <a:stretch>
            <a:fillRect/>
          </a:stretch>
        </p:blipFill>
        <p:spPr>
          <a:xfrm>
            <a:off x="7595392" y="1676400"/>
            <a:ext cx="11514485" cy="7200900"/>
          </a:xfrm>
          <a:prstGeom prst="rect">
            <a:avLst/>
          </a:prstGeom>
          <a:ln w="12700">
            <a:miter lim="400000"/>
          </a:ln>
        </p:spPr>
      </p:pic>
      <p:sp>
        <p:nvSpPr>
          <p:cNvPr id="5412" name="Shape 54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 Node on Chef Server</a:t>
            </a:r>
          </a:p>
        </p:txBody>
      </p:sp>
      <p:sp>
        <p:nvSpPr>
          <p:cNvPr id="5413" name="Shape 5413"/>
          <p:cNvSpPr/>
          <p:nvPr>
            <p:ph type="body" idx="1"/>
          </p:nvPr>
        </p:nvSpPr>
        <p:spPr>
          <a:xfrm>
            <a:off x="800178" y="1879600"/>
            <a:ext cx="7061890" cy="6731000"/>
          </a:xfrm>
          <a:prstGeom prst="rect">
            <a:avLst/>
          </a:prstGeom>
        </p:spPr>
        <p:txBody>
          <a:bodyPr>
            <a:normAutofit fontScale="100000" lnSpcReduction="0"/>
          </a:bodyPr>
          <a:lstStyle>
            <a:lvl1pPr marL="944574" indent="-944574"/>
          </a:lstStyle>
          <a:p>
            <a:pPr lvl="0">
              <a:defRPr sz="1800"/>
            </a:pPr>
            <a:r>
              <a:rPr sz="4600"/>
              <a:t>Click the 'Attributes' tab</a:t>
            </a:r>
          </a:p>
        </p:txBody>
      </p:sp>
      <p:sp>
        <p:nvSpPr>
          <p:cNvPr id="5414" name="Shape 5414"/>
          <p:cNvSpPr/>
          <p:nvPr/>
        </p:nvSpPr>
        <p:spPr>
          <a:xfrm>
            <a:off x="11443288" y="4190990"/>
            <a:ext cx="1867037" cy="736582"/>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3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18" name="Group 5418"/>
          <p:cNvGrpSpPr/>
          <p:nvPr/>
        </p:nvGrpSpPr>
        <p:grpSpPr>
          <a:xfrm>
            <a:off x="812878" y="1854201"/>
            <a:ext cx="14657236" cy="1219201"/>
            <a:chOff x="0" y="0"/>
            <a:chExt cx="14657235" cy="1219200"/>
          </a:xfrm>
        </p:grpSpPr>
        <p:sp>
          <p:nvSpPr>
            <p:cNvPr id="5416" name="Shape 5416"/>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417" name="Shape 5417"/>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node list </a:t>
              </a:r>
            </a:p>
          </p:txBody>
        </p:sp>
      </p:grpSp>
      <p:sp>
        <p:nvSpPr>
          <p:cNvPr id="5419" name="Shape 5419"/>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Listing nodes</a:t>
            </a:r>
          </a:p>
        </p:txBody>
      </p:sp>
      <p:grpSp>
        <p:nvGrpSpPr>
          <p:cNvPr id="5422" name="Group 5422"/>
          <p:cNvGrpSpPr/>
          <p:nvPr/>
        </p:nvGrpSpPr>
        <p:grpSpPr>
          <a:xfrm>
            <a:off x="800893" y="3505200"/>
            <a:ext cx="14655802" cy="5143500"/>
            <a:chOff x="0" y="0"/>
            <a:chExt cx="14655801" cy="5143500"/>
          </a:xfrm>
        </p:grpSpPr>
        <p:sp>
          <p:nvSpPr>
            <p:cNvPr id="5420" name="Shape 5420"/>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Arial"/>
                  <a:ea typeface="Arial"/>
                  <a:cs typeface="Arial"/>
                  <a:sym typeface="Arial"/>
                </a:defRPr>
              </a:pPr>
            </a:p>
          </p:txBody>
        </p:sp>
        <p:sp>
          <p:nvSpPr>
            <p:cNvPr id="5421" name="Shape 5421"/>
            <p:cNvSpPr/>
            <p:nvPr/>
          </p:nvSpPr>
          <p:spPr>
            <a:xfrm>
              <a:off x="0" y="1974850"/>
              <a:ext cx="14655802"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marL="190500" indent="-1905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node1</a:t>
              </a:r>
            </a:p>
          </p:txBody>
        </p:sp>
      </p:grpSp>
    </p:spTree>
  </p:cSld>
  <p:clrMapOvr>
    <a:masterClrMapping/>
  </p:clrMapOvr>
  <p:transition spd="med" advClick="1"/>
</p:sld>
</file>

<file path=ppt/slides/slide3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26" name="Group 5426"/>
          <p:cNvGrpSpPr/>
          <p:nvPr/>
        </p:nvGrpSpPr>
        <p:grpSpPr>
          <a:xfrm>
            <a:off x="812878" y="1854201"/>
            <a:ext cx="14657236" cy="1219201"/>
            <a:chOff x="0" y="0"/>
            <a:chExt cx="14657235" cy="1219200"/>
          </a:xfrm>
        </p:grpSpPr>
        <p:sp>
          <p:nvSpPr>
            <p:cNvPr id="5424" name="Shape 5424"/>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425" name="Shape 5425"/>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client list</a:t>
              </a:r>
            </a:p>
          </p:txBody>
        </p:sp>
      </p:grpSp>
      <p:sp>
        <p:nvSpPr>
          <p:cNvPr id="5427" name="Shape 5427"/>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Listing clients</a:t>
            </a:r>
          </a:p>
        </p:txBody>
      </p:sp>
      <p:grpSp>
        <p:nvGrpSpPr>
          <p:cNvPr id="5430" name="Group 5430"/>
          <p:cNvGrpSpPr/>
          <p:nvPr/>
        </p:nvGrpSpPr>
        <p:grpSpPr>
          <a:xfrm>
            <a:off x="800893" y="3505200"/>
            <a:ext cx="14655802" cy="5143500"/>
            <a:chOff x="0" y="0"/>
            <a:chExt cx="14655801" cy="5143500"/>
          </a:xfrm>
        </p:grpSpPr>
        <p:sp>
          <p:nvSpPr>
            <p:cNvPr id="5428" name="Shape 5428"/>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Arial"/>
                  <a:ea typeface="Arial"/>
                  <a:cs typeface="Arial"/>
                  <a:sym typeface="Arial"/>
                </a:defRPr>
              </a:pPr>
            </a:p>
          </p:txBody>
        </p:sp>
        <p:sp>
          <p:nvSpPr>
            <p:cNvPr id="5429" name="Shape 5429"/>
            <p:cNvSpPr/>
            <p:nvPr/>
          </p:nvSpPr>
          <p:spPr>
            <a:xfrm>
              <a:off x="0" y="1606550"/>
              <a:ext cx="14655802"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4800">
                  <a:solidFill>
                    <a:srgbClr val="FFFFFF"/>
                  </a:solidFill>
                  <a:latin typeface="Courier"/>
                  <a:ea typeface="Courier"/>
                  <a:cs typeface="Courier"/>
                  <a:sym typeface="Courier"/>
                </a:rPr>
                <a:t>ORGNAME-validator</a:t>
              </a:r>
              <a:endParaRPr sz="4800">
                <a:solidFill>
                  <a:srgbClr val="FFFFFF"/>
                </a:solidFill>
                <a:latin typeface="Calibri"/>
                <a:ea typeface="Calibri"/>
                <a:cs typeface="Calibri"/>
                <a:sym typeface="Calibri"/>
              </a:endParaRPr>
            </a:p>
            <a:p>
              <a:pPr lvl="0" marL="190500" indent="-190500">
                <a:defRPr sz="1800"/>
              </a:pPr>
              <a:r>
                <a:rPr sz="4800">
                  <a:solidFill>
                    <a:srgbClr val="FFFFFF"/>
                  </a:solidFill>
                  <a:latin typeface="Courier"/>
                  <a:ea typeface="Courier"/>
                  <a:cs typeface="Courier"/>
                  <a:sym typeface="Courier"/>
                </a:rPr>
                <a:t>node1</a:t>
              </a:r>
            </a:p>
          </p:txBody>
        </p:sp>
      </p:grpSp>
    </p:spTree>
  </p:cSld>
  <p:clrMapOvr>
    <a:masterClrMapping/>
  </p:clrMapOvr>
  <p:transition spd="med" advClick="1"/>
</p:sld>
</file>

<file path=ppt/slides/slide3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4" name="Shape 5434"/>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Each node must have a unique name</a:t>
            </a:r>
          </a:p>
        </p:txBody>
      </p:sp>
      <p:sp>
        <p:nvSpPr>
          <p:cNvPr id="5435" name="Shape 5435"/>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Every node must have a unique name within an organization</a:t>
            </a:r>
            <a:endParaRPr sz="4800"/>
          </a:p>
          <a:p>
            <a:pPr lvl="0" marL="1028498" indent="-1028498">
              <a:defRPr sz="1800"/>
            </a:pPr>
            <a:r>
              <a:rPr sz="4800"/>
              <a:t>Chef defaults to the </a:t>
            </a:r>
            <a:r>
              <a:rPr i="1" sz="4800"/>
              <a:t>Fully Qualified Domain Name</a:t>
            </a:r>
            <a:r>
              <a:rPr sz="4800"/>
              <a:t> of the server, i.e. in the format server.domain.com</a:t>
            </a:r>
            <a:endParaRPr sz="4800"/>
          </a:p>
          <a:p>
            <a:pPr lvl="0" marL="1028498" indent="-1028498">
              <a:defRPr sz="1800"/>
            </a:pPr>
            <a:r>
              <a:rPr sz="4800"/>
              <a:t>We overrode it to "node1" to make typing easier</a:t>
            </a:r>
          </a:p>
        </p:txBody>
      </p:sp>
    </p:spTree>
  </p:cSld>
  <p:clrMapOvr>
    <a:masterClrMapping/>
  </p:clrMapOvr>
  <p:transition spd="med" advClick="1"/>
</p:sld>
</file>

<file path=ppt/slides/slide3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41" name="Group 5441"/>
          <p:cNvGrpSpPr/>
          <p:nvPr/>
        </p:nvGrpSpPr>
        <p:grpSpPr>
          <a:xfrm>
            <a:off x="812878" y="1854201"/>
            <a:ext cx="14657236" cy="1219201"/>
            <a:chOff x="0" y="0"/>
            <a:chExt cx="14657235" cy="1219200"/>
          </a:xfrm>
        </p:grpSpPr>
        <p:sp>
          <p:nvSpPr>
            <p:cNvPr id="5439" name="Shape 5439"/>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440" name="Shape 5440"/>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FFFFFF"/>
                  </a:solidFill>
                  <a:latin typeface="Courier"/>
                  <a:ea typeface="Courier"/>
                  <a:cs typeface="Courier"/>
                  <a:sym typeface="Courier"/>
                </a:rPr>
                <a:t>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knife node show node1</a:t>
              </a:r>
            </a:p>
          </p:txBody>
        </p:sp>
      </p:grpSp>
      <p:sp>
        <p:nvSpPr>
          <p:cNvPr id="5442" name="Shape 5442"/>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Showing details about a node</a:t>
            </a:r>
          </a:p>
        </p:txBody>
      </p:sp>
      <p:grpSp>
        <p:nvGrpSpPr>
          <p:cNvPr id="5445" name="Group 5445"/>
          <p:cNvGrpSpPr/>
          <p:nvPr/>
        </p:nvGrpSpPr>
        <p:grpSpPr>
          <a:xfrm>
            <a:off x="800893" y="3467100"/>
            <a:ext cx="14655802" cy="5143500"/>
            <a:chOff x="0" y="0"/>
            <a:chExt cx="14655801" cy="5143500"/>
          </a:xfrm>
        </p:grpSpPr>
        <p:sp>
          <p:nvSpPr>
            <p:cNvPr id="5443" name="Shape 5443"/>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3300">
                  <a:solidFill>
                    <a:srgbClr val="FFFFFF"/>
                  </a:solidFill>
                  <a:latin typeface="Courier"/>
                  <a:ea typeface="Courier"/>
                  <a:cs typeface="Courier"/>
                  <a:sym typeface="Courier"/>
                </a:defRPr>
              </a:pPr>
            </a:p>
          </p:txBody>
        </p:sp>
        <p:sp>
          <p:nvSpPr>
            <p:cNvPr id="5444" name="Shape 5444"/>
            <p:cNvSpPr/>
            <p:nvPr/>
          </p:nvSpPr>
          <p:spPr>
            <a:xfrm>
              <a:off x="0" y="57148"/>
              <a:ext cx="14655802" cy="502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3300">
                  <a:solidFill>
                    <a:srgbClr val="FFFFFF"/>
                  </a:solidFill>
                  <a:latin typeface="Courier"/>
                  <a:ea typeface="Courier"/>
                  <a:cs typeface="Courier"/>
                  <a:sym typeface="Courier"/>
                </a:rPr>
                <a:t>Node Name:   node1</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Environment: _default</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FQDN:        C1263834251</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IP:          10.160.33.236</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Run List:    recipe[iis_demo]</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Roles:</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Recipes:     iis_demo, iis_demo::default</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Platform:    windows 6.2.9200</a:t>
              </a:r>
              <a:endParaRPr sz="4800">
                <a:solidFill>
                  <a:srgbClr val="FFFFFF"/>
                </a:solidFill>
                <a:latin typeface="Calibri"/>
                <a:ea typeface="Calibri"/>
                <a:cs typeface="Calibri"/>
                <a:sym typeface="Calibri"/>
              </a:endParaRPr>
            </a:p>
            <a:p>
              <a:pPr lvl="0" marL="190500" indent="-190500">
                <a:defRPr sz="1800"/>
              </a:pPr>
              <a:r>
                <a:rPr sz="3300">
                  <a:solidFill>
                    <a:srgbClr val="FFFFFF"/>
                  </a:solidFill>
                  <a:latin typeface="Courier"/>
                  <a:ea typeface="Courier"/>
                  <a:cs typeface="Courier"/>
                  <a:sym typeface="Courier"/>
                </a:rPr>
                <a:t>Tags:</a:t>
              </a:r>
            </a:p>
          </p:txBody>
        </p:sp>
      </p:grpSp>
    </p:spTree>
  </p:cSld>
  <p:clrMapOvr>
    <a:masterClrMapping/>
  </p:clrMapOvr>
  <p:transition spd="med" advClick="1"/>
</p:sld>
</file>

<file path=ppt/slides/slide3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9" name="Shape 5449"/>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What is the Node object</a:t>
            </a:r>
          </a:p>
        </p:txBody>
      </p:sp>
      <p:sp>
        <p:nvSpPr>
          <p:cNvPr id="5450" name="Shape 545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Nodes are made up of Attributes</a:t>
            </a:r>
            <a:endParaRPr sz="4600"/>
          </a:p>
          <a:p>
            <a:pPr lvl="1" marL="1349614" indent="-944574">
              <a:defRPr sz="1800"/>
            </a:pPr>
            <a:r>
              <a:rPr sz="4600"/>
              <a:t>Many are discovered </a:t>
            </a:r>
            <a:r>
              <a:rPr sz="4600">
                <a:latin typeface="Arial Bold"/>
                <a:ea typeface="Arial Bold"/>
                <a:cs typeface="Arial Bold"/>
                <a:sym typeface="Arial Bold"/>
              </a:rPr>
              <a:t>automatically</a:t>
            </a:r>
            <a:r>
              <a:rPr sz="4600"/>
              <a:t> (platform, ip address, number of CPUs)</a:t>
            </a:r>
            <a:endParaRPr sz="4600"/>
          </a:p>
          <a:p>
            <a:pPr lvl="1" marL="1349614" indent="-944574">
              <a:defRPr sz="1800"/>
            </a:pPr>
            <a:r>
              <a:rPr sz="4600"/>
              <a:t>Many other objects in Chef can also add Node attributes (Cookbooks, Roles and Environments, Recipes, Attribute Files)</a:t>
            </a:r>
            <a:endParaRPr sz="4600"/>
          </a:p>
          <a:p>
            <a:pPr lvl="0">
              <a:defRPr sz="1800"/>
            </a:pPr>
            <a:endParaRPr sz="4600"/>
          </a:p>
          <a:p>
            <a:pPr lvl="1" marL="1349614" indent="-944574">
              <a:defRPr sz="1800"/>
            </a:pPr>
            <a:r>
              <a:rPr sz="4600"/>
              <a:t>Nodes are stored and indexed on the Chef Server</a:t>
            </a:r>
          </a:p>
        </p:txBody>
      </p:sp>
    </p:spTree>
  </p:cSld>
  <p:clrMapOvr>
    <a:masterClrMapping/>
  </p:clrMapOvr>
  <p:transition spd="med" advClick="1"/>
</p:sld>
</file>

<file path=ppt/slides/slide3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2" name="Shape 545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Ohai</a:t>
            </a:r>
          </a:p>
        </p:txBody>
      </p:sp>
      <p:grpSp>
        <p:nvGrpSpPr>
          <p:cNvPr id="5455" name="Group 5455"/>
          <p:cNvGrpSpPr/>
          <p:nvPr/>
        </p:nvGrpSpPr>
        <p:grpSpPr>
          <a:xfrm>
            <a:off x="177816" y="1520825"/>
            <a:ext cx="4521644" cy="7366000"/>
            <a:chOff x="0" y="0"/>
            <a:chExt cx="4521642" cy="7366000"/>
          </a:xfrm>
        </p:grpSpPr>
        <p:sp>
          <p:nvSpPr>
            <p:cNvPr id="5453" name="Shape 5453"/>
            <p:cNvSpPr/>
            <p:nvPr/>
          </p:nvSpPr>
          <p:spPr>
            <a:xfrm>
              <a:off x="-1" y="0"/>
              <a:ext cx="4521644" cy="73660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sz="2200">
                  <a:latin typeface="Courier"/>
                  <a:ea typeface="Courier"/>
                  <a:cs typeface="Courier"/>
                  <a:sym typeface="Courier"/>
                </a:defRPr>
              </a:pPr>
            </a:p>
          </p:txBody>
        </p:sp>
        <p:sp>
          <p:nvSpPr>
            <p:cNvPr id="5454" name="Shape 5454"/>
            <p:cNvSpPr/>
            <p:nvPr/>
          </p:nvSpPr>
          <p:spPr>
            <a:xfrm>
              <a:off x="-1" y="50800"/>
              <a:ext cx="4521644" cy="726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"languages"</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"ruby"</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"platform"</a:t>
              </a:r>
              <a:r>
                <a:rPr sz="2200">
                  <a:latin typeface="Courier"/>
                  <a:ea typeface="Courier"/>
                  <a:cs typeface="Courier"/>
                  <a:sym typeface="Courier"/>
                </a:rPr>
                <a:t>: </a:t>
              </a:r>
              <a:r>
                <a:rPr sz="2200">
                  <a:solidFill>
                    <a:srgbClr val="BA2121"/>
                  </a:solidFill>
                  <a:latin typeface="Courier"/>
                  <a:ea typeface="Courier"/>
                  <a:cs typeface="Courier"/>
                  <a:sym typeface="Courier"/>
                </a:rPr>
                <a:t>"i386-mingw32"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"version"</a:t>
              </a:r>
              <a:r>
                <a:rPr sz="2200">
                  <a:latin typeface="Courier"/>
                  <a:ea typeface="Courier"/>
                  <a:cs typeface="Courier"/>
                  <a:sym typeface="Courier"/>
                </a:rPr>
                <a:t>: </a:t>
              </a:r>
              <a:r>
                <a:rPr sz="2200">
                  <a:solidFill>
                    <a:srgbClr val="BA2121"/>
                  </a:solidFill>
                  <a:latin typeface="Courier"/>
                  <a:ea typeface="Courier"/>
                  <a:cs typeface="Courier"/>
                  <a:sym typeface="Courier"/>
                </a:rPr>
                <a:t>"1.9.3”</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a:t>
              </a:r>
              <a:r>
                <a:rPr sz="2200">
                  <a:latin typeface="Courier"/>
                  <a:ea typeface="Courier"/>
                  <a:cs typeface="Courier"/>
                  <a:sym typeface="Courier"/>
                </a:rPr>
                <a:t>: </a:t>
              </a:r>
              <a:r>
                <a:rPr sz="2200">
                  <a:solidFill>
                    <a:srgbClr val="BA2121"/>
                  </a:solidFill>
                  <a:latin typeface="Courier"/>
                  <a:ea typeface="Courier"/>
                  <a:cs typeface="Courier"/>
                  <a:sym typeface="Courier"/>
                </a:rPr>
                <a:t>"i386-pc-mingw32"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"target_cpu"</a:t>
              </a:r>
              <a:r>
                <a:rPr sz="2200">
                  <a:latin typeface="Courier"/>
                  <a:ea typeface="Courier"/>
                  <a:cs typeface="Courier"/>
                  <a:sym typeface="Courier"/>
                </a:rPr>
                <a:t>: </a:t>
              </a:r>
              <a:r>
                <a:rPr sz="2200">
                  <a:solidFill>
                    <a:srgbClr val="BA2121"/>
                  </a:solidFill>
                  <a:latin typeface="Courier"/>
                  <a:ea typeface="Courier"/>
                  <a:cs typeface="Courier"/>
                  <a:sym typeface="Courier"/>
                </a:rPr>
                <a:t>"i386"</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"target_vendor"</a:t>
              </a:r>
              <a:r>
                <a:rPr sz="2200">
                  <a:latin typeface="Courier"/>
                  <a:ea typeface="Courier"/>
                  <a:cs typeface="Courier"/>
                  <a:sym typeface="Courier"/>
                </a:rPr>
                <a:t>: </a:t>
              </a:r>
              <a:r>
                <a:rPr sz="2200">
                  <a:solidFill>
                    <a:srgbClr val="BA2121"/>
                  </a:solidFill>
                  <a:latin typeface="Courier"/>
                  <a:ea typeface="Courier"/>
                  <a:cs typeface="Courier"/>
                  <a:sym typeface="Courier"/>
                </a:rPr>
                <a:t>"pc"</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"target_os"</a:t>
              </a:r>
              <a:r>
                <a:rPr sz="2200">
                  <a:latin typeface="Courier"/>
                  <a:ea typeface="Courier"/>
                  <a:cs typeface="Courier"/>
                  <a:sym typeface="Courier"/>
                </a:rPr>
                <a:t>: </a:t>
              </a:r>
              <a:r>
                <a:rPr sz="2200">
                  <a:solidFill>
                    <a:srgbClr val="BA2121"/>
                  </a:solidFill>
                  <a:latin typeface="Courier"/>
                  <a:ea typeface="Courier"/>
                  <a:cs typeface="Courier"/>
                  <a:sym typeface="Courier"/>
                </a:rPr>
                <a:t>"mingw32"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a:t>
              </a:r>
              <a:r>
                <a:rPr sz="2200">
                  <a:latin typeface="Courier"/>
                  <a:ea typeface="Courier"/>
                  <a:cs typeface="Courier"/>
                  <a:sym typeface="Courier"/>
                </a:rPr>
                <a:t>: </a:t>
              </a:r>
              <a:r>
                <a:rPr sz="2200">
                  <a:solidFill>
                    <a:srgbClr val="BA2121"/>
                  </a:solidFill>
                  <a:latin typeface="Courier"/>
                  <a:ea typeface="Courier"/>
                  <a:cs typeface="Courier"/>
                  <a:sym typeface="Courier"/>
                </a:rPr>
                <a:t>"i686-pc-mingw32"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"host_cpu"</a:t>
              </a:r>
              <a:r>
                <a:rPr sz="2200">
                  <a:latin typeface="Courier"/>
                  <a:ea typeface="Courier"/>
                  <a:cs typeface="Courier"/>
                  <a:sym typeface="Courier"/>
                </a:rPr>
                <a:t>:</a:t>
              </a:r>
              <a:r>
                <a:rPr sz="2200">
                  <a:solidFill>
                    <a:srgbClr val="BA2121"/>
                  </a:solidFill>
                  <a:latin typeface="Courier"/>
                  <a:ea typeface="Courier"/>
                  <a:cs typeface="Courier"/>
                  <a:sym typeface="Courier"/>
                </a:rPr>
                <a:t> "i686"</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"host_os"</a:t>
              </a:r>
              <a:r>
                <a:rPr sz="2200">
                  <a:latin typeface="Courier"/>
                  <a:ea typeface="Courier"/>
                  <a:cs typeface="Courier"/>
                  <a:sym typeface="Courier"/>
                </a:rPr>
                <a:t>: </a:t>
              </a:r>
              <a:r>
                <a:rPr sz="2200">
                  <a:solidFill>
                    <a:srgbClr val="BA2121"/>
                  </a:solidFill>
                  <a:latin typeface="Courier"/>
                  <a:ea typeface="Courier"/>
                  <a:cs typeface="Courier"/>
                  <a:sym typeface="Courier"/>
                </a:rPr>
                <a:t>"mingw32"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"host_vendor"</a:t>
              </a:r>
              <a:r>
                <a:rPr sz="2200">
                  <a:latin typeface="Courier"/>
                  <a:ea typeface="Courier"/>
                  <a:cs typeface="Courier"/>
                  <a:sym typeface="Courier"/>
                </a:rPr>
                <a:t>: </a:t>
              </a:r>
              <a:r>
                <a:rPr sz="2200">
                  <a:solidFill>
                    <a:srgbClr val="BA2121"/>
                  </a:solidFill>
                  <a:latin typeface="Courier"/>
                  <a:ea typeface="Courier"/>
                  <a:cs typeface="Courier"/>
                  <a:sym typeface="Courier"/>
                </a:rPr>
                <a:t>"pc"</a:t>
              </a:r>
              <a:r>
                <a:rPr sz="2200">
                  <a:latin typeface="Courier"/>
                  <a:ea typeface="Courier"/>
                  <a:cs typeface="Courier"/>
                  <a:sym typeface="Courier"/>
                </a:rPr>
                <a:t>,</a:t>
              </a:r>
              <a:endParaRPr sz="2200">
                <a:latin typeface="Calibri"/>
                <a:ea typeface="Calibri"/>
                <a:cs typeface="Calibri"/>
                <a:sym typeface="Calibri"/>
              </a:endParaRPr>
            </a:p>
            <a:p>
              <a:pPr lvl="0">
                <a:defRPr sz="1800"/>
              </a:pP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"perl"</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"version"</a:t>
              </a:r>
              <a:r>
                <a:rPr sz="2200">
                  <a:latin typeface="Courier"/>
                  <a:ea typeface="Courier"/>
                  <a:cs typeface="Courier"/>
                  <a:sym typeface="Courier"/>
                </a:rPr>
                <a:t>: </a:t>
              </a:r>
              <a:r>
                <a:rPr sz="2200">
                  <a:solidFill>
                    <a:srgbClr val="BA2121"/>
                  </a:solidFill>
                  <a:latin typeface="Courier"/>
                  <a:ea typeface="Courier"/>
                  <a:cs typeface="Courier"/>
                  <a:sym typeface="Courier"/>
                </a:rPr>
                <a:t>"5.8.8"</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"archname”</a:t>
              </a:r>
              <a:r>
                <a:rPr sz="2200">
                  <a:latin typeface="Courier"/>
                  <a:ea typeface="Courier"/>
                  <a:cs typeface="Courier"/>
                  <a:sym typeface="Courier"/>
                </a:rPr>
                <a:t>:</a:t>
              </a:r>
              <a:r>
                <a:rPr sz="2200">
                  <a:solidFill>
                    <a:srgbClr val="BA2121"/>
                  </a:solidFill>
                  <a:latin typeface="Courier"/>
                  <a:ea typeface="Courier"/>
                  <a:cs typeface="Courier"/>
                  <a:sym typeface="Courier"/>
                </a:rPr>
                <a:t>"msys-64int"</a:t>
              </a:r>
              <a:endParaRPr sz="2200">
                <a:latin typeface="Calibri"/>
                <a:ea typeface="Calibri"/>
                <a:cs typeface="Calibri"/>
                <a:sym typeface="Calibri"/>
              </a:endParaRPr>
            </a:p>
            <a:p>
              <a:pPr lvl="0">
                <a:defRPr sz="1800"/>
              </a:pP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p>
          </p:txBody>
        </p:sp>
      </p:grpSp>
      <p:grpSp>
        <p:nvGrpSpPr>
          <p:cNvPr id="5458" name="Group 5458"/>
          <p:cNvGrpSpPr/>
          <p:nvPr/>
        </p:nvGrpSpPr>
        <p:grpSpPr>
          <a:xfrm>
            <a:off x="10707143" y="1622425"/>
            <a:ext cx="5474239" cy="7162800"/>
            <a:chOff x="0" y="0"/>
            <a:chExt cx="5474237" cy="7162800"/>
          </a:xfrm>
        </p:grpSpPr>
        <p:sp>
          <p:nvSpPr>
            <p:cNvPr id="5456" name="Shape 5456"/>
            <p:cNvSpPr/>
            <p:nvPr/>
          </p:nvSpPr>
          <p:spPr>
            <a:xfrm>
              <a:off x="-1" y="0"/>
              <a:ext cx="5474239" cy="71628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457" name="Shape 5457"/>
            <p:cNvSpPr/>
            <p:nvPr/>
          </p:nvSpPr>
          <p:spPr>
            <a:xfrm>
              <a:off x="-1" y="50800"/>
              <a:ext cx="5474239" cy="706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"network"</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"interfaces"</a:t>
              </a:r>
              <a:r>
                <a:rPr sz="22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"lo"</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"mtu"</a:t>
              </a:r>
              <a:r>
                <a:rPr sz="2000">
                  <a:latin typeface="Courier"/>
                  <a:ea typeface="Courier"/>
                  <a:cs typeface="Courier"/>
                  <a:sym typeface="Courier"/>
                </a:rPr>
                <a:t>: </a:t>
              </a:r>
              <a:r>
                <a:rPr sz="2000">
                  <a:solidFill>
                    <a:srgbClr val="BA2121"/>
                  </a:solidFill>
                  <a:latin typeface="Courier"/>
                  <a:ea typeface="Courier"/>
                  <a:cs typeface="Courier"/>
                  <a:sym typeface="Courier"/>
                </a:rPr>
                <a:t>"16436"</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"flags"</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sz="2000">
                  <a:solidFill>
                    <a:srgbClr val="BA2121"/>
                  </a:solidFill>
                  <a:latin typeface="Courier"/>
                  <a:ea typeface="Courier"/>
                  <a:cs typeface="Courier"/>
                  <a:sym typeface="Courier"/>
                </a:rPr>
                <a:t>"LOOPBACK"</a:t>
              </a:r>
              <a:r>
                <a:rPr sz="2000">
                  <a:latin typeface="Courier"/>
                  <a:ea typeface="Courier"/>
                  <a:cs typeface="Courier"/>
                  <a:sym typeface="Courier"/>
                </a:rPr>
                <a:t>, </a:t>
              </a:r>
              <a:r>
                <a:rPr sz="2000">
                  <a:solidFill>
                    <a:srgbClr val="BA2121"/>
                  </a:solidFill>
                  <a:latin typeface="Courier"/>
                  <a:ea typeface="Courier"/>
                  <a:cs typeface="Courier"/>
                  <a:sym typeface="Courier"/>
                </a:rPr>
                <a:t>"UP","LOWER_UP"</a:t>
              </a:r>
              <a:endParaRPr sz="2000">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"encapsulation"</a:t>
              </a:r>
              <a:r>
                <a:rPr sz="2000">
                  <a:latin typeface="Courier"/>
                  <a:ea typeface="Courier"/>
                  <a:cs typeface="Courier"/>
                  <a:sym typeface="Courier"/>
                </a:rPr>
                <a:t>: </a:t>
              </a:r>
              <a:r>
                <a:rPr sz="2000">
                  <a:solidFill>
                    <a:srgbClr val="BA2121"/>
                  </a:solidFill>
                  <a:latin typeface="Courier"/>
                  <a:ea typeface="Courier"/>
                  <a:cs typeface="Courier"/>
                  <a:sym typeface="Courier"/>
                </a:rPr>
                <a:t>"Loopback"</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"addresses"</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"127.0.0.1"</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"family"</a:t>
              </a:r>
              <a:r>
                <a:rPr sz="2000">
                  <a:latin typeface="Courier"/>
                  <a:ea typeface="Courier"/>
                  <a:cs typeface="Courier"/>
                  <a:sym typeface="Courier"/>
                </a:rPr>
                <a:t>: </a:t>
              </a:r>
              <a:r>
                <a:rPr sz="2000">
                  <a:solidFill>
                    <a:srgbClr val="BA2121"/>
                  </a:solidFill>
                  <a:latin typeface="Courier"/>
                  <a:ea typeface="Courier"/>
                  <a:cs typeface="Courier"/>
                  <a:sym typeface="Courier"/>
                </a:rPr>
                <a:t>"inet"</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latin typeface="Courier"/>
                  <a:ea typeface="Courier"/>
                  <a:cs typeface="Courier"/>
                  <a:sym typeface="Courier"/>
                </a:rPr>
                <a:t>         </a:t>
              </a:r>
              <a:r>
                <a:rPr b="1" sz="2000">
                  <a:solidFill>
                    <a:srgbClr val="008000"/>
                  </a:solidFill>
                  <a:latin typeface="Courier"/>
                  <a:ea typeface="Courier"/>
                  <a:cs typeface="Courier"/>
                  <a:sym typeface="Courier"/>
                </a:rPr>
                <a:t>"netmask"</a:t>
              </a:r>
              <a:r>
                <a:rPr b="1" sz="2000">
                  <a:latin typeface="Courier"/>
                  <a:ea typeface="Courier"/>
                  <a:cs typeface="Courier"/>
                  <a:sym typeface="Courier"/>
                </a:rPr>
                <a:t>: </a:t>
              </a:r>
              <a:r>
                <a:rPr b="1" sz="2000">
                  <a:solidFill>
                    <a:srgbClr val="008000"/>
                  </a:solidFill>
                  <a:latin typeface="Courier"/>
                  <a:ea typeface="Courier"/>
                  <a:cs typeface="Courier"/>
                  <a:sym typeface="Courier"/>
                </a:rPr>
                <a:t>"255.0.0.0"</a:t>
              </a:r>
              <a:r>
                <a:rPr b="1"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"scope"</a:t>
              </a:r>
              <a:r>
                <a:rPr sz="2000">
                  <a:latin typeface="Courier"/>
                  <a:ea typeface="Courier"/>
                  <a:cs typeface="Courier"/>
                  <a:sym typeface="Courier"/>
                </a:rPr>
                <a:t>: </a:t>
              </a:r>
              <a:r>
                <a:rPr sz="2000">
                  <a:solidFill>
                    <a:srgbClr val="BA2121"/>
                  </a:solidFill>
                  <a:latin typeface="Courier"/>
                  <a:ea typeface="Courier"/>
                  <a:cs typeface="Courier"/>
                  <a:sym typeface="Courier"/>
                </a:rPr>
                <a:t>"Node"</a:t>
              </a:r>
              <a:endParaRPr sz="2000">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"::1"</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"family"</a:t>
              </a:r>
              <a:r>
                <a:rPr sz="2000">
                  <a:latin typeface="Courier"/>
                  <a:ea typeface="Courier"/>
                  <a:cs typeface="Courier"/>
                  <a:sym typeface="Courier"/>
                </a:rPr>
                <a:t>: </a:t>
              </a:r>
              <a:r>
                <a:rPr sz="2000">
                  <a:solidFill>
                    <a:srgbClr val="BA2121"/>
                  </a:solidFill>
                  <a:latin typeface="Courier"/>
                  <a:ea typeface="Courier"/>
                  <a:cs typeface="Courier"/>
                  <a:sym typeface="Courier"/>
                </a:rPr>
                <a:t>"inet6"</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         "scope": </a:t>
              </a:r>
              <a:r>
                <a:rPr b="1" sz="2000">
                  <a:solidFill>
                    <a:srgbClr val="BA2121"/>
                  </a:solidFill>
                  <a:latin typeface="Courier"/>
                  <a:ea typeface="Courier"/>
                  <a:cs typeface="Courier"/>
                  <a:sym typeface="Courier"/>
                </a:rPr>
                <a:t>"Node"</a:t>
              </a:r>
              <a:endParaRPr b="1" sz="2000">
                <a:solidFill>
                  <a:srgbClr val="008000"/>
                </a:solidFill>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sz="2000">
                  <a:solidFill>
                    <a:srgbClr val="BA2121"/>
                  </a:solidFill>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"eth0"</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"type"</a:t>
              </a:r>
              <a:r>
                <a:rPr sz="2000">
                  <a:latin typeface="Courier"/>
                  <a:ea typeface="Courier"/>
                  <a:cs typeface="Courier"/>
                  <a:sym typeface="Courier"/>
                </a:rPr>
                <a:t>: </a:t>
              </a:r>
              <a:r>
                <a:rPr sz="2000">
                  <a:solidFill>
                    <a:srgbClr val="BA2121"/>
                  </a:solidFill>
                  <a:latin typeface="Courier"/>
                  <a:ea typeface="Courier"/>
                  <a:cs typeface="Courier"/>
                  <a:sym typeface="Courier"/>
                </a:rPr>
                <a:t>"eth"</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"number"</a:t>
              </a:r>
              <a:r>
                <a:rPr sz="2000">
                  <a:latin typeface="Courier"/>
                  <a:ea typeface="Courier"/>
                  <a:cs typeface="Courier"/>
                  <a:sym typeface="Courier"/>
                </a:rPr>
                <a:t>: </a:t>
              </a:r>
              <a:r>
                <a:rPr sz="2000">
                  <a:solidFill>
                    <a:srgbClr val="BA2121"/>
                  </a:solidFill>
                  <a:latin typeface="Courier"/>
                  <a:ea typeface="Courier"/>
                  <a:cs typeface="Courier"/>
                  <a:sym typeface="Courier"/>
                </a:rPr>
                <a:t>"0"</a:t>
              </a:r>
              <a:r>
                <a:rPr sz="2000">
                  <a:latin typeface="Courier"/>
                  <a:ea typeface="Courier"/>
                  <a:cs typeface="Courier"/>
                  <a:sym typeface="Courier"/>
                </a:rPr>
                <a:t>,</a:t>
              </a:r>
            </a:p>
          </p:txBody>
        </p:sp>
      </p:grpSp>
      <p:grpSp>
        <p:nvGrpSpPr>
          <p:cNvPr id="5461" name="Group 5461"/>
          <p:cNvGrpSpPr/>
          <p:nvPr/>
        </p:nvGrpSpPr>
        <p:grpSpPr>
          <a:xfrm>
            <a:off x="4864574" y="1524000"/>
            <a:ext cx="5664756" cy="7366000"/>
            <a:chOff x="0" y="0"/>
            <a:chExt cx="5664755" cy="7366000"/>
          </a:xfrm>
        </p:grpSpPr>
        <p:sp>
          <p:nvSpPr>
            <p:cNvPr id="5459" name="Shape 5459"/>
            <p:cNvSpPr/>
            <p:nvPr/>
          </p:nvSpPr>
          <p:spPr>
            <a:xfrm>
              <a:off x="-1" y="0"/>
              <a:ext cx="5664756" cy="73660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sz="2200">
                  <a:solidFill>
                    <a:srgbClr val="BA2121"/>
                  </a:solidFill>
                  <a:latin typeface="Courier"/>
                  <a:ea typeface="Courier"/>
                  <a:cs typeface="Courier"/>
                  <a:sym typeface="Courier"/>
                </a:defRPr>
              </a:pPr>
            </a:p>
          </p:txBody>
        </p:sp>
        <p:sp>
          <p:nvSpPr>
            <p:cNvPr id="5460" name="Shape 5460"/>
            <p:cNvSpPr/>
            <p:nvPr/>
          </p:nvSpPr>
          <p:spPr>
            <a:xfrm>
              <a:off x="-1" y="50800"/>
              <a:ext cx="5664756" cy="726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"kernel"</a:t>
              </a:r>
              <a:r>
                <a:rPr sz="2200">
                  <a:latin typeface="Courier"/>
                  <a:ea typeface="Courier"/>
                  <a:cs typeface="Courier"/>
                  <a:sym typeface="Courier"/>
                </a:rPr>
                <a:t>: {</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os_info</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boot_device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"\\Device\\HarddiskVolume1",</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build_number</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"9200",</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build_type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"Multiprocessor Free",</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caption</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"Microsoft Windows Server 2012 Standard",</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code_set</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"1252",</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country_code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"1",</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creation_class_name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"Win32_OperatingSystem",</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cs_creation_class_name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"Win32_ComputerSystem",</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csd_version</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null,</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"C1263834251”},</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machine</a:t>
              </a:r>
              <a:r>
                <a:rPr sz="2200">
                  <a:solidFill>
                    <a:srgbClr val="008000"/>
                  </a:solidFill>
                  <a:latin typeface="Courier"/>
                  <a:ea typeface="Courier"/>
                  <a:cs typeface="Courier"/>
                  <a:sym typeface="Courier"/>
                </a:rPr>
                <a:t>"</a:t>
              </a:r>
              <a:r>
                <a:rPr sz="2200">
                  <a:latin typeface="Courier"/>
                  <a:ea typeface="Courier"/>
                  <a:cs typeface="Courier"/>
                  <a:sym typeface="Courier"/>
                </a:rPr>
                <a:t>: </a:t>
              </a:r>
              <a:r>
                <a:rPr sz="2200">
                  <a:solidFill>
                    <a:srgbClr val="BA2121"/>
                  </a:solidFill>
                  <a:latin typeface="Courier"/>
                  <a:ea typeface="Courier"/>
                  <a:cs typeface="Courier"/>
                  <a:sym typeface="Courier"/>
                </a:rPr>
                <a:t>"x86_64"</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pnp_drivers</a:t>
              </a:r>
              <a:r>
                <a:rPr sz="2200">
                  <a:solidFill>
                    <a:srgbClr val="008000"/>
                  </a:solidFill>
                  <a:latin typeface="Courier"/>
                  <a:ea typeface="Courier"/>
                  <a:cs typeface="Courier"/>
                  <a:sym typeface="Courier"/>
                </a:rPr>
                <a:t>"</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BA2121"/>
                  </a:solidFill>
                  <a:latin typeface="Courier"/>
                  <a:ea typeface="Courier"/>
                  <a:cs typeface="Courier"/>
                  <a:sym typeface="Courier"/>
                </a:rPr>
                <a:t>"SWD\\PRINTENUM\\{B86F2C50-C174-459A-AE9E-0097FCE113EE}”</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a:t>
              </a:r>
            </a:p>
          </p:txBody>
        </p:sp>
      </p:grpSp>
    </p:spTree>
  </p:cSld>
  <p:clrMapOvr>
    <a:masterClrMapping/>
  </p:clrMapOvr>
  <p:transition spd="med" advClick="1"/>
</p:sld>
</file>

<file path=ppt/slides/slide3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65" name="Group 5465"/>
          <p:cNvGrpSpPr/>
          <p:nvPr/>
        </p:nvGrpSpPr>
        <p:grpSpPr>
          <a:xfrm>
            <a:off x="800176" y="1854201"/>
            <a:ext cx="14657236" cy="1219201"/>
            <a:chOff x="0" y="0"/>
            <a:chExt cx="14657235" cy="1219200"/>
          </a:xfrm>
        </p:grpSpPr>
        <p:sp>
          <p:nvSpPr>
            <p:cNvPr id="5463" name="Shape 5463"/>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464" name="Shape 546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ohai | oh -Paging</a:t>
              </a:r>
            </a:p>
          </p:txBody>
        </p:sp>
      </p:grpSp>
      <p:sp>
        <p:nvSpPr>
          <p:cNvPr id="5466" name="Shape 54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Run Ohai on Target</a:t>
            </a:r>
          </a:p>
        </p:txBody>
      </p:sp>
      <p:grpSp>
        <p:nvGrpSpPr>
          <p:cNvPr id="5469" name="Group 5469"/>
          <p:cNvGrpSpPr/>
          <p:nvPr/>
        </p:nvGrpSpPr>
        <p:grpSpPr>
          <a:xfrm>
            <a:off x="800893" y="3257548"/>
            <a:ext cx="14655802" cy="5410201"/>
            <a:chOff x="0" y="0"/>
            <a:chExt cx="14655801" cy="5410200"/>
          </a:xfrm>
        </p:grpSpPr>
        <p:sp>
          <p:nvSpPr>
            <p:cNvPr id="5467" name="Shape 5467"/>
            <p:cNvSpPr/>
            <p:nvPr/>
          </p:nvSpPr>
          <p:spPr>
            <a:xfrm>
              <a:off x="0" y="133350"/>
              <a:ext cx="14655802" cy="51435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Arial"/>
                  <a:ea typeface="Arial"/>
                  <a:cs typeface="Arial"/>
                  <a:sym typeface="Arial"/>
                </a:defRPr>
              </a:pPr>
            </a:p>
          </p:txBody>
        </p:sp>
        <p:sp>
          <p:nvSpPr>
            <p:cNvPr id="5468" name="Shape 5468"/>
            <p:cNvSpPr/>
            <p:nvPr/>
          </p:nvSpPr>
          <p:spPr>
            <a:xfrm>
              <a:off x="0" y="-1"/>
              <a:ext cx="14655802" cy="541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22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"languages": {</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"ruby": {</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"platform": "i386-mingw32",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"version": "1.9.3",</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"release_date": "2013-11-22",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"target": "i386-pc-mingw32",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"target_cpu": "i386",</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"target_vendor": "pc",</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"target_os": "mingw32",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"host": "i686-pc-mingw32",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"host_cpu": "i686",</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"host_os": "mingw32",</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"host_vendor": "pc",</a:t>
              </a:r>
              <a:endParaRPr sz="4800">
                <a:solidFill>
                  <a:srgbClr val="FFFFFF"/>
                </a:solidFill>
                <a:latin typeface="Calibri"/>
                <a:ea typeface="Calibri"/>
                <a:cs typeface="Calibri"/>
                <a:sym typeface="Calibri"/>
              </a:endParaRPr>
            </a:p>
            <a:p>
              <a:pPr lvl="0" marL="190500" indent="-190500">
                <a:defRPr sz="1800"/>
              </a:pPr>
              <a:r>
                <a:rPr sz="2200">
                  <a:solidFill>
                    <a:srgbClr val="FFFFFF"/>
                  </a:solidFill>
                  <a:latin typeface="Courier"/>
                  <a:ea typeface="Courier"/>
                  <a:cs typeface="Courier"/>
                  <a:sym typeface="Courier"/>
                </a:rPr>
                <a:t>      ….</a:t>
              </a:r>
            </a:p>
          </p:txBody>
        </p:sp>
      </p:gr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7" name="Shape 1817"/>
          <p:cNvSpPr/>
          <p:nvPr/>
        </p:nvSpPr>
        <p:spPr>
          <a:xfrm>
            <a:off x="5334520" y="25781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18" name="Shape 1818"/>
          <p:cNvSpPr/>
          <p:nvPr/>
        </p:nvSpPr>
        <p:spPr>
          <a:xfrm>
            <a:off x="6888836" y="3009365"/>
            <a:ext cx="175232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Application</a:t>
            </a:r>
          </a:p>
        </p:txBody>
      </p:sp>
      <p:sp>
        <p:nvSpPr>
          <p:cNvPr id="1819" name="Shape 1819"/>
          <p:cNvSpPr/>
          <p:nvPr/>
        </p:nvSpPr>
        <p:spPr>
          <a:xfrm>
            <a:off x="5334520"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20" name="Shape 1820"/>
          <p:cNvSpPr/>
          <p:nvPr/>
        </p:nvSpPr>
        <p:spPr>
          <a:xfrm>
            <a:off x="6884072" y="4571465"/>
            <a:ext cx="3373364"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Application Database</a:t>
            </a:r>
          </a:p>
        </p:txBody>
      </p:sp>
      <p:sp>
        <p:nvSpPr>
          <p:cNvPr id="1821" name="Shape 182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Add a database</a:t>
            </a:r>
          </a:p>
        </p:txBody>
      </p:sp>
    </p:spTree>
  </p:cSld>
  <p:clrMapOvr>
    <a:masterClrMapping/>
  </p:clrMapOvr>
  <p:transition spd="med" advClick="1"/>
</p:sld>
</file>

<file path=ppt/slides/slide3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75" name="Group 5475"/>
          <p:cNvGrpSpPr/>
          <p:nvPr/>
        </p:nvGrpSpPr>
        <p:grpSpPr>
          <a:xfrm>
            <a:off x="812878" y="1854201"/>
            <a:ext cx="14657236" cy="1219201"/>
            <a:chOff x="0" y="0"/>
            <a:chExt cx="14657235" cy="1219200"/>
          </a:xfrm>
        </p:grpSpPr>
        <p:sp>
          <p:nvSpPr>
            <p:cNvPr id="5473" name="Shape 5473"/>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5474" name="Shape 5474"/>
            <p:cNvSpPr/>
            <p:nvPr/>
          </p:nvSpPr>
          <p:spPr>
            <a:xfrm>
              <a:off x="-1" y="76200"/>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node show node1 –l</a:t>
              </a:r>
            </a:p>
          </p:txBody>
        </p:sp>
      </p:grpSp>
      <p:sp>
        <p:nvSpPr>
          <p:cNvPr id="5476" name="Shape 5476"/>
          <p:cNvSpPr/>
          <p:nvPr>
            <p:ph type="title"/>
          </p:nvPr>
        </p:nvSpPr>
        <p:spPr>
          <a:xfrm>
            <a:off x="800271" y="177800"/>
            <a:ext cx="14657235" cy="1117600"/>
          </a:xfrm>
          <a:prstGeom prst="rect">
            <a:avLst/>
          </a:prstGeom>
        </p:spPr>
        <p:txBody>
          <a:bodyPr lIns="0" tIns="0" rIns="0" bIns="0">
            <a:normAutofit fontScale="100000" lnSpcReduction="0"/>
          </a:bodyPr>
          <a:lstStyle>
            <a:lvl1pPr>
              <a:defRPr sz="5200"/>
            </a:lvl1pPr>
          </a:lstStyle>
          <a:p>
            <a:pPr lvl="0">
              <a:defRPr sz="1800">
                <a:solidFill>
                  <a:srgbClr val="000000"/>
                </a:solidFill>
                <a:effectLst/>
              </a:defRPr>
            </a:pPr>
            <a:r>
              <a:rPr sz="5200">
                <a:solidFill>
                  <a:srgbClr val="FFFFFF"/>
                </a:solidFill>
                <a:effectLst>
                  <a:outerShdw sx="100000" sy="100000" kx="0" ky="0" algn="b" rotWithShape="0" blurRad="38100" dist="38100" dir="2700000">
                    <a:srgbClr val="C0C0C0"/>
                  </a:outerShdw>
                </a:effectLst>
              </a:rPr>
              <a:t>Exercise: Showing all the attributes of a node</a:t>
            </a:r>
          </a:p>
        </p:txBody>
      </p:sp>
      <p:grpSp>
        <p:nvGrpSpPr>
          <p:cNvPr id="5479" name="Group 5479"/>
          <p:cNvGrpSpPr/>
          <p:nvPr/>
        </p:nvGrpSpPr>
        <p:grpSpPr>
          <a:xfrm>
            <a:off x="800893" y="3505200"/>
            <a:ext cx="14655802" cy="5143500"/>
            <a:chOff x="0" y="0"/>
            <a:chExt cx="14655801" cy="5143500"/>
          </a:xfrm>
        </p:grpSpPr>
        <p:sp>
          <p:nvSpPr>
            <p:cNvPr id="5477" name="Shape 5477"/>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Arial"/>
                  <a:ea typeface="Arial"/>
                  <a:cs typeface="Arial"/>
                  <a:sym typeface="Arial"/>
                </a:defRPr>
              </a:pPr>
            </a:p>
          </p:txBody>
        </p:sp>
        <p:sp>
          <p:nvSpPr>
            <p:cNvPr id="5478" name="Shape 5478"/>
            <p:cNvSpPr/>
            <p:nvPr/>
          </p:nvSpPr>
          <p:spPr>
            <a:xfrm>
              <a:off x="0" y="317498"/>
              <a:ext cx="14655802" cy="4508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5" indent="457200">
                <a:defRPr sz="1800"/>
              </a:pPr>
              <a:r>
                <a:rPr sz="2400">
                  <a:solidFill>
                    <a:srgbClr val="FFFFFF"/>
                  </a:solidFill>
                  <a:latin typeface="Courier"/>
                  <a:ea typeface="Courier"/>
                  <a:cs typeface="Courier"/>
                  <a:sym typeface="Courier"/>
                </a:rPr>
                <a:t>Node Name:   node1</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Environment: _default</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FQDN:        C1263834251</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IP:          10.160.33.236</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Run List:    recipe[iis_demo]</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Roles:</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Recipes:     iis_demo, iis_demo::default</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Platform:    windows 6.2.9200</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Tags:</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Attributes:</a:t>
              </a:r>
              <a:endParaRPr sz="4800">
                <a:solidFill>
                  <a:srgbClr val="FFFFFF"/>
                </a:solidFill>
                <a:latin typeface="Calibri"/>
                <a:ea typeface="Calibri"/>
                <a:cs typeface="Calibri"/>
                <a:sym typeface="Calibri"/>
              </a:endParaRPr>
            </a:p>
            <a:p>
              <a:pPr lvl="5" indent="457200">
                <a:defRPr sz="1800"/>
              </a:pPr>
              <a:r>
                <a:rPr sz="2400">
                  <a:solidFill>
                    <a:srgbClr val="FFFFFF"/>
                  </a:solidFill>
                  <a:latin typeface="Courier"/>
                  <a:ea typeface="Courier"/>
                  <a:cs typeface="Courier"/>
                  <a:sym typeface="Courier"/>
                </a:rPr>
                <a:t>…</a:t>
              </a:r>
            </a:p>
          </p:txBody>
        </p:sp>
      </p:grpSp>
    </p:spTree>
  </p:cSld>
  <p:clrMapOvr>
    <a:masterClrMapping/>
  </p:clrMapOvr>
  <p:transition spd="med" advClick="1"/>
</p:sld>
</file>

<file path=ppt/slides/slide3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485" name="Group 5485"/>
          <p:cNvGrpSpPr/>
          <p:nvPr/>
        </p:nvGrpSpPr>
        <p:grpSpPr>
          <a:xfrm>
            <a:off x="812878" y="1854201"/>
            <a:ext cx="14657236" cy="1219201"/>
            <a:chOff x="0" y="0"/>
            <a:chExt cx="14657235" cy="1219200"/>
          </a:xfrm>
        </p:grpSpPr>
        <p:sp>
          <p:nvSpPr>
            <p:cNvPr id="5483" name="Shape 5483"/>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484" name="Shape 548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node show node1 -Fj</a:t>
              </a:r>
            </a:p>
          </p:txBody>
        </p:sp>
      </p:grpSp>
      <p:sp>
        <p:nvSpPr>
          <p:cNvPr id="5486" name="Shape 5486"/>
          <p:cNvSpPr/>
          <p:nvPr>
            <p:ph type="title"/>
          </p:nvPr>
        </p:nvSpPr>
        <p:spPr>
          <a:xfrm>
            <a:off x="800271" y="177800"/>
            <a:ext cx="14657235" cy="1117600"/>
          </a:xfrm>
          <a:prstGeom prst="rect">
            <a:avLst/>
          </a:prstGeom>
        </p:spPr>
        <p:txBody>
          <a:bodyPr lIns="0" tIns="0" rIns="0" bIns="0">
            <a:normAutofit fontScale="100000" lnSpcReduction="0"/>
          </a:bodyPr>
          <a:lstStyle>
            <a:lvl1pPr>
              <a:defRPr sz="5200"/>
            </a:lvl1pPr>
          </a:lstStyle>
          <a:p>
            <a:pPr lvl="0">
              <a:defRPr sz="1800">
                <a:solidFill>
                  <a:srgbClr val="000000"/>
                </a:solidFill>
                <a:effectLst/>
              </a:defRPr>
            </a:pPr>
            <a:r>
              <a:rPr sz="5200">
                <a:solidFill>
                  <a:srgbClr val="FFFFFF"/>
                </a:solidFill>
                <a:effectLst>
                  <a:outerShdw sx="100000" sy="100000" kx="0" ky="0" algn="b" rotWithShape="0" blurRad="38100" dist="38100" dir="2700000">
                    <a:srgbClr val="C0C0C0"/>
                  </a:outerShdw>
                </a:effectLst>
              </a:rPr>
              <a:t>Exercise: Showing the raw format of the node</a:t>
            </a:r>
          </a:p>
        </p:txBody>
      </p:sp>
      <p:grpSp>
        <p:nvGrpSpPr>
          <p:cNvPr id="5489" name="Group 5489"/>
          <p:cNvGrpSpPr/>
          <p:nvPr/>
        </p:nvGrpSpPr>
        <p:grpSpPr>
          <a:xfrm>
            <a:off x="800893" y="3505200"/>
            <a:ext cx="14655802" cy="5143500"/>
            <a:chOff x="0" y="0"/>
            <a:chExt cx="14655801" cy="5143500"/>
          </a:xfrm>
        </p:grpSpPr>
        <p:sp>
          <p:nvSpPr>
            <p:cNvPr id="5487" name="Shape 5487"/>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000">
                  <a:solidFill>
                    <a:srgbClr val="FFFFFF"/>
                  </a:solidFill>
                  <a:latin typeface="Courier"/>
                  <a:ea typeface="Courier"/>
                  <a:cs typeface="Courier"/>
                  <a:sym typeface="Courier"/>
                </a:defRPr>
              </a:pPr>
            </a:p>
          </p:txBody>
        </p:sp>
        <p:sp>
          <p:nvSpPr>
            <p:cNvPr id="5488" name="Shape 5488"/>
            <p:cNvSpPr/>
            <p:nvPr/>
          </p:nvSpPr>
          <p:spPr>
            <a:xfrm>
              <a:off x="0" y="514348"/>
              <a:ext cx="14655802" cy="411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40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a:defRPr sz="1800"/>
              </a:pPr>
              <a:r>
                <a:rPr sz="4000">
                  <a:solidFill>
                    <a:srgbClr val="FFFFFF"/>
                  </a:solidFill>
                  <a:latin typeface="Courier"/>
                  <a:ea typeface="Courier"/>
                  <a:cs typeface="Courier"/>
                  <a:sym typeface="Courier"/>
                </a:rPr>
                <a:t>  "name": "node1",</a:t>
              </a:r>
              <a:endParaRPr sz="4800">
                <a:solidFill>
                  <a:srgbClr val="FFFFFF"/>
                </a:solidFill>
                <a:latin typeface="Calibri"/>
                <a:ea typeface="Calibri"/>
                <a:cs typeface="Calibri"/>
                <a:sym typeface="Calibri"/>
              </a:endParaRPr>
            </a:p>
            <a:p>
              <a:pPr lvl="0" marL="190500" indent="-190500">
                <a:defRPr sz="1800"/>
              </a:pPr>
              <a:r>
                <a:rPr sz="4000">
                  <a:solidFill>
                    <a:srgbClr val="FFFFFF"/>
                  </a:solidFill>
                  <a:latin typeface="Courier"/>
                  <a:ea typeface="Courier"/>
                  <a:cs typeface="Courier"/>
                  <a:sym typeface="Courier"/>
                </a:rPr>
                <a:t>  "chef_environment": "_default",</a:t>
              </a:r>
              <a:endParaRPr sz="4800">
                <a:solidFill>
                  <a:srgbClr val="FFFFFF"/>
                </a:solidFill>
                <a:latin typeface="Calibri"/>
                <a:ea typeface="Calibri"/>
                <a:cs typeface="Calibri"/>
                <a:sym typeface="Calibri"/>
              </a:endParaRPr>
            </a:p>
            <a:p>
              <a:pPr lvl="0" marL="190500" indent="-190500">
                <a:defRPr sz="1800"/>
              </a:pPr>
              <a:r>
                <a:rPr sz="4000">
                  <a:solidFill>
                    <a:srgbClr val="FFFFFF"/>
                  </a:solidFill>
                  <a:latin typeface="Courier"/>
                  <a:ea typeface="Courier"/>
                  <a:cs typeface="Courier"/>
                  <a:sym typeface="Courier"/>
                </a:rPr>
                <a:t>  "run_list": ["recipe[iis_demo]”],</a:t>
              </a:r>
              <a:endParaRPr sz="4800">
                <a:solidFill>
                  <a:srgbClr val="FFFFFF"/>
                </a:solidFill>
                <a:latin typeface="Calibri"/>
                <a:ea typeface="Calibri"/>
                <a:cs typeface="Calibri"/>
                <a:sym typeface="Calibri"/>
              </a:endParaRPr>
            </a:p>
            <a:p>
              <a:pPr lvl="0" marL="190500" indent="-190500">
                <a:defRPr sz="1800"/>
              </a:pPr>
              <a:r>
                <a:rPr sz="4000">
                  <a:solidFill>
                    <a:srgbClr val="FFFFFF"/>
                  </a:solidFill>
                  <a:latin typeface="Courier"/>
                  <a:ea typeface="Courier"/>
                  <a:cs typeface="Courier"/>
                  <a:sym typeface="Courier"/>
                </a:rPr>
                <a:t>  "normal": {"tags": []}</a:t>
              </a:r>
              <a:endParaRPr sz="4000">
                <a:solidFill>
                  <a:srgbClr val="FFFFFF"/>
                </a:solidFill>
                <a:latin typeface="Calibri"/>
                <a:ea typeface="Calibri"/>
                <a:cs typeface="Calibri"/>
                <a:sym typeface="Calibri"/>
              </a:endParaRPr>
            </a:p>
            <a:p>
              <a:pPr lvl="0" marL="190500" indent="-190500">
                <a:defRPr sz="1800"/>
              </a:pPr>
              <a:r>
                <a:rPr sz="4000">
                  <a:solidFill>
                    <a:srgbClr val="FFFFFF"/>
                  </a:solidFill>
                  <a:latin typeface="Courier"/>
                  <a:ea typeface="Courier"/>
                  <a:cs typeface="Courier"/>
                  <a:sym typeface="Courier"/>
                </a:rPr>
                <a:t>}</a:t>
              </a:r>
            </a:p>
          </p:txBody>
        </p:sp>
      </p:grpSp>
    </p:spTree>
  </p:cSld>
  <p:clrMapOvr>
    <a:masterClrMapping/>
  </p:clrMapOvr>
  <p:transition spd="med" advClick="1"/>
</p:sld>
</file>

<file path=ppt/slides/slide3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3" name="Shape 5493"/>
          <p:cNvSpPr/>
          <p:nvPr/>
        </p:nvSpPr>
        <p:spPr>
          <a:xfrm>
            <a:off x="813494" y="1854200"/>
            <a:ext cx="14655801"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defTabSz="5588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 knife node show node1 -a fqdn</a:t>
            </a:r>
          </a:p>
        </p:txBody>
      </p:sp>
      <p:sp>
        <p:nvSpPr>
          <p:cNvPr id="5494" name="Shape 5494"/>
          <p:cNvSpPr/>
          <p:nvPr>
            <p:ph type="title"/>
          </p:nvPr>
        </p:nvSpPr>
        <p:spPr>
          <a:prstGeom prst="rect">
            <a:avLst/>
          </a:prstGeom>
        </p:spPr>
        <p:txBody>
          <a:bodyPr/>
          <a:lstStyle>
            <a:lvl1pPr defTabSz="486155">
              <a:defRPr sz="6264">
                <a:effectLst>
                  <a:outerShdw sx="100000" sy="100000" kx="0" ky="0" algn="b" rotWithShape="0" blurRad="44196" dist="22098" dir="2700000">
                    <a:srgbClr val="000000">
                      <a:alpha val="75000"/>
                    </a:srgbClr>
                  </a:outerShdw>
                </a:effectLst>
              </a:defRPr>
            </a:lvl1pPr>
          </a:lstStyle>
          <a:p>
            <a:pPr lvl="0">
              <a:defRPr b="0" sz="1800">
                <a:solidFill>
                  <a:srgbClr val="000000"/>
                </a:solidFill>
                <a:effectLst/>
              </a:defRPr>
            </a:pPr>
            <a:r>
              <a:rPr b="1" sz="6264">
                <a:solidFill>
                  <a:srgbClr val="FFFFFF"/>
                </a:solidFill>
                <a:effectLst>
                  <a:outerShdw sx="100000" sy="100000" kx="0" ky="0" algn="b" rotWithShape="0" blurRad="44196" dist="22098" dir="2700000">
                    <a:srgbClr val="000000">
                      <a:alpha val="75000"/>
                    </a:srgbClr>
                  </a:outerShdw>
                </a:effectLst>
              </a:rPr>
              <a:t>Exercise: Show only the fqdn attribute</a:t>
            </a:r>
          </a:p>
        </p:txBody>
      </p:sp>
      <p:sp>
        <p:nvSpPr>
          <p:cNvPr id="5495" name="Shape 5495"/>
          <p:cNvSpPr/>
          <p:nvPr>
            <p:ph type="body" idx="1"/>
          </p:nvPr>
        </p:nvSpPr>
        <p:spPr>
          <a:prstGeom prst="rect">
            <a:avLst/>
          </a:prstGeom>
        </p:spPr>
        <p:txBody>
          <a:bodyPr/>
          <a:lstStyle/>
          <a:p>
            <a:pPr lvl="0">
              <a:defRPr sz="1800">
                <a:solidFill>
                  <a:srgbClr val="000000"/>
                </a:solidFill>
              </a:defRPr>
            </a:pPr>
            <a:r>
              <a:rPr sz="4800">
                <a:solidFill>
                  <a:srgbClr val="FFFFFF"/>
                </a:solidFill>
              </a:rPr>
              <a:t>node1:</a:t>
            </a:r>
            <a:endParaRPr sz="4800">
              <a:solidFill>
                <a:srgbClr val="FFFFFF"/>
              </a:solidFill>
            </a:endParaRPr>
          </a:p>
          <a:p>
            <a:pPr lvl="0">
              <a:defRPr sz="1800">
                <a:solidFill>
                  <a:srgbClr val="000000"/>
                </a:solidFill>
              </a:defRPr>
            </a:pPr>
            <a:r>
              <a:rPr sz="4800">
                <a:solidFill>
                  <a:srgbClr val="FFFFFF"/>
                </a:solidFill>
              </a:rPr>
              <a:t>  fqdn: C1263834251</a:t>
            </a:r>
          </a:p>
        </p:txBody>
      </p:sp>
      <p:sp>
        <p:nvSpPr>
          <p:cNvPr id="5496" name="Shape 549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3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00" name="Group 5500"/>
          <p:cNvGrpSpPr/>
          <p:nvPr/>
        </p:nvGrpSpPr>
        <p:grpSpPr>
          <a:xfrm>
            <a:off x="812878" y="1854201"/>
            <a:ext cx="14657236" cy="1219201"/>
            <a:chOff x="0" y="0"/>
            <a:chExt cx="14657235" cy="1219200"/>
          </a:xfrm>
        </p:grpSpPr>
        <p:sp>
          <p:nvSpPr>
            <p:cNvPr id="5498" name="Shape 5498"/>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600">
                  <a:solidFill>
                    <a:srgbClr val="FFFFFF"/>
                  </a:solidFill>
                  <a:latin typeface="Courier"/>
                  <a:ea typeface="Courier"/>
                  <a:cs typeface="Courier"/>
                  <a:sym typeface="Courier"/>
                </a:defRPr>
              </a:pPr>
            </a:p>
          </p:txBody>
        </p:sp>
        <p:sp>
          <p:nvSpPr>
            <p:cNvPr id="5499" name="Shape 5499"/>
            <p:cNvSpPr/>
            <p:nvPr/>
          </p:nvSpPr>
          <p:spPr>
            <a:xfrm>
              <a:off x="-1" y="10794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600">
                  <a:solidFill>
                    <a:srgbClr val="FFFFFF"/>
                  </a:solidFill>
                  <a:latin typeface="Courier"/>
                  <a:ea typeface="Courier"/>
                  <a:cs typeface="Courier"/>
                  <a:sym typeface="Courier"/>
                </a:defRPr>
              </a:lvl1pPr>
            </a:lstStyle>
            <a:p>
              <a:pPr lvl="0">
                <a:defRPr sz="1800">
                  <a:solidFill>
                    <a:srgbClr val="000000"/>
                  </a:solidFill>
                </a:defRPr>
              </a:pPr>
              <a:r>
                <a:rPr sz="3600">
                  <a:solidFill>
                    <a:srgbClr val="FFFFFF"/>
                  </a:solidFill>
                </a:rPr>
                <a:t>PS\&gt; knife search node "*:*" -a fqdn</a:t>
              </a:r>
            </a:p>
          </p:txBody>
        </p:sp>
      </p:grpSp>
      <p:sp>
        <p:nvSpPr>
          <p:cNvPr id="5501" name="Shape 5501"/>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Use search to find the same data</a:t>
            </a:r>
          </a:p>
        </p:txBody>
      </p:sp>
      <p:grpSp>
        <p:nvGrpSpPr>
          <p:cNvPr id="5504" name="Group 5504"/>
          <p:cNvGrpSpPr/>
          <p:nvPr/>
        </p:nvGrpSpPr>
        <p:grpSpPr>
          <a:xfrm>
            <a:off x="800893" y="3467100"/>
            <a:ext cx="14655802" cy="5143500"/>
            <a:chOff x="0" y="0"/>
            <a:chExt cx="14655801" cy="5143500"/>
          </a:xfrm>
        </p:grpSpPr>
        <p:sp>
          <p:nvSpPr>
            <p:cNvPr id="5502" name="Shape 5502"/>
            <p:cNvSpPr/>
            <p:nvPr/>
          </p:nvSpPr>
          <p:spPr>
            <a:xfrm>
              <a:off x="0" y="0"/>
              <a:ext cx="14655802" cy="51435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a:defRPr sz="4800">
                  <a:solidFill>
                    <a:srgbClr val="FFFFFF"/>
                  </a:solidFill>
                  <a:latin typeface="Courier"/>
                  <a:ea typeface="Courier"/>
                  <a:cs typeface="Courier"/>
                  <a:sym typeface="Courier"/>
                </a:defRPr>
              </a:pPr>
            </a:p>
          </p:txBody>
        </p:sp>
        <p:sp>
          <p:nvSpPr>
            <p:cNvPr id="5503" name="Shape 5503"/>
            <p:cNvSpPr/>
            <p:nvPr/>
          </p:nvSpPr>
          <p:spPr>
            <a:xfrm>
              <a:off x="0" y="869949"/>
              <a:ext cx="14655802" cy="340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a:defRPr sz="1800"/>
              </a:pPr>
              <a:r>
                <a:rPr sz="4800">
                  <a:solidFill>
                    <a:srgbClr val="FFFFFF"/>
                  </a:solidFill>
                  <a:latin typeface="Courier"/>
                  <a:ea typeface="Courier"/>
                  <a:cs typeface="Courier"/>
                  <a:sym typeface="Courier"/>
                </a:rPr>
                <a:t>1 items found</a:t>
              </a:r>
              <a:endParaRPr sz="4800">
                <a:solidFill>
                  <a:srgbClr val="FFFFFF"/>
                </a:solidFill>
                <a:latin typeface="Calibri"/>
                <a:ea typeface="Calibri"/>
                <a:cs typeface="Calibri"/>
                <a:sym typeface="Calibri"/>
              </a:endParaRPr>
            </a:p>
            <a:p>
              <a:pPr lvl="0" marL="190500" indent="-190500">
                <a:defRPr sz="1800"/>
              </a:pPr>
              <a:endParaRPr sz="4800">
                <a:solidFill>
                  <a:srgbClr val="FFFFFF"/>
                </a:solidFill>
                <a:latin typeface="Calibri"/>
                <a:ea typeface="Calibri"/>
                <a:cs typeface="Calibri"/>
                <a:sym typeface="Calibri"/>
              </a:endParaRPr>
            </a:p>
            <a:p>
              <a:pPr lvl="0" marL="190500" indent="-190500">
                <a:defRPr sz="1800"/>
              </a:pPr>
              <a:r>
                <a:rPr sz="4800">
                  <a:solidFill>
                    <a:srgbClr val="FFFFFF"/>
                  </a:solidFill>
                  <a:latin typeface="Courier"/>
                  <a:ea typeface="Courier"/>
                  <a:cs typeface="Courier"/>
                  <a:sym typeface="Courier"/>
                </a:rPr>
                <a:t>node1:</a:t>
              </a:r>
              <a:endParaRPr sz="4800">
                <a:solidFill>
                  <a:srgbClr val="FFFFFF"/>
                </a:solidFill>
                <a:latin typeface="Calibri"/>
                <a:ea typeface="Calibri"/>
                <a:cs typeface="Calibri"/>
                <a:sym typeface="Calibri"/>
              </a:endParaRPr>
            </a:p>
            <a:p>
              <a:pPr lvl="0" marL="190500" indent="-190500">
                <a:defRPr sz="1800"/>
              </a:pPr>
              <a:r>
                <a:rPr sz="4800">
                  <a:solidFill>
                    <a:srgbClr val="FFFFFF"/>
                  </a:solidFill>
                  <a:latin typeface="Courier"/>
                  <a:ea typeface="Courier"/>
                  <a:cs typeface="Courier"/>
                  <a:sym typeface="Courier"/>
                </a:rPr>
                <a:t>  fqdn: C1263834251</a:t>
              </a:r>
            </a:p>
          </p:txBody>
        </p:sp>
      </p:grpSp>
    </p:spTree>
  </p:cSld>
  <p:clrMapOvr>
    <a:masterClrMapping/>
  </p:clrMapOvr>
  <p:transition spd="med" advClick="1"/>
</p:sld>
</file>

<file path=ppt/slides/slide3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6" name="Shape 550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5507" name="Shape 5507"/>
          <p:cNvSpPr/>
          <p:nvPr>
            <p:ph type="body" idx="1"/>
          </p:nvPr>
        </p:nvSpPr>
        <p:spPr>
          <a:xfrm>
            <a:off x="800271" y="1879602"/>
            <a:ext cx="14657235" cy="6731001"/>
          </a:xfrm>
          <a:prstGeom prst="rect">
            <a:avLst/>
          </a:prstGeom>
        </p:spPr>
        <p:txBody>
          <a:bodyPr>
            <a:normAutofit fontScale="100000" lnSpcReduction="0"/>
          </a:bodyPr>
          <a:lstStyle/>
          <a:p>
            <a:pPr lvl="0">
              <a:defRPr sz="1800"/>
            </a:pPr>
          </a:p>
          <a:p>
            <a:pPr lvl="0" marL="944574" indent="-944574">
              <a:defRPr sz="1800"/>
            </a:pPr>
            <a:r>
              <a:rPr sz="4600"/>
              <a:t>What is the Node object?</a:t>
            </a:r>
            <a:endParaRPr sz="4600"/>
          </a:p>
          <a:p>
            <a:pPr lvl="0" marL="944574" indent="-944574">
              <a:defRPr sz="1800"/>
            </a:pPr>
            <a:r>
              <a:rPr sz="4600"/>
              <a:t>What is a Node Attribute?</a:t>
            </a:r>
            <a:endParaRPr sz="4600"/>
          </a:p>
          <a:p>
            <a:pPr lvl="0" marL="944574" indent="-944574">
              <a:defRPr sz="1800"/>
            </a:pPr>
            <a:r>
              <a:rPr sz="4600"/>
              <a:t>How do you display all the attributes of a Node?</a:t>
            </a:r>
            <a:endParaRPr sz="4600"/>
          </a:p>
          <a:p>
            <a:pPr lvl="0" marL="944574" indent="-944574">
              <a:defRPr sz="1800"/>
            </a:pPr>
            <a:r>
              <a:rPr sz="4600"/>
              <a:t>Can you search for the </a:t>
            </a:r>
            <a:r>
              <a:rPr sz="4600">
                <a:latin typeface="Arial Bold"/>
                <a:ea typeface="Arial Bold"/>
                <a:cs typeface="Arial Bold"/>
                <a:sym typeface="Arial Bold"/>
              </a:rPr>
              <a:t>cpu </a:t>
            </a:r>
            <a:r>
              <a:rPr sz="4600"/>
              <a:t>attribute of your node? </a:t>
            </a:r>
          </a:p>
        </p:txBody>
      </p:sp>
    </p:spTree>
  </p:cSld>
  <p:clrMapOvr>
    <a:masterClrMapping/>
  </p:clrMapOvr>
  <p:transition spd="med" advClick="1"/>
</p:sld>
</file>

<file path=ppt/slides/slide3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9" name="Shape 5509"/>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Setting Node Attributes</a:t>
            </a:r>
          </a:p>
        </p:txBody>
      </p:sp>
      <p:sp>
        <p:nvSpPr>
          <p:cNvPr id="5510" name="Shape 5510"/>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Setting attributes in recipes and attribute files</a:t>
            </a:r>
          </a:p>
        </p:txBody>
      </p:sp>
    </p:spTree>
  </p:cSld>
  <p:clrMapOvr>
    <a:masterClrMapping/>
  </p:clrMapOvr>
  <p:transition spd="med" advClick="1"/>
</p:sld>
</file>

<file path=ppt/slides/slide3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2" name="Shape 55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5513" name="Shape 551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Describe where and how attributes are set</a:t>
            </a:r>
            <a:endParaRPr sz="4600"/>
          </a:p>
          <a:p>
            <a:pPr lvl="1" marL="1349614" indent="-944574">
              <a:defRPr sz="1800"/>
            </a:pPr>
            <a:r>
              <a:rPr sz="4600"/>
              <a:t>Explain the attribute merge order and precedence rules</a:t>
            </a:r>
            <a:endParaRPr sz="4600"/>
          </a:p>
          <a:p>
            <a:pPr lvl="1" marL="1349614" indent="-944574">
              <a:defRPr sz="1800"/>
            </a:pPr>
            <a:r>
              <a:rPr sz="4600"/>
              <a:t>Declare an attribute with a recipe and sets its value</a:t>
            </a:r>
          </a:p>
        </p:txBody>
      </p:sp>
    </p:spTree>
  </p:cSld>
  <p:clrMapOvr>
    <a:masterClrMapping/>
  </p:clrMapOvr>
  <p:transition spd="med" advClick="1"/>
</p:sld>
</file>

<file path=ppt/slides/slide3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7" name="Shape 55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are Attributes?</a:t>
            </a:r>
          </a:p>
        </p:txBody>
      </p:sp>
      <p:sp>
        <p:nvSpPr>
          <p:cNvPr id="5518" name="Shape 5518"/>
          <p:cNvSpPr/>
          <p:nvPr>
            <p:ph type="body" idx="1"/>
          </p:nvPr>
        </p:nvSpPr>
        <p:spPr>
          <a:xfrm>
            <a:off x="800273" y="1879601"/>
            <a:ext cx="14948522" cy="6883397"/>
          </a:xfrm>
          <a:prstGeom prst="rect">
            <a:avLst/>
          </a:prstGeom>
        </p:spPr>
        <p:txBody>
          <a:bodyPr>
            <a:normAutofit fontScale="100000" lnSpcReduction="0"/>
          </a:bodyPr>
          <a:lstStyle/>
          <a:p>
            <a:pPr lvl="0" marL="864223" indent="-864223">
              <a:defRPr sz="1800"/>
            </a:pPr>
            <a:r>
              <a:rPr sz="4400"/>
              <a:t>Attributes represent information about your node</a:t>
            </a:r>
            <a:endParaRPr sz="4400"/>
          </a:p>
          <a:p>
            <a:pPr lvl="0" marL="864223" indent="-864223">
              <a:defRPr sz="1800"/>
            </a:pPr>
            <a:r>
              <a:rPr sz="4400"/>
              <a:t>The information can be auto-detected from the node (e.g. # of CPUs, amount of RAM) &amp; populated by Ohai</a:t>
            </a:r>
            <a:endParaRPr sz="4400"/>
          </a:p>
          <a:p>
            <a:pPr lvl="0" marL="864223" indent="-864223">
              <a:defRPr sz="1800"/>
            </a:pPr>
            <a:r>
              <a:rPr sz="4400"/>
              <a:t>You can also set attributes on your node using cookbook recipes &amp; attribute files, roles, environments, etc</a:t>
            </a:r>
            <a:endParaRPr sz="4400"/>
          </a:p>
          <a:p>
            <a:pPr lvl="0" marL="864223" indent="-864223">
              <a:defRPr sz="1800"/>
            </a:pPr>
            <a:r>
              <a:rPr sz="4400"/>
              <a:t>Attributes keep the program code separate from data</a:t>
            </a:r>
            <a:endParaRPr sz="4400"/>
          </a:p>
          <a:p>
            <a:pPr lvl="0" marL="864223" indent="-864223">
              <a:defRPr sz="1800"/>
            </a:pPr>
            <a:r>
              <a:rPr sz="4400"/>
              <a:t>All attributes are set on the "node object", and are indexed for search on the server</a:t>
            </a:r>
          </a:p>
        </p:txBody>
      </p:sp>
    </p:spTree>
  </p:cSld>
  <p:clrMapOvr>
    <a:masterClrMapping/>
  </p:clrMapOvr>
  <p:transition spd="med" advClick="1"/>
</p:sld>
</file>

<file path=ppt/slides/slide3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2" name="Shape 552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Attribute Sources</a:t>
            </a:r>
          </a:p>
        </p:txBody>
      </p:sp>
      <p:sp>
        <p:nvSpPr>
          <p:cNvPr id="5523" name="Shape 552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Attributes can be set at various levels (in increasing order of precedence)</a:t>
            </a:r>
            <a:endParaRPr sz="4600"/>
          </a:p>
          <a:p>
            <a:pPr lvl="1" marL="1349614" indent="-944574">
              <a:defRPr sz="1800"/>
            </a:pPr>
            <a:r>
              <a:rPr sz="4600"/>
              <a:t>Automagically on the node itself (by Ohai)</a:t>
            </a:r>
            <a:endParaRPr sz="4600"/>
          </a:p>
          <a:p>
            <a:pPr lvl="1" marL="1349614" indent="-944574">
              <a:defRPr sz="1800"/>
            </a:pPr>
            <a:r>
              <a:rPr sz="4600"/>
              <a:t>In roles </a:t>
            </a:r>
            <a:endParaRPr sz="4600"/>
          </a:p>
          <a:p>
            <a:pPr lvl="1" marL="1349614" indent="-944574">
              <a:defRPr sz="1800"/>
            </a:pPr>
            <a:r>
              <a:rPr sz="4600"/>
              <a:t>In environments </a:t>
            </a:r>
            <a:endParaRPr sz="4600"/>
          </a:p>
          <a:p>
            <a:pPr lvl="1" marL="1349614" indent="-944574">
              <a:defRPr sz="1800"/>
            </a:pPr>
            <a:r>
              <a:rPr sz="4600"/>
              <a:t>In cookbook recipes</a:t>
            </a:r>
            <a:endParaRPr sz="4600"/>
          </a:p>
          <a:p>
            <a:pPr lvl="1" marL="1349614" indent="-944574">
              <a:defRPr sz="1800"/>
            </a:pPr>
            <a:r>
              <a:rPr sz="4600"/>
              <a:t>In cookbook attribute files</a:t>
            </a:r>
          </a:p>
        </p:txBody>
      </p:sp>
    </p:spTree>
  </p:cSld>
  <p:clrMapOvr>
    <a:masterClrMapping/>
  </p:clrMapOvr>
  <p:transition spd="med" advClick="1"/>
</p:sld>
</file>

<file path=ppt/slides/slide3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7" name="Shape 552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Ohai</a:t>
            </a:r>
          </a:p>
        </p:txBody>
      </p:sp>
      <p:grpSp>
        <p:nvGrpSpPr>
          <p:cNvPr id="5530" name="Group 5530"/>
          <p:cNvGrpSpPr/>
          <p:nvPr/>
        </p:nvGrpSpPr>
        <p:grpSpPr>
          <a:xfrm>
            <a:off x="177816" y="1520825"/>
            <a:ext cx="4521644" cy="7366000"/>
            <a:chOff x="0" y="0"/>
            <a:chExt cx="4521642" cy="7366000"/>
          </a:xfrm>
        </p:grpSpPr>
        <p:sp>
          <p:nvSpPr>
            <p:cNvPr id="5528" name="Shape 5528"/>
            <p:cNvSpPr/>
            <p:nvPr/>
          </p:nvSpPr>
          <p:spPr>
            <a:xfrm>
              <a:off x="-1" y="0"/>
              <a:ext cx="4521644" cy="73660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sz="2200">
                  <a:latin typeface="Courier"/>
                  <a:ea typeface="Courier"/>
                  <a:cs typeface="Courier"/>
                  <a:sym typeface="Courier"/>
                </a:defRPr>
              </a:pPr>
            </a:p>
          </p:txBody>
        </p:sp>
        <p:sp>
          <p:nvSpPr>
            <p:cNvPr id="5529" name="Shape 5529"/>
            <p:cNvSpPr/>
            <p:nvPr/>
          </p:nvSpPr>
          <p:spPr>
            <a:xfrm>
              <a:off x="-1" y="50800"/>
              <a:ext cx="4521644" cy="726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"languages"</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"ruby"</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"platform"</a:t>
              </a:r>
              <a:r>
                <a:rPr sz="2200">
                  <a:latin typeface="Courier"/>
                  <a:ea typeface="Courier"/>
                  <a:cs typeface="Courier"/>
                  <a:sym typeface="Courier"/>
                </a:rPr>
                <a:t>: </a:t>
              </a:r>
              <a:r>
                <a:rPr sz="2200">
                  <a:solidFill>
                    <a:srgbClr val="BA2121"/>
                  </a:solidFill>
                  <a:latin typeface="Courier"/>
                  <a:ea typeface="Courier"/>
                  <a:cs typeface="Courier"/>
                  <a:sym typeface="Courier"/>
                </a:rPr>
                <a:t>"i386-mingw32"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"version"</a:t>
              </a:r>
              <a:r>
                <a:rPr sz="2200">
                  <a:latin typeface="Courier"/>
                  <a:ea typeface="Courier"/>
                  <a:cs typeface="Courier"/>
                  <a:sym typeface="Courier"/>
                </a:rPr>
                <a:t>: </a:t>
              </a:r>
              <a:r>
                <a:rPr sz="2200">
                  <a:solidFill>
                    <a:srgbClr val="BA2121"/>
                  </a:solidFill>
                  <a:latin typeface="Courier"/>
                  <a:ea typeface="Courier"/>
                  <a:cs typeface="Courier"/>
                  <a:sym typeface="Courier"/>
                </a:rPr>
                <a:t>"1.9.3”</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a:t>
              </a:r>
              <a:r>
                <a:rPr sz="2200">
                  <a:latin typeface="Courier"/>
                  <a:ea typeface="Courier"/>
                  <a:cs typeface="Courier"/>
                  <a:sym typeface="Courier"/>
                </a:rPr>
                <a:t>: </a:t>
              </a:r>
              <a:r>
                <a:rPr sz="2200">
                  <a:solidFill>
                    <a:srgbClr val="BA2121"/>
                  </a:solidFill>
                  <a:latin typeface="Courier"/>
                  <a:ea typeface="Courier"/>
                  <a:cs typeface="Courier"/>
                  <a:sym typeface="Courier"/>
                </a:rPr>
                <a:t>"i386-pc-mingw32"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"target_cpu"</a:t>
              </a:r>
              <a:r>
                <a:rPr sz="2200">
                  <a:latin typeface="Courier"/>
                  <a:ea typeface="Courier"/>
                  <a:cs typeface="Courier"/>
                  <a:sym typeface="Courier"/>
                </a:rPr>
                <a:t>: </a:t>
              </a:r>
              <a:r>
                <a:rPr sz="2200">
                  <a:solidFill>
                    <a:srgbClr val="BA2121"/>
                  </a:solidFill>
                  <a:latin typeface="Courier"/>
                  <a:ea typeface="Courier"/>
                  <a:cs typeface="Courier"/>
                  <a:sym typeface="Courier"/>
                </a:rPr>
                <a:t>"i386"</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"target_vendor"</a:t>
              </a:r>
              <a:r>
                <a:rPr sz="2200">
                  <a:latin typeface="Courier"/>
                  <a:ea typeface="Courier"/>
                  <a:cs typeface="Courier"/>
                  <a:sym typeface="Courier"/>
                </a:rPr>
                <a:t>: </a:t>
              </a:r>
              <a:r>
                <a:rPr sz="2200">
                  <a:solidFill>
                    <a:srgbClr val="BA2121"/>
                  </a:solidFill>
                  <a:latin typeface="Courier"/>
                  <a:ea typeface="Courier"/>
                  <a:cs typeface="Courier"/>
                  <a:sym typeface="Courier"/>
                </a:rPr>
                <a:t>"pc"</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"target_os"</a:t>
              </a:r>
              <a:r>
                <a:rPr sz="2200">
                  <a:latin typeface="Courier"/>
                  <a:ea typeface="Courier"/>
                  <a:cs typeface="Courier"/>
                  <a:sym typeface="Courier"/>
                </a:rPr>
                <a:t>: </a:t>
              </a:r>
              <a:r>
                <a:rPr sz="2200">
                  <a:solidFill>
                    <a:srgbClr val="BA2121"/>
                  </a:solidFill>
                  <a:latin typeface="Courier"/>
                  <a:ea typeface="Courier"/>
                  <a:cs typeface="Courier"/>
                  <a:sym typeface="Courier"/>
                </a:rPr>
                <a:t>"mingw32"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a:t>
              </a:r>
              <a:r>
                <a:rPr sz="2200">
                  <a:latin typeface="Courier"/>
                  <a:ea typeface="Courier"/>
                  <a:cs typeface="Courier"/>
                  <a:sym typeface="Courier"/>
                </a:rPr>
                <a:t>: </a:t>
              </a:r>
              <a:r>
                <a:rPr sz="2200">
                  <a:solidFill>
                    <a:srgbClr val="BA2121"/>
                  </a:solidFill>
                  <a:latin typeface="Courier"/>
                  <a:ea typeface="Courier"/>
                  <a:cs typeface="Courier"/>
                  <a:sym typeface="Courier"/>
                </a:rPr>
                <a:t>"i686-pc-mingw32"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"host_cpu"</a:t>
              </a:r>
              <a:r>
                <a:rPr sz="2200">
                  <a:latin typeface="Courier"/>
                  <a:ea typeface="Courier"/>
                  <a:cs typeface="Courier"/>
                  <a:sym typeface="Courier"/>
                </a:rPr>
                <a:t>:</a:t>
              </a:r>
              <a:r>
                <a:rPr sz="2200">
                  <a:solidFill>
                    <a:srgbClr val="BA2121"/>
                  </a:solidFill>
                  <a:latin typeface="Courier"/>
                  <a:ea typeface="Courier"/>
                  <a:cs typeface="Courier"/>
                  <a:sym typeface="Courier"/>
                </a:rPr>
                <a:t> "i686"</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"host_os"</a:t>
              </a:r>
              <a:r>
                <a:rPr sz="2200">
                  <a:latin typeface="Courier"/>
                  <a:ea typeface="Courier"/>
                  <a:cs typeface="Courier"/>
                  <a:sym typeface="Courier"/>
                </a:rPr>
                <a:t>: </a:t>
              </a:r>
              <a:r>
                <a:rPr sz="2200">
                  <a:solidFill>
                    <a:srgbClr val="BA2121"/>
                  </a:solidFill>
                  <a:latin typeface="Courier"/>
                  <a:ea typeface="Courier"/>
                  <a:cs typeface="Courier"/>
                  <a:sym typeface="Courier"/>
                </a:rPr>
                <a:t>"mingw32"</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"host_vendor"</a:t>
              </a:r>
              <a:r>
                <a:rPr sz="2200">
                  <a:latin typeface="Courier"/>
                  <a:ea typeface="Courier"/>
                  <a:cs typeface="Courier"/>
                  <a:sym typeface="Courier"/>
                </a:rPr>
                <a:t>: </a:t>
              </a:r>
              <a:r>
                <a:rPr sz="2200">
                  <a:solidFill>
                    <a:srgbClr val="BA2121"/>
                  </a:solidFill>
                  <a:latin typeface="Courier"/>
                  <a:ea typeface="Courier"/>
                  <a:cs typeface="Courier"/>
                  <a:sym typeface="Courier"/>
                </a:rPr>
                <a:t>"pc"</a:t>
              </a:r>
              <a:r>
                <a:rPr sz="2200">
                  <a:latin typeface="Courier"/>
                  <a:ea typeface="Courier"/>
                  <a:cs typeface="Courier"/>
                  <a:sym typeface="Courier"/>
                </a:rPr>
                <a:t>,</a:t>
              </a:r>
              <a:endParaRPr sz="2200">
                <a:latin typeface="Calibri"/>
                <a:ea typeface="Calibri"/>
                <a:cs typeface="Calibri"/>
                <a:sym typeface="Calibri"/>
              </a:endParaRPr>
            </a:p>
            <a:p>
              <a:pPr lvl="0">
                <a:defRPr sz="1800"/>
              </a:pP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"perl"</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"version"</a:t>
              </a:r>
              <a:r>
                <a:rPr sz="2200">
                  <a:latin typeface="Courier"/>
                  <a:ea typeface="Courier"/>
                  <a:cs typeface="Courier"/>
                  <a:sym typeface="Courier"/>
                </a:rPr>
                <a:t>: </a:t>
              </a:r>
              <a:r>
                <a:rPr sz="2200">
                  <a:solidFill>
                    <a:srgbClr val="BA2121"/>
                  </a:solidFill>
                  <a:latin typeface="Courier"/>
                  <a:ea typeface="Courier"/>
                  <a:cs typeface="Courier"/>
                  <a:sym typeface="Courier"/>
                </a:rPr>
                <a:t>"5.8.8"</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"archname”</a:t>
              </a:r>
              <a:r>
                <a:rPr sz="2200">
                  <a:latin typeface="Courier"/>
                  <a:ea typeface="Courier"/>
                  <a:cs typeface="Courier"/>
                  <a:sym typeface="Courier"/>
                </a:rPr>
                <a:t>:</a:t>
              </a:r>
              <a:r>
                <a:rPr sz="2200">
                  <a:solidFill>
                    <a:srgbClr val="BA2121"/>
                  </a:solidFill>
                  <a:latin typeface="Courier"/>
                  <a:ea typeface="Courier"/>
                  <a:cs typeface="Courier"/>
                  <a:sym typeface="Courier"/>
                </a:rPr>
                <a:t>"msys-64int"</a:t>
              </a:r>
              <a:endParaRPr sz="2200">
                <a:latin typeface="Calibri"/>
                <a:ea typeface="Calibri"/>
                <a:cs typeface="Calibri"/>
                <a:sym typeface="Calibri"/>
              </a:endParaRPr>
            </a:p>
            <a:p>
              <a:pPr lvl="0">
                <a:defRPr sz="1800"/>
              </a:pP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p>
          </p:txBody>
        </p:sp>
      </p:grpSp>
      <p:grpSp>
        <p:nvGrpSpPr>
          <p:cNvPr id="5533" name="Group 5533"/>
          <p:cNvGrpSpPr/>
          <p:nvPr/>
        </p:nvGrpSpPr>
        <p:grpSpPr>
          <a:xfrm>
            <a:off x="10579357" y="1524000"/>
            <a:ext cx="5474240" cy="7162800"/>
            <a:chOff x="-1" y="0"/>
            <a:chExt cx="5474239" cy="7162800"/>
          </a:xfrm>
        </p:grpSpPr>
        <p:sp>
          <p:nvSpPr>
            <p:cNvPr id="5531" name="Shape 5531"/>
            <p:cNvSpPr/>
            <p:nvPr/>
          </p:nvSpPr>
          <p:spPr>
            <a:xfrm>
              <a:off x="-2" y="0"/>
              <a:ext cx="5474241" cy="71628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532" name="Shape 5532"/>
            <p:cNvSpPr/>
            <p:nvPr/>
          </p:nvSpPr>
          <p:spPr>
            <a:xfrm>
              <a:off x="-2" y="50800"/>
              <a:ext cx="5474241" cy="706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"network"</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b="1" sz="2200">
                  <a:solidFill>
                    <a:srgbClr val="008000"/>
                  </a:solidFill>
                  <a:latin typeface="Courier"/>
                  <a:ea typeface="Courier"/>
                  <a:cs typeface="Courier"/>
                  <a:sym typeface="Courier"/>
                </a:rPr>
                <a:t>"interfaces"</a:t>
              </a:r>
              <a:r>
                <a:rPr sz="22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"lo"</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"mtu"</a:t>
              </a:r>
              <a:r>
                <a:rPr sz="2000">
                  <a:latin typeface="Courier"/>
                  <a:ea typeface="Courier"/>
                  <a:cs typeface="Courier"/>
                  <a:sym typeface="Courier"/>
                </a:rPr>
                <a:t>: </a:t>
              </a:r>
              <a:r>
                <a:rPr sz="2000">
                  <a:solidFill>
                    <a:srgbClr val="BA2121"/>
                  </a:solidFill>
                  <a:latin typeface="Courier"/>
                  <a:ea typeface="Courier"/>
                  <a:cs typeface="Courier"/>
                  <a:sym typeface="Courier"/>
                </a:rPr>
                <a:t>"16436"</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"flags"</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sz="2000">
                  <a:solidFill>
                    <a:srgbClr val="BA2121"/>
                  </a:solidFill>
                  <a:latin typeface="Courier"/>
                  <a:ea typeface="Courier"/>
                  <a:cs typeface="Courier"/>
                  <a:sym typeface="Courier"/>
                </a:rPr>
                <a:t>"LOOPBACK"</a:t>
              </a:r>
              <a:r>
                <a:rPr sz="2000">
                  <a:latin typeface="Courier"/>
                  <a:ea typeface="Courier"/>
                  <a:cs typeface="Courier"/>
                  <a:sym typeface="Courier"/>
                </a:rPr>
                <a:t>, </a:t>
              </a:r>
              <a:r>
                <a:rPr sz="2000">
                  <a:solidFill>
                    <a:srgbClr val="BA2121"/>
                  </a:solidFill>
                  <a:latin typeface="Courier"/>
                  <a:ea typeface="Courier"/>
                  <a:cs typeface="Courier"/>
                  <a:sym typeface="Courier"/>
                </a:rPr>
                <a:t>"UP","LOWER_UP"</a:t>
              </a:r>
              <a:endParaRPr sz="2000">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"encapsulation"</a:t>
              </a:r>
              <a:r>
                <a:rPr sz="2000">
                  <a:latin typeface="Courier"/>
                  <a:ea typeface="Courier"/>
                  <a:cs typeface="Courier"/>
                  <a:sym typeface="Courier"/>
                </a:rPr>
                <a:t>: </a:t>
              </a:r>
              <a:r>
                <a:rPr sz="2000">
                  <a:solidFill>
                    <a:srgbClr val="BA2121"/>
                  </a:solidFill>
                  <a:latin typeface="Courier"/>
                  <a:ea typeface="Courier"/>
                  <a:cs typeface="Courier"/>
                  <a:sym typeface="Courier"/>
                </a:rPr>
                <a:t>"Loopback"</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"addresses"</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"127.0.0.1"</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"family"</a:t>
              </a:r>
              <a:r>
                <a:rPr sz="2000">
                  <a:latin typeface="Courier"/>
                  <a:ea typeface="Courier"/>
                  <a:cs typeface="Courier"/>
                  <a:sym typeface="Courier"/>
                </a:rPr>
                <a:t>: </a:t>
              </a:r>
              <a:r>
                <a:rPr sz="2000">
                  <a:solidFill>
                    <a:srgbClr val="BA2121"/>
                  </a:solidFill>
                  <a:latin typeface="Courier"/>
                  <a:ea typeface="Courier"/>
                  <a:cs typeface="Courier"/>
                  <a:sym typeface="Courier"/>
                </a:rPr>
                <a:t>"inet"</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latin typeface="Courier"/>
                  <a:ea typeface="Courier"/>
                  <a:cs typeface="Courier"/>
                  <a:sym typeface="Courier"/>
                </a:rPr>
                <a:t>         </a:t>
              </a:r>
              <a:r>
                <a:rPr b="1" sz="2000">
                  <a:solidFill>
                    <a:srgbClr val="008000"/>
                  </a:solidFill>
                  <a:latin typeface="Courier"/>
                  <a:ea typeface="Courier"/>
                  <a:cs typeface="Courier"/>
                  <a:sym typeface="Courier"/>
                </a:rPr>
                <a:t>"netmask"</a:t>
              </a:r>
              <a:r>
                <a:rPr b="1" sz="2000">
                  <a:latin typeface="Courier"/>
                  <a:ea typeface="Courier"/>
                  <a:cs typeface="Courier"/>
                  <a:sym typeface="Courier"/>
                </a:rPr>
                <a:t>: </a:t>
              </a:r>
              <a:r>
                <a:rPr b="1" sz="2000">
                  <a:solidFill>
                    <a:srgbClr val="008000"/>
                  </a:solidFill>
                  <a:latin typeface="Courier"/>
                  <a:ea typeface="Courier"/>
                  <a:cs typeface="Courier"/>
                  <a:sym typeface="Courier"/>
                </a:rPr>
                <a:t>"255.0.0.0"</a:t>
              </a:r>
              <a:r>
                <a:rPr b="1"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"scope"</a:t>
              </a:r>
              <a:r>
                <a:rPr sz="2000">
                  <a:latin typeface="Courier"/>
                  <a:ea typeface="Courier"/>
                  <a:cs typeface="Courier"/>
                  <a:sym typeface="Courier"/>
                </a:rPr>
                <a:t>: </a:t>
              </a:r>
              <a:r>
                <a:rPr sz="2000">
                  <a:solidFill>
                    <a:srgbClr val="BA2121"/>
                  </a:solidFill>
                  <a:latin typeface="Courier"/>
                  <a:ea typeface="Courier"/>
                  <a:cs typeface="Courier"/>
                  <a:sym typeface="Courier"/>
                </a:rPr>
                <a:t>"Node"</a:t>
              </a:r>
              <a:endParaRPr sz="2000">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"::1"</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"family"</a:t>
              </a:r>
              <a:r>
                <a:rPr sz="2000">
                  <a:latin typeface="Courier"/>
                  <a:ea typeface="Courier"/>
                  <a:cs typeface="Courier"/>
                  <a:sym typeface="Courier"/>
                </a:rPr>
                <a:t>: </a:t>
              </a:r>
              <a:r>
                <a:rPr sz="2000">
                  <a:solidFill>
                    <a:srgbClr val="BA2121"/>
                  </a:solidFill>
                  <a:latin typeface="Courier"/>
                  <a:ea typeface="Courier"/>
                  <a:cs typeface="Courier"/>
                  <a:sym typeface="Courier"/>
                </a:rPr>
                <a:t>"inet6"</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         "scope": </a:t>
              </a:r>
              <a:r>
                <a:rPr b="1" sz="2000">
                  <a:solidFill>
                    <a:srgbClr val="BA2121"/>
                  </a:solidFill>
                  <a:latin typeface="Courier"/>
                  <a:ea typeface="Courier"/>
                  <a:cs typeface="Courier"/>
                  <a:sym typeface="Courier"/>
                </a:rPr>
                <a:t>"Node"</a:t>
              </a:r>
              <a:endParaRPr b="1" sz="2000">
                <a:solidFill>
                  <a:srgbClr val="008000"/>
                </a:solidFill>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sz="2000">
                  <a:solidFill>
                    <a:srgbClr val="BA2121"/>
                  </a:solidFill>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"eth0"</a:t>
              </a:r>
              <a:r>
                <a:rPr sz="2000">
                  <a:latin typeface="Courier"/>
                  <a:ea typeface="Courier"/>
                  <a:cs typeface="Courier"/>
                  <a:sym typeface="Courier"/>
                </a:rPr>
                <a:t>: {</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"type"</a:t>
              </a:r>
              <a:r>
                <a:rPr sz="2000">
                  <a:latin typeface="Courier"/>
                  <a:ea typeface="Courier"/>
                  <a:cs typeface="Courier"/>
                  <a:sym typeface="Courier"/>
                </a:rPr>
                <a:t>: </a:t>
              </a:r>
              <a:r>
                <a:rPr sz="2000">
                  <a:solidFill>
                    <a:srgbClr val="BA2121"/>
                  </a:solidFill>
                  <a:latin typeface="Courier"/>
                  <a:ea typeface="Courier"/>
                  <a:cs typeface="Courier"/>
                  <a:sym typeface="Courier"/>
                </a:rPr>
                <a:t>"eth"</a:t>
              </a:r>
              <a:r>
                <a:rPr sz="2000">
                  <a:latin typeface="Courier"/>
                  <a:ea typeface="Courier"/>
                  <a:cs typeface="Courier"/>
                  <a:sym typeface="Courier"/>
                </a:rPr>
                <a:t>,</a:t>
              </a:r>
              <a:endParaRPr>
                <a:latin typeface="Calibri"/>
                <a:ea typeface="Calibri"/>
                <a:cs typeface="Calibri"/>
                <a:sym typeface="Calibri"/>
              </a:endParaRPr>
            </a:p>
            <a:p>
              <a:pPr lvl="0">
                <a:defRPr sz="1800"/>
              </a:pPr>
              <a:r>
                <a:rPr sz="2000">
                  <a:latin typeface="Courier"/>
                  <a:ea typeface="Courier"/>
                  <a:cs typeface="Courier"/>
                  <a:sym typeface="Courier"/>
                </a:rPr>
                <a:t>      </a:t>
              </a:r>
              <a:r>
                <a:rPr b="1" sz="2000">
                  <a:solidFill>
                    <a:srgbClr val="008000"/>
                  </a:solidFill>
                  <a:latin typeface="Courier"/>
                  <a:ea typeface="Courier"/>
                  <a:cs typeface="Courier"/>
                  <a:sym typeface="Courier"/>
                </a:rPr>
                <a:t>"number"</a:t>
              </a:r>
              <a:r>
                <a:rPr sz="2000">
                  <a:latin typeface="Courier"/>
                  <a:ea typeface="Courier"/>
                  <a:cs typeface="Courier"/>
                  <a:sym typeface="Courier"/>
                </a:rPr>
                <a:t>: </a:t>
              </a:r>
              <a:r>
                <a:rPr sz="2000">
                  <a:solidFill>
                    <a:srgbClr val="BA2121"/>
                  </a:solidFill>
                  <a:latin typeface="Courier"/>
                  <a:ea typeface="Courier"/>
                  <a:cs typeface="Courier"/>
                  <a:sym typeface="Courier"/>
                </a:rPr>
                <a:t>"0"</a:t>
              </a:r>
              <a:r>
                <a:rPr sz="2000">
                  <a:latin typeface="Courier"/>
                  <a:ea typeface="Courier"/>
                  <a:cs typeface="Courier"/>
                  <a:sym typeface="Courier"/>
                </a:rPr>
                <a:t>,</a:t>
              </a:r>
            </a:p>
          </p:txBody>
        </p:sp>
      </p:grpSp>
      <p:grpSp>
        <p:nvGrpSpPr>
          <p:cNvPr id="5536" name="Group 5536"/>
          <p:cNvGrpSpPr/>
          <p:nvPr/>
        </p:nvGrpSpPr>
        <p:grpSpPr>
          <a:xfrm>
            <a:off x="4864574" y="1524000"/>
            <a:ext cx="5664756" cy="7366000"/>
            <a:chOff x="0" y="0"/>
            <a:chExt cx="5664755" cy="7366000"/>
          </a:xfrm>
        </p:grpSpPr>
        <p:sp>
          <p:nvSpPr>
            <p:cNvPr id="5534" name="Shape 5534"/>
            <p:cNvSpPr/>
            <p:nvPr/>
          </p:nvSpPr>
          <p:spPr>
            <a:xfrm>
              <a:off x="-1" y="0"/>
              <a:ext cx="5664756" cy="7366000"/>
            </a:xfrm>
            <a:prstGeom prst="rect">
              <a:avLst/>
            </a:prstGeom>
            <a:noFill/>
            <a:ln w="25400" cap="flat">
              <a:solidFill>
                <a:srgbClr val="000000"/>
              </a:solidFill>
              <a:prstDash val="sysDot"/>
              <a:miter lim="800000"/>
            </a:ln>
            <a:effectLst/>
          </p:spPr>
          <p:txBody>
            <a:bodyPr wrap="square" lIns="0" tIns="0" rIns="0" bIns="0" numCol="1" anchor="ctr">
              <a:noAutofit/>
            </a:bodyPr>
            <a:lstStyle/>
            <a:p>
              <a:pPr lvl="0">
                <a:defRPr sz="2200">
                  <a:solidFill>
                    <a:srgbClr val="BA2121"/>
                  </a:solidFill>
                  <a:latin typeface="Courier"/>
                  <a:ea typeface="Courier"/>
                  <a:cs typeface="Courier"/>
                  <a:sym typeface="Courier"/>
                </a:defRPr>
              </a:pPr>
            </a:p>
          </p:txBody>
        </p:sp>
        <p:sp>
          <p:nvSpPr>
            <p:cNvPr id="5535" name="Shape 5535"/>
            <p:cNvSpPr/>
            <p:nvPr/>
          </p:nvSpPr>
          <p:spPr>
            <a:xfrm>
              <a:off x="-1" y="50800"/>
              <a:ext cx="5664756" cy="726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200">
                  <a:solidFill>
                    <a:srgbClr val="BA2121"/>
                  </a:solidFill>
                  <a:latin typeface="Courier"/>
                  <a:ea typeface="Courier"/>
                  <a:cs typeface="Courier"/>
                  <a:sym typeface="Courier"/>
                </a:rPr>
                <a:t>"kernel"</a:t>
              </a:r>
              <a:r>
                <a:rPr sz="2200">
                  <a:latin typeface="Courier"/>
                  <a:ea typeface="Courier"/>
                  <a:cs typeface="Courier"/>
                  <a:sym typeface="Courier"/>
                </a:rPr>
                <a:t>: {</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os_info</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boot_device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"\\Device\\HarddiskVolume1",</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build_number</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"9200",</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build_type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"Multiprocessor Free",</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caption</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"Microsoft Windows Server 2012 Standard",</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code_set</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"1252",</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country_code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"1",</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creation_class_name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"Win32_OperatingSystem",</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cs_creation_class_name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"Win32_ComputerSystem",</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csd_version</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null,</a:t>
              </a:r>
              <a:endParaRPr>
                <a:latin typeface="Calibri"/>
                <a:ea typeface="Calibri"/>
                <a:cs typeface="Calibri"/>
                <a:sym typeface="Calibri"/>
              </a:endParaRPr>
            </a:p>
            <a:p>
              <a:pPr lvl="0">
                <a:defRPr sz="1800"/>
              </a:pPr>
              <a:r>
                <a:rPr sz="2200">
                  <a:solidFill>
                    <a:srgbClr val="BA2121"/>
                  </a:solidFill>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cs_name</a:t>
              </a:r>
              <a:r>
                <a:rPr sz="2200">
                  <a:solidFill>
                    <a:srgbClr val="008000"/>
                  </a:solidFill>
                  <a:latin typeface="Courier"/>
                  <a:ea typeface="Courier"/>
                  <a:cs typeface="Courier"/>
                  <a:sym typeface="Courier"/>
                </a:rPr>
                <a:t>"</a:t>
              </a:r>
              <a:r>
                <a:rPr sz="2200">
                  <a:solidFill>
                    <a:srgbClr val="BA2121"/>
                  </a:solidFill>
                  <a:latin typeface="Courier"/>
                  <a:ea typeface="Courier"/>
                  <a:cs typeface="Courier"/>
                  <a:sym typeface="Courier"/>
                </a:rPr>
                <a:t>: "C1263834251”},</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machine</a:t>
              </a:r>
              <a:r>
                <a:rPr sz="2200">
                  <a:solidFill>
                    <a:srgbClr val="008000"/>
                  </a:solidFill>
                  <a:latin typeface="Courier"/>
                  <a:ea typeface="Courier"/>
                  <a:cs typeface="Courier"/>
                  <a:sym typeface="Courier"/>
                </a:rPr>
                <a:t>"</a:t>
              </a:r>
              <a:r>
                <a:rPr sz="2200">
                  <a:latin typeface="Courier"/>
                  <a:ea typeface="Courier"/>
                  <a:cs typeface="Courier"/>
                  <a:sym typeface="Courier"/>
                </a:rPr>
                <a:t>: </a:t>
              </a:r>
              <a:r>
                <a:rPr sz="2200">
                  <a:solidFill>
                    <a:srgbClr val="BA2121"/>
                  </a:solidFill>
                  <a:latin typeface="Courier"/>
                  <a:ea typeface="Courier"/>
                  <a:cs typeface="Courier"/>
                  <a:sym typeface="Courier"/>
                </a:rPr>
                <a:t>"x86_64"</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008000"/>
                  </a:solidFill>
                  <a:latin typeface="Courier"/>
                  <a:ea typeface="Courier"/>
                  <a:cs typeface="Courier"/>
                  <a:sym typeface="Courier"/>
                </a:rPr>
                <a:t>"</a:t>
              </a:r>
              <a:r>
                <a:rPr b="1" sz="2200">
                  <a:solidFill>
                    <a:srgbClr val="008000"/>
                  </a:solidFill>
                  <a:latin typeface="Courier"/>
                  <a:ea typeface="Courier"/>
                  <a:cs typeface="Courier"/>
                  <a:sym typeface="Courier"/>
                </a:rPr>
                <a:t>pnp_drivers</a:t>
              </a:r>
              <a:r>
                <a:rPr sz="2200">
                  <a:solidFill>
                    <a:srgbClr val="008000"/>
                  </a:solidFill>
                  <a:latin typeface="Courier"/>
                  <a:ea typeface="Courier"/>
                  <a:cs typeface="Courier"/>
                  <a:sym typeface="Courier"/>
                </a:rPr>
                <a:t>"</a:t>
              </a:r>
              <a:r>
                <a:rPr sz="2200">
                  <a:latin typeface="Courier"/>
                  <a:ea typeface="Courier"/>
                  <a:cs typeface="Courier"/>
                  <a:sym typeface="Courier"/>
                </a:rPr>
                <a:t>: {</a:t>
              </a:r>
              <a:endParaRPr>
                <a:latin typeface="Calibri"/>
                <a:ea typeface="Calibri"/>
                <a:cs typeface="Calibri"/>
                <a:sym typeface="Calibri"/>
              </a:endParaRPr>
            </a:p>
            <a:p>
              <a:pPr lvl="0">
                <a:defRPr sz="1800"/>
              </a:pPr>
              <a:r>
                <a:rPr sz="2200">
                  <a:latin typeface="Courier"/>
                  <a:ea typeface="Courier"/>
                  <a:cs typeface="Courier"/>
                  <a:sym typeface="Courier"/>
                </a:rPr>
                <a:t>      </a:t>
              </a:r>
              <a:r>
                <a:rPr sz="2200">
                  <a:solidFill>
                    <a:srgbClr val="BA2121"/>
                  </a:solidFill>
                  <a:latin typeface="Courier"/>
                  <a:ea typeface="Courier"/>
                  <a:cs typeface="Courier"/>
                  <a:sym typeface="Courier"/>
                </a:rPr>
                <a:t>"SWD\\PRINTENUM\\{B86F2C50-C174-459A-AE9E-0097FCE113EE}”</a:t>
              </a:r>
              <a:r>
                <a:rPr sz="2200">
                  <a:latin typeface="Courier"/>
                  <a:ea typeface="Courier"/>
                  <a:cs typeface="Courier"/>
                  <a:sym typeface="Courier"/>
                </a:rPr>
                <a:t>:</a:t>
              </a:r>
              <a:endParaRPr>
                <a:latin typeface="Calibri"/>
                <a:ea typeface="Calibri"/>
                <a:cs typeface="Calibri"/>
                <a:sym typeface="Calibri"/>
              </a:endParaRPr>
            </a:p>
            <a:p>
              <a:pPr lvl="0">
                <a:defRPr sz="1800"/>
              </a:pPr>
              <a:r>
                <a:rPr sz="2200">
                  <a:latin typeface="Courier"/>
                  <a:ea typeface="Courier"/>
                  <a:cs typeface="Courier"/>
                  <a:sym typeface="Courier"/>
                </a:rPr>
                <a:t>…</a:t>
              </a:r>
            </a:p>
          </p:txBody>
        </p:sp>
      </p:gr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5" name="Shape 1825"/>
          <p:cNvSpPr/>
          <p:nvPr/>
        </p:nvSpPr>
        <p:spPr>
          <a:xfrm>
            <a:off x="6680851" y="25908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26" name="Shape 1826"/>
          <p:cNvSpPr/>
          <p:nvPr/>
        </p:nvSpPr>
        <p:spPr>
          <a:xfrm>
            <a:off x="8235167" y="3022065"/>
            <a:ext cx="175232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Application</a:t>
            </a:r>
          </a:p>
        </p:txBody>
      </p:sp>
      <p:sp>
        <p:nvSpPr>
          <p:cNvPr id="1827" name="Shape 1827"/>
          <p:cNvSpPr/>
          <p:nvPr/>
        </p:nvSpPr>
        <p:spPr>
          <a:xfrm>
            <a:off x="6680851" y="4152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28" name="Shape 1828"/>
          <p:cNvSpPr/>
          <p:nvPr/>
        </p:nvSpPr>
        <p:spPr>
          <a:xfrm>
            <a:off x="8230403" y="4584165"/>
            <a:ext cx="2444254"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Databases</a:t>
            </a:r>
          </a:p>
        </p:txBody>
      </p:sp>
      <p:sp>
        <p:nvSpPr>
          <p:cNvPr id="1829" name="Shape 1829"/>
          <p:cNvSpPr/>
          <p:nvPr/>
        </p:nvSpPr>
        <p:spPr>
          <a:xfrm>
            <a:off x="5118598" y="4152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30" name="Shape 183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Make database redundant</a:t>
            </a:r>
          </a:p>
        </p:txBody>
      </p:sp>
    </p:spTree>
  </p:cSld>
  <p:clrMapOvr>
    <a:masterClrMapping/>
  </p:clrMapOvr>
  <p:transition spd="med" advClick="1"/>
</p:sld>
</file>

<file path=ppt/slides/slide3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8" name="Shape 5538"/>
          <p:cNvSpPr/>
          <p:nvPr>
            <p:ph type="title"/>
          </p:nvPr>
        </p:nvSpPr>
        <p:spPr>
          <a:xfrm>
            <a:off x="800271" y="177800"/>
            <a:ext cx="14657235" cy="1117600"/>
          </a:xfrm>
          <a:prstGeom prst="rect">
            <a:avLst/>
          </a:prstGeom>
        </p:spPr>
        <p:txBody>
          <a:bodyPr lIns="0" tIns="0" rIns="0" bIns="0">
            <a:normAutofit fontScale="100000" lnSpcReduction="0"/>
          </a:bodyPr>
          <a:lstStyle>
            <a:lvl1pPr>
              <a:defRPr sz="7100"/>
            </a:lvl1pPr>
          </a:lstStyle>
          <a:p>
            <a:pPr lvl="0">
              <a:defRPr sz="1800">
                <a:solidFill>
                  <a:srgbClr val="000000"/>
                </a:solidFill>
                <a:effectLst/>
              </a:defRPr>
            </a:pPr>
            <a:r>
              <a:rPr sz="7100">
                <a:solidFill>
                  <a:srgbClr val="FFFFFF"/>
                </a:solidFill>
                <a:effectLst>
                  <a:outerShdw sx="100000" sy="100000" kx="0" ky="0" algn="b" rotWithShape="0" blurRad="38100" dist="38100" dir="2700000">
                    <a:srgbClr val="C0C0C0"/>
                  </a:outerShdw>
                </a:effectLst>
              </a:rPr>
              <a:t>Setting attributes in attribute files</a:t>
            </a:r>
          </a:p>
        </p:txBody>
      </p:sp>
      <p:sp>
        <p:nvSpPr>
          <p:cNvPr id="5539" name="Shape 5539"/>
          <p:cNvSpPr/>
          <p:nvPr>
            <p:ph type="body" idx="1"/>
          </p:nvPr>
        </p:nvSpPr>
        <p:spPr>
          <a:xfrm>
            <a:off x="800177" y="1879600"/>
            <a:ext cx="15203387" cy="6731000"/>
          </a:xfrm>
          <a:prstGeom prst="rect">
            <a:avLst/>
          </a:prstGeom>
        </p:spPr>
        <p:txBody>
          <a:bodyPr>
            <a:normAutofit fontScale="100000" lnSpcReduction="0"/>
          </a:bodyPr>
          <a:lstStyle/>
          <a:p>
            <a:pPr lvl="0" marL="944574" indent="-944574">
              <a:defRPr sz="1800"/>
            </a:pPr>
            <a:r>
              <a:rPr sz="4600"/>
              <a:t>Attributes can be set in the cookbook's attributes file</a:t>
            </a:r>
            <a:endParaRPr sz="4600"/>
          </a:p>
          <a:p>
            <a:pPr lvl="1" marL="983570" indent="-578529">
              <a:defRPr sz="1800"/>
            </a:pPr>
            <a:r>
              <a:rPr sz="3600">
                <a:latin typeface="Courier"/>
                <a:ea typeface="Courier"/>
                <a:cs typeface="Courier"/>
                <a:sym typeface="Courier"/>
              </a:rPr>
              <a:t>./cookbooks/&lt;cookbook&gt;/attributes/default.rb</a:t>
            </a:r>
            <a:r>
              <a:rPr sz="3600"/>
              <a:t> </a:t>
            </a:r>
            <a:endParaRPr sz="3600"/>
          </a:p>
          <a:p>
            <a:pPr lvl="0" marL="944574" indent="-944574">
              <a:defRPr sz="1800"/>
            </a:pPr>
            <a:r>
              <a:rPr sz="4600"/>
              <a:t>Format is</a:t>
            </a:r>
            <a:endParaRPr sz="4600"/>
          </a:p>
          <a:p>
            <a:pPr lvl="0">
              <a:defRPr sz="1800"/>
            </a:pPr>
            <a:endParaRPr sz="4600"/>
          </a:p>
          <a:p>
            <a:pPr lvl="0">
              <a:defRPr sz="1800"/>
            </a:pPr>
            <a:endParaRPr sz="4600"/>
          </a:p>
          <a:p>
            <a:pPr lvl="0">
              <a:defRPr sz="1800"/>
            </a:pPr>
            <a:endParaRPr sz="4600"/>
          </a:p>
          <a:p>
            <a:pPr lvl="0">
              <a:defRPr sz="1800"/>
            </a:pPr>
            <a:endParaRPr sz="4600"/>
          </a:p>
          <a:p>
            <a:pPr lvl="0" marL="944574" indent="-944574">
              <a:defRPr sz="1800"/>
            </a:pPr>
            <a:r>
              <a:rPr sz="4600"/>
              <a:t>We'll look at precedence later....</a:t>
            </a:r>
          </a:p>
        </p:txBody>
      </p:sp>
      <p:sp>
        <p:nvSpPr>
          <p:cNvPr id="5540" name="Shape 5540"/>
          <p:cNvSpPr/>
          <p:nvPr/>
        </p:nvSpPr>
        <p:spPr>
          <a:xfrm>
            <a:off x="1956592" y="4831815"/>
            <a:ext cx="1871093"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precedence</a:t>
            </a:r>
          </a:p>
        </p:txBody>
      </p:sp>
      <p:sp>
        <p:nvSpPr>
          <p:cNvPr id="5541" name="Shape 5541"/>
          <p:cNvSpPr/>
          <p:nvPr/>
        </p:nvSpPr>
        <p:spPr>
          <a:xfrm>
            <a:off x="5918994" y="4831815"/>
            <a:ext cx="2285901"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attribute name</a:t>
            </a:r>
          </a:p>
        </p:txBody>
      </p:sp>
      <p:sp>
        <p:nvSpPr>
          <p:cNvPr id="5542" name="Shape 5542"/>
          <p:cNvSpPr/>
          <p:nvPr/>
        </p:nvSpPr>
        <p:spPr>
          <a:xfrm>
            <a:off x="11862593" y="4831815"/>
            <a:ext cx="2246487"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attribute value</a:t>
            </a:r>
          </a:p>
        </p:txBody>
      </p:sp>
      <p:sp>
        <p:nvSpPr>
          <p:cNvPr id="5543" name="Shape 5543"/>
          <p:cNvSpPr/>
          <p:nvPr/>
        </p:nvSpPr>
        <p:spPr>
          <a:xfrm flipH="1" flipV="1">
            <a:off x="2894071" y="5294314"/>
            <a:ext cx="1590" cy="803277"/>
          </a:xfrm>
          <a:prstGeom prst="line">
            <a:avLst/>
          </a:prstGeom>
          <a:ln w="38100">
            <a:solidFill/>
            <a:miter/>
            <a:headEnd type="stealth"/>
          </a:ln>
        </p:spPr>
        <p:txBody>
          <a:bodyPr lIns="0" tIns="0" rIns="0" bIns="0"/>
          <a:lstStyle/>
          <a:p>
            <a:pPr lvl="0" defTabSz="457200">
              <a:defRPr sz="1200"/>
            </a:pPr>
          </a:p>
        </p:txBody>
      </p:sp>
      <p:sp>
        <p:nvSpPr>
          <p:cNvPr id="5544" name="Shape 5544"/>
          <p:cNvSpPr/>
          <p:nvPr/>
        </p:nvSpPr>
        <p:spPr>
          <a:xfrm flipV="1">
            <a:off x="7067964" y="5295901"/>
            <a:ext cx="2" cy="803277"/>
          </a:xfrm>
          <a:prstGeom prst="line">
            <a:avLst/>
          </a:prstGeom>
          <a:ln w="38100">
            <a:solidFill/>
            <a:miter/>
            <a:headEnd type="stealth"/>
          </a:ln>
        </p:spPr>
        <p:txBody>
          <a:bodyPr lIns="0" tIns="0" rIns="0" bIns="0"/>
          <a:lstStyle/>
          <a:p>
            <a:pPr lvl="0" defTabSz="457200">
              <a:defRPr sz="1200"/>
            </a:pPr>
          </a:p>
        </p:txBody>
      </p:sp>
      <p:sp>
        <p:nvSpPr>
          <p:cNvPr id="5545" name="Shape 5545"/>
          <p:cNvSpPr/>
          <p:nvPr/>
        </p:nvSpPr>
        <p:spPr>
          <a:xfrm flipV="1">
            <a:off x="12991662" y="5295901"/>
            <a:ext cx="2" cy="803277"/>
          </a:xfrm>
          <a:prstGeom prst="line">
            <a:avLst/>
          </a:prstGeom>
          <a:ln w="38100">
            <a:solidFill/>
            <a:miter/>
            <a:headEnd type="stealth"/>
          </a:ln>
        </p:spPr>
        <p:txBody>
          <a:bodyPr lIns="0" tIns="0" rIns="0" bIns="0"/>
          <a:lstStyle/>
          <a:p>
            <a:pPr lvl="0" defTabSz="457200">
              <a:defRPr sz="1200"/>
            </a:pPr>
          </a:p>
        </p:txBody>
      </p:sp>
      <p:sp>
        <p:nvSpPr>
          <p:cNvPr id="5546" name="Shape 5546"/>
          <p:cNvSpPr/>
          <p:nvPr/>
        </p:nvSpPr>
        <p:spPr>
          <a:xfrm>
            <a:off x="1876608" y="6165849"/>
            <a:ext cx="13948386"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default[</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iis_demo</a:t>
            </a:r>
            <a:r>
              <a:rPr sz="3600">
                <a:solidFill>
                  <a:srgbClr val="BA2121"/>
                </a:solidFill>
                <a:latin typeface="Courier"/>
                <a:ea typeface="Courier"/>
                <a:cs typeface="Courier"/>
                <a:sym typeface="Courier"/>
              </a:rPr>
              <a:t>"</a:t>
            </a:r>
            <a:r>
              <a:rPr sz="3600">
                <a:latin typeface="Courier"/>
                <a:ea typeface="Courier"/>
                <a:cs typeface="Courier"/>
                <a:sym typeface="Courier"/>
              </a:rPr>
              <a:t>][</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indexfile</a:t>
            </a:r>
            <a:r>
              <a:rPr sz="3600">
                <a:solidFill>
                  <a:srgbClr val="BA2121"/>
                </a:solidFill>
                <a:latin typeface="Courier"/>
                <a:ea typeface="Courier"/>
                <a:cs typeface="Courier"/>
                <a:sym typeface="Courier"/>
              </a:rPr>
              <a:t>"</a:t>
            </a:r>
            <a:r>
              <a:rPr sz="3600">
                <a:latin typeface="Courier"/>
                <a:ea typeface="Courier"/>
                <a:cs typeface="Courier"/>
                <a:sym typeface="Courier"/>
              </a:rPr>
              <a:t>] =</a:t>
            </a:r>
            <a:r>
              <a:rPr sz="3600">
                <a:solidFill>
                  <a:srgbClr val="C4413D"/>
                </a:solidFill>
                <a:latin typeface="Courier"/>
                <a:ea typeface="Courier"/>
                <a:cs typeface="Courier"/>
                <a:sym typeface="Courier"/>
              </a:rPr>
              <a:t> </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Default.htm</a:t>
            </a:r>
            <a:r>
              <a:rPr sz="3600">
                <a:solidFill>
                  <a:srgbClr val="BA2121"/>
                </a:solidFill>
                <a:latin typeface="Courier"/>
                <a:ea typeface="Courier"/>
                <a:cs typeface="Courier"/>
                <a:sym typeface="Courier"/>
              </a:rPr>
              <a:t>"</a:t>
            </a:r>
          </a:p>
        </p:txBody>
      </p:sp>
    </p:spTree>
  </p:cSld>
  <p:clrMapOvr>
    <a:masterClrMapping/>
  </p:clrMapOvr>
  <p:transition spd="med" advClick="1"/>
</p:sld>
</file>

<file path=ppt/slides/slide3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0" name="Shape 555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Setting Attributes in Recipes</a:t>
            </a:r>
          </a:p>
        </p:txBody>
      </p:sp>
      <p:sp>
        <p:nvSpPr>
          <p:cNvPr id="5551" name="Shape 555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They can also be set directly in Recipes</a:t>
            </a:r>
            <a:endParaRPr sz="4600"/>
          </a:p>
          <a:p>
            <a:pPr lvl="0">
              <a:defRPr sz="1800"/>
            </a:pPr>
            <a:endParaRPr sz="4600"/>
          </a:p>
          <a:p>
            <a:pPr lvl="0" marL="944574" indent="-944574">
              <a:defRPr sz="1800"/>
            </a:pPr>
            <a:r>
              <a:rPr sz="4600"/>
              <a:t>Precede attribute name with 'node.' as follows</a:t>
            </a:r>
          </a:p>
        </p:txBody>
      </p:sp>
      <p:sp>
        <p:nvSpPr>
          <p:cNvPr id="5552" name="Shape 5552"/>
          <p:cNvSpPr/>
          <p:nvPr/>
        </p:nvSpPr>
        <p:spPr>
          <a:xfrm>
            <a:off x="2722828" y="4831815"/>
            <a:ext cx="1871093"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precedence</a:t>
            </a:r>
          </a:p>
        </p:txBody>
      </p:sp>
      <p:sp>
        <p:nvSpPr>
          <p:cNvPr id="5553" name="Shape 5553"/>
          <p:cNvSpPr/>
          <p:nvPr/>
        </p:nvSpPr>
        <p:spPr>
          <a:xfrm>
            <a:off x="6528593" y="4831815"/>
            <a:ext cx="2285901"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attribute name</a:t>
            </a:r>
          </a:p>
        </p:txBody>
      </p:sp>
      <p:sp>
        <p:nvSpPr>
          <p:cNvPr id="5554" name="Shape 5554"/>
          <p:cNvSpPr/>
          <p:nvPr/>
        </p:nvSpPr>
        <p:spPr>
          <a:xfrm>
            <a:off x="12548393" y="4831815"/>
            <a:ext cx="2246487"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attribute value</a:t>
            </a:r>
          </a:p>
        </p:txBody>
      </p:sp>
      <p:sp>
        <p:nvSpPr>
          <p:cNvPr id="5555" name="Shape 5555"/>
          <p:cNvSpPr/>
          <p:nvPr/>
        </p:nvSpPr>
        <p:spPr>
          <a:xfrm flipH="1" flipV="1">
            <a:off x="3631405" y="5294314"/>
            <a:ext cx="1590" cy="803277"/>
          </a:xfrm>
          <a:prstGeom prst="line">
            <a:avLst/>
          </a:prstGeom>
          <a:ln w="38100">
            <a:solidFill/>
            <a:miter/>
            <a:headEnd type="stealth"/>
          </a:ln>
        </p:spPr>
        <p:txBody>
          <a:bodyPr lIns="0" tIns="0" rIns="0" bIns="0"/>
          <a:lstStyle/>
          <a:p>
            <a:pPr lvl="0" defTabSz="457200">
              <a:defRPr sz="1200"/>
            </a:pPr>
          </a:p>
        </p:txBody>
      </p:sp>
      <p:sp>
        <p:nvSpPr>
          <p:cNvPr id="5556" name="Shape 5556"/>
          <p:cNvSpPr/>
          <p:nvPr/>
        </p:nvSpPr>
        <p:spPr>
          <a:xfrm flipV="1">
            <a:off x="7677564" y="5295901"/>
            <a:ext cx="2" cy="803277"/>
          </a:xfrm>
          <a:prstGeom prst="line">
            <a:avLst/>
          </a:prstGeom>
          <a:ln w="38100">
            <a:solidFill/>
            <a:miter/>
            <a:headEnd type="stealth"/>
          </a:ln>
        </p:spPr>
        <p:txBody>
          <a:bodyPr lIns="0" tIns="0" rIns="0" bIns="0"/>
          <a:lstStyle/>
          <a:p>
            <a:pPr lvl="0" defTabSz="457200">
              <a:defRPr sz="1200"/>
            </a:pPr>
          </a:p>
        </p:txBody>
      </p:sp>
      <p:sp>
        <p:nvSpPr>
          <p:cNvPr id="5557" name="Shape 5557"/>
          <p:cNvSpPr/>
          <p:nvPr/>
        </p:nvSpPr>
        <p:spPr>
          <a:xfrm flipV="1">
            <a:off x="13677464" y="5295901"/>
            <a:ext cx="2" cy="803277"/>
          </a:xfrm>
          <a:prstGeom prst="line">
            <a:avLst/>
          </a:prstGeom>
          <a:ln w="38100">
            <a:solidFill/>
            <a:miter/>
            <a:headEnd type="stealth"/>
          </a:ln>
        </p:spPr>
        <p:txBody>
          <a:bodyPr lIns="0" tIns="0" rIns="0" bIns="0"/>
          <a:lstStyle/>
          <a:p>
            <a:pPr lvl="0" defTabSz="457200">
              <a:defRPr sz="1200"/>
            </a:pPr>
          </a:p>
        </p:txBody>
      </p:sp>
      <p:sp>
        <p:nvSpPr>
          <p:cNvPr id="5558" name="Shape 5558"/>
          <p:cNvSpPr/>
          <p:nvPr/>
        </p:nvSpPr>
        <p:spPr>
          <a:xfrm>
            <a:off x="1118394" y="6165849"/>
            <a:ext cx="14782802"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node.default[</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iis_demo</a:t>
            </a:r>
            <a:r>
              <a:rPr sz="3600">
                <a:solidFill>
                  <a:srgbClr val="BA2121"/>
                </a:solidFill>
                <a:latin typeface="Courier"/>
                <a:ea typeface="Courier"/>
                <a:cs typeface="Courier"/>
                <a:sym typeface="Courier"/>
              </a:rPr>
              <a:t>"</a:t>
            </a:r>
            <a:r>
              <a:rPr sz="3600">
                <a:latin typeface="Courier"/>
                <a:ea typeface="Courier"/>
                <a:cs typeface="Courier"/>
                <a:sym typeface="Courier"/>
              </a:rPr>
              <a:t>][</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indexfile</a:t>
            </a:r>
            <a:r>
              <a:rPr sz="3600">
                <a:solidFill>
                  <a:srgbClr val="BA2121"/>
                </a:solidFill>
                <a:latin typeface="Courier"/>
                <a:ea typeface="Courier"/>
                <a:cs typeface="Courier"/>
                <a:sym typeface="Courier"/>
              </a:rPr>
              <a:t>"</a:t>
            </a:r>
            <a:r>
              <a:rPr sz="3600">
                <a:latin typeface="Courier"/>
                <a:ea typeface="Courier"/>
                <a:cs typeface="Courier"/>
                <a:sym typeface="Courier"/>
              </a:rPr>
              <a:t>] =</a:t>
            </a:r>
            <a:r>
              <a:rPr sz="3600">
                <a:solidFill>
                  <a:srgbClr val="C4413D"/>
                </a:solidFill>
                <a:latin typeface="Courier"/>
                <a:ea typeface="Courier"/>
                <a:cs typeface="Courier"/>
                <a:sym typeface="Courier"/>
              </a:rPr>
              <a:t> </a:t>
            </a:r>
            <a:r>
              <a:rPr sz="3600">
                <a:solidFill>
                  <a:srgbClr val="BA2121"/>
                </a:solidFill>
                <a:latin typeface="Courier"/>
                <a:ea typeface="Courier"/>
                <a:cs typeface="Courier"/>
                <a:sym typeface="Courier"/>
              </a:rPr>
              <a:t>"</a:t>
            </a:r>
            <a:r>
              <a:rPr sz="3600">
                <a:solidFill>
                  <a:srgbClr val="C4413D"/>
                </a:solidFill>
                <a:latin typeface="Courier"/>
                <a:ea typeface="Courier"/>
                <a:cs typeface="Courier"/>
                <a:sym typeface="Courier"/>
              </a:rPr>
              <a:t>Default.htm</a:t>
            </a:r>
            <a:r>
              <a:rPr sz="3600">
                <a:solidFill>
                  <a:srgbClr val="BA2121"/>
                </a:solidFill>
                <a:latin typeface="Courier"/>
                <a:ea typeface="Courier"/>
                <a:cs typeface="Courier"/>
                <a:sym typeface="Courier"/>
              </a:rPr>
              <a:t>"</a:t>
            </a:r>
          </a:p>
        </p:txBody>
      </p:sp>
      <p:grpSp>
        <p:nvGrpSpPr>
          <p:cNvPr id="5561" name="Group 5561"/>
          <p:cNvGrpSpPr/>
          <p:nvPr/>
        </p:nvGrpSpPr>
        <p:grpSpPr>
          <a:xfrm>
            <a:off x="356393" y="7683500"/>
            <a:ext cx="2768872" cy="990600"/>
            <a:chOff x="0" y="0"/>
            <a:chExt cx="2768871" cy="990600"/>
          </a:xfrm>
        </p:grpSpPr>
        <p:sp>
          <p:nvSpPr>
            <p:cNvPr id="5559" name="Shape 5559"/>
            <p:cNvSpPr/>
            <p:nvPr/>
          </p:nvSpPr>
          <p:spPr>
            <a:xfrm>
              <a:off x="-1" y="0"/>
              <a:ext cx="2768872" cy="990600"/>
            </a:xfrm>
            <a:prstGeom prst="rect">
              <a:avLst/>
            </a:prstGeom>
            <a:solidFill>
              <a:srgbClr val="FF7F00"/>
            </a:solidFill>
            <a:ln w="12700" cap="flat">
              <a:noFill/>
              <a:miter lim="400000"/>
            </a:ln>
            <a:effectLst/>
          </p:spPr>
          <p:txBody>
            <a:bodyPr wrap="square" lIns="0" tIns="0" rIns="0" bIns="0" numCol="1" anchor="ctr">
              <a:noAutofit/>
            </a:bodyPr>
            <a:lstStyle/>
            <a:p>
              <a:pPr lvl="0" algn="ctr">
                <a:defRPr>
                  <a:latin typeface="Arial"/>
                  <a:ea typeface="Arial"/>
                  <a:cs typeface="Arial"/>
                  <a:sym typeface="Arial"/>
                </a:defRPr>
              </a:pPr>
            </a:p>
          </p:txBody>
        </p:sp>
        <p:sp>
          <p:nvSpPr>
            <p:cNvPr id="5560" name="Shape 5560"/>
            <p:cNvSpPr/>
            <p:nvPr/>
          </p:nvSpPr>
          <p:spPr>
            <a:xfrm>
              <a:off x="-1" y="94715"/>
              <a:ext cx="2768872" cy="801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latin typeface="Arial"/>
                  <a:ea typeface="Arial"/>
                  <a:cs typeface="Arial"/>
                  <a:sym typeface="Arial"/>
                </a:defRPr>
              </a:lvl1pPr>
            </a:lstStyle>
            <a:p>
              <a:pPr lvl="0">
                <a:defRPr sz="1800"/>
              </a:pPr>
              <a:r>
                <a:rPr sz="2800"/>
                <a:t>declares it a node attribute</a:t>
              </a:r>
            </a:p>
          </p:txBody>
        </p:sp>
      </p:grpSp>
      <p:sp>
        <p:nvSpPr>
          <p:cNvPr id="5562" name="Shape 5562"/>
          <p:cNvSpPr/>
          <p:nvPr/>
        </p:nvSpPr>
        <p:spPr>
          <a:xfrm flipV="1">
            <a:off x="1745274" y="6819900"/>
            <a:ext cx="2" cy="803277"/>
          </a:xfrm>
          <a:prstGeom prst="line">
            <a:avLst/>
          </a:prstGeom>
          <a:ln w="38100">
            <a:solidFill/>
            <a:miter/>
            <a:tailEnd type="stealth"/>
          </a:ln>
        </p:spPr>
        <p:txBody>
          <a:bodyPr lIns="0" tIns="0" rIns="0" bIns="0"/>
          <a:lstStyle/>
          <a:p>
            <a:pPr lvl="0" defTabSz="457200">
              <a:defRPr sz="1200"/>
            </a:pPr>
          </a:p>
        </p:txBody>
      </p:sp>
    </p:spTree>
  </p:cSld>
  <p:clrMapOvr>
    <a:masterClrMapping/>
  </p:clrMapOvr>
  <p:transition spd="med" advClick="1"/>
</p:sld>
</file>

<file path=ppt/slides/slide34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66" name="Shape 55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More on attributes - Advanced!</a:t>
            </a:r>
          </a:p>
        </p:txBody>
      </p:sp>
      <p:sp>
        <p:nvSpPr>
          <p:cNvPr id="5567" name="Shape 556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An attribute value can be an array</a:t>
            </a:r>
            <a:endParaRPr sz="4600"/>
          </a:p>
          <a:p>
            <a:pPr lvl="0">
              <a:defRPr sz="1800"/>
            </a:pPr>
            <a:endParaRPr sz="4600"/>
          </a:p>
          <a:p>
            <a:pPr lvl="0">
              <a:defRPr sz="1800"/>
            </a:pPr>
            <a:endParaRPr sz="4600"/>
          </a:p>
          <a:p>
            <a:pPr lvl="0" marL="944574" indent="-944574">
              <a:defRPr sz="1800"/>
            </a:pPr>
            <a:r>
              <a:rPr sz="4600"/>
              <a:t>Or it can be a hash</a:t>
            </a:r>
          </a:p>
        </p:txBody>
      </p:sp>
      <p:sp>
        <p:nvSpPr>
          <p:cNvPr id="5568" name="Shape 5568"/>
          <p:cNvSpPr/>
          <p:nvPr/>
        </p:nvSpPr>
        <p:spPr>
          <a:xfrm>
            <a:off x="1025625" y="2940049"/>
            <a:ext cx="13920560"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default</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"apache"</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"listen_ports"</a:t>
            </a:r>
            <a:r>
              <a:rPr sz="3600">
                <a:solidFill>
                  <a:srgbClr val="666666"/>
                </a:solidFill>
                <a:latin typeface="Courier"/>
                <a:ea typeface="Courier"/>
                <a:cs typeface="Courier"/>
                <a:sym typeface="Courier"/>
              </a:rPr>
              <a:t>] = [ "80","443" ]</a:t>
            </a:r>
          </a:p>
        </p:txBody>
      </p:sp>
      <p:sp>
        <p:nvSpPr>
          <p:cNvPr id="5569" name="Shape 5569"/>
          <p:cNvSpPr/>
          <p:nvPr/>
        </p:nvSpPr>
        <p:spPr>
          <a:xfrm>
            <a:off x="1028800" y="5353048"/>
            <a:ext cx="13920560" cy="109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default</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"apache"</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"site1"</a:t>
            </a:r>
            <a:r>
              <a:rPr sz="3600">
                <a:solidFill>
                  <a:srgbClr val="666666"/>
                </a:solidFill>
                <a:latin typeface="Courier"/>
                <a:ea typeface="Courier"/>
                <a:cs typeface="Courier"/>
                <a:sym typeface="Courier"/>
              </a:rPr>
              <a:t>] = { "port" =&gt; 80 }</a:t>
            </a:r>
            <a:endParaRPr>
              <a:latin typeface="Calibri"/>
              <a:ea typeface="Calibri"/>
              <a:cs typeface="Calibri"/>
              <a:sym typeface="Calibri"/>
            </a:endParaRPr>
          </a:p>
          <a:p>
            <a:pPr lvl="0">
              <a:defRPr sz="1800"/>
            </a:pPr>
            <a:r>
              <a:rPr sz="3600">
                <a:latin typeface="Courier"/>
                <a:ea typeface="Courier"/>
                <a:cs typeface="Courier"/>
                <a:sym typeface="Courier"/>
              </a:rPr>
              <a:t>default</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"apache"</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"site2"</a:t>
            </a:r>
            <a:r>
              <a:rPr sz="3600">
                <a:solidFill>
                  <a:srgbClr val="666666"/>
                </a:solidFill>
                <a:latin typeface="Courier"/>
                <a:ea typeface="Courier"/>
                <a:cs typeface="Courier"/>
                <a:sym typeface="Courier"/>
              </a:rPr>
              <a:t>] = { "port" =&gt; 81 }</a:t>
            </a:r>
          </a:p>
        </p:txBody>
      </p:sp>
    </p:spTree>
  </p:cSld>
  <p:clrMapOvr>
    <a:masterClrMapping/>
  </p:clrMapOvr>
  <p:transition spd="med" advClick="1"/>
</p:sld>
</file>

<file path=ppt/slides/slide3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1" name="Shape 5571"/>
          <p:cNvSpPr/>
          <p:nvPr>
            <p:ph type="title"/>
          </p:nvPr>
        </p:nvSpPr>
        <p:spPr>
          <a:xfrm>
            <a:off x="800271" y="177800"/>
            <a:ext cx="14657235" cy="1117600"/>
          </a:xfrm>
          <a:prstGeom prst="rect">
            <a:avLst/>
          </a:prstGeom>
        </p:spPr>
        <p:txBody>
          <a:bodyPr lIns="0" tIns="0" rIns="0" bIns="0">
            <a:normAutofit fontScale="100000" lnSpcReduction="0"/>
          </a:bodyPr>
          <a:lstStyle>
            <a:lvl1pPr>
              <a:defRPr sz="6300"/>
            </a:lvl1pPr>
          </a:lstStyle>
          <a:p>
            <a:pPr lvl="0">
              <a:defRPr sz="1800">
                <a:solidFill>
                  <a:srgbClr val="000000"/>
                </a:solidFill>
                <a:effectLst/>
              </a:defRPr>
            </a:pPr>
            <a:r>
              <a:rPr sz="6300">
                <a:solidFill>
                  <a:srgbClr val="FFFFFF"/>
                </a:solidFill>
                <a:effectLst>
                  <a:outerShdw sx="100000" sy="100000" kx="0" ky="0" algn="b" rotWithShape="0" blurRad="38100" dist="38100" dir="2700000">
                    <a:srgbClr val="C0C0C0"/>
                  </a:outerShdw>
                </a:effectLst>
              </a:rPr>
              <a:t>The Problem and the Success Criteria</a:t>
            </a:r>
          </a:p>
        </p:txBody>
      </p:sp>
      <p:sp>
        <p:nvSpPr>
          <p:cNvPr id="5572" name="Shape 557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The Problem: </a:t>
            </a:r>
            <a:r>
              <a:rPr sz="4600"/>
              <a:t>We have defined our 'index.html' homepage in the recipe, but we may want to change that without altering the recipe</a:t>
            </a:r>
            <a:endParaRPr sz="4600"/>
          </a:p>
          <a:p>
            <a:pPr lvl="0" marL="944574" indent="-944574">
              <a:defRPr sz="1800"/>
            </a:pPr>
            <a:r>
              <a:rPr sz="4600">
                <a:latin typeface="Arial Bold"/>
                <a:ea typeface="Arial Bold"/>
                <a:cs typeface="Arial Bold"/>
                <a:sym typeface="Arial Bold"/>
              </a:rPr>
              <a:t>Success Criteria: </a:t>
            </a:r>
            <a:r>
              <a:rPr sz="4600"/>
              <a:t>We can change the homepage by changing an attribute value</a:t>
            </a:r>
          </a:p>
        </p:txBody>
      </p:sp>
    </p:spTree>
  </p:cSld>
  <p:clrMapOvr>
    <a:masterClrMapping/>
  </p:clrMapOvr>
  <p:transition spd="med" advClick="1"/>
</p:sld>
</file>

<file path=ppt/slides/slide3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76" name="Group 5576"/>
          <p:cNvGrpSpPr/>
          <p:nvPr/>
        </p:nvGrpSpPr>
        <p:grpSpPr>
          <a:xfrm>
            <a:off x="584993" y="2457449"/>
            <a:ext cx="15468602" cy="1028701"/>
            <a:chOff x="0" y="0"/>
            <a:chExt cx="15468601" cy="1028700"/>
          </a:xfrm>
        </p:grpSpPr>
        <p:sp>
          <p:nvSpPr>
            <p:cNvPr id="5574" name="Shape 5574"/>
            <p:cNvSpPr/>
            <p:nvPr/>
          </p:nvSpPr>
          <p:spPr>
            <a:xfrm>
              <a:off x="0" y="0"/>
              <a:ext cx="15468602"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4000">
                  <a:solidFill>
                    <a:srgbClr val="C4413D"/>
                  </a:solidFill>
                  <a:latin typeface="Courier"/>
                  <a:ea typeface="Courier"/>
                  <a:cs typeface="Courier"/>
                  <a:sym typeface="Courier"/>
                </a:defRPr>
              </a:pPr>
            </a:p>
          </p:txBody>
        </p:sp>
        <p:sp>
          <p:nvSpPr>
            <p:cNvPr id="5575" name="Shape 5575"/>
            <p:cNvSpPr/>
            <p:nvPr/>
          </p:nvSpPr>
          <p:spPr>
            <a:xfrm>
              <a:off x="0" y="-1"/>
              <a:ext cx="15468602"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000">
                  <a:latin typeface="Courier"/>
                  <a:ea typeface="Courier"/>
                  <a:cs typeface="Courier"/>
                  <a:sym typeface="Courier"/>
                </a:rPr>
                <a:t>default[</a:t>
              </a:r>
              <a:r>
                <a:rPr sz="4000">
                  <a:solidFill>
                    <a:srgbClr val="BA2121"/>
                  </a:solidFill>
                  <a:latin typeface="Courier"/>
                  <a:ea typeface="Courier"/>
                  <a:cs typeface="Courier"/>
                  <a:sym typeface="Courier"/>
                </a:rPr>
                <a:t>"</a:t>
              </a:r>
              <a:r>
                <a:rPr sz="4000">
                  <a:solidFill>
                    <a:srgbClr val="C4413D"/>
                  </a:solidFill>
                  <a:latin typeface="Courier"/>
                  <a:ea typeface="Courier"/>
                  <a:cs typeface="Courier"/>
                  <a:sym typeface="Courier"/>
                </a:rPr>
                <a:t>iis_demo</a:t>
              </a:r>
              <a:r>
                <a:rPr sz="4000">
                  <a:solidFill>
                    <a:srgbClr val="BA2121"/>
                  </a:solidFill>
                  <a:latin typeface="Courier"/>
                  <a:ea typeface="Courier"/>
                  <a:cs typeface="Courier"/>
                  <a:sym typeface="Courier"/>
                </a:rPr>
                <a:t>"</a:t>
              </a:r>
              <a:r>
                <a:rPr sz="4000">
                  <a:latin typeface="Courier"/>
                  <a:ea typeface="Courier"/>
                  <a:cs typeface="Courier"/>
                  <a:sym typeface="Courier"/>
                </a:rPr>
                <a:t>][</a:t>
              </a:r>
              <a:r>
                <a:rPr sz="4000">
                  <a:solidFill>
                    <a:srgbClr val="BA2121"/>
                  </a:solidFill>
                  <a:latin typeface="Courier"/>
                  <a:ea typeface="Courier"/>
                  <a:cs typeface="Courier"/>
                  <a:sym typeface="Courier"/>
                </a:rPr>
                <a:t>"</a:t>
              </a:r>
              <a:r>
                <a:rPr sz="4000">
                  <a:solidFill>
                    <a:srgbClr val="C4413D"/>
                  </a:solidFill>
                  <a:latin typeface="Courier"/>
                  <a:ea typeface="Courier"/>
                  <a:cs typeface="Courier"/>
                  <a:sym typeface="Courier"/>
                </a:rPr>
                <a:t>indexfile</a:t>
              </a:r>
              <a:r>
                <a:rPr sz="4000">
                  <a:solidFill>
                    <a:srgbClr val="BA2121"/>
                  </a:solidFill>
                  <a:latin typeface="Courier"/>
                  <a:ea typeface="Courier"/>
                  <a:cs typeface="Courier"/>
                  <a:sym typeface="Courier"/>
                </a:rPr>
                <a:t>"</a:t>
              </a:r>
              <a:r>
                <a:rPr sz="4000">
                  <a:latin typeface="Courier"/>
                  <a:ea typeface="Courier"/>
                  <a:cs typeface="Courier"/>
                  <a:sym typeface="Courier"/>
                </a:rPr>
                <a:t>] =</a:t>
              </a:r>
              <a:r>
                <a:rPr sz="4000">
                  <a:solidFill>
                    <a:srgbClr val="C4413D"/>
                  </a:solidFill>
                  <a:latin typeface="Courier"/>
                  <a:ea typeface="Courier"/>
                  <a:cs typeface="Courier"/>
                  <a:sym typeface="Courier"/>
                </a:rPr>
                <a:t> </a:t>
              </a:r>
              <a:r>
                <a:rPr sz="4000">
                  <a:solidFill>
                    <a:srgbClr val="BA2121"/>
                  </a:solidFill>
                  <a:latin typeface="Courier"/>
                  <a:ea typeface="Courier"/>
                  <a:cs typeface="Courier"/>
                  <a:sym typeface="Courier"/>
                </a:rPr>
                <a:t>"</a:t>
              </a:r>
              <a:r>
                <a:rPr sz="4000">
                  <a:solidFill>
                    <a:srgbClr val="C4413D"/>
                  </a:solidFill>
                  <a:latin typeface="Courier"/>
                  <a:ea typeface="Courier"/>
                  <a:cs typeface="Courier"/>
                  <a:sym typeface="Courier"/>
                </a:rPr>
                <a:t>Default1.htm</a:t>
              </a:r>
              <a:r>
                <a:rPr sz="4000">
                  <a:solidFill>
                    <a:srgbClr val="BA2121"/>
                  </a:solidFill>
                  <a:latin typeface="Courier"/>
                  <a:ea typeface="Courier"/>
                  <a:cs typeface="Courier"/>
                  <a:sym typeface="Courier"/>
                </a:rPr>
                <a:t>"</a:t>
              </a:r>
            </a:p>
          </p:txBody>
        </p:sp>
      </p:grpSp>
      <p:sp>
        <p:nvSpPr>
          <p:cNvPr id="5577" name="Shape 5577"/>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578" name="Shape 5578"/>
          <p:cNvSpPr/>
          <p:nvPr/>
        </p:nvSpPr>
        <p:spPr>
          <a:xfrm>
            <a:off x="5048741" y="16636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Cookbooks\iis_demo\attributes\default.rb</a:t>
            </a:r>
          </a:p>
        </p:txBody>
      </p:sp>
      <p:sp>
        <p:nvSpPr>
          <p:cNvPr id="5579" name="Shape 5579"/>
          <p:cNvSpPr/>
          <p:nvPr/>
        </p:nvSpPr>
        <p:spPr>
          <a:xfrm>
            <a:off x="6642748" y="42164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5580" name="Shape 5580"/>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effectLst>
                  <a:outerShdw sx="100000" sy="100000" kx="0" ky="0" algn="b" rotWithShape="0" blurRad="38100" dist="38100" dir="2700000">
                    <a:srgbClr val="C0C0C0"/>
                  </a:outerShdw>
                </a:effectLst>
              </a:rPr>
              <a:t>Exercise: Set attribute in attributes file</a:t>
            </a:r>
          </a:p>
        </p:txBody>
      </p:sp>
      <p:sp>
        <p:nvSpPr>
          <p:cNvPr id="5581" name="Shape 5581"/>
          <p:cNvSpPr/>
          <p:nvPr>
            <p:ph type="body" idx="1"/>
          </p:nvPr>
        </p:nvSpPr>
        <p:spPr>
          <a:xfrm>
            <a:off x="800177" y="4813300"/>
            <a:ext cx="15063673" cy="3797300"/>
          </a:xfrm>
          <a:prstGeom prst="rect">
            <a:avLst/>
          </a:prstGeom>
        </p:spPr>
        <p:txBody>
          <a:bodyPr>
            <a:normAutofit fontScale="100000" lnSpcReduction="0"/>
          </a:bodyPr>
          <a:lstStyle/>
          <a:p>
            <a:pPr lvl="0">
              <a:defRPr sz="1800"/>
            </a:pPr>
            <a:endParaRPr sz="4100"/>
          </a:p>
          <a:p>
            <a:pPr lvl="0" marL="750393" indent="-750393">
              <a:defRPr sz="1800"/>
            </a:pPr>
            <a:r>
              <a:rPr sz="4100"/>
              <a:t>Set an attribute to a specific value in the attributes file</a:t>
            </a:r>
          </a:p>
        </p:txBody>
      </p:sp>
    </p:spTree>
  </p:cSld>
  <p:clrMapOvr>
    <a:masterClrMapping/>
  </p:clrMapOvr>
  <p:transition spd="med" advClick="1"/>
</p:sld>
</file>

<file path=ppt/slides/slide3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3" name="Shape 5583"/>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584" name="Shape 5584"/>
          <p:cNvSpPr/>
          <p:nvPr/>
        </p:nvSpPr>
        <p:spPr>
          <a:xfrm>
            <a:off x="6642748" y="8458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5585" name="Shape 5585"/>
          <p:cNvSpPr/>
          <p:nvPr/>
        </p:nvSpPr>
        <p:spPr>
          <a:xfrm>
            <a:off x="5048741" y="1638299"/>
            <a:ext cx="14657235" cy="7112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p>
            <a:pPr lvl="0">
              <a:defRPr sz="1800"/>
            </a:pPr>
            <a:r>
              <a:rPr sz="3100">
                <a:latin typeface="Courier"/>
                <a:ea typeface="Courier"/>
                <a:cs typeface="Courier"/>
                <a:sym typeface="Courier"/>
              </a:rPr>
              <a:t>cookbooks\</a:t>
            </a:r>
            <a:r>
              <a:rPr sz="3200">
                <a:latin typeface="Courier"/>
                <a:ea typeface="Courier"/>
                <a:cs typeface="Courier"/>
                <a:sym typeface="Courier"/>
              </a:rPr>
              <a:t>iis_demo</a:t>
            </a:r>
            <a:r>
              <a:rPr sz="3100">
                <a:latin typeface="Courier"/>
                <a:ea typeface="Courier"/>
                <a:cs typeface="Courier"/>
                <a:sym typeface="Courier"/>
              </a:rPr>
              <a:t>\files\default\Default1.htm</a:t>
            </a:r>
          </a:p>
        </p:txBody>
      </p:sp>
      <p:grpSp>
        <p:nvGrpSpPr>
          <p:cNvPr id="5588" name="Group 5588"/>
          <p:cNvGrpSpPr/>
          <p:nvPr/>
        </p:nvGrpSpPr>
        <p:grpSpPr>
          <a:xfrm>
            <a:off x="838282" y="2381249"/>
            <a:ext cx="14898557" cy="4229101"/>
            <a:chOff x="0" y="0"/>
            <a:chExt cx="14898555" cy="4229100"/>
          </a:xfrm>
        </p:grpSpPr>
        <p:sp>
          <p:nvSpPr>
            <p:cNvPr id="5586" name="Shape 5586"/>
            <p:cNvSpPr/>
            <p:nvPr/>
          </p:nvSpPr>
          <p:spPr>
            <a:xfrm>
              <a:off x="0" y="0"/>
              <a:ext cx="14898557" cy="42291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587" name="Shape 5587"/>
            <p:cNvSpPr/>
            <p:nvPr/>
          </p:nvSpPr>
          <p:spPr>
            <a:xfrm>
              <a:off x="0" y="-1"/>
              <a:ext cx="14898557" cy="420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b="1" sz="3600">
                  <a:solidFill>
                    <a:srgbClr val="008000"/>
                  </a:solidFill>
                  <a:latin typeface="Courier"/>
                  <a:ea typeface="Courier"/>
                  <a:cs typeface="Courier"/>
                  <a:sym typeface="Courier"/>
                </a:rPr>
                <a:t>&lt;html&gt;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&lt;body&gt;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&lt;h1&gt;</a:t>
              </a:r>
              <a:r>
                <a:rPr sz="3600">
                  <a:latin typeface="Courier"/>
                  <a:ea typeface="Courier"/>
                  <a:cs typeface="Courier"/>
                  <a:sym typeface="Courier"/>
                </a:rPr>
                <a:t>Hello, world!</a:t>
              </a:r>
              <a:r>
                <a:rPr b="1" sz="3600">
                  <a:solidFill>
                    <a:srgbClr val="008000"/>
                  </a:solidFill>
                  <a:latin typeface="Courier"/>
                  <a:ea typeface="Courier"/>
                  <a:cs typeface="Courier"/>
                  <a:sym typeface="Courier"/>
                </a:rPr>
                <a:t>&lt;/h1&gt;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&lt;h2&gt;</a:t>
              </a:r>
              <a:r>
                <a:rPr sz="3600">
                  <a:latin typeface="Courier"/>
                  <a:ea typeface="Courier"/>
                  <a:cs typeface="Courier"/>
                  <a:sym typeface="Courier"/>
                </a:rPr>
                <a:t>This is Default1.htm</a:t>
              </a:r>
              <a:r>
                <a:rPr b="1" sz="3600">
                  <a:solidFill>
                    <a:srgbClr val="008000"/>
                  </a:solidFill>
                  <a:latin typeface="Courier"/>
                  <a:ea typeface="Courier"/>
                  <a:cs typeface="Courier"/>
                  <a:sym typeface="Courier"/>
                </a:rPr>
                <a:t>&lt;/h2&gt;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&lt;p&gt;</a:t>
              </a:r>
              <a:r>
                <a:rPr sz="3600">
                  <a:latin typeface="Courier"/>
                  <a:ea typeface="Courier"/>
                  <a:cs typeface="Courier"/>
                  <a:sym typeface="Courier"/>
                </a:rPr>
                <a:t>We configured this in the attributes file</a:t>
              </a:r>
              <a:r>
                <a:rPr b="1" sz="3600">
                  <a:solidFill>
                    <a:srgbClr val="008000"/>
                  </a:solidFill>
                  <a:latin typeface="Courier"/>
                  <a:ea typeface="Courier"/>
                  <a:cs typeface="Courier"/>
                  <a:sym typeface="Courier"/>
                </a:rPr>
                <a:t>&lt;/p&gt;</a:t>
              </a:r>
              <a:endParaRPr sz="3600">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 &lt;/body&gt;</a:t>
              </a:r>
              <a:endParaRPr sz="3600">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&lt;/html&gt;</a:t>
              </a:r>
            </a:p>
          </p:txBody>
        </p:sp>
      </p:grpSp>
      <p:sp>
        <p:nvSpPr>
          <p:cNvPr id="5589" name="Shape 55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3700">
                <a:solidFill>
                  <a:srgbClr val="FFFFFF"/>
                </a:solidFill>
                <a:effectLst>
                  <a:outerShdw sx="100000" sy="100000" kx="0" ky="0" algn="b" rotWithShape="0" blurRad="38100" dist="38100" dir="2700000">
                    <a:srgbClr val="C0C0C0"/>
                  </a:outerShdw>
                </a:effectLst>
              </a:rPr>
              <a:t>Exercise:  Add index1.html to cookbook</a:t>
            </a:r>
            <a:r>
              <a:rPr sz="37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3700">
                <a:solidFill>
                  <a:srgbClr val="FFFFFF"/>
                </a:solidFill>
                <a:effectLst>
                  <a:outerShdw sx="100000" sy="100000" kx="0" ky="0" algn="b" rotWithShape="0" blurRad="38100" dist="38100" dir="2700000">
                    <a:srgbClr val="C0C0C0"/>
                  </a:outerShdw>
                </a:effectLst>
              </a:rPr>
              <a:t>s files/default directory</a:t>
            </a:r>
          </a:p>
        </p:txBody>
      </p:sp>
    </p:spTree>
  </p:cSld>
  <p:clrMapOvr>
    <a:masterClrMapping/>
  </p:clrMapOvr>
  <p:transition spd="med" advClick="1"/>
</p:sld>
</file>

<file path=ppt/slides/slide3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3" name="Shape 5593"/>
          <p:cNvSpPr/>
          <p:nvPr/>
        </p:nvSpPr>
        <p:spPr>
          <a:xfrm>
            <a:off x="6642748" y="84709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grpSp>
        <p:nvGrpSpPr>
          <p:cNvPr id="5596" name="Group 5596"/>
          <p:cNvGrpSpPr/>
          <p:nvPr/>
        </p:nvGrpSpPr>
        <p:grpSpPr>
          <a:xfrm>
            <a:off x="838279" y="2381250"/>
            <a:ext cx="14631834" cy="4279900"/>
            <a:chOff x="-1" y="0"/>
            <a:chExt cx="14631832" cy="4279900"/>
          </a:xfrm>
        </p:grpSpPr>
        <p:sp>
          <p:nvSpPr>
            <p:cNvPr id="5594" name="Shape 5594"/>
            <p:cNvSpPr/>
            <p:nvPr/>
          </p:nvSpPr>
          <p:spPr>
            <a:xfrm>
              <a:off x="-2" y="0"/>
              <a:ext cx="14631834" cy="42799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b="1" sz="3100">
                  <a:solidFill>
                    <a:srgbClr val="008000"/>
                  </a:solidFill>
                  <a:latin typeface="Courier"/>
                  <a:ea typeface="Courier"/>
                  <a:cs typeface="Courier"/>
                  <a:sym typeface="Courier"/>
                </a:defRPr>
              </a:pPr>
            </a:p>
          </p:txBody>
        </p:sp>
        <p:sp>
          <p:nvSpPr>
            <p:cNvPr id="5595" name="Shape 5595"/>
            <p:cNvSpPr/>
            <p:nvPr/>
          </p:nvSpPr>
          <p:spPr>
            <a:xfrm>
              <a:off x="-2" y="0"/>
              <a:ext cx="14631834" cy="4279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300">
                  <a:latin typeface="Courier"/>
                  <a:ea typeface="Courier"/>
                  <a:cs typeface="Courier"/>
                  <a:sym typeface="Courier"/>
                </a:rPr>
                <a:t>service </a:t>
              </a:r>
              <a:r>
                <a:rPr sz="3300">
                  <a:solidFill>
                    <a:srgbClr val="BA2121"/>
                  </a:solidFill>
                  <a:latin typeface="Courier"/>
                  <a:ea typeface="Courier"/>
                  <a:cs typeface="Courier"/>
                  <a:sym typeface="Courier"/>
                </a:rPr>
                <a:t>”w3svc"</a:t>
              </a:r>
              <a:r>
                <a:rPr sz="3300">
                  <a:latin typeface="Courier"/>
                  <a:ea typeface="Courier"/>
                  <a:cs typeface="Courier"/>
                  <a:sym typeface="Courier"/>
                </a:rPr>
                <a:t> </a:t>
              </a:r>
              <a:r>
                <a:rPr b="1" sz="3300">
                  <a:solidFill>
                    <a:srgbClr val="008000"/>
                  </a:solidFill>
                  <a:latin typeface="Courier"/>
                  <a:ea typeface="Courier"/>
                  <a:cs typeface="Courier"/>
                  <a:sym typeface="Courier"/>
                </a:rPr>
                <a:t>do</a:t>
              </a:r>
              <a:endParaRPr sz="3300">
                <a:latin typeface="Calibri"/>
                <a:ea typeface="Calibri"/>
                <a:cs typeface="Calibri"/>
                <a:sym typeface="Calibri"/>
              </a:endParaRPr>
            </a:p>
            <a:p>
              <a:pPr lvl="0">
                <a:defRPr sz="1800"/>
              </a:pPr>
              <a:r>
                <a:rPr sz="3300">
                  <a:latin typeface="Courier"/>
                  <a:ea typeface="Courier"/>
                  <a:cs typeface="Courier"/>
                  <a:sym typeface="Courier"/>
                </a:rPr>
                <a:t>  action </a:t>
              </a:r>
              <a:r>
                <a:rPr sz="3300">
                  <a:solidFill>
                    <a:srgbClr val="666666"/>
                  </a:solidFill>
                  <a:latin typeface="Courier"/>
                  <a:ea typeface="Courier"/>
                  <a:cs typeface="Courier"/>
                  <a:sym typeface="Courier"/>
                </a:rPr>
                <a:t>[</a:t>
              </a:r>
              <a:r>
                <a:rPr sz="3300">
                  <a:solidFill>
                    <a:srgbClr val="19177C"/>
                  </a:solidFill>
                  <a:latin typeface="Courier"/>
                  <a:ea typeface="Courier"/>
                  <a:cs typeface="Courier"/>
                  <a:sym typeface="Courier"/>
                </a:rPr>
                <a:t>:enable</a:t>
              </a:r>
              <a:r>
                <a:rPr sz="3300">
                  <a:latin typeface="Courier"/>
                  <a:ea typeface="Courier"/>
                  <a:cs typeface="Courier"/>
                  <a:sym typeface="Courier"/>
                </a:rPr>
                <a:t>, </a:t>
              </a:r>
              <a:r>
                <a:rPr sz="3300">
                  <a:solidFill>
                    <a:srgbClr val="19177C"/>
                  </a:solidFill>
                  <a:latin typeface="Courier"/>
                  <a:ea typeface="Courier"/>
                  <a:cs typeface="Courier"/>
                  <a:sym typeface="Courier"/>
                </a:rPr>
                <a:t>:start</a:t>
              </a:r>
              <a:r>
                <a:rPr sz="3300">
                  <a:latin typeface="Courier"/>
                  <a:ea typeface="Courier"/>
                  <a:cs typeface="Courier"/>
                  <a:sym typeface="Courier"/>
                </a:rPr>
                <a:t>]</a:t>
              </a:r>
              <a:endParaRPr>
                <a:latin typeface="Calibri"/>
                <a:ea typeface="Calibri"/>
                <a:cs typeface="Calibri"/>
                <a:sym typeface="Calibri"/>
              </a:endParaRPr>
            </a:p>
            <a:p>
              <a:pPr lvl="0">
                <a:defRPr sz="1800"/>
              </a:pPr>
              <a:r>
                <a:rPr b="1" sz="33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3100">
                <a:latin typeface="Calibri"/>
                <a:ea typeface="Calibri"/>
                <a:cs typeface="Calibri"/>
                <a:sym typeface="Calibri"/>
              </a:endParaRPr>
            </a:p>
            <a:p>
              <a:pPr lvl="0">
                <a:defRPr sz="1800"/>
              </a:pPr>
              <a:r>
                <a:rPr sz="3100">
                  <a:latin typeface="Courier"/>
                  <a:ea typeface="Courier"/>
                  <a:cs typeface="Courier"/>
                  <a:sym typeface="Courier"/>
                </a:rPr>
                <a:t>cookbook_file </a:t>
              </a:r>
              <a:r>
                <a:rPr sz="3100">
                  <a:solidFill>
                    <a:srgbClr val="BA2121"/>
                  </a:solidFill>
                  <a:latin typeface="Courier"/>
                  <a:ea typeface="Courier"/>
                  <a:cs typeface="Courier"/>
                  <a:sym typeface="Courier"/>
                </a:rPr>
                <a:t>'c:\inetpub\wwwroot\Default.htm'</a:t>
              </a:r>
              <a:r>
                <a:rPr sz="3100">
                  <a:latin typeface="Courier"/>
                  <a:ea typeface="Courier"/>
                  <a:cs typeface="Courier"/>
                  <a:sym typeface="Courier"/>
                </a:rPr>
                <a:t> </a:t>
              </a:r>
              <a:r>
                <a:rPr b="1" sz="3100">
                  <a:solidFill>
                    <a:srgbClr val="008000"/>
                  </a:solidFill>
                  <a:latin typeface="Courier"/>
                  <a:ea typeface="Courier"/>
                  <a:cs typeface="Courier"/>
                  <a:sym typeface="Courier"/>
                </a:rPr>
                <a:t>do</a:t>
              </a:r>
              <a:endParaRPr sz="3100">
                <a:latin typeface="Calibri"/>
                <a:ea typeface="Calibri"/>
                <a:cs typeface="Calibri"/>
                <a:sym typeface="Calibri"/>
              </a:endParaRPr>
            </a:p>
            <a:p>
              <a:pPr lvl="0">
                <a:defRPr sz="1800"/>
              </a:pPr>
              <a:r>
                <a:rPr sz="3100">
                  <a:latin typeface="Courier"/>
                  <a:ea typeface="Courier"/>
                  <a:cs typeface="Courier"/>
                  <a:sym typeface="Courier"/>
                </a:rPr>
                <a:t>  source node[</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iis_demo</a:t>
              </a:r>
              <a:r>
                <a:rPr sz="3200">
                  <a:solidFill>
                    <a:srgbClr val="BA2121"/>
                  </a:solidFill>
                  <a:latin typeface="Courier"/>
                  <a:ea typeface="Courier"/>
                  <a:cs typeface="Courier"/>
                  <a:sym typeface="Courier"/>
                </a:rPr>
                <a:t>"</a:t>
              </a:r>
              <a:r>
                <a:rPr sz="3200">
                  <a:latin typeface="Courier"/>
                  <a:ea typeface="Courier"/>
                  <a:cs typeface="Courier"/>
                  <a:sym typeface="Courier"/>
                </a:rPr>
                <a:t>][</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indexfile</a:t>
              </a:r>
              <a:r>
                <a:rPr sz="3200">
                  <a:solidFill>
                    <a:srgbClr val="BA2121"/>
                  </a:solidFill>
                  <a:latin typeface="Courier"/>
                  <a:ea typeface="Courier"/>
                  <a:cs typeface="Courier"/>
                  <a:sym typeface="Courier"/>
                </a:rPr>
                <a:t>"</a:t>
              </a:r>
              <a:r>
                <a:rPr sz="3100">
                  <a:latin typeface="Courier"/>
                  <a:ea typeface="Courier"/>
                  <a:cs typeface="Courier"/>
                  <a:sym typeface="Courier"/>
                </a:rPr>
                <a:t>]</a:t>
              </a:r>
              <a:endParaRPr sz="3100">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6B6BCF"/>
                  </a:solidFill>
                  <a:latin typeface="Courier"/>
                  <a:ea typeface="Courier"/>
                  <a:cs typeface="Courier"/>
                  <a:sym typeface="Courier"/>
                </a:rPr>
                <a:t>:read</a:t>
              </a:r>
              <a:r>
                <a:rPr sz="3200">
                  <a:latin typeface="Courier"/>
                  <a:ea typeface="Courier"/>
                  <a:cs typeface="Courier"/>
                  <a:sym typeface="Courier"/>
                </a:rPr>
                <a:t>,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b="1" sz="3100">
                  <a:solidFill>
                    <a:srgbClr val="008000"/>
                  </a:solidFill>
                  <a:latin typeface="Courier"/>
                  <a:ea typeface="Courier"/>
                  <a:cs typeface="Courier"/>
                  <a:sym typeface="Courier"/>
                </a:rPr>
                <a:t>end</a:t>
              </a:r>
            </a:p>
          </p:txBody>
        </p:sp>
      </p:grpSp>
      <p:sp>
        <p:nvSpPr>
          <p:cNvPr id="5597" name="Shape 5597"/>
          <p:cNvSpPr/>
          <p:nvPr>
            <p:ph type="title"/>
          </p:nvPr>
        </p:nvSpPr>
        <p:spPr>
          <a:xfrm>
            <a:off x="800178" y="177800"/>
            <a:ext cx="15012867"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Set attribute in a recipe</a:t>
            </a:r>
          </a:p>
        </p:txBody>
      </p:sp>
      <p:sp>
        <p:nvSpPr>
          <p:cNvPr id="5598" name="Shape 5598"/>
          <p:cNvSpPr/>
          <p:nvPr/>
        </p:nvSpPr>
        <p:spPr>
          <a:xfrm flipH="1" rot="10800000">
            <a:off x="914488" y="5080000"/>
            <a:ext cx="9335414" cy="508000"/>
          </a:xfrm>
          <a:prstGeom prst="rect">
            <a:avLst/>
          </a:prstGeom>
          <a:ln w="50800">
            <a:solidFill>
              <a:srgbClr val="FF7F00"/>
            </a:solidFill>
            <a:miter/>
          </a:ln>
        </p:spPr>
        <p:txBody>
          <a:bodyPr lIns="0" tIns="0" rIns="0" bIns="0"/>
          <a:lstStyle/>
          <a:p>
            <a:pPr lvl="0">
              <a:defRPr>
                <a:latin typeface="Arial"/>
                <a:ea typeface="Arial"/>
                <a:cs typeface="Arial"/>
                <a:sym typeface="Arial"/>
              </a:defRPr>
            </a:pPr>
          </a:p>
        </p:txBody>
      </p:sp>
      <p:sp>
        <p:nvSpPr>
          <p:cNvPr id="5599" name="Shape 5599"/>
          <p:cNvSpPr/>
          <p:nvPr/>
        </p:nvSpPr>
        <p:spPr>
          <a:xfrm flipH="1" rot="10800000">
            <a:off x="990697" y="2590800"/>
            <a:ext cx="11088183" cy="1612900"/>
          </a:xfrm>
          <a:prstGeom prst="rect">
            <a:avLst/>
          </a:prstGeom>
          <a:solidFill>
            <a:srgbClr val="FFFFFF">
              <a:alpha val="59999"/>
            </a:srgbClr>
          </a:solidFill>
          <a:ln w="12700">
            <a:miter lim="400000"/>
          </a:ln>
        </p:spPr>
        <p:txBody>
          <a:bodyPr lIns="0" tIns="0" rIns="0" bIns="0"/>
          <a:lstStyle/>
          <a:p>
            <a:pPr lvl="0">
              <a:defRPr>
                <a:latin typeface="Arial"/>
                <a:ea typeface="Arial"/>
                <a:cs typeface="Arial"/>
                <a:sym typeface="Arial"/>
              </a:defRPr>
            </a:pPr>
          </a:p>
        </p:txBody>
      </p:sp>
      <p:sp>
        <p:nvSpPr>
          <p:cNvPr id="5600" name="Shape 5600"/>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601" name="Shape 5601"/>
          <p:cNvSpPr/>
          <p:nvPr/>
        </p:nvSpPr>
        <p:spPr>
          <a:xfrm>
            <a:off x="5048741" y="1638299"/>
            <a:ext cx="10471454" cy="7112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p>
            <a:pPr lvl="0">
              <a:defRPr sz="1800"/>
            </a:pPr>
            <a:r>
              <a:rPr sz="3100">
                <a:latin typeface="Courier"/>
                <a:ea typeface="Courier"/>
                <a:cs typeface="Courier"/>
                <a:sym typeface="Courier"/>
              </a:rPr>
              <a:t>Cookbooks\</a:t>
            </a:r>
            <a:r>
              <a:rPr sz="3200">
                <a:latin typeface="Courier"/>
                <a:ea typeface="Courier"/>
                <a:cs typeface="Courier"/>
                <a:sym typeface="Courier"/>
              </a:rPr>
              <a:t>iis_demo</a:t>
            </a:r>
            <a:r>
              <a:rPr sz="3100">
                <a:latin typeface="Courier"/>
                <a:ea typeface="Courier"/>
                <a:cs typeface="Courier"/>
                <a:sym typeface="Courier"/>
              </a:rPr>
              <a:t>\recipes\default.rb</a:t>
            </a:r>
          </a:p>
        </p:txBody>
      </p:sp>
    </p:spTree>
  </p:cSld>
  <p:clrMapOvr>
    <a:masterClrMapping/>
  </p:clrMapOvr>
  <p:transition spd="med" advClick="1"/>
</p:sld>
</file>

<file path=ppt/slides/slide3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5" name="Shape 560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Upload the cookbook</a:t>
            </a:r>
          </a:p>
        </p:txBody>
      </p:sp>
      <p:sp>
        <p:nvSpPr>
          <p:cNvPr id="5606" name="Shape 5606"/>
          <p:cNvSpPr/>
          <p:nvPr>
            <p:ph type="body" idx="1"/>
          </p:nvPr>
        </p:nvSpPr>
        <p:spPr>
          <a:xfrm>
            <a:off x="800271" y="3505197"/>
            <a:ext cx="14657235" cy="51054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spcBef>
                <a:spcPts val="0"/>
              </a:spcBef>
              <a:buSzTx/>
              <a:buNone/>
              <a:defRPr sz="1800"/>
            </a:pPr>
            <a:r>
              <a:rPr sz="4800">
                <a:solidFill>
                  <a:srgbClr val="FFFFFF"/>
                </a:solidFill>
                <a:latin typeface="Courier"/>
                <a:ea typeface="Courier"/>
                <a:cs typeface="Courier"/>
                <a:sym typeface="Courier"/>
              </a:rPr>
              <a:t>Uploading iis_demo   [0.1.0]</a:t>
            </a:r>
            <a:endParaRPr sz="4800">
              <a:solidFill>
                <a:srgbClr val="FFFFFF"/>
              </a:solidFill>
              <a:latin typeface="Courier"/>
              <a:ea typeface="Courier"/>
              <a:cs typeface="Courier"/>
              <a:sym typeface="Courier"/>
            </a:endParaRPr>
          </a:p>
          <a:p>
            <a:pPr lvl="0" marL="0" indent="0" defTabSz="1408059">
              <a:spcBef>
                <a:spcPts val="0"/>
              </a:spcBef>
              <a:buSzTx/>
              <a:buNone/>
              <a:defRPr sz="1800"/>
            </a:pPr>
            <a:r>
              <a:rPr sz="4800">
                <a:solidFill>
                  <a:srgbClr val="FFFFFF"/>
                </a:solidFill>
                <a:latin typeface="Courier"/>
                <a:ea typeface="Courier"/>
                <a:cs typeface="Courier"/>
                <a:sym typeface="Courier"/>
              </a:rPr>
              <a:t>Uploaded 1 cookbook.</a:t>
            </a:r>
          </a:p>
        </p:txBody>
      </p:sp>
      <p:grpSp>
        <p:nvGrpSpPr>
          <p:cNvPr id="5609" name="Group 5609"/>
          <p:cNvGrpSpPr/>
          <p:nvPr/>
        </p:nvGrpSpPr>
        <p:grpSpPr>
          <a:xfrm>
            <a:off x="812877" y="1854200"/>
            <a:ext cx="14657237" cy="1219200"/>
            <a:chOff x="0" y="0"/>
            <a:chExt cx="14657235" cy="1219200"/>
          </a:xfrm>
        </p:grpSpPr>
        <p:sp>
          <p:nvSpPr>
            <p:cNvPr id="5607" name="Shape 560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608" name="Shape 560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iis_demo</a:t>
              </a:r>
            </a:p>
          </p:txBody>
        </p:sp>
      </p:grpSp>
    </p:spTree>
  </p:cSld>
  <p:clrMapOvr>
    <a:masterClrMapping/>
  </p:clrMapOvr>
  <p:transition spd="med" advClick="1"/>
</p:sld>
</file>

<file path=ppt/slides/slide3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3" name="Shape 561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Chef Client</a:t>
            </a:r>
          </a:p>
        </p:txBody>
      </p:sp>
      <p:sp>
        <p:nvSpPr>
          <p:cNvPr id="5614" name="Shape 5614"/>
          <p:cNvSpPr/>
          <p:nvPr>
            <p:ph type="body" idx="1"/>
          </p:nvPr>
        </p:nvSpPr>
        <p:spPr>
          <a:xfrm>
            <a:off x="800272" y="2895600"/>
            <a:ext cx="14657236" cy="60198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323576">
              <a:spcBef>
                <a:spcPts val="0"/>
              </a:spcBef>
              <a:buSzTx/>
              <a:buNone/>
              <a:defRPr sz="1800"/>
            </a:pPr>
            <a:r>
              <a:rPr sz="1400">
                <a:solidFill>
                  <a:srgbClr val="FFFFFF"/>
                </a:solidFill>
                <a:latin typeface="Courier"/>
                <a:ea typeface="Courier"/>
                <a:cs typeface="Courier"/>
                <a:sym typeface="Courier"/>
              </a:rPr>
              <a: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cookbook_file[c:\inetpub\wwwroot\Default.htm] action create[2014-02-25T01:39:45-08:00] INFO: Processing cookbook_file[c:\inetpub\wwwroot\Default.htm] action create (iis_demo::default line 18)</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[2014-02-25T01:39:45-08:00] INFO: cookbook_file[c:\inetpub\wwwroot\Default.htm] backed up to c:/chef/backup\inetpub\wwwroot\Default.htm.chef-20140225013945.548152</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[2014-02-25T01:39:45-08:00] INFO: cookbook_file[c:\inetpub\wwwroot\Default.htm] updated file contents c:\inetpub\wwwroot\Default.htm</a:t>
            </a:r>
            <a:endParaRPr sz="1400">
              <a:solidFill>
                <a:srgbClr val="FFFFFF"/>
              </a:solidFill>
              <a:latin typeface="Courier"/>
              <a:ea typeface="Courier"/>
              <a:cs typeface="Courier"/>
              <a:sym typeface="Courier"/>
            </a:endParaRPr>
          </a:p>
          <a:p>
            <a:pPr lvl="0" marL="0" indent="0" defTabSz="1323576">
              <a:spcBef>
                <a:spcPts val="0"/>
              </a:spcBef>
              <a:buSzTx/>
              <a:buNone/>
              <a:defRPr sz="1800"/>
            </a:pP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update content in file c:\inetpub\wwwroot\Default.htm from 231d53 to 442a41</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c:\inetpub\wwwroot\Default.htm      2014-02-24 06:25:33.000000000 -0800</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C:/Users/chef/AppData/Local/Temp/4/Default.htm20140225-1272-1evzs75 2014-02-25 01:39:45.000000000 -0800</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-1,7 +1,8 @@</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&lt;html&gt;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&lt;body&gt;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&lt;h1&gt;Hello, world!&lt;/h1&gt;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&lt;/body&gt;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-&lt;/html&gt;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&lt;body&gt;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&lt;h1&gt;Hello, world!&lt;/h1&gt;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&lt;h2&gt;This is Default1.htm&lt;/h2&gt;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&lt;p&gt;We configured this in the attributes file&lt;/p&gt;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 &lt;/body&gt;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        +&lt;/html&gt;</a:t>
            </a:r>
            <a:endParaRPr sz="1400">
              <a:solidFill>
                <a:srgbClr val="FFFFFF"/>
              </a:solidFill>
              <a:latin typeface="Courier"/>
              <a:ea typeface="Courier"/>
              <a:cs typeface="Courier"/>
              <a:sym typeface="Courier"/>
            </a:endParaRPr>
          </a:p>
          <a:p>
            <a:pPr lvl="0" marL="0" indent="0" defTabSz="1323576">
              <a:spcBef>
                <a:spcPts val="0"/>
              </a:spcBef>
              <a:buSzTx/>
              <a:buNone/>
              <a:defRPr sz="1800"/>
            </a:pPr>
            <a:r>
              <a:rPr sz="1400">
                <a:solidFill>
                  <a:srgbClr val="FFFFFF"/>
                </a:solidFill>
                <a:latin typeface="Courier"/>
                <a:ea typeface="Courier"/>
                <a:cs typeface="Courier"/>
                <a:sym typeface="Courier"/>
              </a:rPr>
              <a:t>[2014-02-25T01:39:46-08:00] INFO: Chef Run complete in 3.556801 seconds</a:t>
            </a:r>
          </a:p>
        </p:txBody>
      </p:sp>
      <p:grpSp>
        <p:nvGrpSpPr>
          <p:cNvPr id="5617" name="Group 5617"/>
          <p:cNvGrpSpPr/>
          <p:nvPr/>
        </p:nvGrpSpPr>
        <p:grpSpPr>
          <a:xfrm>
            <a:off x="812878" y="1644649"/>
            <a:ext cx="14657235" cy="1130301"/>
            <a:chOff x="0" y="0"/>
            <a:chExt cx="14657234" cy="1130300"/>
          </a:xfrm>
        </p:grpSpPr>
        <p:sp>
          <p:nvSpPr>
            <p:cNvPr id="5615" name="Shape 5615"/>
            <p:cNvSpPr/>
            <p:nvPr/>
          </p:nvSpPr>
          <p:spPr>
            <a:xfrm>
              <a:off x="0" y="31750"/>
              <a:ext cx="14657235" cy="1066802"/>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616" name="Shape 5616"/>
            <p:cNvSpPr/>
            <p:nvPr/>
          </p:nvSpPr>
          <p:spPr>
            <a:xfrm>
              <a:off x="0" y="0"/>
              <a:ext cx="14657235"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400">
                  <a:solidFill>
                    <a:srgbClr val="00FF00"/>
                  </a:solidFill>
                  <a:latin typeface="Arial Bold"/>
                  <a:ea typeface="Arial Bold"/>
                  <a:cs typeface="Arial Bold"/>
                  <a:sym typeface="Arial Bold"/>
                </a:rPr>
                <a:t>remote@PS\&gt; </a:t>
              </a:r>
              <a:r>
                <a:rPr sz="4400">
                  <a:solidFill>
                    <a:srgbClr val="FFFFFF"/>
                  </a:solidFill>
                  <a:latin typeface="Courier"/>
                  <a:ea typeface="Courier"/>
                  <a:cs typeface="Courier"/>
                  <a:sym typeface="Courier"/>
                </a:rPr>
                <a:t>chef-client</a:t>
              </a:r>
            </a:p>
          </p:txBody>
        </p:sp>
      </p:grpSp>
    </p:spTree>
  </p:cSld>
  <p:clrMapOvr>
    <a:masterClrMapping/>
  </p:clrMapOvr>
  <p:transition spd="med" advClick="1"/>
</p:sld>
</file>

<file path=ppt/slides/slide3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1" name="Shape 5621"/>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effectLst>
                  <a:outerShdw sx="100000" sy="100000" kx="0" ky="0" algn="b" rotWithShape="0" blurRad="38100" dist="38100" dir="2700000">
                    <a:srgbClr val="C0C0C0"/>
                  </a:outerShdw>
                </a:effectLst>
              </a:rPr>
              <a:t>Exercise: Verify new homepage works</a:t>
            </a:r>
          </a:p>
        </p:txBody>
      </p:sp>
      <p:sp>
        <p:nvSpPr>
          <p:cNvPr id="5622" name="Shape 562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Open a web browser</a:t>
            </a:r>
            <a:endParaRPr sz="4600"/>
          </a:p>
          <a:p>
            <a:pPr lvl="0" marL="944574" indent="-944574">
              <a:defRPr sz="1800"/>
            </a:pPr>
            <a:r>
              <a:rPr sz="4600"/>
              <a:t>The homepage takes the attribute file value</a:t>
            </a:r>
          </a:p>
        </p:txBody>
      </p:sp>
      <p:pic>
        <p:nvPicPr>
          <p:cNvPr id="5623" name="image93.png"/>
          <p:cNvPicPr/>
          <p:nvPr/>
        </p:nvPicPr>
        <p:blipFill>
          <a:blip r:embed="rId3">
            <a:extLst/>
          </a:blip>
          <a:stretch>
            <a:fillRect/>
          </a:stretch>
        </p:blipFill>
        <p:spPr>
          <a:xfrm>
            <a:off x="4394994" y="3962400"/>
            <a:ext cx="5982030" cy="2971800"/>
          </a:xfrm>
          <a:prstGeom prst="rect">
            <a:avLst/>
          </a:prstGeom>
          <a:ln w="12700">
            <a:miter lim="400000"/>
          </a:ln>
        </p:spPr>
      </p:pic>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4" name="Shape 1834"/>
          <p:cNvSpPr/>
          <p:nvPr/>
        </p:nvSpPr>
        <p:spPr>
          <a:xfrm>
            <a:off x="6693554" y="25908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35" name="Shape 1835"/>
          <p:cNvSpPr/>
          <p:nvPr/>
        </p:nvSpPr>
        <p:spPr>
          <a:xfrm>
            <a:off x="8247867" y="3022065"/>
            <a:ext cx="1969369"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836" name="Shape 1836"/>
          <p:cNvSpPr/>
          <p:nvPr/>
        </p:nvSpPr>
        <p:spPr>
          <a:xfrm>
            <a:off x="6693554" y="4152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37" name="Shape 1837"/>
          <p:cNvSpPr/>
          <p:nvPr/>
        </p:nvSpPr>
        <p:spPr>
          <a:xfrm>
            <a:off x="8243106" y="4584165"/>
            <a:ext cx="2444255"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Databases</a:t>
            </a:r>
          </a:p>
        </p:txBody>
      </p:sp>
      <p:sp>
        <p:nvSpPr>
          <p:cNvPr id="1838" name="Shape 1838"/>
          <p:cNvSpPr/>
          <p:nvPr/>
        </p:nvSpPr>
        <p:spPr>
          <a:xfrm>
            <a:off x="5131301" y="4152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39" name="Shape 1839"/>
          <p:cNvSpPr/>
          <p:nvPr/>
        </p:nvSpPr>
        <p:spPr>
          <a:xfrm>
            <a:off x="5131301" y="25908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40" name="Shape 184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Application server redundancy</a:t>
            </a:r>
          </a:p>
        </p:txBody>
      </p:sp>
    </p:spTree>
  </p:cSld>
  <p:clrMapOvr>
    <a:masterClrMapping/>
  </p:clrMapOvr>
  <p:transition spd="med" advClick="1"/>
</p:sld>
</file>

<file path=ppt/slides/slide3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7" name="Shape 5627"/>
          <p:cNvSpPr/>
          <p:nvPr/>
        </p:nvSpPr>
        <p:spPr>
          <a:xfrm>
            <a:off x="6642748" y="84709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5628" name="Shape 5628"/>
          <p:cNvSpPr/>
          <p:nvPr>
            <p:ph type="title"/>
          </p:nvPr>
        </p:nvSpPr>
        <p:spPr>
          <a:xfrm>
            <a:off x="800178" y="177800"/>
            <a:ext cx="15012867"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Set attribute in the recipe</a:t>
            </a:r>
          </a:p>
        </p:txBody>
      </p:sp>
      <p:sp>
        <p:nvSpPr>
          <p:cNvPr id="5629" name="Shape 5629"/>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630" name="Shape 5630"/>
          <p:cNvSpPr/>
          <p:nvPr/>
        </p:nvSpPr>
        <p:spPr>
          <a:xfrm>
            <a:off x="5048741" y="1644650"/>
            <a:ext cx="14657235"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100">
                <a:latin typeface="Courier"/>
                <a:ea typeface="Courier"/>
                <a:cs typeface="Courier"/>
                <a:sym typeface="Courier"/>
              </a:defRPr>
            </a:lvl1pPr>
          </a:lstStyle>
          <a:p>
            <a:pPr lvl="0">
              <a:defRPr sz="1800"/>
            </a:pPr>
            <a:r>
              <a:rPr sz="3100"/>
              <a:t>Cookbooks\iis_demo\recipes\default.rb</a:t>
            </a:r>
          </a:p>
        </p:txBody>
      </p:sp>
      <p:sp>
        <p:nvSpPr>
          <p:cNvPr id="5631" name="Shape 5631"/>
          <p:cNvSpPr/>
          <p:nvPr/>
        </p:nvSpPr>
        <p:spPr>
          <a:xfrm flipH="1" rot="10800000">
            <a:off x="914489" y="4610100"/>
            <a:ext cx="12243997" cy="508000"/>
          </a:xfrm>
          <a:prstGeom prst="rect">
            <a:avLst/>
          </a:prstGeom>
          <a:ln w="50800">
            <a:solidFill>
              <a:srgbClr val="FF7F00"/>
            </a:solidFill>
            <a:miter/>
          </a:ln>
        </p:spPr>
        <p:txBody>
          <a:bodyPr lIns="0" tIns="0" rIns="0" bIns="0"/>
          <a:lstStyle/>
          <a:p>
            <a:pPr lvl="0">
              <a:defRPr>
                <a:latin typeface="Arial"/>
                <a:ea typeface="Arial"/>
                <a:cs typeface="Arial"/>
                <a:sym typeface="Arial"/>
              </a:defRPr>
            </a:pPr>
          </a:p>
        </p:txBody>
      </p:sp>
      <p:grpSp>
        <p:nvGrpSpPr>
          <p:cNvPr id="5634" name="Group 5634"/>
          <p:cNvGrpSpPr/>
          <p:nvPr/>
        </p:nvGrpSpPr>
        <p:grpSpPr>
          <a:xfrm>
            <a:off x="838281" y="2381249"/>
            <a:ext cx="14631832" cy="4762501"/>
            <a:chOff x="0" y="0"/>
            <a:chExt cx="14631830" cy="4762500"/>
          </a:xfrm>
        </p:grpSpPr>
        <p:sp>
          <p:nvSpPr>
            <p:cNvPr id="5632" name="Shape 5632"/>
            <p:cNvSpPr/>
            <p:nvPr/>
          </p:nvSpPr>
          <p:spPr>
            <a:xfrm>
              <a:off x="0" y="-1"/>
              <a:ext cx="14631832" cy="47053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b="1" sz="3100">
                  <a:solidFill>
                    <a:srgbClr val="008000"/>
                  </a:solidFill>
                  <a:latin typeface="Courier"/>
                  <a:ea typeface="Courier"/>
                  <a:cs typeface="Courier"/>
                  <a:sym typeface="Courier"/>
                </a:defRPr>
              </a:pPr>
            </a:p>
          </p:txBody>
        </p:sp>
        <p:sp>
          <p:nvSpPr>
            <p:cNvPr id="5633" name="Shape 5633"/>
            <p:cNvSpPr/>
            <p:nvPr/>
          </p:nvSpPr>
          <p:spPr>
            <a:xfrm>
              <a:off x="0" y="0"/>
              <a:ext cx="14631832" cy="4762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300">
                  <a:latin typeface="Courier"/>
                  <a:ea typeface="Courier"/>
                  <a:cs typeface="Courier"/>
                  <a:sym typeface="Courier"/>
                </a:rPr>
                <a:t>service </a:t>
              </a:r>
              <a:r>
                <a:rPr sz="3300">
                  <a:solidFill>
                    <a:srgbClr val="BA2121"/>
                  </a:solidFill>
                  <a:latin typeface="Courier"/>
                  <a:ea typeface="Courier"/>
                  <a:cs typeface="Courier"/>
                  <a:sym typeface="Courier"/>
                </a:rPr>
                <a:t>”w3svc"</a:t>
              </a:r>
              <a:r>
                <a:rPr sz="3300">
                  <a:latin typeface="Courier"/>
                  <a:ea typeface="Courier"/>
                  <a:cs typeface="Courier"/>
                  <a:sym typeface="Courier"/>
                </a:rPr>
                <a:t> </a:t>
              </a:r>
              <a:r>
                <a:rPr b="1" sz="3300">
                  <a:solidFill>
                    <a:srgbClr val="008000"/>
                  </a:solidFill>
                  <a:latin typeface="Courier"/>
                  <a:ea typeface="Courier"/>
                  <a:cs typeface="Courier"/>
                  <a:sym typeface="Courier"/>
                </a:rPr>
                <a:t>do</a:t>
              </a:r>
              <a:endParaRPr sz="3300">
                <a:latin typeface="Calibri"/>
                <a:ea typeface="Calibri"/>
                <a:cs typeface="Calibri"/>
                <a:sym typeface="Calibri"/>
              </a:endParaRPr>
            </a:p>
            <a:p>
              <a:pPr lvl="0">
                <a:defRPr sz="1800"/>
              </a:pPr>
              <a:r>
                <a:rPr sz="3300">
                  <a:latin typeface="Courier"/>
                  <a:ea typeface="Courier"/>
                  <a:cs typeface="Courier"/>
                  <a:sym typeface="Courier"/>
                </a:rPr>
                <a:t>  action </a:t>
              </a:r>
              <a:r>
                <a:rPr sz="3300">
                  <a:solidFill>
                    <a:srgbClr val="666666"/>
                  </a:solidFill>
                  <a:latin typeface="Courier"/>
                  <a:ea typeface="Courier"/>
                  <a:cs typeface="Courier"/>
                  <a:sym typeface="Courier"/>
                </a:rPr>
                <a:t>[</a:t>
              </a:r>
              <a:r>
                <a:rPr sz="3300">
                  <a:solidFill>
                    <a:srgbClr val="19177C"/>
                  </a:solidFill>
                  <a:latin typeface="Courier"/>
                  <a:ea typeface="Courier"/>
                  <a:cs typeface="Courier"/>
                  <a:sym typeface="Courier"/>
                </a:rPr>
                <a:t>:enable</a:t>
              </a:r>
              <a:r>
                <a:rPr sz="3300">
                  <a:latin typeface="Courier"/>
                  <a:ea typeface="Courier"/>
                  <a:cs typeface="Courier"/>
                  <a:sym typeface="Courier"/>
                </a:rPr>
                <a:t>, </a:t>
              </a:r>
              <a:r>
                <a:rPr sz="3300">
                  <a:solidFill>
                    <a:srgbClr val="19177C"/>
                  </a:solidFill>
                  <a:latin typeface="Courier"/>
                  <a:ea typeface="Courier"/>
                  <a:cs typeface="Courier"/>
                  <a:sym typeface="Courier"/>
                </a:rPr>
                <a:t>:start</a:t>
              </a:r>
              <a:r>
                <a:rPr sz="3300">
                  <a:latin typeface="Courier"/>
                  <a:ea typeface="Courier"/>
                  <a:cs typeface="Courier"/>
                  <a:sym typeface="Courier"/>
                </a:rPr>
                <a:t>]</a:t>
              </a:r>
              <a:endParaRPr>
                <a:latin typeface="Calibri"/>
                <a:ea typeface="Calibri"/>
                <a:cs typeface="Calibri"/>
                <a:sym typeface="Calibri"/>
              </a:endParaRPr>
            </a:p>
            <a:p>
              <a:pPr lvl="0">
                <a:defRPr sz="1800"/>
              </a:pPr>
              <a:r>
                <a:rPr b="1" sz="33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3100">
                <a:latin typeface="Calibri"/>
                <a:ea typeface="Calibri"/>
                <a:cs typeface="Calibri"/>
                <a:sym typeface="Calibri"/>
              </a:endParaRPr>
            </a:p>
            <a:p>
              <a:pPr lvl="0">
                <a:defRPr sz="1800"/>
              </a:pPr>
              <a:r>
                <a:rPr sz="3100">
                  <a:latin typeface="Courier"/>
                  <a:ea typeface="Courier"/>
                  <a:cs typeface="Courier"/>
                  <a:sym typeface="Courier"/>
                </a:rPr>
                <a:t>node.default[</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iis_demo</a:t>
              </a:r>
              <a:r>
                <a:rPr sz="3200">
                  <a:solidFill>
                    <a:srgbClr val="BA2121"/>
                  </a:solidFill>
                  <a:latin typeface="Courier"/>
                  <a:ea typeface="Courier"/>
                  <a:cs typeface="Courier"/>
                  <a:sym typeface="Courier"/>
                </a:rPr>
                <a:t>"</a:t>
              </a:r>
              <a:r>
                <a:rPr sz="3200">
                  <a:latin typeface="Courier"/>
                  <a:ea typeface="Courier"/>
                  <a:cs typeface="Courier"/>
                  <a:sym typeface="Courier"/>
                </a:rPr>
                <a:t>][</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indexfile</a:t>
              </a:r>
              <a:r>
                <a:rPr sz="3200">
                  <a:solidFill>
                    <a:srgbClr val="BA2121"/>
                  </a:solidFill>
                  <a:latin typeface="Courier"/>
                  <a:ea typeface="Courier"/>
                  <a:cs typeface="Courier"/>
                  <a:sym typeface="Courier"/>
                </a:rPr>
                <a:t>"</a:t>
              </a:r>
              <a:r>
                <a:rPr sz="3100">
                  <a:latin typeface="Courier"/>
                  <a:ea typeface="Courier"/>
                  <a:cs typeface="Courier"/>
                  <a:sym typeface="Courier"/>
                </a:rPr>
                <a:t>] = </a:t>
              </a:r>
              <a:r>
                <a:rPr sz="3100">
                  <a:solidFill>
                    <a:srgbClr val="BA2121"/>
                  </a:solidFill>
                  <a:latin typeface="Courier"/>
                  <a:ea typeface="Courier"/>
                  <a:cs typeface="Courier"/>
                  <a:sym typeface="Courier"/>
                </a:rPr>
                <a:t>"Default2.htm"</a:t>
              </a:r>
              <a:endParaRPr sz="3100">
                <a:latin typeface="Calibri"/>
                <a:ea typeface="Calibri"/>
                <a:cs typeface="Calibri"/>
                <a:sym typeface="Calibri"/>
              </a:endParaRPr>
            </a:p>
            <a:p>
              <a:pPr lvl="0">
                <a:defRPr sz="1800"/>
              </a:pPr>
              <a:r>
                <a:rPr sz="3100">
                  <a:latin typeface="Courier"/>
                  <a:ea typeface="Courier"/>
                  <a:cs typeface="Courier"/>
                  <a:sym typeface="Courier"/>
                </a:rPr>
                <a:t>cookbook_file </a:t>
              </a:r>
              <a:r>
                <a:rPr sz="3100">
                  <a:solidFill>
                    <a:srgbClr val="BA2121"/>
                  </a:solidFill>
                  <a:latin typeface="Courier"/>
                  <a:ea typeface="Courier"/>
                  <a:cs typeface="Courier"/>
                  <a:sym typeface="Courier"/>
                </a:rPr>
                <a:t>'c:\inetpub\wwwroot\Default.htm'</a:t>
              </a:r>
              <a:r>
                <a:rPr sz="3100">
                  <a:latin typeface="Courier"/>
                  <a:ea typeface="Courier"/>
                  <a:cs typeface="Courier"/>
                  <a:sym typeface="Courier"/>
                </a:rPr>
                <a:t> </a:t>
              </a:r>
              <a:r>
                <a:rPr b="1" sz="3100">
                  <a:solidFill>
                    <a:srgbClr val="008000"/>
                  </a:solidFill>
                  <a:latin typeface="Courier"/>
                  <a:ea typeface="Courier"/>
                  <a:cs typeface="Courier"/>
                  <a:sym typeface="Courier"/>
                </a:rPr>
                <a:t>do</a:t>
              </a:r>
              <a:endParaRPr sz="3100">
                <a:latin typeface="Calibri"/>
                <a:ea typeface="Calibri"/>
                <a:cs typeface="Calibri"/>
                <a:sym typeface="Calibri"/>
              </a:endParaRPr>
            </a:p>
            <a:p>
              <a:pPr lvl="0">
                <a:defRPr sz="1800"/>
              </a:pPr>
              <a:r>
                <a:rPr sz="3100">
                  <a:latin typeface="Courier"/>
                  <a:ea typeface="Courier"/>
                  <a:cs typeface="Courier"/>
                  <a:sym typeface="Courier"/>
                </a:rPr>
                <a:t>  source node[</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iis_demo</a:t>
              </a:r>
              <a:r>
                <a:rPr sz="3200">
                  <a:solidFill>
                    <a:srgbClr val="BA2121"/>
                  </a:solidFill>
                  <a:latin typeface="Courier"/>
                  <a:ea typeface="Courier"/>
                  <a:cs typeface="Courier"/>
                  <a:sym typeface="Courier"/>
                </a:rPr>
                <a:t>"</a:t>
              </a:r>
              <a:r>
                <a:rPr sz="3200">
                  <a:latin typeface="Courier"/>
                  <a:ea typeface="Courier"/>
                  <a:cs typeface="Courier"/>
                  <a:sym typeface="Courier"/>
                </a:rPr>
                <a:t>][</a:t>
              </a:r>
              <a:r>
                <a:rPr sz="3200">
                  <a:solidFill>
                    <a:srgbClr val="BA2121"/>
                  </a:solidFill>
                  <a:latin typeface="Courier"/>
                  <a:ea typeface="Courier"/>
                  <a:cs typeface="Courier"/>
                  <a:sym typeface="Courier"/>
                </a:rPr>
                <a:t>"</a:t>
              </a:r>
              <a:r>
                <a:rPr sz="3200">
                  <a:solidFill>
                    <a:srgbClr val="C4413D"/>
                  </a:solidFill>
                  <a:latin typeface="Courier"/>
                  <a:ea typeface="Courier"/>
                  <a:cs typeface="Courier"/>
                  <a:sym typeface="Courier"/>
                </a:rPr>
                <a:t>indexfile</a:t>
              </a:r>
              <a:r>
                <a:rPr sz="3200">
                  <a:solidFill>
                    <a:srgbClr val="BA2121"/>
                  </a:solidFill>
                  <a:latin typeface="Courier"/>
                  <a:ea typeface="Courier"/>
                  <a:cs typeface="Courier"/>
                  <a:sym typeface="Courier"/>
                </a:rPr>
                <a:t>"</a:t>
              </a:r>
              <a:r>
                <a:rPr sz="3100">
                  <a:latin typeface="Courier"/>
                  <a:ea typeface="Courier"/>
                  <a:cs typeface="Courier"/>
                  <a:sym typeface="Courier"/>
                </a:rPr>
                <a:t>]</a:t>
              </a:r>
              <a:endParaRPr sz="3100">
                <a:latin typeface="Calibri"/>
                <a:ea typeface="Calibri"/>
                <a:cs typeface="Calibri"/>
                <a:sym typeface="Calibri"/>
              </a:endParaRPr>
            </a:p>
            <a:p>
              <a:pPr lvl="0">
                <a:defRPr sz="1800"/>
              </a:pPr>
              <a:r>
                <a:rPr sz="3200">
                  <a:latin typeface="Courier"/>
                  <a:ea typeface="Courier"/>
                  <a:cs typeface="Courier"/>
                  <a:sym typeface="Courier"/>
                </a:rPr>
                <a:t>  rights </a:t>
              </a:r>
              <a:r>
                <a:rPr sz="3200">
                  <a:solidFill>
                    <a:srgbClr val="6B6BCF"/>
                  </a:solidFill>
                  <a:latin typeface="Courier"/>
                  <a:ea typeface="Courier"/>
                  <a:cs typeface="Courier"/>
                  <a:sym typeface="Courier"/>
                </a:rPr>
                <a:t>:read</a:t>
              </a:r>
              <a:r>
                <a:rPr sz="3200">
                  <a:latin typeface="Courier"/>
                  <a:ea typeface="Courier"/>
                  <a:cs typeface="Courier"/>
                  <a:sym typeface="Courier"/>
                </a:rPr>
                <a:t>, </a:t>
              </a:r>
              <a:r>
                <a:rPr sz="32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b="1" sz="3100">
                  <a:solidFill>
                    <a:srgbClr val="008000"/>
                  </a:solidFill>
                  <a:latin typeface="Courier"/>
                  <a:ea typeface="Courier"/>
                  <a:cs typeface="Courier"/>
                  <a:sym typeface="Courier"/>
                </a:rPr>
                <a:t>end</a:t>
              </a:r>
            </a:p>
          </p:txBody>
        </p:sp>
      </p:grpSp>
      <p:sp>
        <p:nvSpPr>
          <p:cNvPr id="5635" name="Shape 5635"/>
          <p:cNvSpPr/>
          <p:nvPr/>
        </p:nvSpPr>
        <p:spPr>
          <a:xfrm flipH="1" rot="10800000">
            <a:off x="914487" y="4562968"/>
            <a:ext cx="13157907" cy="555132"/>
          </a:xfrm>
          <a:prstGeom prst="rect">
            <a:avLst/>
          </a:prstGeom>
          <a:ln w="50800">
            <a:solidFill>
              <a:srgbClr val="FF7F00"/>
            </a:solidFill>
            <a:miter/>
          </a:ln>
        </p:spPr>
        <p:txBody>
          <a:bodyPr lIns="0" tIns="0" rIns="0" bIns="0"/>
          <a:lstStyle/>
          <a:p>
            <a:pPr lvl="0">
              <a:defRPr>
                <a:latin typeface="Arial"/>
                <a:ea typeface="Arial"/>
                <a:cs typeface="Arial"/>
                <a:sym typeface="Arial"/>
              </a:defRPr>
            </a:pPr>
          </a:p>
        </p:txBody>
      </p:sp>
      <p:sp>
        <p:nvSpPr>
          <p:cNvPr id="5636" name="Shape 5636"/>
          <p:cNvSpPr/>
          <p:nvPr/>
        </p:nvSpPr>
        <p:spPr>
          <a:xfrm flipH="1" rot="10800000">
            <a:off x="990697" y="2590800"/>
            <a:ext cx="11088183" cy="1612900"/>
          </a:xfrm>
          <a:prstGeom prst="rect">
            <a:avLst/>
          </a:prstGeom>
          <a:solidFill>
            <a:srgbClr val="FFFFFF">
              <a:alpha val="59999"/>
            </a:srgbClr>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3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0" name="Shape 5640"/>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641" name="Shape 5641"/>
          <p:cNvSpPr/>
          <p:nvPr/>
        </p:nvSpPr>
        <p:spPr>
          <a:xfrm>
            <a:off x="6642748" y="8458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5642" name="Shape 5642"/>
          <p:cNvSpPr/>
          <p:nvPr/>
        </p:nvSpPr>
        <p:spPr>
          <a:xfrm>
            <a:off x="5048741" y="1644650"/>
            <a:ext cx="10928654"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100">
                <a:latin typeface="Courier"/>
                <a:ea typeface="Courier"/>
                <a:cs typeface="Courier"/>
                <a:sym typeface="Courier"/>
              </a:defRPr>
            </a:lvl1pPr>
          </a:lstStyle>
          <a:p>
            <a:pPr lvl="0">
              <a:defRPr sz="1800"/>
            </a:pPr>
            <a:r>
              <a:rPr sz="3100"/>
              <a:t>cookbooks\iis_demo\files\default\Default2.htm</a:t>
            </a:r>
          </a:p>
        </p:txBody>
      </p:sp>
      <p:grpSp>
        <p:nvGrpSpPr>
          <p:cNvPr id="5645" name="Group 5645"/>
          <p:cNvGrpSpPr/>
          <p:nvPr/>
        </p:nvGrpSpPr>
        <p:grpSpPr>
          <a:xfrm>
            <a:off x="838279" y="2381249"/>
            <a:ext cx="14631834" cy="4229101"/>
            <a:chOff x="-1" y="0"/>
            <a:chExt cx="14631832" cy="4229100"/>
          </a:xfrm>
        </p:grpSpPr>
        <p:sp>
          <p:nvSpPr>
            <p:cNvPr id="5643" name="Shape 5643"/>
            <p:cNvSpPr/>
            <p:nvPr/>
          </p:nvSpPr>
          <p:spPr>
            <a:xfrm>
              <a:off x="-2" y="0"/>
              <a:ext cx="14631834" cy="42291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644" name="Shape 5644"/>
            <p:cNvSpPr/>
            <p:nvPr/>
          </p:nvSpPr>
          <p:spPr>
            <a:xfrm>
              <a:off x="-2" y="-1"/>
              <a:ext cx="14631834" cy="4203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b="1" sz="3600">
                  <a:solidFill>
                    <a:srgbClr val="008000"/>
                  </a:solidFill>
                  <a:latin typeface="Courier"/>
                  <a:ea typeface="Courier"/>
                  <a:cs typeface="Courier"/>
                  <a:sym typeface="Courier"/>
                </a:rPr>
                <a:t>&lt;html&gt;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&lt;body&gt;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&lt;h1&gt;</a:t>
              </a:r>
              <a:r>
                <a:rPr sz="3600">
                  <a:latin typeface="Courier"/>
                  <a:ea typeface="Courier"/>
                  <a:cs typeface="Courier"/>
                  <a:sym typeface="Courier"/>
                </a:rPr>
                <a:t>Hello, world!</a:t>
              </a:r>
              <a:r>
                <a:rPr b="1" sz="3600">
                  <a:solidFill>
                    <a:srgbClr val="008000"/>
                  </a:solidFill>
                  <a:latin typeface="Courier"/>
                  <a:ea typeface="Courier"/>
                  <a:cs typeface="Courier"/>
                  <a:sym typeface="Courier"/>
                </a:rPr>
                <a:t>&lt;/h1&gt;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&lt;h2&gt;</a:t>
              </a:r>
              <a:r>
                <a:rPr sz="3600">
                  <a:latin typeface="Courier"/>
                  <a:ea typeface="Courier"/>
                  <a:cs typeface="Courier"/>
                  <a:sym typeface="Courier"/>
                </a:rPr>
                <a:t>This is Default2.htm</a:t>
              </a:r>
              <a:r>
                <a:rPr b="1" sz="3600">
                  <a:solidFill>
                    <a:srgbClr val="008000"/>
                  </a:solidFill>
                  <a:latin typeface="Courier"/>
                  <a:ea typeface="Courier"/>
                  <a:cs typeface="Courier"/>
                  <a:sym typeface="Courier"/>
                </a:rPr>
                <a:t>&lt;/h2&gt;</a:t>
              </a:r>
              <a:endParaRPr sz="3600">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&lt;p&gt;</a:t>
              </a:r>
              <a:r>
                <a:rPr sz="3600">
                  <a:latin typeface="Courier"/>
                  <a:ea typeface="Courier"/>
                  <a:cs typeface="Courier"/>
                  <a:sym typeface="Courier"/>
                </a:rPr>
                <a:t>We configured this in the recipe</a:t>
              </a:r>
              <a:r>
                <a:rPr b="1" sz="3600">
                  <a:solidFill>
                    <a:srgbClr val="008000"/>
                  </a:solidFill>
                  <a:latin typeface="Courier"/>
                  <a:ea typeface="Courier"/>
                  <a:cs typeface="Courier"/>
                  <a:sym typeface="Courier"/>
                </a:rPr>
                <a:t>&lt;/p&gt;</a:t>
              </a:r>
              <a:endParaRPr sz="3600">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 &lt;/body&gt;</a:t>
              </a:r>
              <a:endParaRPr sz="3600">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&lt;/html&gt;</a:t>
              </a:r>
            </a:p>
          </p:txBody>
        </p:sp>
      </p:grpSp>
      <p:sp>
        <p:nvSpPr>
          <p:cNvPr id="5646" name="Shape 564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3700">
                <a:solidFill>
                  <a:srgbClr val="FFFFFF"/>
                </a:solidFill>
                <a:effectLst>
                  <a:outerShdw sx="100000" sy="100000" kx="0" ky="0" algn="b" rotWithShape="0" blurRad="38100" dist="38100" dir="2700000">
                    <a:srgbClr val="C0C0C0"/>
                  </a:outerShdw>
                </a:effectLst>
              </a:rPr>
              <a:t>Exercise:  Add index2.html to cookbook</a:t>
            </a:r>
            <a:r>
              <a:rPr sz="37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3700">
                <a:solidFill>
                  <a:srgbClr val="FFFFFF"/>
                </a:solidFill>
                <a:effectLst>
                  <a:outerShdw sx="100000" sy="100000" kx="0" ky="0" algn="b" rotWithShape="0" blurRad="38100" dist="38100" dir="2700000">
                    <a:srgbClr val="C0C0C0"/>
                  </a:outerShdw>
                </a:effectLst>
              </a:rPr>
              <a:t>s files/default directory</a:t>
            </a:r>
          </a:p>
        </p:txBody>
      </p:sp>
    </p:spTree>
  </p:cSld>
  <p:clrMapOvr>
    <a:masterClrMapping/>
  </p:clrMapOvr>
  <p:transition spd="med" advClick="1"/>
</p:sld>
</file>

<file path=ppt/slides/slide3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8" name="Shape 564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Upload the cookbook</a:t>
            </a:r>
          </a:p>
        </p:txBody>
      </p:sp>
      <p:sp>
        <p:nvSpPr>
          <p:cNvPr id="5649" name="Shape 5649"/>
          <p:cNvSpPr/>
          <p:nvPr>
            <p:ph type="body" idx="1"/>
          </p:nvPr>
        </p:nvSpPr>
        <p:spPr>
          <a:xfrm>
            <a:off x="800271" y="3505201"/>
            <a:ext cx="14657235" cy="5105404"/>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408059">
              <a:spcBef>
                <a:spcPts val="0"/>
              </a:spcBef>
              <a:buSzTx/>
              <a:buNone/>
              <a:defRPr sz="1800"/>
            </a:pPr>
            <a:r>
              <a:rPr sz="4800">
                <a:solidFill>
                  <a:srgbClr val="FFFFFF"/>
                </a:solidFill>
                <a:latin typeface="Courier"/>
                <a:ea typeface="Courier"/>
                <a:cs typeface="Courier"/>
                <a:sym typeface="Courier"/>
              </a:rPr>
              <a:t>Uploading iis_demo   [0.1.0]</a:t>
            </a:r>
            <a:endParaRPr sz="4800">
              <a:solidFill>
                <a:srgbClr val="FFFFFF"/>
              </a:solidFill>
              <a:latin typeface="Courier"/>
              <a:ea typeface="Courier"/>
              <a:cs typeface="Courier"/>
              <a:sym typeface="Courier"/>
            </a:endParaRPr>
          </a:p>
          <a:p>
            <a:pPr lvl="0" marL="0" indent="0" defTabSz="1408059">
              <a:spcBef>
                <a:spcPts val="0"/>
              </a:spcBef>
              <a:buSzTx/>
              <a:buNone/>
              <a:defRPr sz="1800"/>
            </a:pPr>
            <a:r>
              <a:rPr sz="4800">
                <a:solidFill>
                  <a:srgbClr val="FFFFFF"/>
                </a:solidFill>
                <a:latin typeface="Courier"/>
                <a:ea typeface="Courier"/>
                <a:cs typeface="Courier"/>
                <a:sym typeface="Courier"/>
              </a:rPr>
              <a:t>Uploaded 1 cookbook.</a:t>
            </a:r>
          </a:p>
        </p:txBody>
      </p:sp>
      <p:grpSp>
        <p:nvGrpSpPr>
          <p:cNvPr id="5652" name="Group 5652"/>
          <p:cNvGrpSpPr/>
          <p:nvPr/>
        </p:nvGrpSpPr>
        <p:grpSpPr>
          <a:xfrm>
            <a:off x="812877" y="1854200"/>
            <a:ext cx="14657237" cy="1219200"/>
            <a:chOff x="0" y="0"/>
            <a:chExt cx="14657235" cy="1219200"/>
          </a:xfrm>
        </p:grpSpPr>
        <p:sp>
          <p:nvSpPr>
            <p:cNvPr id="5650" name="Shape 565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651" name="Shape 565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iis_demo</a:t>
              </a:r>
            </a:p>
          </p:txBody>
        </p:sp>
      </p:grpSp>
    </p:spTree>
  </p:cSld>
  <p:clrMapOvr>
    <a:masterClrMapping/>
  </p:clrMapOvr>
  <p:transition spd="med" advClick="1"/>
</p:sld>
</file>

<file path=ppt/slides/slide3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6" name="Shape 565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Chef Client</a:t>
            </a:r>
          </a:p>
        </p:txBody>
      </p:sp>
      <p:sp>
        <p:nvSpPr>
          <p:cNvPr id="5657" name="Shape 5657"/>
          <p:cNvSpPr/>
          <p:nvPr>
            <p:ph type="body" idx="1"/>
          </p:nvPr>
        </p:nvSpPr>
        <p:spPr>
          <a:xfrm>
            <a:off x="800272" y="3124200"/>
            <a:ext cx="14657236" cy="57150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393980">
              <a:spcBef>
                <a:spcPts val="0"/>
              </a:spcBef>
              <a:buSzTx/>
              <a:buNone/>
              <a:defRPr sz="1800"/>
            </a:pPr>
            <a:r>
              <a:rPr sz="1300">
                <a:solidFill>
                  <a:srgbClr val="FFFFFF"/>
                </a:solidFill>
                <a:latin typeface="Courier"/>
                <a:ea typeface="Courier"/>
                <a:cs typeface="Courier"/>
                <a:sym typeface="Courier"/>
              </a:rPr>
              <a:t> * cookbook_file[c:\inetpub\wwwroot\Default.htm] action create[2014-02-25T01:54:29-08:00] INFO: Processing cookbook_file[c:\inetpub\wwwroot\Default.htm] action create (iis_demo::default line 25)</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[2014-02-25T01:54:30-08:00] INFO: cookbook_file[c:\inetpub\wwwroot\Default.htm] backed up to c:/chef/backup\inetpub\wwwroot\Default.htm.chef-20140225015430.025195</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[2014-02-25T01:54:30-08:00] INFO: cookbook_file[c:\inetpub\wwwroot\Default.htm] updated file contents c:\inetpub\wwwroot\Default.htm</a:t>
            </a:r>
            <a:endParaRPr sz="1300">
              <a:solidFill>
                <a:srgbClr val="FFFFFF"/>
              </a:solidFill>
              <a:latin typeface="Courier"/>
              <a:ea typeface="Courier"/>
              <a:cs typeface="Courier"/>
              <a:sym typeface="Courier"/>
            </a:endParaRPr>
          </a:p>
          <a:p>
            <a:pPr lvl="0" marL="0" indent="0" defTabSz="1393980">
              <a:spcBef>
                <a:spcPts val="0"/>
              </a:spcBef>
              <a:buSzTx/>
              <a:buNone/>
              <a:defRPr sz="1800"/>
            </a:pP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update content in file c:\inetpub\wwwroot\Default.htm from 2d8349 to 355514</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c:\inetpub\wwwroot\Default.htm      2014-02-25 01:43:24.000000000 -0800</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C:/Users/chef/AppData/Local/Temp/4/Default.htm20140225-4300-17e2q1j 2014-02-25 01:54:30.000000000 -0800</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-1,8 +1,9 @@</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&lt;html&gt;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&lt;body&gt;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&lt;h1&gt;Hello, world!&lt;/h1&gt;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&lt;h2&gt;This is Default1.htm&lt;/h2&gt;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&lt;p&gt;We configured this in the attributes file&lt;/p&gt;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&lt;h2&gt;This is Default2.htm&lt;/h2&gt;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    &lt;p&gt;We configured this in the recipe&lt;/p&gt;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&lt;/body&gt;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&lt;/html&gt;</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        +</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[2014-02-25T01:54:30-08:00] INFO: Chef Run complete in 3.525611 seconds</a:t>
            </a: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[2014-02-25T01:54:30-08:00] INFO: Removing cookbooks/iis_demo/files/default/Default1.htm from the cache; it is no longer needed by chef-client.</a:t>
            </a:r>
            <a:endParaRPr sz="1300">
              <a:solidFill>
                <a:srgbClr val="FFFFFF"/>
              </a:solidFill>
              <a:latin typeface="Courier"/>
              <a:ea typeface="Courier"/>
              <a:cs typeface="Courier"/>
              <a:sym typeface="Courier"/>
            </a:endParaRPr>
          </a:p>
          <a:p>
            <a:pPr lvl="0" marL="0" indent="0" defTabSz="1393980">
              <a:spcBef>
                <a:spcPts val="0"/>
              </a:spcBef>
              <a:buSzTx/>
              <a:buNone/>
              <a:defRPr sz="1800"/>
            </a:pPr>
            <a:endParaRPr sz="1300">
              <a:solidFill>
                <a:srgbClr val="FFFFFF"/>
              </a:solidFill>
              <a:latin typeface="Courier"/>
              <a:ea typeface="Courier"/>
              <a:cs typeface="Courier"/>
              <a:sym typeface="Courier"/>
            </a:endParaRPr>
          </a:p>
          <a:p>
            <a:pPr lvl="0" marL="0" indent="0" defTabSz="1393980">
              <a:spcBef>
                <a:spcPts val="0"/>
              </a:spcBef>
              <a:buSzTx/>
              <a:buNone/>
              <a:defRPr sz="1800"/>
            </a:pPr>
            <a:r>
              <a:rPr sz="1300">
                <a:solidFill>
                  <a:srgbClr val="FFFFFF"/>
                </a:solidFill>
                <a:latin typeface="Courier"/>
                <a:ea typeface="Courier"/>
                <a:cs typeface="Courier"/>
                <a:sym typeface="Courier"/>
              </a:rPr>
              <a:t>Chef Client finished, 2/4 resources updated in 16.099269 seconds</a:t>
            </a:r>
          </a:p>
        </p:txBody>
      </p:sp>
      <p:grpSp>
        <p:nvGrpSpPr>
          <p:cNvPr id="5660" name="Group 5660"/>
          <p:cNvGrpSpPr/>
          <p:nvPr/>
        </p:nvGrpSpPr>
        <p:grpSpPr>
          <a:xfrm>
            <a:off x="812877" y="1752600"/>
            <a:ext cx="14657237" cy="1219200"/>
            <a:chOff x="0" y="0"/>
            <a:chExt cx="14657235" cy="1219200"/>
          </a:xfrm>
        </p:grpSpPr>
        <p:sp>
          <p:nvSpPr>
            <p:cNvPr id="5658" name="Shape 565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659" name="Shape 565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Arial Bold"/>
                  <a:ea typeface="Arial Bold"/>
                  <a:cs typeface="Arial Bold"/>
                  <a:sym typeface="Arial Bold"/>
                </a:rPr>
                <a:t>remote@PS\&gt; </a:t>
              </a:r>
              <a:r>
                <a:rPr sz="4800">
                  <a:solidFill>
                    <a:srgbClr val="FFFFFF"/>
                  </a:solidFill>
                  <a:latin typeface="Courier"/>
                  <a:ea typeface="Courier"/>
                  <a:cs typeface="Courier"/>
                  <a:sym typeface="Courier"/>
                </a:rPr>
                <a:t>chef-client</a:t>
              </a:r>
            </a:p>
          </p:txBody>
        </p:sp>
      </p:grpSp>
      <p:sp>
        <p:nvSpPr>
          <p:cNvPr id="5661" name="Shape 5661"/>
          <p:cNvSpPr/>
          <p:nvPr/>
        </p:nvSpPr>
        <p:spPr>
          <a:xfrm>
            <a:off x="1346994" y="5867400"/>
            <a:ext cx="6781801" cy="1066800"/>
          </a:xfrm>
          <a:prstGeom prst="rect">
            <a:avLst/>
          </a:prstGeom>
          <a:ln w="50800">
            <a:solidFill>
              <a:srgbClr val="FF6600"/>
            </a:solidFill>
            <a:round/>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sld>
</file>

<file path=ppt/slides/slide3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5" name="Shape 5665"/>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effectLst>
                  <a:outerShdw sx="100000" sy="100000" kx="0" ky="0" algn="b" rotWithShape="0" blurRad="38100" dist="38100" dir="2700000">
                    <a:srgbClr val="C0C0C0"/>
                  </a:outerShdw>
                </a:effectLst>
              </a:rPr>
              <a:t>Exercise: Verify new homepage works</a:t>
            </a:r>
          </a:p>
        </p:txBody>
      </p:sp>
      <p:sp>
        <p:nvSpPr>
          <p:cNvPr id="5666" name="Shape 566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Open a web browser</a:t>
            </a:r>
            <a:endParaRPr sz="4600"/>
          </a:p>
          <a:p>
            <a:pPr lvl="0" marL="944574" indent="-944574">
              <a:defRPr sz="1800"/>
            </a:pPr>
            <a:r>
              <a:rPr sz="4600"/>
              <a:t>Recipe value has taken precedence</a:t>
            </a:r>
          </a:p>
        </p:txBody>
      </p:sp>
      <p:pic>
        <p:nvPicPr>
          <p:cNvPr id="5667" name="image94.png"/>
          <p:cNvPicPr/>
          <p:nvPr/>
        </p:nvPicPr>
        <p:blipFill>
          <a:blip r:embed="rId3">
            <a:extLst/>
          </a:blip>
          <a:stretch>
            <a:fillRect/>
          </a:stretch>
        </p:blipFill>
        <p:spPr>
          <a:xfrm>
            <a:off x="4471194" y="4114800"/>
            <a:ext cx="6086978" cy="2971800"/>
          </a:xfrm>
          <a:prstGeom prst="rect">
            <a:avLst/>
          </a:prstGeom>
          <a:ln w="12700">
            <a:miter lim="400000"/>
          </a:ln>
        </p:spPr>
      </p:pic>
    </p:spTree>
  </p:cSld>
  <p:clrMapOvr>
    <a:masterClrMapping/>
  </p:clrMapOvr>
  <p:transition spd="med" advClick="1"/>
</p:sld>
</file>

<file path=ppt/slides/slide3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5673" name="Group 5673"/>
          <p:cNvGrpSpPr/>
          <p:nvPr/>
        </p:nvGrpSpPr>
        <p:grpSpPr>
          <a:xfrm>
            <a:off x="838282" y="2457449"/>
            <a:ext cx="14529513" cy="1028701"/>
            <a:chOff x="0" y="0"/>
            <a:chExt cx="14529511" cy="1028700"/>
          </a:xfrm>
        </p:grpSpPr>
        <p:sp>
          <p:nvSpPr>
            <p:cNvPr id="5671" name="Shape 5671"/>
            <p:cNvSpPr/>
            <p:nvPr/>
          </p:nvSpPr>
          <p:spPr>
            <a:xfrm>
              <a:off x="0" y="0"/>
              <a:ext cx="14529513"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600">
                  <a:solidFill>
                    <a:srgbClr val="C4413D"/>
                  </a:solidFill>
                  <a:latin typeface="Courier"/>
                  <a:ea typeface="Courier"/>
                  <a:cs typeface="Courier"/>
                  <a:sym typeface="Courier"/>
                </a:defRPr>
              </a:pPr>
            </a:p>
          </p:txBody>
        </p:sp>
        <p:sp>
          <p:nvSpPr>
            <p:cNvPr id="5672" name="Shape 5672"/>
            <p:cNvSpPr/>
            <p:nvPr/>
          </p:nvSpPr>
          <p:spPr>
            <a:xfrm>
              <a:off x="0" y="-1"/>
              <a:ext cx="14529513" cy="927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600">
                  <a:latin typeface="Courier"/>
                  <a:ea typeface="Courier"/>
                  <a:cs typeface="Courier"/>
                  <a:sym typeface="Courier"/>
                </a:rPr>
                <a:t>override[</a:t>
              </a:r>
              <a:r>
                <a:rPr sz="3600">
                  <a:solidFill>
                    <a:srgbClr val="C4413D"/>
                  </a:solidFill>
                  <a:latin typeface="Courier"/>
                  <a:ea typeface="Courier"/>
                  <a:cs typeface="Courier"/>
                  <a:sym typeface="Courier"/>
                </a:rPr>
                <a:t>"iis_demo"</a:t>
              </a:r>
              <a:r>
                <a:rPr sz="3600">
                  <a:latin typeface="Courier"/>
                  <a:ea typeface="Courier"/>
                  <a:cs typeface="Courier"/>
                  <a:sym typeface="Courier"/>
                </a:rPr>
                <a:t>][</a:t>
              </a:r>
              <a:r>
                <a:rPr sz="3600">
                  <a:solidFill>
                    <a:srgbClr val="C4413D"/>
                  </a:solidFill>
                  <a:latin typeface="Courier"/>
                  <a:ea typeface="Courier"/>
                  <a:cs typeface="Courier"/>
                  <a:sym typeface="Courier"/>
                </a:rPr>
                <a:t>"indexfile"</a:t>
              </a:r>
              <a:r>
                <a:rPr sz="3600">
                  <a:latin typeface="Courier"/>
                  <a:ea typeface="Courier"/>
                  <a:cs typeface="Courier"/>
                  <a:sym typeface="Courier"/>
                </a:rPr>
                <a:t>] = </a:t>
              </a:r>
              <a:r>
                <a:rPr sz="3600">
                  <a:solidFill>
                    <a:srgbClr val="C4413D"/>
                  </a:solidFill>
                  <a:latin typeface="Courier"/>
                  <a:ea typeface="Courier"/>
                  <a:cs typeface="Courier"/>
                  <a:sym typeface="Courier"/>
                </a:rPr>
                <a:t>"Default3.htm"</a:t>
              </a:r>
            </a:p>
          </p:txBody>
        </p:sp>
      </p:grpSp>
      <p:sp>
        <p:nvSpPr>
          <p:cNvPr id="5674" name="Shape 5674"/>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675" name="Shape 5675"/>
          <p:cNvSpPr/>
          <p:nvPr/>
        </p:nvSpPr>
        <p:spPr>
          <a:xfrm>
            <a:off x="5048741" y="16636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cookbooks/apache/attributes/default.rb</a:t>
            </a:r>
          </a:p>
        </p:txBody>
      </p:sp>
      <p:sp>
        <p:nvSpPr>
          <p:cNvPr id="5676" name="Shape 5676"/>
          <p:cNvSpPr/>
          <p:nvPr/>
        </p:nvSpPr>
        <p:spPr>
          <a:xfrm>
            <a:off x="6642748" y="42164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sp>
        <p:nvSpPr>
          <p:cNvPr id="5677" name="Shape 5677"/>
          <p:cNvSpPr/>
          <p:nvPr>
            <p:ph type="title"/>
          </p:nvPr>
        </p:nvSpPr>
        <p:spPr>
          <a:xfrm>
            <a:off x="800271" y="177800"/>
            <a:ext cx="14657235" cy="1117600"/>
          </a:xfrm>
          <a:prstGeom prst="rect">
            <a:avLst/>
          </a:prstGeom>
        </p:spPr>
        <p:txBody>
          <a:bodyPr lIns="0" tIns="0" rIns="0" bIns="0">
            <a:normAutofit fontScale="100000" lnSpcReduction="0"/>
          </a:bodyPr>
          <a:lstStyle>
            <a:lvl1pPr>
              <a:defRPr sz="4300"/>
            </a:lvl1p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Exercise: Change attribute precedence in attributes file</a:t>
            </a:r>
          </a:p>
        </p:txBody>
      </p:sp>
      <p:sp>
        <p:nvSpPr>
          <p:cNvPr id="5678" name="Shape 5678"/>
          <p:cNvSpPr/>
          <p:nvPr>
            <p:ph type="body" idx="1"/>
          </p:nvPr>
        </p:nvSpPr>
        <p:spPr>
          <a:xfrm>
            <a:off x="800177" y="4813300"/>
            <a:ext cx="15063673" cy="3797300"/>
          </a:xfrm>
          <a:prstGeom prst="rect">
            <a:avLst/>
          </a:prstGeom>
        </p:spPr>
        <p:txBody>
          <a:bodyPr>
            <a:normAutofit fontScale="100000" lnSpcReduction="0"/>
          </a:bodyPr>
          <a:lstStyle/>
          <a:p>
            <a:pPr lvl="0">
              <a:defRPr sz="1800"/>
            </a:pPr>
            <a:endParaRPr sz="4100"/>
          </a:p>
          <a:p>
            <a:pPr lvl="0" marL="750393" indent="-750393">
              <a:defRPr sz="1800"/>
            </a:pPr>
            <a:r>
              <a:rPr sz="4100"/>
              <a:t>Now set to 'override' in attributes file to trump the value in recipe</a:t>
            </a:r>
          </a:p>
        </p:txBody>
      </p:sp>
    </p:spTree>
  </p:cSld>
  <p:clrMapOvr>
    <a:masterClrMapping/>
  </p:clrMapOvr>
  <p:transition spd="med" advClick="1"/>
</p:sld>
</file>

<file path=ppt/slides/slide3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2" name="Shape 5682"/>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Exercise: Viewing Attributes via WebUI</a:t>
            </a:r>
          </a:p>
        </p:txBody>
      </p:sp>
      <p:pic>
        <p:nvPicPr>
          <p:cNvPr id="5683" name="image95.png"/>
          <p:cNvPicPr/>
          <p:nvPr/>
        </p:nvPicPr>
        <p:blipFill>
          <a:blip r:embed="rId2">
            <a:extLst/>
          </a:blip>
          <a:stretch>
            <a:fillRect/>
          </a:stretch>
        </p:blipFill>
        <p:spPr>
          <a:xfrm>
            <a:off x="3861594" y="1600200"/>
            <a:ext cx="8032810" cy="7213600"/>
          </a:xfrm>
          <a:prstGeom prst="rect">
            <a:avLst/>
          </a:prstGeom>
          <a:ln w="12700">
            <a:miter lim="400000"/>
          </a:ln>
        </p:spPr>
      </p:pic>
    </p:spTree>
  </p:cSld>
  <p:clrMapOvr>
    <a:masterClrMapping/>
  </p:clrMapOvr>
  <p:transition spd="med" advClick="1"/>
</p:sld>
</file>

<file path=ppt/slides/slide3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5" name="Shape 5685"/>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Viewing attributes using knife</a:t>
            </a:r>
          </a:p>
        </p:txBody>
      </p:sp>
      <p:sp>
        <p:nvSpPr>
          <p:cNvPr id="5686" name="Shape 5686"/>
          <p:cNvSpPr/>
          <p:nvPr>
            <p:ph type="body" idx="1"/>
          </p:nvPr>
        </p:nvSpPr>
        <p:spPr>
          <a:xfrm>
            <a:off x="800272" y="3352798"/>
            <a:ext cx="14657236" cy="5486402"/>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1239092">
              <a:spcBef>
                <a:spcPts val="0"/>
              </a:spcBef>
              <a:buSzTx/>
              <a:buNone/>
              <a:defRPr sz="1800"/>
            </a:pPr>
            <a:r>
              <a:rPr sz="1400">
                <a:solidFill>
                  <a:srgbClr val="FFFFFF"/>
                </a:solidFill>
                <a:latin typeface="Courier"/>
                <a:ea typeface="Courier"/>
                <a:cs typeface="Courier"/>
                <a:sym typeface="Courier"/>
              </a:rPr>
              <a:t>...</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Attributes:</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tags:</a:t>
            </a:r>
            <a:endParaRPr sz="1400">
              <a:solidFill>
                <a:srgbClr val="FFFFFF"/>
              </a:solidFill>
              <a:latin typeface="Courier"/>
              <a:ea typeface="Courier"/>
              <a:cs typeface="Courier"/>
              <a:sym typeface="Courier"/>
            </a:endParaRPr>
          </a:p>
          <a:p>
            <a:pPr lvl="0" marL="0" indent="0" defTabSz="1239092">
              <a:spcBef>
                <a:spcPts val="0"/>
              </a:spcBef>
              <a:buSzTx/>
              <a:buNone/>
              <a:defRPr sz="1800"/>
            </a:pP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Default Attributes:</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iis_demo:</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indexfile: Default2.htm</a:t>
            </a:r>
            <a:endParaRPr sz="1400">
              <a:solidFill>
                <a:srgbClr val="FFFFFF"/>
              </a:solidFill>
              <a:latin typeface="Courier"/>
              <a:ea typeface="Courier"/>
              <a:cs typeface="Courier"/>
              <a:sym typeface="Courier"/>
            </a:endParaRPr>
          </a:p>
          <a:p>
            <a:pPr lvl="0" marL="0" indent="0" defTabSz="1239092">
              <a:spcBef>
                <a:spcPts val="0"/>
              </a:spcBef>
              <a:buSzTx/>
              <a:buNone/>
              <a:defRPr sz="1800"/>
            </a:pP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Override Attributes:</a:t>
            </a:r>
            <a:endParaRPr sz="1400">
              <a:solidFill>
                <a:srgbClr val="FFFFFF"/>
              </a:solidFill>
              <a:latin typeface="Courier"/>
              <a:ea typeface="Courier"/>
              <a:cs typeface="Courier"/>
              <a:sym typeface="Courier"/>
            </a:endParaRPr>
          </a:p>
          <a:p>
            <a:pPr lvl="0" marL="0" indent="0" defTabSz="1239092">
              <a:spcBef>
                <a:spcPts val="0"/>
              </a:spcBef>
              <a:buSzTx/>
              <a:buNone/>
              <a:defRPr sz="1800"/>
            </a:pP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Automatic Attributes (Ohai Data):</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chef_packages:</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chef:</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chef_root: C:/opscode/chef/embedded/lib/ruby/gems/1.9.1/gems/chef-11.10.4-x86-mingw32/lib</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version:   11.10.4</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ohai:</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ohai_root: C:/opscode/chef/embedded/lib/ruby/gems/1.9.1/gems/ohai-6.20.0/lib/ohai</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version:   6.20.0</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command:</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counters:</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  network:</a:t>
            </a:r>
            <a:endParaRPr sz="1400">
              <a:solidFill>
                <a:srgbClr val="FFFFFF"/>
              </a:solidFill>
              <a:latin typeface="Courier"/>
              <a:ea typeface="Courier"/>
              <a:cs typeface="Courier"/>
              <a:sym typeface="Courier"/>
            </a:endParaRPr>
          </a:p>
          <a:p>
            <a:pPr lvl="0" marL="0" indent="0" defTabSz="1239092">
              <a:spcBef>
                <a:spcPts val="0"/>
              </a:spcBef>
              <a:buSzTx/>
              <a:buNone/>
              <a:defRPr sz="1800"/>
            </a:pPr>
            <a:r>
              <a:rPr sz="1400">
                <a:solidFill>
                  <a:srgbClr val="FFFFFF"/>
                </a:solidFill>
                <a:latin typeface="Courier"/>
                <a:ea typeface="Courier"/>
                <a:cs typeface="Courier"/>
                <a:sym typeface="Courier"/>
              </a:rPr>
              <a:t>...</a:t>
            </a:r>
          </a:p>
        </p:txBody>
      </p:sp>
      <p:grpSp>
        <p:nvGrpSpPr>
          <p:cNvPr id="5689" name="Group 5689"/>
          <p:cNvGrpSpPr/>
          <p:nvPr/>
        </p:nvGrpSpPr>
        <p:grpSpPr>
          <a:xfrm>
            <a:off x="812877" y="1854200"/>
            <a:ext cx="14657237" cy="1219200"/>
            <a:chOff x="0" y="0"/>
            <a:chExt cx="14657235" cy="1219200"/>
          </a:xfrm>
        </p:grpSpPr>
        <p:sp>
          <p:nvSpPr>
            <p:cNvPr id="5687" name="Shape 568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688" name="Shape 568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node show node1 -l | more</a:t>
              </a:r>
            </a:p>
          </p:txBody>
        </p:sp>
      </p:grpSp>
    </p:spTree>
  </p:cSld>
  <p:clrMapOvr>
    <a:masterClrMapping/>
  </p:clrMapOvr>
  <p:transition spd="med" advClick="1"/>
</p:sld>
</file>

<file path=ppt/slides/slide3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3" name="Shape 5693"/>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Setting Attributes in Roles and Environments</a:t>
            </a:r>
          </a:p>
        </p:txBody>
      </p:sp>
      <p:sp>
        <p:nvSpPr>
          <p:cNvPr id="5694" name="Shape 569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Attributes can also be set in Roles and Environments</a:t>
            </a:r>
            <a:endParaRPr sz="4600"/>
          </a:p>
          <a:p>
            <a:pPr lvl="0">
              <a:defRPr sz="1800"/>
            </a:pPr>
            <a:endParaRPr sz="4600"/>
          </a:p>
          <a:p>
            <a:pPr lvl="0" marL="944574" indent="-944574">
              <a:defRPr sz="1800"/>
            </a:pPr>
            <a:r>
              <a:rPr sz="4600"/>
              <a:t>These use raw JSON or Ruby format</a:t>
            </a:r>
            <a:endParaRPr sz="4600"/>
          </a:p>
          <a:p>
            <a:pPr lvl="0">
              <a:defRPr sz="1800"/>
            </a:pPr>
            <a:endParaRPr sz="4600"/>
          </a:p>
          <a:p>
            <a:pPr lvl="0">
              <a:defRPr sz="1800"/>
            </a:pPr>
            <a:endParaRPr sz="4600"/>
          </a:p>
          <a:p>
            <a:pPr lvl="0">
              <a:defRPr sz="1800"/>
            </a:pPr>
            <a:endParaRPr sz="4600"/>
          </a:p>
          <a:p>
            <a:pPr lvl="0" marL="944574" indent="-944574">
              <a:defRPr sz="1800"/>
            </a:pPr>
            <a:r>
              <a:rPr sz="4600"/>
              <a:t>More later in Roles and Environments sections...</a:t>
            </a:r>
          </a:p>
        </p:txBody>
      </p:sp>
      <p:sp>
        <p:nvSpPr>
          <p:cNvPr id="5695" name="Shape 5695"/>
          <p:cNvSpPr/>
          <p:nvPr/>
        </p:nvSpPr>
        <p:spPr>
          <a:xfrm>
            <a:off x="1028800" y="5626099"/>
            <a:ext cx="13920560"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default_attributes({</a:t>
            </a:r>
            <a:r>
              <a:rPr sz="3600">
                <a:solidFill>
                  <a:srgbClr val="BA2121"/>
                </a:solidFill>
                <a:latin typeface="Courier"/>
                <a:ea typeface="Courier"/>
                <a:cs typeface="Courier"/>
                <a:sym typeface="Courier"/>
              </a:rPr>
              <a:t>"iis_demo"</a:t>
            </a:r>
            <a:r>
              <a:rPr sz="3600">
                <a:latin typeface="Courier"/>
                <a:ea typeface="Courier"/>
                <a:cs typeface="Courier"/>
                <a:sym typeface="Courier"/>
              </a:rPr>
              <a:t> =&gt; {</a:t>
            </a:r>
            <a:r>
              <a:rPr sz="3600">
                <a:solidFill>
                  <a:srgbClr val="666666"/>
                </a:solidFill>
                <a:latin typeface="Courier"/>
                <a:ea typeface="Courier"/>
                <a:cs typeface="Courier"/>
                <a:sym typeface="Courier"/>
              </a:rPr>
              <a:t>"port"</a:t>
            </a:r>
            <a:r>
              <a:rPr sz="3600">
                <a:latin typeface="Courier"/>
                <a:ea typeface="Courier"/>
                <a:cs typeface="Courier"/>
                <a:sym typeface="Courier"/>
              </a:rPr>
              <a:t> =&gt; </a:t>
            </a:r>
            <a:r>
              <a:rPr sz="3600">
                <a:solidFill>
                  <a:srgbClr val="666666"/>
                </a:solidFill>
                <a:latin typeface="Courier"/>
                <a:ea typeface="Courier"/>
                <a:cs typeface="Courier"/>
                <a:sym typeface="Courier"/>
              </a:rPr>
              <a:t>80</a:t>
            </a:r>
            <a:r>
              <a:rPr sz="3600">
                <a:latin typeface="Courier"/>
                <a:ea typeface="Courier"/>
                <a:cs typeface="Courier"/>
                <a:sym typeface="Courier"/>
              </a:rPr>
              <a:t>}})</a:t>
            </a:r>
          </a:p>
        </p:txBody>
      </p:sp>
    </p:spTree>
  </p:cSld>
  <p:clrMapOvr>
    <a:masterClrMapping/>
  </p:clrMapOvr>
  <p:transition spd="med" advClick="1"/>
</p:sld>
</file>

<file path=ppt/slides/slide3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9" name="Shape 569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Default Attribute Precedence</a:t>
            </a:r>
          </a:p>
        </p:txBody>
      </p:sp>
      <p:sp>
        <p:nvSpPr>
          <p:cNvPr id="5700" name="Shape 5700"/>
          <p:cNvSpPr/>
          <p:nvPr>
            <p:ph type="body" idx="1"/>
          </p:nvPr>
        </p:nvSpPr>
        <p:spPr>
          <a:xfrm>
            <a:off x="800271" y="7391399"/>
            <a:ext cx="14657235" cy="1219205"/>
          </a:xfrm>
          <a:prstGeom prst="rect">
            <a:avLst/>
          </a:prstGeom>
        </p:spPr>
        <p:txBody>
          <a:bodyPr>
            <a:normAutofit fontScale="100000" lnSpcReduction="0"/>
          </a:bodyPr>
          <a:lstStyle>
            <a:lvl1pPr marL="793443" indent="-793443" defTabSz="841247">
              <a:spcBef>
                <a:spcPts val="1000"/>
              </a:spcBef>
              <a:defRPr sz="4200"/>
            </a:lvl1pPr>
          </a:lstStyle>
          <a:p>
            <a:pPr lvl="0">
              <a:defRPr sz="1800"/>
            </a:pPr>
            <a:r>
              <a:rPr sz="4200"/>
              <a:t>Please note this is a simplified diagram, and the precedences shown can be overridden</a:t>
            </a:r>
          </a:p>
        </p:txBody>
      </p:sp>
      <p:pic>
        <p:nvPicPr>
          <p:cNvPr id="5701" name="image96.png"/>
          <p:cNvPicPr/>
          <p:nvPr/>
        </p:nvPicPr>
        <p:blipFill>
          <a:blip r:embed="rId2">
            <a:extLst/>
          </a:blip>
          <a:stretch>
            <a:fillRect/>
          </a:stretch>
        </p:blipFill>
        <p:spPr>
          <a:xfrm>
            <a:off x="4090194" y="1600200"/>
            <a:ext cx="8775701" cy="579120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4" name="Shape 1844"/>
          <p:cNvSpPr/>
          <p:nvPr/>
        </p:nvSpPr>
        <p:spPr>
          <a:xfrm>
            <a:off x="6693554" y="26035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45" name="Shape 1845"/>
          <p:cNvSpPr/>
          <p:nvPr/>
        </p:nvSpPr>
        <p:spPr>
          <a:xfrm>
            <a:off x="8247867" y="3034765"/>
            <a:ext cx="1179167"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LB</a:t>
            </a:r>
          </a:p>
        </p:txBody>
      </p:sp>
      <p:sp>
        <p:nvSpPr>
          <p:cNvPr id="1846" name="Shape 1846"/>
          <p:cNvSpPr/>
          <p:nvPr/>
        </p:nvSpPr>
        <p:spPr>
          <a:xfrm>
            <a:off x="6693554" y="41656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47" name="Shape 1847"/>
          <p:cNvSpPr/>
          <p:nvPr/>
        </p:nvSpPr>
        <p:spPr>
          <a:xfrm>
            <a:off x="10008575" y="4596865"/>
            <a:ext cx="1969370"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848" name="Shape 1848"/>
          <p:cNvSpPr/>
          <p:nvPr/>
        </p:nvSpPr>
        <p:spPr>
          <a:xfrm>
            <a:off x="5131301" y="41656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49" name="Shape 1849"/>
          <p:cNvSpPr/>
          <p:nvPr/>
        </p:nvSpPr>
        <p:spPr>
          <a:xfrm>
            <a:off x="8357416" y="41656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50" name="Shape 1850"/>
          <p:cNvSpPr/>
          <p:nvPr/>
        </p:nvSpPr>
        <p:spPr>
          <a:xfrm>
            <a:off x="5131301" y="57404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51" name="Shape 1851"/>
          <p:cNvSpPr/>
          <p:nvPr/>
        </p:nvSpPr>
        <p:spPr>
          <a:xfrm>
            <a:off x="6693554" y="57404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52" name="Shape 1852"/>
          <p:cNvSpPr/>
          <p:nvPr/>
        </p:nvSpPr>
        <p:spPr>
          <a:xfrm>
            <a:off x="8243106" y="6171665"/>
            <a:ext cx="2444255"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Databases</a:t>
            </a:r>
          </a:p>
        </p:txBody>
      </p:sp>
      <p:sp>
        <p:nvSpPr>
          <p:cNvPr id="1853" name="Shape 185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Add a load balancer</a:t>
            </a:r>
          </a:p>
        </p:txBody>
      </p:sp>
    </p:spTree>
  </p:cSld>
  <p:clrMapOvr>
    <a:masterClrMapping/>
  </p:clrMapOvr>
  <p:transition spd="med" advClick="1"/>
</p:sld>
</file>

<file path=ppt/slides/slide36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5703" name="image97.png"/>
          <p:cNvPicPr/>
          <p:nvPr/>
        </p:nvPicPr>
        <p:blipFill>
          <a:blip r:embed="rId3">
            <a:extLst/>
          </a:blip>
          <a:stretch>
            <a:fillRect/>
          </a:stretch>
        </p:blipFill>
        <p:spPr>
          <a:xfrm>
            <a:off x="1038377" y="1917700"/>
            <a:ext cx="14165060" cy="7086600"/>
          </a:xfrm>
          <a:prstGeom prst="rect">
            <a:avLst/>
          </a:prstGeom>
          <a:ln w="12700">
            <a:miter lim="400000"/>
          </a:ln>
        </p:spPr>
      </p:pic>
      <p:sp>
        <p:nvSpPr>
          <p:cNvPr id="5704" name="Shape 5704"/>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Merge Order and Precedence</a:t>
            </a:r>
          </a:p>
        </p:txBody>
      </p:sp>
    </p:spTree>
  </p:cSld>
  <p:clrMapOvr>
    <a:masterClrMapping/>
  </p:clrMapOvr>
  <p:transition spd="med" advClick="1"/>
</p:sld>
</file>

<file path=ppt/slides/slide36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08" name="Shape 5708"/>
          <p:cNvSpPr/>
          <p:nvPr/>
        </p:nvSpPr>
        <p:spPr>
          <a:xfrm>
            <a:off x="6642748" y="84709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SAVE FILE!</a:t>
            </a:r>
          </a:p>
        </p:txBody>
      </p:sp>
      <p:grpSp>
        <p:nvGrpSpPr>
          <p:cNvPr id="5711" name="Group 5711"/>
          <p:cNvGrpSpPr/>
          <p:nvPr/>
        </p:nvGrpSpPr>
        <p:grpSpPr>
          <a:xfrm>
            <a:off x="838279" y="2381249"/>
            <a:ext cx="14631834" cy="4279901"/>
            <a:chOff x="-1" y="0"/>
            <a:chExt cx="14631832" cy="4279900"/>
          </a:xfrm>
        </p:grpSpPr>
        <p:sp>
          <p:nvSpPr>
            <p:cNvPr id="5709" name="Shape 5709"/>
            <p:cNvSpPr/>
            <p:nvPr/>
          </p:nvSpPr>
          <p:spPr>
            <a:xfrm>
              <a:off x="-2" y="0"/>
              <a:ext cx="14631834" cy="42799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710" name="Shape 5710"/>
            <p:cNvSpPr/>
            <p:nvPr/>
          </p:nvSpPr>
          <p:spPr>
            <a:xfrm>
              <a:off x="-2" y="-1"/>
              <a:ext cx="14631834" cy="425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300">
                  <a:latin typeface="Courier"/>
                  <a:ea typeface="Courier"/>
                  <a:cs typeface="Courier"/>
                  <a:sym typeface="Courier"/>
                </a:rPr>
                <a:t>service </a:t>
              </a:r>
              <a:r>
                <a:rPr sz="3300">
                  <a:solidFill>
                    <a:srgbClr val="BA2121"/>
                  </a:solidFill>
                  <a:latin typeface="Courier"/>
                  <a:ea typeface="Courier"/>
                  <a:cs typeface="Courier"/>
                  <a:sym typeface="Courier"/>
                </a:rPr>
                <a:t>"apache2"</a:t>
              </a:r>
              <a:r>
                <a:rPr sz="3300">
                  <a:latin typeface="Courier"/>
                  <a:ea typeface="Courier"/>
                  <a:cs typeface="Courier"/>
                  <a:sym typeface="Courier"/>
                </a:rPr>
                <a:t> </a:t>
              </a:r>
              <a:r>
                <a:rPr b="1" sz="3300">
                  <a:solidFill>
                    <a:srgbClr val="008000"/>
                  </a:solidFill>
                  <a:latin typeface="Courier"/>
                  <a:ea typeface="Courier"/>
                  <a:cs typeface="Courier"/>
                  <a:sym typeface="Courier"/>
                </a:rPr>
                <a:t>do</a:t>
              </a:r>
              <a:endParaRPr sz="3300">
                <a:latin typeface="Calibri"/>
                <a:ea typeface="Calibri"/>
                <a:cs typeface="Calibri"/>
                <a:sym typeface="Calibri"/>
              </a:endParaRPr>
            </a:p>
            <a:p>
              <a:pPr lvl="0">
                <a:defRPr sz="1800"/>
              </a:pPr>
              <a:r>
                <a:rPr sz="3300">
                  <a:latin typeface="Courier"/>
                  <a:ea typeface="Courier"/>
                  <a:cs typeface="Courier"/>
                  <a:sym typeface="Courier"/>
                </a:rPr>
                <a:t>  action </a:t>
              </a:r>
              <a:r>
                <a:rPr sz="3300">
                  <a:solidFill>
                    <a:srgbClr val="666666"/>
                  </a:solidFill>
                  <a:latin typeface="Courier"/>
                  <a:ea typeface="Courier"/>
                  <a:cs typeface="Courier"/>
                  <a:sym typeface="Courier"/>
                </a:rPr>
                <a:t>[</a:t>
              </a:r>
              <a:r>
                <a:rPr sz="3300">
                  <a:solidFill>
                    <a:srgbClr val="19177C"/>
                  </a:solidFill>
                  <a:latin typeface="Courier"/>
                  <a:ea typeface="Courier"/>
                  <a:cs typeface="Courier"/>
                  <a:sym typeface="Courier"/>
                </a:rPr>
                <a:t>:enable</a:t>
              </a:r>
              <a:r>
                <a:rPr sz="3300">
                  <a:latin typeface="Courier"/>
                  <a:ea typeface="Courier"/>
                  <a:cs typeface="Courier"/>
                  <a:sym typeface="Courier"/>
                </a:rPr>
                <a:t>, </a:t>
              </a:r>
              <a:r>
                <a:rPr sz="3300">
                  <a:solidFill>
                    <a:srgbClr val="19177C"/>
                  </a:solidFill>
                  <a:latin typeface="Courier"/>
                  <a:ea typeface="Courier"/>
                  <a:cs typeface="Courier"/>
                  <a:sym typeface="Courier"/>
                </a:rPr>
                <a:t>:start</a:t>
              </a:r>
              <a:r>
                <a:rPr sz="3300">
                  <a:latin typeface="Courier"/>
                  <a:ea typeface="Courier"/>
                  <a:cs typeface="Courier"/>
                  <a:sym typeface="Courier"/>
                </a:rPr>
                <a:t>]</a:t>
              </a:r>
              <a:endParaRPr>
                <a:latin typeface="Calibri"/>
                <a:ea typeface="Calibri"/>
                <a:cs typeface="Calibri"/>
                <a:sym typeface="Calibri"/>
              </a:endParaRPr>
            </a:p>
            <a:p>
              <a:pPr lvl="0">
                <a:defRPr sz="1800"/>
              </a:pPr>
              <a:r>
                <a:rPr b="1" sz="33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b="1" sz="3100">
                <a:latin typeface="Calibri"/>
                <a:ea typeface="Calibri"/>
                <a:cs typeface="Calibri"/>
                <a:sym typeface="Calibri"/>
              </a:endParaRPr>
            </a:p>
            <a:p>
              <a:pPr lvl="0">
                <a:defRPr sz="1800"/>
              </a:pPr>
              <a:r>
                <a:rPr sz="3100">
                  <a:latin typeface="Courier"/>
                  <a:ea typeface="Courier"/>
                  <a:cs typeface="Courier"/>
                  <a:sym typeface="Courier"/>
                </a:rPr>
                <a:t>cookbook_file </a:t>
              </a:r>
              <a:r>
                <a:rPr sz="3100">
                  <a:solidFill>
                    <a:srgbClr val="BA2121"/>
                  </a:solidFill>
                  <a:latin typeface="Courier"/>
                  <a:ea typeface="Courier"/>
                  <a:cs typeface="Courier"/>
                  <a:sym typeface="Courier"/>
                </a:rPr>
                <a:t>"/var/www/index.html"</a:t>
              </a:r>
              <a:r>
                <a:rPr sz="3100">
                  <a:latin typeface="Courier"/>
                  <a:ea typeface="Courier"/>
                  <a:cs typeface="Courier"/>
                  <a:sym typeface="Courier"/>
                </a:rPr>
                <a:t> </a:t>
              </a:r>
              <a:r>
                <a:rPr b="1" sz="3100">
                  <a:solidFill>
                    <a:srgbClr val="008000"/>
                  </a:solidFill>
                  <a:latin typeface="Courier"/>
                  <a:ea typeface="Courier"/>
                  <a:cs typeface="Courier"/>
                  <a:sym typeface="Courier"/>
                </a:rPr>
                <a:t>do</a:t>
              </a:r>
              <a:endParaRPr sz="3100">
                <a:latin typeface="Calibri"/>
                <a:ea typeface="Calibri"/>
                <a:cs typeface="Calibri"/>
                <a:sym typeface="Calibri"/>
              </a:endParaRPr>
            </a:p>
            <a:p>
              <a:pPr lvl="0">
                <a:defRPr sz="1800"/>
              </a:pPr>
              <a:r>
                <a:rPr sz="3100">
                  <a:latin typeface="Courier"/>
                  <a:ea typeface="Courier"/>
                  <a:cs typeface="Courier"/>
                  <a:sym typeface="Courier"/>
                </a:rPr>
                <a:t>  source </a:t>
              </a:r>
              <a:r>
                <a:rPr sz="3100">
                  <a:solidFill>
                    <a:srgbClr val="BA2121"/>
                  </a:solidFill>
                  <a:latin typeface="Courier"/>
                  <a:ea typeface="Courier"/>
                  <a:cs typeface="Courier"/>
                  <a:sym typeface="Courier"/>
                </a:rPr>
                <a:t>"index.html"</a:t>
              </a:r>
              <a:endParaRPr sz="3100">
                <a:latin typeface="Calibri"/>
                <a:ea typeface="Calibri"/>
                <a:cs typeface="Calibri"/>
                <a:sym typeface="Calibri"/>
              </a:endParaRPr>
            </a:p>
            <a:p>
              <a:pPr lvl="0">
                <a:defRPr sz="1800"/>
              </a:pPr>
              <a:r>
                <a:rPr sz="3100">
                  <a:latin typeface="Courier"/>
                  <a:ea typeface="Courier"/>
                  <a:cs typeface="Courier"/>
                  <a:sym typeface="Courier"/>
                </a:rPr>
                <a:t>  mode </a:t>
              </a:r>
              <a:r>
                <a:rPr sz="3100">
                  <a:solidFill>
                    <a:srgbClr val="BA2121"/>
                  </a:solidFill>
                  <a:latin typeface="Courier"/>
                  <a:ea typeface="Courier"/>
                  <a:cs typeface="Courier"/>
                  <a:sym typeface="Courier"/>
                </a:rPr>
                <a:t>"0644"</a:t>
              </a:r>
              <a:endParaRPr sz="3100">
                <a:latin typeface="Calibri"/>
                <a:ea typeface="Calibri"/>
                <a:cs typeface="Calibri"/>
                <a:sym typeface="Calibri"/>
              </a:endParaRPr>
            </a:p>
            <a:p>
              <a:pPr lvl="0">
                <a:defRPr sz="1800"/>
              </a:pPr>
              <a:r>
                <a:rPr b="1" sz="3100">
                  <a:solidFill>
                    <a:srgbClr val="008000"/>
                  </a:solidFill>
                  <a:latin typeface="Courier"/>
                  <a:ea typeface="Courier"/>
                  <a:cs typeface="Courier"/>
                  <a:sym typeface="Courier"/>
                </a:rPr>
                <a:t>end</a:t>
              </a:r>
            </a:p>
          </p:txBody>
        </p:sp>
      </p:grpSp>
      <p:sp>
        <p:nvSpPr>
          <p:cNvPr id="5712" name="Shape 5712"/>
          <p:cNvSpPr/>
          <p:nvPr>
            <p:ph type="title"/>
          </p:nvPr>
        </p:nvSpPr>
        <p:spPr>
          <a:xfrm>
            <a:off x="800178" y="177800"/>
            <a:ext cx="15012867" cy="1117600"/>
          </a:xfrm>
          <a:prstGeom prst="rect">
            <a:avLst/>
          </a:prstGeom>
        </p:spPr>
        <p:txBody>
          <a:bodyPr lIns="0" tIns="0" rIns="0" bIns="0">
            <a:normAutofit fontScale="100000" lnSpcReduction="0"/>
          </a:bodyPr>
          <a:lstStyle>
            <a:lvl1pPr>
              <a:defRPr sz="4900"/>
            </a:lvl1pPr>
          </a:lstStyle>
          <a:p>
            <a:pPr lvl="0">
              <a:defRPr sz="1800">
                <a:solidFill>
                  <a:srgbClr val="000000"/>
                </a:solidFill>
                <a:effectLst/>
              </a:defRPr>
            </a:pPr>
            <a:r>
              <a:rPr sz="4900">
                <a:solidFill>
                  <a:srgbClr val="FFFFFF"/>
                </a:solidFill>
                <a:effectLst>
                  <a:outerShdw sx="100000" sy="100000" kx="0" ky="0" algn="b" rotWithShape="0" blurRad="38100" dist="38100" dir="2700000">
                    <a:srgbClr val="C0C0C0"/>
                  </a:outerShdw>
                </a:effectLst>
              </a:rPr>
              <a:t>Exercise:  Revert default recipe before continuing</a:t>
            </a:r>
          </a:p>
        </p:txBody>
      </p:sp>
      <p:sp>
        <p:nvSpPr>
          <p:cNvPr id="5713" name="Shape 5713"/>
          <p:cNvSpPr/>
          <p:nvPr/>
        </p:nvSpPr>
        <p:spPr>
          <a:xfrm flipH="1" rot="10800000">
            <a:off x="990697" y="2590800"/>
            <a:ext cx="11088183" cy="1612900"/>
          </a:xfrm>
          <a:prstGeom prst="rect">
            <a:avLst/>
          </a:prstGeom>
          <a:solidFill>
            <a:srgbClr val="FFFFFF">
              <a:alpha val="59999"/>
            </a:srgbClr>
          </a:solidFill>
          <a:ln w="12700">
            <a:miter lim="400000"/>
          </a:ln>
        </p:spPr>
        <p:txBody>
          <a:bodyPr lIns="0" tIns="0" rIns="0" bIns="0"/>
          <a:lstStyle/>
          <a:p>
            <a:pPr lvl="0">
              <a:defRPr>
                <a:latin typeface="Arial"/>
                <a:ea typeface="Arial"/>
                <a:cs typeface="Arial"/>
                <a:sym typeface="Arial"/>
              </a:defRPr>
            </a:pPr>
          </a:p>
        </p:txBody>
      </p:sp>
      <p:sp>
        <p:nvSpPr>
          <p:cNvPr id="5714" name="Shape 5714"/>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715" name="Shape 5715"/>
          <p:cNvSpPr/>
          <p:nvPr/>
        </p:nvSpPr>
        <p:spPr>
          <a:xfrm>
            <a:off x="5048741" y="1644650"/>
            <a:ext cx="14657235"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100">
                <a:latin typeface="Courier"/>
                <a:ea typeface="Courier"/>
                <a:cs typeface="Courier"/>
                <a:sym typeface="Courier"/>
              </a:defRPr>
            </a:lvl1pPr>
          </a:lstStyle>
          <a:p>
            <a:pPr lvl="0">
              <a:defRPr sz="1800"/>
            </a:pPr>
            <a:r>
              <a:rPr sz="3100"/>
              <a:t>cookbooks/apache/recipes/default.rb</a:t>
            </a:r>
          </a:p>
        </p:txBody>
      </p:sp>
    </p:spTree>
  </p:cSld>
  <p:clrMapOvr>
    <a:masterClrMapping/>
  </p:clrMapOvr>
  <p:transition spd="med" advClick="1"/>
</p:sld>
</file>

<file path=ppt/slides/slide3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9" name="Shape 571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5720" name="Shape 572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an attribute?</a:t>
            </a:r>
            <a:endParaRPr sz="4600"/>
          </a:p>
          <a:p>
            <a:pPr lvl="0" marL="944574" indent="-944574">
              <a:defRPr sz="1800"/>
            </a:pPr>
            <a:r>
              <a:rPr sz="4600"/>
              <a:t>Where can attributes be set?</a:t>
            </a:r>
            <a:endParaRPr sz="4600"/>
          </a:p>
          <a:p>
            <a:pPr lvl="0" marL="944574" indent="-944574">
              <a:defRPr sz="1800"/>
            </a:pPr>
            <a:r>
              <a:rPr sz="4600"/>
              <a:t>What knife command can you use to view attributes?</a:t>
            </a:r>
            <a:endParaRPr sz="4600"/>
          </a:p>
          <a:p>
            <a:pPr lvl="0" marL="944574" indent="-944574">
              <a:defRPr sz="1800"/>
            </a:pPr>
            <a:r>
              <a:rPr sz="4600"/>
              <a:t>How many levels of attribute precedence are there?</a:t>
            </a:r>
            <a:endParaRPr sz="4600"/>
          </a:p>
          <a:p>
            <a:pPr lvl="0" marL="944574" indent="-944574">
              <a:defRPr sz="1800"/>
            </a:pPr>
            <a:r>
              <a:rPr sz="4600"/>
              <a:t>Which takes precedence, a default attribute set in the attribute file or in a recipe?</a:t>
            </a:r>
          </a:p>
        </p:txBody>
      </p:sp>
    </p:spTree>
  </p:cSld>
  <p:clrMapOvr>
    <a:masterClrMapping/>
  </p:clrMapOvr>
  <p:transition spd="med" advClick="1"/>
</p:sld>
</file>

<file path=ppt/slides/slide3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2" name="Shape 5722"/>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Attributes, Templates, and Cookbook Dependencies</a:t>
            </a:r>
          </a:p>
        </p:txBody>
      </p:sp>
      <p:sp>
        <p:nvSpPr>
          <p:cNvPr id="5723" name="Shape 5723"/>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Writing a Hosts Cookbook</a:t>
            </a:r>
          </a:p>
        </p:txBody>
      </p:sp>
    </p:spTree>
  </p:cSld>
  <p:clrMapOvr>
    <a:masterClrMapping/>
  </p:clrMapOvr>
  <p:transition spd="med" advClick="1"/>
</p:sld>
</file>

<file path=ppt/slides/slide3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5" name="Shape 572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5726" name="Shape 572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Describe Cookbook Attribute files</a:t>
            </a:r>
            <a:endParaRPr sz="4600"/>
          </a:p>
          <a:p>
            <a:pPr lvl="1" marL="1349614" indent="-944574">
              <a:defRPr sz="1800"/>
            </a:pPr>
            <a:r>
              <a:rPr sz="4600"/>
              <a:t>Use ERB Templates in Chef</a:t>
            </a:r>
            <a:endParaRPr sz="4600"/>
          </a:p>
          <a:p>
            <a:pPr lvl="1" marL="1349614" indent="-944574">
              <a:defRPr sz="1800"/>
            </a:pPr>
            <a:r>
              <a:rPr sz="4600"/>
              <a:t>Explain Attribute Precedence</a:t>
            </a:r>
            <a:endParaRPr sz="4600"/>
          </a:p>
          <a:p>
            <a:pPr lvl="1" marL="1349614" indent="-944574">
              <a:defRPr sz="1800"/>
            </a:pPr>
            <a:r>
              <a:rPr sz="4600"/>
              <a:t>Describe Cookbook Metadata</a:t>
            </a:r>
            <a:endParaRPr sz="4600"/>
          </a:p>
          <a:p>
            <a:pPr lvl="1" marL="1349614" indent="-944574">
              <a:defRPr sz="1800"/>
            </a:pPr>
            <a:r>
              <a:rPr sz="4600"/>
              <a:t>Specify cookbook dependencies</a:t>
            </a:r>
            <a:endParaRPr sz="4600"/>
          </a:p>
          <a:p>
            <a:pPr lvl="1" marL="1349614" indent="-944574">
              <a:defRPr sz="1800"/>
            </a:pPr>
            <a:r>
              <a:rPr sz="4600"/>
              <a:t>Perform the cookbook creation, upload, and test loop</a:t>
            </a:r>
          </a:p>
        </p:txBody>
      </p:sp>
    </p:spTree>
  </p:cSld>
  <p:clrMapOvr>
    <a:masterClrMapping/>
  </p:clrMapOvr>
  <p:transition spd="med" advClick="1"/>
</p:sld>
</file>

<file path=ppt/slides/slide3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0" name="Shape 5730"/>
          <p:cNvSpPr/>
          <p:nvPr>
            <p:ph type="title"/>
          </p:nvPr>
        </p:nvSpPr>
        <p:spPr>
          <a:xfrm>
            <a:off x="800271" y="177800"/>
            <a:ext cx="14657235" cy="1117600"/>
          </a:xfrm>
          <a:prstGeom prst="rect">
            <a:avLst/>
          </a:prstGeom>
        </p:spPr>
        <p:txBody>
          <a:bodyPr lIns="0" tIns="0" rIns="0" bIns="0">
            <a:normAutofit fontScale="100000" lnSpcReduction="0"/>
          </a:bodyPr>
          <a:lstStyle>
            <a:lvl1pPr>
              <a:defRPr sz="6300"/>
            </a:lvl1pPr>
          </a:lstStyle>
          <a:p>
            <a:pPr lvl="0">
              <a:defRPr sz="1800">
                <a:solidFill>
                  <a:srgbClr val="000000"/>
                </a:solidFill>
                <a:effectLst/>
              </a:defRPr>
            </a:pPr>
            <a:r>
              <a:rPr sz="6300">
                <a:solidFill>
                  <a:srgbClr val="FFFFFF"/>
                </a:solidFill>
                <a:effectLst>
                  <a:outerShdw sx="100000" sy="100000" kx="0" ky="0" algn="b" rotWithShape="0" blurRad="38100" dist="38100" dir="2700000">
                    <a:srgbClr val="C0C0C0"/>
                  </a:outerShdw>
                </a:effectLst>
              </a:rPr>
              <a:t>The Problem and the Success Criteria</a:t>
            </a:r>
          </a:p>
        </p:txBody>
      </p:sp>
      <p:sp>
        <p:nvSpPr>
          <p:cNvPr id="5731" name="Shape 573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The Problem: </a:t>
            </a:r>
            <a:r>
              <a:rPr sz="4600"/>
              <a:t>We need to block access to the New York Times website from our computers in China</a:t>
            </a:r>
            <a:endParaRPr sz="4600"/>
          </a:p>
          <a:p>
            <a:pPr lvl="0">
              <a:defRPr sz="1800"/>
            </a:pPr>
            <a:endParaRPr>
              <a:latin typeface="Arial Bold"/>
              <a:ea typeface="Arial Bold"/>
              <a:cs typeface="Arial Bold"/>
              <a:sym typeface="Arial Bold"/>
            </a:endParaRPr>
          </a:p>
          <a:p>
            <a:pPr lvl="0" marL="944574" indent="-944574">
              <a:defRPr sz="1800"/>
            </a:pPr>
            <a:r>
              <a:rPr sz="4600">
                <a:latin typeface="Arial Bold"/>
                <a:ea typeface="Arial Bold"/>
                <a:cs typeface="Arial Bold"/>
                <a:sym typeface="Arial Bold"/>
              </a:rPr>
              <a:t>How: </a:t>
            </a:r>
            <a:r>
              <a:rPr sz="4600"/>
              <a:t>We will use the hosts file to set the New York Times IP address to 0.0.0.0.</a:t>
            </a:r>
            <a:endParaRPr sz="4600"/>
          </a:p>
          <a:p>
            <a:pPr lvl="0">
              <a:defRPr sz="1800"/>
            </a:pPr>
            <a:endParaRPr>
              <a:latin typeface="Arial Bold"/>
              <a:ea typeface="Arial Bold"/>
              <a:cs typeface="Arial Bold"/>
              <a:sym typeface="Arial Bold"/>
            </a:endParaRPr>
          </a:p>
          <a:p>
            <a:pPr lvl="0" marL="944574" indent="-944574">
              <a:defRPr sz="1800"/>
            </a:pPr>
            <a:r>
              <a:rPr sz="4600">
                <a:latin typeface="Arial Bold"/>
                <a:ea typeface="Arial Bold"/>
                <a:cs typeface="Arial Bold"/>
                <a:sym typeface="Arial Bold"/>
              </a:rPr>
              <a:t>Success Criteria: </a:t>
            </a:r>
            <a:r>
              <a:rPr sz="4600"/>
              <a:t>We see the hosts file updated on the server.</a:t>
            </a:r>
          </a:p>
        </p:txBody>
      </p:sp>
    </p:spTree>
  </p:cSld>
  <p:clrMapOvr>
    <a:masterClrMapping/>
  </p:clrMapOvr>
  <p:transition spd="med" advClick="1"/>
</p:sld>
</file>

<file path=ppt/slides/slide3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3" name="Shape 573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We have a small problem...</a:t>
            </a:r>
          </a:p>
        </p:txBody>
      </p:sp>
      <p:sp>
        <p:nvSpPr>
          <p:cNvPr id="5734" name="Shape 5734"/>
          <p:cNvSpPr/>
          <p:nvPr>
            <p:ph type="body" idx="1"/>
          </p:nvPr>
        </p:nvSpPr>
        <p:spPr>
          <a:xfrm>
            <a:off x="800272" y="1904998"/>
            <a:ext cx="14657236" cy="5715004"/>
          </a:xfrm>
          <a:prstGeom prst="rect">
            <a:avLst/>
          </a:prstGeom>
        </p:spPr>
        <p:txBody>
          <a:bodyPr>
            <a:normAutofit fontScale="100000" lnSpcReduction="0"/>
          </a:bodyPr>
          <a:lstStyle>
            <a:lvl1pPr marL="944574" indent="-944574"/>
            <a:lvl2pPr marL="1269263" indent="-864223">
              <a:defRPr sz="4400"/>
            </a:lvl2pPr>
          </a:lstStyle>
          <a:p>
            <a:pPr lvl="0">
              <a:defRPr sz="1800"/>
            </a:pPr>
            <a:r>
              <a:rPr sz="4600"/>
              <a:t>But we don’t have an attribute that reflects which region the server is in</a:t>
            </a:r>
            <a:endParaRPr sz="4600"/>
          </a:p>
          <a:p>
            <a:pPr lvl="1">
              <a:defRPr sz="1800"/>
            </a:pPr>
            <a:r>
              <a:rPr sz="4400"/>
              <a:t>We could add a node attribute for Location, but that will become very tiresome at scale</a:t>
            </a:r>
          </a:p>
        </p:txBody>
      </p:sp>
    </p:spTree>
  </p:cSld>
  <p:clrMapOvr>
    <a:masterClrMapping/>
  </p:clrMapOvr>
  <p:transition spd="med" advClick="1"/>
</p:sld>
</file>

<file path=ppt/slides/slide3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6" name="Shape 573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Solution</a:t>
            </a:r>
          </a:p>
        </p:txBody>
      </p:sp>
      <p:sp>
        <p:nvSpPr>
          <p:cNvPr id="5737" name="Shape 5737"/>
          <p:cNvSpPr/>
          <p:nvPr>
            <p:ph type="body" idx="1"/>
          </p:nvPr>
        </p:nvSpPr>
        <p:spPr>
          <a:xfrm>
            <a:off x="800271" y="1879602"/>
            <a:ext cx="14657235" cy="6731001"/>
          </a:xfrm>
          <a:prstGeom prst="rect">
            <a:avLst/>
          </a:prstGeom>
        </p:spPr>
        <p:txBody>
          <a:bodyPr>
            <a:normAutofit fontScale="100000" lnSpcReduction="0"/>
          </a:bodyPr>
          <a:lstStyle/>
          <a:p>
            <a:pPr lvl="0" marL="864223" indent="-864223">
              <a:defRPr sz="1800"/>
            </a:pPr>
            <a:r>
              <a:rPr sz="4400"/>
              <a:t>The best thing to do is create a Datacenter cookbook, and add our attribute there</a:t>
            </a:r>
            <a:endParaRPr sz="4400"/>
          </a:p>
          <a:p>
            <a:pPr lvl="0">
              <a:defRPr sz="1800"/>
            </a:pPr>
            <a:endParaRPr sz="4400"/>
          </a:p>
          <a:p>
            <a:pPr lvl="0" marL="864223" indent="-864223">
              <a:defRPr sz="1800"/>
            </a:pPr>
            <a:r>
              <a:rPr sz="4400"/>
              <a:t>Well-factored cookbooks only contain the information relevant to their domain</a:t>
            </a:r>
            <a:endParaRPr sz="4400"/>
          </a:p>
          <a:p>
            <a:pPr lvl="1" marL="864223" indent="-864223">
              <a:defRPr sz="1800"/>
            </a:pPr>
            <a:r>
              <a:rPr sz="4400"/>
              <a:t>We know we will likely have other things related to Location (security settings, for example)</a:t>
            </a:r>
          </a:p>
        </p:txBody>
      </p:sp>
    </p:spTree>
  </p:cSld>
  <p:clrMapOvr>
    <a:masterClrMapping/>
  </p:clrMapOvr>
  <p:transition spd="med" advClick="1"/>
</p:sld>
</file>

<file path=ppt/slides/slide3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41" name="Group 5741"/>
          <p:cNvGrpSpPr/>
          <p:nvPr/>
        </p:nvGrpSpPr>
        <p:grpSpPr>
          <a:xfrm>
            <a:off x="812878" y="1854200"/>
            <a:ext cx="14657236" cy="1219201"/>
            <a:chOff x="0" y="0"/>
            <a:chExt cx="14657235" cy="1219200"/>
          </a:xfrm>
        </p:grpSpPr>
        <p:sp>
          <p:nvSpPr>
            <p:cNvPr id="5739" name="Shape 5739"/>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740" name="Shape 5740"/>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create datacenter</a:t>
              </a:r>
            </a:p>
          </p:txBody>
        </p:sp>
      </p:grpSp>
      <p:sp>
        <p:nvSpPr>
          <p:cNvPr id="5742" name="Shape 5742"/>
          <p:cNvSpPr/>
          <p:nvPr>
            <p:ph type="title"/>
          </p:nvPr>
        </p:nvSpPr>
        <p:spPr>
          <a:xfrm>
            <a:off x="813594" y="152400"/>
            <a:ext cx="14630402"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Create a cookbook named ‘datacenter’</a:t>
            </a:r>
          </a:p>
        </p:txBody>
      </p:sp>
      <p:grpSp>
        <p:nvGrpSpPr>
          <p:cNvPr id="5745" name="Group 5745"/>
          <p:cNvGrpSpPr/>
          <p:nvPr/>
        </p:nvGrpSpPr>
        <p:grpSpPr>
          <a:xfrm>
            <a:off x="825580" y="3657599"/>
            <a:ext cx="14606430" cy="4965701"/>
            <a:chOff x="0" y="0"/>
            <a:chExt cx="14606429" cy="4965700"/>
          </a:xfrm>
        </p:grpSpPr>
        <p:sp>
          <p:nvSpPr>
            <p:cNvPr id="5743" name="Shape 5743"/>
            <p:cNvSpPr/>
            <p:nvPr/>
          </p:nvSpPr>
          <p:spPr>
            <a:xfrm>
              <a:off x="-1" y="0"/>
              <a:ext cx="14606430" cy="49657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sz="4000">
                  <a:solidFill>
                    <a:srgbClr val="FFFFFF"/>
                  </a:solidFill>
                  <a:latin typeface="Courier"/>
                  <a:ea typeface="Courier"/>
                  <a:cs typeface="Courier"/>
                  <a:sym typeface="Courier"/>
                </a:defRPr>
              </a:pPr>
            </a:p>
          </p:txBody>
        </p:sp>
        <p:sp>
          <p:nvSpPr>
            <p:cNvPr id="5744" name="Shape 5744"/>
            <p:cNvSpPr/>
            <p:nvPr/>
          </p:nvSpPr>
          <p:spPr>
            <a:xfrm>
              <a:off x="-1" y="-1"/>
              <a:ext cx="14606430" cy="289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a:defRPr sz="1800"/>
              </a:pPr>
              <a:r>
                <a:rPr sz="4000">
                  <a:solidFill>
                    <a:srgbClr val="FFFFFF"/>
                  </a:solidFill>
                  <a:latin typeface="Courier"/>
                  <a:ea typeface="Courier"/>
                  <a:cs typeface="Courier"/>
                  <a:sym typeface="Courier"/>
                </a:rPr>
                <a:t>** Creating cookbook datacenter</a:t>
              </a:r>
              <a:endParaRPr sz="4000">
                <a:solidFill>
                  <a:srgbClr val="FFFFFF"/>
                </a:solidFill>
                <a:latin typeface="Calibri"/>
                <a:ea typeface="Calibri"/>
                <a:cs typeface="Calibri"/>
                <a:sym typeface="Calibri"/>
              </a:endParaRPr>
            </a:p>
            <a:p>
              <a:pPr lvl="0">
                <a:defRPr sz="1800"/>
              </a:pPr>
              <a:r>
                <a:rPr sz="4000">
                  <a:solidFill>
                    <a:srgbClr val="FFFFFF"/>
                  </a:solidFill>
                  <a:latin typeface="Courier"/>
                  <a:ea typeface="Courier"/>
                  <a:cs typeface="Courier"/>
                  <a:sym typeface="Courier"/>
                </a:rPr>
                <a:t>** Creating README for cookbook: datacenter</a:t>
              </a:r>
              <a:endParaRPr sz="4000">
                <a:solidFill>
                  <a:srgbClr val="FFFFFF"/>
                </a:solidFill>
                <a:latin typeface="Calibri"/>
                <a:ea typeface="Calibri"/>
                <a:cs typeface="Calibri"/>
                <a:sym typeface="Calibri"/>
              </a:endParaRPr>
            </a:p>
            <a:p>
              <a:pPr lvl="0">
                <a:defRPr sz="1800"/>
              </a:pPr>
              <a:r>
                <a:rPr sz="4000">
                  <a:solidFill>
                    <a:srgbClr val="FFFFFF"/>
                  </a:solidFill>
                  <a:latin typeface="Courier"/>
                  <a:ea typeface="Courier"/>
                  <a:cs typeface="Courier"/>
                  <a:sym typeface="Courier"/>
                </a:rPr>
                <a:t>** Creating CHANGELOG for cookbook: datacenter</a:t>
              </a:r>
              <a:endParaRPr sz="4000">
                <a:solidFill>
                  <a:srgbClr val="FFFFFF"/>
                </a:solidFill>
                <a:latin typeface="Calibri"/>
                <a:ea typeface="Calibri"/>
                <a:cs typeface="Calibri"/>
                <a:sym typeface="Calibri"/>
              </a:endParaRPr>
            </a:p>
            <a:p>
              <a:pPr lvl="0">
                <a:defRPr sz="1800"/>
              </a:pPr>
              <a:r>
                <a:rPr sz="4000">
                  <a:solidFill>
                    <a:srgbClr val="FFFFFF"/>
                  </a:solidFill>
                  <a:latin typeface="Courier"/>
                  <a:ea typeface="Courier"/>
                  <a:cs typeface="Courier"/>
                  <a:sym typeface="Courier"/>
                </a:rPr>
                <a:t>** Creating metadata for cookbook: datacenter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741"/>
                                        </p:tgtEl>
                                        <p:attrNameLst>
                                          <p:attrName>style.visibility</p:attrName>
                                        </p:attrNameLst>
                                      </p:cBhvr>
                                      <p:to>
                                        <p:strVal val="visible"/>
                                      </p:to>
                                    </p:set>
                                    <p:animEffect filter="fade" transition="in">
                                      <p:cBhvr>
                                        <p:cTn id="7" dur="1000"/>
                                        <p:tgtEl>
                                          <p:spTgt spid="5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41" grpId="1"/>
    </p:bldLst>
  </p:timing>
</p:sld>
</file>

<file path=ppt/slides/slide3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51" name="Group 5751"/>
          <p:cNvGrpSpPr/>
          <p:nvPr/>
        </p:nvGrpSpPr>
        <p:grpSpPr>
          <a:xfrm>
            <a:off x="838279" y="2457449"/>
            <a:ext cx="14631834" cy="1028701"/>
            <a:chOff x="-1" y="0"/>
            <a:chExt cx="14631832" cy="1028700"/>
          </a:xfrm>
        </p:grpSpPr>
        <p:sp>
          <p:nvSpPr>
            <p:cNvPr id="5749" name="Shape 5749"/>
            <p:cNvSpPr/>
            <p:nvPr/>
          </p:nvSpPr>
          <p:spPr>
            <a:xfrm>
              <a:off x="-2" y="0"/>
              <a:ext cx="14631834"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750" name="Shape 5750"/>
            <p:cNvSpPr/>
            <p:nvPr/>
          </p:nvSpPr>
          <p:spPr>
            <a:xfrm>
              <a:off x="-2" y="-1"/>
              <a:ext cx="14631834"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100">
                  <a:latin typeface="Courier"/>
                  <a:ea typeface="Courier"/>
                  <a:cs typeface="Courier"/>
                  <a:sym typeface="Courier"/>
                </a:rPr>
                <a:t>default[</a:t>
              </a:r>
              <a:r>
                <a:rPr sz="4100">
                  <a:solidFill>
                    <a:srgbClr val="C4413D"/>
                  </a:solidFill>
                  <a:latin typeface="Courier"/>
                  <a:ea typeface="Courier"/>
                  <a:cs typeface="Courier"/>
                  <a:sym typeface="Courier"/>
                </a:rPr>
                <a:t>"datacenter"</a:t>
              </a:r>
              <a:r>
                <a:rPr sz="4100">
                  <a:latin typeface="Courier"/>
                  <a:ea typeface="Courier"/>
                  <a:cs typeface="Courier"/>
                  <a:sym typeface="Courier"/>
                </a:rPr>
                <a:t>][</a:t>
              </a:r>
              <a:r>
                <a:rPr sz="4100">
                  <a:solidFill>
                    <a:srgbClr val="C4413D"/>
                  </a:solidFill>
                  <a:latin typeface="Courier"/>
                  <a:ea typeface="Courier"/>
                  <a:cs typeface="Courier"/>
                  <a:sym typeface="Courier"/>
                </a:rPr>
                <a:t>"location"</a:t>
              </a:r>
              <a:r>
                <a:rPr sz="4100">
                  <a:latin typeface="Courier"/>
                  <a:ea typeface="Courier"/>
                  <a:cs typeface="Courier"/>
                  <a:sym typeface="Courier"/>
                </a:rPr>
                <a:t>] =</a:t>
              </a:r>
              <a:r>
                <a:rPr sz="4100">
                  <a:solidFill>
                    <a:srgbClr val="C4413D"/>
                  </a:solidFill>
                  <a:latin typeface="Courier"/>
                  <a:ea typeface="Courier"/>
                  <a:cs typeface="Courier"/>
                  <a:sym typeface="Courier"/>
                </a:rPr>
                <a:t> "china"</a:t>
              </a:r>
            </a:p>
          </p:txBody>
        </p:sp>
      </p:grpSp>
      <p:sp>
        <p:nvSpPr>
          <p:cNvPr id="5752" name="Shape 5752"/>
          <p:cNvSpPr/>
          <p:nvPr/>
        </p:nvSpPr>
        <p:spPr>
          <a:xfrm>
            <a:off x="1357446"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753" name="Shape 5753"/>
          <p:cNvSpPr/>
          <p:nvPr/>
        </p:nvSpPr>
        <p:spPr>
          <a:xfrm>
            <a:off x="5048741" y="16636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cookbooks\datacenter\attributes\default.rb</a:t>
            </a:r>
          </a:p>
        </p:txBody>
      </p:sp>
      <p:sp>
        <p:nvSpPr>
          <p:cNvPr id="5754" name="Shape 5754"/>
          <p:cNvSpPr/>
          <p:nvPr/>
        </p:nvSpPr>
        <p:spPr>
          <a:xfrm>
            <a:off x="6642748" y="36957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5755" name="Shape 5755"/>
          <p:cNvSpPr/>
          <p:nvPr>
            <p:ph type="title"/>
          </p:nvPr>
        </p:nvSpPr>
        <p:spPr>
          <a:xfrm>
            <a:off x="800271" y="177800"/>
            <a:ext cx="14657235" cy="1117600"/>
          </a:xfrm>
          <a:prstGeom prst="rect">
            <a:avLst/>
          </a:prstGeom>
        </p:spPr>
        <p:txBody>
          <a:bodyPr lIns="0" tIns="0" rIns="0" bIns="0">
            <a:normAutofit fontScale="100000" lnSpcReduction="0"/>
          </a:bodyPr>
          <a:lstStyle>
            <a:lvl1pPr defTabSz="740662">
              <a:defRPr sz="3500">
                <a:effectLst>
                  <a:outerShdw sx="100000" sy="100000" kx="0" ky="0" algn="b" rotWithShape="0" blurRad="25400" dist="30861"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25400" dist="30861" dir="2700000">
                    <a:srgbClr val="C0C0C0"/>
                  </a:outerShdw>
                </a:effectLst>
              </a:rPr>
              <a:t>Exercise: Create a default.rb attribute file in the datacenter cookbook</a:t>
            </a:r>
          </a:p>
        </p:txBody>
      </p:sp>
      <p:sp>
        <p:nvSpPr>
          <p:cNvPr id="5756" name="Shape 5756"/>
          <p:cNvSpPr/>
          <p:nvPr>
            <p:ph type="body" idx="1"/>
          </p:nvPr>
        </p:nvSpPr>
        <p:spPr>
          <a:xfrm>
            <a:off x="800179" y="4419600"/>
            <a:ext cx="15253415" cy="3797300"/>
          </a:xfrm>
          <a:prstGeom prst="rect">
            <a:avLst/>
          </a:prstGeom>
        </p:spPr>
        <p:txBody>
          <a:bodyPr>
            <a:normAutofit fontScale="100000" lnSpcReduction="0"/>
          </a:bodyPr>
          <a:lstStyle/>
          <a:p>
            <a:pPr lvl="0" marL="644596" indent="-644596" defTabSz="868680">
              <a:spcBef>
                <a:spcPts val="1000"/>
              </a:spcBef>
              <a:defRPr sz="1800"/>
            </a:pPr>
            <a:r>
              <a:rPr sz="3800"/>
              <a:t>Creates a new Node attribute: </a:t>
            </a:r>
            <a:br>
              <a:rPr sz="3800"/>
            </a:br>
            <a:r>
              <a:rPr sz="3800">
                <a:latin typeface="Courier"/>
                <a:ea typeface="Courier"/>
                <a:cs typeface="Courier"/>
                <a:sym typeface="Courier"/>
              </a:rPr>
              <a:t>node["datacenter"]["location"]</a:t>
            </a:r>
            <a:endParaRPr sz="3800">
              <a:latin typeface="Courier"/>
              <a:ea typeface="Courier"/>
              <a:cs typeface="Courier"/>
              <a:sym typeface="Courier"/>
            </a:endParaRPr>
          </a:p>
          <a:p>
            <a:pPr lvl="0" marL="644596" indent="-644596" defTabSz="868680">
              <a:spcBef>
                <a:spcPts val="1000"/>
              </a:spcBef>
              <a:defRPr sz="1800"/>
            </a:pPr>
            <a:r>
              <a:rPr sz="3800"/>
              <a:t>Sets the value to the Ruby string – </a:t>
            </a:r>
            <a:r>
              <a:rPr sz="3800">
                <a:latin typeface="Courier"/>
                <a:ea typeface="Courier"/>
                <a:cs typeface="Courier"/>
                <a:sym typeface="Courier"/>
              </a:rPr>
              <a:t>‘china’</a:t>
            </a:r>
            <a:endParaRPr sz="3800">
              <a:latin typeface="Courier"/>
              <a:ea typeface="Courier"/>
              <a:cs typeface="Courier"/>
              <a:sym typeface="Courier"/>
            </a:endParaRPr>
          </a:p>
          <a:p>
            <a:pPr lvl="0" marL="644596" indent="-644596" defTabSz="868680">
              <a:spcBef>
                <a:spcPts val="1000"/>
              </a:spcBef>
              <a:defRPr sz="1800"/>
            </a:pPr>
            <a:r>
              <a:rPr sz="3800"/>
              <a:t>Note: there is no space between 'default' and '[' </a:t>
            </a:r>
            <a:endParaRPr sz="3800"/>
          </a:p>
          <a:p>
            <a:pPr lvl="0" marL="644596" indent="-644596" defTabSz="868680">
              <a:spcBef>
                <a:spcPts val="1000"/>
              </a:spcBef>
              <a:defRPr sz="1800"/>
            </a:pPr>
            <a:r>
              <a:rPr sz="3800"/>
              <a:t>The ’datacenter' in the attribute is just convention so you know the cookbook the attribute was set in. This is not an enforced syntax</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7" name="Shape 1857"/>
          <p:cNvSpPr/>
          <p:nvPr/>
        </p:nvSpPr>
        <p:spPr>
          <a:xfrm>
            <a:off x="6693554" y="25781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58" name="Shape 1858"/>
          <p:cNvSpPr/>
          <p:nvPr/>
        </p:nvSpPr>
        <p:spPr>
          <a:xfrm>
            <a:off x="10013342" y="3009365"/>
            <a:ext cx="1356966"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1859" name="Shape 1859"/>
          <p:cNvSpPr/>
          <p:nvPr/>
        </p:nvSpPr>
        <p:spPr>
          <a:xfrm>
            <a:off x="6693554"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0" name="Shape 1860"/>
          <p:cNvSpPr/>
          <p:nvPr/>
        </p:nvSpPr>
        <p:spPr>
          <a:xfrm>
            <a:off x="13234691" y="4571465"/>
            <a:ext cx="1969369"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861" name="Shape 1861"/>
          <p:cNvSpPr/>
          <p:nvPr/>
        </p:nvSpPr>
        <p:spPr>
          <a:xfrm>
            <a:off x="5131301"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2" name="Shape 1862"/>
          <p:cNvSpPr/>
          <p:nvPr/>
        </p:nvSpPr>
        <p:spPr>
          <a:xfrm>
            <a:off x="8357416"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3" name="Shape 1863"/>
          <p:cNvSpPr/>
          <p:nvPr/>
        </p:nvSpPr>
        <p:spPr>
          <a:xfrm>
            <a:off x="6718954" y="5803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4" name="Shape 1864"/>
          <p:cNvSpPr/>
          <p:nvPr/>
        </p:nvSpPr>
        <p:spPr>
          <a:xfrm>
            <a:off x="8281209" y="5803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5" name="Shape 1865"/>
          <p:cNvSpPr/>
          <p:nvPr/>
        </p:nvSpPr>
        <p:spPr>
          <a:xfrm>
            <a:off x="9830761" y="6235165"/>
            <a:ext cx="2444255"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App Databases</a:t>
            </a:r>
          </a:p>
        </p:txBody>
      </p:sp>
      <p:sp>
        <p:nvSpPr>
          <p:cNvPr id="1866" name="Shape 1866"/>
          <p:cNvSpPr/>
          <p:nvPr/>
        </p:nvSpPr>
        <p:spPr>
          <a:xfrm>
            <a:off x="8357416" y="25781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7" name="Shape 1867"/>
          <p:cNvSpPr/>
          <p:nvPr/>
        </p:nvSpPr>
        <p:spPr>
          <a:xfrm>
            <a:off x="10021279"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8" name="Shape 1868"/>
          <p:cNvSpPr/>
          <p:nvPr/>
        </p:nvSpPr>
        <p:spPr>
          <a:xfrm>
            <a:off x="11583530" y="4140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69" name="Shape 186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Webscale!</a:t>
            </a:r>
          </a:p>
        </p:txBody>
      </p:sp>
    </p:spTree>
  </p:cSld>
  <p:clrMapOvr>
    <a:masterClrMapping/>
  </p:clrMapOvr>
  <p:transition spd="med" advClick="1"/>
</p:sld>
</file>

<file path=ppt/slides/slide3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60" name="Shape 5760"/>
          <p:cNvSpPr/>
          <p:nvPr>
            <p:ph type="title"/>
          </p:nvPr>
        </p:nvSpPr>
        <p:spPr>
          <a:xfrm>
            <a:off x="800271" y="177800"/>
            <a:ext cx="14657235" cy="1117600"/>
          </a:xfrm>
          <a:prstGeom prst="rect">
            <a:avLst/>
          </a:prstGeom>
        </p:spPr>
        <p:txBody>
          <a:bodyPr lIns="0" tIns="0" rIns="0" bIns="0">
            <a:normAutofit fontScale="100000" lnSpcReduction="0"/>
          </a:bodyPr>
          <a:lstStyle>
            <a:lvl1pPr defTabSz="896111">
              <a:defRPr sz="4800">
                <a:effectLst>
                  <a:outerShdw sx="100000" sy="100000" kx="0" ky="0" algn="b" rotWithShape="0" blurRad="38100" dist="37338" dir="2700000">
                    <a:srgbClr val="C0C0C0"/>
                  </a:outerShdw>
                </a:effectLst>
              </a:defRPr>
            </a:lvl1pPr>
          </a:lstStyle>
          <a:p>
            <a:pPr lvl="0">
              <a:defRPr sz="1800">
                <a:solidFill>
                  <a:srgbClr val="000000"/>
                </a:solidFill>
                <a:effectLst/>
              </a:defRPr>
            </a:pPr>
            <a:r>
              <a:rPr sz="4800">
                <a:solidFill>
                  <a:srgbClr val="FFFFFF"/>
                </a:solidFill>
                <a:effectLst>
                  <a:outerShdw sx="100000" sy="100000" kx="0" ky="0" algn="b" rotWithShape="0" blurRad="38100" dist="37338" dir="2700000">
                    <a:srgbClr val="C0C0C0"/>
                  </a:outerShdw>
                </a:effectLst>
              </a:rPr>
              <a:t>Node Attributes have several levels of precedence</a:t>
            </a:r>
          </a:p>
        </p:txBody>
      </p:sp>
      <p:sp>
        <p:nvSpPr>
          <p:cNvPr id="5761" name="Shape 5761"/>
          <p:cNvSpPr/>
          <p:nvPr>
            <p:ph type="body" idx="1"/>
          </p:nvPr>
        </p:nvSpPr>
        <p:spPr>
          <a:xfrm>
            <a:off x="406439" y="2057400"/>
            <a:ext cx="6795166" cy="6680200"/>
          </a:xfrm>
          <a:prstGeom prst="rect">
            <a:avLst/>
          </a:prstGeom>
        </p:spPr>
        <p:txBody>
          <a:bodyPr>
            <a:normAutofit fontScale="100000" lnSpcReduction="0"/>
          </a:bodyPr>
          <a:lstStyle/>
          <a:p>
            <a:pPr lvl="0" marL="678968" indent="-678968">
              <a:buFont typeface="Arial Bold"/>
              <a:defRPr sz="1800"/>
            </a:pPr>
            <a:r>
              <a:rPr sz="3900">
                <a:latin typeface="Arial Bold"/>
                <a:ea typeface="Arial Bold"/>
                <a:cs typeface="Arial Bold"/>
                <a:sym typeface="Arial Bold"/>
              </a:rPr>
              <a:t>Automatic</a:t>
            </a:r>
            <a:r>
              <a:rPr sz="3900"/>
              <a:t> attributes are those discovered by Ohai</a:t>
            </a:r>
            <a:endParaRPr sz="3900"/>
          </a:p>
          <a:p>
            <a:pPr lvl="0" marL="678968" indent="-678968">
              <a:spcBef>
                <a:spcPts val="900"/>
              </a:spcBef>
              <a:buFont typeface="Arial Bold"/>
              <a:defRPr sz="1800"/>
            </a:pPr>
            <a:r>
              <a:rPr sz="3900">
                <a:latin typeface="Arial Bold"/>
                <a:ea typeface="Arial Bold"/>
                <a:cs typeface="Arial Bold"/>
                <a:sym typeface="Arial Bold"/>
              </a:rPr>
              <a:t>Override</a:t>
            </a:r>
            <a:r>
              <a:rPr sz="3900"/>
              <a:t> attributes are the strongest way to set an attribute - use sparingly</a:t>
            </a:r>
            <a:endParaRPr sz="3900"/>
          </a:p>
          <a:p>
            <a:pPr lvl="0" marL="678968" indent="-678968">
              <a:spcBef>
                <a:spcPts val="900"/>
              </a:spcBef>
              <a:buFont typeface="Arial Bold"/>
              <a:defRPr sz="1800"/>
            </a:pPr>
            <a:r>
              <a:rPr sz="3900">
                <a:latin typeface="Arial Bold"/>
                <a:ea typeface="Arial Bold"/>
                <a:cs typeface="Arial Bold"/>
                <a:sym typeface="Arial Bold"/>
              </a:rPr>
              <a:t>Default</a:t>
            </a:r>
            <a:r>
              <a:rPr sz="3900"/>
              <a:t> attributes are typically set in Cookbooks, Roles and Environments</a:t>
            </a:r>
          </a:p>
        </p:txBody>
      </p:sp>
      <p:sp>
        <p:nvSpPr>
          <p:cNvPr id="5762" name="Shape 5762"/>
          <p:cNvSpPr/>
          <p:nvPr/>
        </p:nvSpPr>
        <p:spPr>
          <a:xfrm>
            <a:off x="7671593" y="7543799"/>
            <a:ext cx="7543801" cy="89260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hlinkClick r:id="rId3" invalidUrl="" action="" tgtFrame="" tooltip="" history="1" highlightClick="0" endSnd="0"/>
              </a:defRPr>
            </a:lvl1pPr>
          </a:lstStyle>
          <a:p>
            <a:pPr lvl="0">
              <a:defRPr sz="1800"/>
            </a:pPr>
            <a:r>
              <a:rPr sz="2800">
                <a:hlinkClick r:id="rId3" invalidUrl="" action="" tgtFrame="" tooltip="" history="1" highlightClick="0" endSnd="0"/>
              </a:rPr>
              <a:t>http://docs.opscode.com/essentials_cookbook_attribute_files.html</a:t>
            </a:r>
          </a:p>
        </p:txBody>
      </p:sp>
      <p:pic>
        <p:nvPicPr>
          <p:cNvPr id="5763" name="image98.png"/>
          <p:cNvPicPr/>
          <p:nvPr/>
        </p:nvPicPr>
        <p:blipFill>
          <a:blip r:embed="rId4">
            <a:extLst/>
          </a:blip>
          <a:stretch>
            <a:fillRect/>
          </a:stretch>
        </p:blipFill>
        <p:spPr>
          <a:xfrm>
            <a:off x="8585992" y="2286000"/>
            <a:ext cx="6934202" cy="3822700"/>
          </a:xfrm>
          <a:prstGeom prst="rect">
            <a:avLst/>
          </a:prstGeom>
          <a:ln w="12700">
            <a:miter lim="400000"/>
          </a:ln>
        </p:spPr>
      </p:pic>
    </p:spTree>
  </p:cSld>
  <p:clrMapOvr>
    <a:masterClrMapping/>
  </p:clrMapOvr>
  <p:transition spd="med" advClick="1"/>
</p:sld>
</file>

<file path=ppt/slides/slide3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7" name="Shape 5767"/>
          <p:cNvSpPr/>
          <p:nvPr>
            <p:ph type="title"/>
          </p:nvPr>
        </p:nvSpPr>
        <p:spPr>
          <a:xfrm>
            <a:off x="800176" y="-76200"/>
            <a:ext cx="14657235" cy="1536700"/>
          </a:xfrm>
          <a:prstGeom prst="rect">
            <a:avLst/>
          </a:prstGeom>
        </p:spPr>
        <p:txBody>
          <a:bodyPr lIns="0" tIns="0" rIns="0" bIns="0" anchor="t">
            <a:normAutofit fontScale="100000" lnSpcReduction="0"/>
          </a:bodyPr>
          <a:lstStyle>
            <a:lvl1pPr>
              <a:defRPr sz="4900"/>
            </a:lvl1pPr>
          </a:lstStyle>
          <a:p>
            <a:pPr lvl="0">
              <a:defRPr sz="1800">
                <a:solidFill>
                  <a:srgbClr val="000000"/>
                </a:solidFill>
                <a:effectLst/>
              </a:defRPr>
            </a:pPr>
            <a:r>
              <a:rPr sz="4900">
                <a:solidFill>
                  <a:srgbClr val="FFFFFF"/>
                </a:solidFill>
                <a:effectLst>
                  <a:outerShdw sx="100000" sy="100000" kx="0" ky="0" algn="b" rotWithShape="0" blurRad="38100" dist="38100" dir="2700000">
                    <a:srgbClr val="C0C0C0"/>
                  </a:outerShdw>
                </a:effectLst>
              </a:rPr>
              <a:t>Best Practice: Always use ‘default’ attributes in your cookbooks</a:t>
            </a:r>
          </a:p>
        </p:txBody>
      </p:sp>
      <p:sp>
        <p:nvSpPr>
          <p:cNvPr id="5768" name="Shape 576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When setting an attribute in a cookbook, it should (almost) always be a </a:t>
            </a:r>
            <a:r>
              <a:rPr sz="4600">
                <a:latin typeface="Arial Bold"/>
                <a:ea typeface="Arial Bold"/>
                <a:cs typeface="Arial Bold"/>
                <a:sym typeface="Arial Bold"/>
              </a:rPr>
              <a:t>default</a:t>
            </a:r>
            <a:r>
              <a:rPr sz="4600"/>
              <a:t> attribute</a:t>
            </a:r>
            <a:endParaRPr sz="4600"/>
          </a:p>
          <a:p>
            <a:pPr lvl="0" marL="944574" indent="-944574">
              <a:defRPr sz="1800"/>
            </a:pPr>
            <a:r>
              <a:rPr sz="4600"/>
              <a:t>There are exceptions, but they are rare. Take my word for it. :)</a:t>
            </a:r>
          </a:p>
        </p:txBody>
      </p:sp>
    </p:spTree>
  </p:cSld>
  <p:clrMapOvr>
    <a:masterClrMapping/>
  </p:clrMapOvr>
  <p:transition spd="med" advClick="1"/>
</p:sld>
</file>

<file path=ppt/slides/slide3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2" name="Shape 5772"/>
          <p:cNvSpPr/>
          <p:nvPr>
            <p:ph type="title"/>
          </p:nvPr>
        </p:nvSpPr>
        <p:spPr>
          <a:xfrm>
            <a:off x="800176" y="-12701"/>
            <a:ext cx="14657235" cy="1435103"/>
          </a:xfrm>
          <a:prstGeom prst="rect">
            <a:avLst/>
          </a:prstGeom>
        </p:spPr>
        <p:txBody>
          <a:bodyPr lIns="0" tIns="0" rIns="0" bIns="0" anchor="t">
            <a:normAutofit fontScale="100000" lnSpcReduction="0"/>
          </a:bodyPr>
          <a:lstStyle>
            <a:lvl1pPr defTabSz="868680">
              <a:defRPr sz="4600">
                <a:effectLst>
                  <a:outerShdw sx="100000" sy="100000" kx="0" ky="0" algn="b" rotWithShape="0" blurRad="38100" dist="36195" dir="2700000">
                    <a:srgbClr val="C0C0C0"/>
                  </a:outerShdw>
                </a:effectLst>
              </a:defRPr>
            </a:lvl1pPr>
          </a:lstStyle>
          <a:p>
            <a:pPr lvl="0">
              <a:defRPr sz="1800">
                <a:solidFill>
                  <a:srgbClr val="000000"/>
                </a:solidFill>
                <a:effectLst/>
              </a:defRPr>
            </a:pPr>
            <a:r>
              <a:rPr sz="4600">
                <a:solidFill>
                  <a:srgbClr val="FFFFFF"/>
                </a:solidFill>
                <a:effectLst>
                  <a:outerShdw sx="100000" sy="100000" kx="0" ky="0" algn="b" rotWithShape="0" blurRad="38100" dist="36195" dir="2700000">
                    <a:srgbClr val="C0C0C0"/>
                  </a:outerShdw>
                </a:effectLst>
              </a:rPr>
              <a:t>Best Practice: Always make your cookbooks have default values </a:t>
            </a:r>
          </a:p>
        </p:txBody>
      </p:sp>
      <p:sp>
        <p:nvSpPr>
          <p:cNvPr id="5773" name="Shape 577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If a cookbook needs an attribute to exist, it should either define a default value for it in an attribute file, or depend on another cookbook that does</a:t>
            </a:r>
            <a:endParaRPr sz="4600"/>
          </a:p>
          <a:p>
            <a:pPr lvl="0" marL="944574" indent="-944574">
              <a:defRPr sz="1800"/>
            </a:pPr>
            <a:r>
              <a:rPr sz="4600">
                <a:latin typeface="Arial Bold"/>
                <a:ea typeface="Arial Bold"/>
                <a:cs typeface="Arial Bold"/>
                <a:sym typeface="Arial Bold"/>
              </a:rPr>
              <a:t>Never rely on an attribute being created manually</a:t>
            </a:r>
          </a:p>
        </p:txBody>
      </p:sp>
    </p:spTree>
  </p:cSld>
  <p:clrMapOvr>
    <a:masterClrMapping/>
  </p:clrMapOvr>
  <p:transition spd="med" advClick="1"/>
</p:sld>
</file>

<file path=ppt/slides/slide3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779" name="Group 5779"/>
          <p:cNvGrpSpPr/>
          <p:nvPr/>
        </p:nvGrpSpPr>
        <p:grpSpPr>
          <a:xfrm>
            <a:off x="812878" y="1854200"/>
            <a:ext cx="14657236" cy="1219201"/>
            <a:chOff x="0" y="0"/>
            <a:chExt cx="14657235" cy="1219200"/>
          </a:xfrm>
        </p:grpSpPr>
        <p:sp>
          <p:nvSpPr>
            <p:cNvPr id="5777" name="Shape 5777"/>
            <p:cNvSpPr/>
            <p:nvPr/>
          </p:nvSpPr>
          <p:spPr>
            <a:xfrm>
              <a:off x="-1" y="0"/>
              <a:ext cx="14657237" cy="1219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778" name="Shape 577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datacenter</a:t>
              </a:r>
            </a:p>
          </p:txBody>
        </p:sp>
      </p:grpSp>
      <p:sp>
        <p:nvSpPr>
          <p:cNvPr id="5780" name="Shape 5780"/>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Upload the Datacenter cookbook</a:t>
            </a:r>
          </a:p>
        </p:txBody>
      </p:sp>
      <p:grpSp>
        <p:nvGrpSpPr>
          <p:cNvPr id="5783" name="Group 5783"/>
          <p:cNvGrpSpPr/>
          <p:nvPr/>
        </p:nvGrpSpPr>
        <p:grpSpPr>
          <a:xfrm>
            <a:off x="819236" y="3657599"/>
            <a:ext cx="14606430" cy="4343401"/>
            <a:chOff x="0" y="0"/>
            <a:chExt cx="14606429" cy="4343400"/>
          </a:xfrm>
        </p:grpSpPr>
        <p:sp>
          <p:nvSpPr>
            <p:cNvPr id="5781" name="Shape 5781"/>
            <p:cNvSpPr/>
            <p:nvPr/>
          </p:nvSpPr>
          <p:spPr>
            <a:xfrm>
              <a:off x="-1" y="0"/>
              <a:ext cx="14606430" cy="43434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782" name="Shape 5782"/>
            <p:cNvSpPr/>
            <p:nvPr/>
          </p:nvSpPr>
          <p:spPr>
            <a:xfrm>
              <a:off x="-1" y="-1"/>
              <a:ext cx="14606430" cy="294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endParaRPr sz="4800">
                <a:solidFill>
                  <a:srgbClr val="FFFFFF"/>
                </a:solidFill>
                <a:latin typeface="Calibri"/>
                <a:ea typeface="Calibri"/>
                <a:cs typeface="Calibri"/>
                <a:sym typeface="Calibri"/>
              </a:endParaRPr>
            </a:p>
            <a:p>
              <a:pPr lvl="0">
                <a:defRPr sz="1800"/>
              </a:pP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Uploading datacenter     [0.1.0]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779"/>
                                        </p:tgtEl>
                                        <p:attrNameLst>
                                          <p:attrName>style.visibility</p:attrName>
                                        </p:attrNameLst>
                                      </p:cBhvr>
                                      <p:to>
                                        <p:strVal val="visible"/>
                                      </p:to>
                                    </p:set>
                                    <p:animEffect filter="fade" transition="in">
                                      <p:cBhvr>
                                        <p:cTn id="7" dur="1000"/>
                                        <p:tgtEl>
                                          <p:spTgt spid="5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79" grpId="1"/>
    </p:bldLst>
  </p:timing>
</p:sld>
</file>

<file path=ppt/slides/slide3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7" name="Shape 5787"/>
          <p:cNvSpPr/>
          <p:nvPr>
            <p:ph type="title"/>
          </p:nvPr>
        </p:nvSpPr>
        <p:spPr>
          <a:xfrm>
            <a:off x="813594" y="152400"/>
            <a:ext cx="15266912"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Create a cookbook named ‘hosts’</a:t>
            </a:r>
          </a:p>
        </p:txBody>
      </p:sp>
      <p:grpSp>
        <p:nvGrpSpPr>
          <p:cNvPr id="5790" name="Group 5790"/>
          <p:cNvGrpSpPr/>
          <p:nvPr/>
        </p:nvGrpSpPr>
        <p:grpSpPr>
          <a:xfrm>
            <a:off x="812878" y="3399782"/>
            <a:ext cx="14657236" cy="5388621"/>
            <a:chOff x="0" y="0"/>
            <a:chExt cx="14657235" cy="5388619"/>
          </a:xfrm>
        </p:grpSpPr>
        <p:sp>
          <p:nvSpPr>
            <p:cNvPr id="5788" name="Shape 5788"/>
            <p:cNvSpPr/>
            <p:nvPr/>
          </p:nvSpPr>
          <p:spPr>
            <a:xfrm>
              <a:off x="-1" y="0"/>
              <a:ext cx="14657237" cy="5388621"/>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sz="3600">
                  <a:solidFill>
                    <a:srgbClr val="FFFFFF"/>
                  </a:solidFill>
                  <a:latin typeface="Courier"/>
                  <a:ea typeface="Courier"/>
                  <a:cs typeface="Courier"/>
                  <a:sym typeface="Courier"/>
                </a:defRPr>
              </a:pPr>
            </a:p>
          </p:txBody>
        </p:sp>
        <p:sp>
          <p:nvSpPr>
            <p:cNvPr id="5789" name="Shape 5789"/>
            <p:cNvSpPr/>
            <p:nvPr/>
          </p:nvSpPr>
          <p:spPr>
            <a:xfrm>
              <a:off x="-1" y="1602109"/>
              <a:ext cx="14657237" cy="218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3600">
                  <a:solidFill>
                    <a:srgbClr val="FFFFFF"/>
                  </a:solidFill>
                  <a:latin typeface="Courier"/>
                  <a:ea typeface="Courier"/>
                  <a:cs typeface="Courier"/>
                  <a:sym typeface="Courier"/>
                </a:rPr>
                <a:t>** Creating cookbook hosts</a:t>
              </a:r>
              <a:endParaRPr sz="3600">
                <a:solidFill>
                  <a:srgbClr val="FFFFFF"/>
                </a:solidFill>
                <a:latin typeface="Calibri"/>
                <a:ea typeface="Calibri"/>
                <a:cs typeface="Calibri"/>
                <a:sym typeface="Calibri"/>
              </a:endParaRPr>
            </a:p>
            <a:p>
              <a:pPr lvl="0">
                <a:defRPr sz="1800"/>
              </a:pPr>
              <a:r>
                <a:rPr sz="3600">
                  <a:solidFill>
                    <a:srgbClr val="FFFFFF"/>
                  </a:solidFill>
                  <a:latin typeface="Courier"/>
                  <a:ea typeface="Courier"/>
                  <a:cs typeface="Courier"/>
                  <a:sym typeface="Courier"/>
                </a:rPr>
                <a:t>** Creating README for cookbook: hosts</a:t>
              </a:r>
              <a:endParaRPr sz="3600">
                <a:solidFill>
                  <a:srgbClr val="FFFFFF"/>
                </a:solidFill>
                <a:latin typeface="Calibri"/>
                <a:ea typeface="Calibri"/>
                <a:cs typeface="Calibri"/>
                <a:sym typeface="Calibri"/>
              </a:endParaRPr>
            </a:p>
            <a:p>
              <a:pPr lvl="0">
                <a:defRPr sz="1800"/>
              </a:pPr>
              <a:r>
                <a:rPr sz="3600">
                  <a:solidFill>
                    <a:srgbClr val="FFFFFF"/>
                  </a:solidFill>
                  <a:latin typeface="Courier"/>
                  <a:ea typeface="Courier"/>
                  <a:cs typeface="Courier"/>
                  <a:sym typeface="Courier"/>
                </a:rPr>
                <a:t>** Creating CHANGELOG for cookbook: hosts</a:t>
              </a:r>
              <a:endParaRPr sz="3600">
                <a:solidFill>
                  <a:srgbClr val="FFFFFF"/>
                </a:solidFill>
                <a:latin typeface="Calibri"/>
                <a:ea typeface="Calibri"/>
                <a:cs typeface="Calibri"/>
                <a:sym typeface="Calibri"/>
              </a:endParaRPr>
            </a:p>
            <a:p>
              <a:pPr lvl="0">
                <a:defRPr sz="1800"/>
              </a:pPr>
              <a:r>
                <a:rPr sz="3600">
                  <a:solidFill>
                    <a:srgbClr val="FFFFFF"/>
                  </a:solidFill>
                  <a:latin typeface="Courier"/>
                  <a:ea typeface="Courier"/>
                  <a:cs typeface="Courier"/>
                  <a:sym typeface="Courier"/>
                </a:rPr>
                <a:t>** Creating metadata for cookbook: hosts</a:t>
              </a:r>
            </a:p>
          </p:txBody>
        </p:sp>
      </p:grpSp>
      <p:grpSp>
        <p:nvGrpSpPr>
          <p:cNvPr id="5793" name="Group 5793"/>
          <p:cNvGrpSpPr/>
          <p:nvPr/>
        </p:nvGrpSpPr>
        <p:grpSpPr>
          <a:xfrm>
            <a:off x="812878" y="1905000"/>
            <a:ext cx="14657236" cy="1219200"/>
            <a:chOff x="0" y="0"/>
            <a:chExt cx="14657235" cy="1219200"/>
          </a:xfrm>
        </p:grpSpPr>
        <p:sp>
          <p:nvSpPr>
            <p:cNvPr id="5791" name="Shape 5791"/>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792" name="Shape 5792"/>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create hosts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793"/>
                                        </p:tgtEl>
                                        <p:attrNameLst>
                                          <p:attrName>style.visibility</p:attrName>
                                        </p:attrNameLst>
                                      </p:cBhvr>
                                      <p:to>
                                        <p:strVal val="visible"/>
                                      </p:to>
                                    </p:set>
                                    <p:animEffect filter="fade" transition="in">
                                      <p:cBhvr>
                                        <p:cTn id="7" dur="1000"/>
                                        <p:tgtEl>
                                          <p:spTgt spid="5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93" grpId="1"/>
    </p:bldLst>
  </p:timing>
</p:sld>
</file>

<file path=ppt/slides/slide3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5" name="Shape 5795"/>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796" name="Shape 5796"/>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cookbooks\hosts\recipes\default.rb</a:t>
            </a:r>
          </a:p>
        </p:txBody>
      </p:sp>
      <p:grpSp>
        <p:nvGrpSpPr>
          <p:cNvPr id="5799" name="Group 5799"/>
          <p:cNvGrpSpPr/>
          <p:nvPr/>
        </p:nvGrpSpPr>
        <p:grpSpPr>
          <a:xfrm>
            <a:off x="838279" y="2381249"/>
            <a:ext cx="14631834" cy="5384801"/>
            <a:chOff x="-1" y="0"/>
            <a:chExt cx="14631832" cy="5384800"/>
          </a:xfrm>
        </p:grpSpPr>
        <p:sp>
          <p:nvSpPr>
            <p:cNvPr id="5797" name="Shape 5797"/>
            <p:cNvSpPr/>
            <p:nvPr/>
          </p:nvSpPr>
          <p:spPr>
            <a:xfrm>
              <a:off x="-2" y="0"/>
              <a:ext cx="14631834" cy="53848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798" name="Shape 5798"/>
            <p:cNvSpPr/>
            <p:nvPr/>
          </p:nvSpPr>
          <p:spPr>
            <a:xfrm>
              <a:off x="-2" y="-1"/>
              <a:ext cx="14631834" cy="535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100">
                  <a:solidFill>
                    <a:srgbClr val="0091CE"/>
                  </a:solidFill>
                  <a:latin typeface="Courier"/>
                  <a:ea typeface="Courier"/>
                  <a:cs typeface="Courier"/>
                  <a:sym typeface="Courier"/>
                </a:rPr>
                <a:t>#</a:t>
              </a:r>
              <a:endParaRPr sz="4100">
                <a:solidFill>
                  <a:srgbClr val="0091CE"/>
                </a:solidFill>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 Cookbook Name:: hosts</a:t>
              </a:r>
              <a:endParaRPr sz="4100">
                <a:solidFill>
                  <a:srgbClr val="0091CE"/>
                </a:solidFill>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 Recipe:: default</a:t>
              </a:r>
              <a:endParaRPr>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a:t>
              </a:r>
              <a:endParaRPr>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 Copyright 2013, YOUR_COMPANY_NAME</a:t>
              </a:r>
              <a:endParaRPr>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a:t>
              </a:r>
              <a:endParaRPr>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 All rights reserved - Do Not Redistribute</a:t>
              </a:r>
              <a:endParaRPr>
                <a:latin typeface="Calibri"/>
                <a:ea typeface="Calibri"/>
                <a:cs typeface="Calibri"/>
                <a:sym typeface="Calibri"/>
              </a:endParaRPr>
            </a:p>
            <a:p>
              <a:pPr lvl="0">
                <a:defRPr sz="1800"/>
              </a:pPr>
              <a:r>
                <a:rPr sz="4100">
                  <a:solidFill>
                    <a:srgbClr val="0091CE"/>
                  </a:solidFill>
                  <a:latin typeface="Courier"/>
                  <a:ea typeface="Courier"/>
                  <a:cs typeface="Courier"/>
                  <a:sym typeface="Courier"/>
                </a:rPr>
                <a:t>#</a:t>
              </a:r>
            </a:p>
          </p:txBody>
        </p:sp>
      </p:grpSp>
      <p:sp>
        <p:nvSpPr>
          <p:cNvPr id="5800" name="Shape 5800"/>
          <p:cNvSpPr/>
          <p:nvPr>
            <p:ph type="title"/>
          </p:nvPr>
        </p:nvSpPr>
        <p:spPr>
          <a:xfrm>
            <a:off x="813594" y="152400"/>
            <a:ext cx="14782802" cy="1117600"/>
          </a:xfrm>
          <a:prstGeom prst="rect">
            <a:avLst/>
          </a:prstGeom>
        </p:spPr>
        <p:txBody>
          <a:bodyPr lIns="0" tIns="0" rIns="0" bIns="0">
            <a:normAutofit fontScale="100000" lnSpcReduction="0"/>
          </a:bodyPr>
          <a:lstStyle>
            <a:lvl1pPr defTabSz="868680">
              <a:defRPr sz="5100">
                <a:effectLst>
                  <a:outerShdw sx="100000" sy="100000" kx="0" ky="0" algn="b" rotWithShape="0" blurRad="38100" dist="36195" dir="2700000">
                    <a:srgbClr val="C0C0C0"/>
                  </a:outerShdw>
                </a:effectLst>
              </a:defRPr>
            </a:lvl1pPr>
          </a:lstStyle>
          <a:p>
            <a:pPr lvl="0">
              <a:defRPr sz="1800">
                <a:solidFill>
                  <a:srgbClr val="000000"/>
                </a:solidFill>
                <a:effectLst/>
              </a:defRPr>
            </a:pPr>
            <a:r>
              <a:rPr sz="5100">
                <a:solidFill>
                  <a:srgbClr val="FFFFFF"/>
                </a:solidFill>
                <a:effectLst>
                  <a:outerShdw sx="100000" sy="100000" kx="0" ky="0" algn="b" rotWithShape="0" blurRad="38100" dist="36195" dir="2700000">
                    <a:srgbClr val="C0C0C0"/>
                  </a:outerShdw>
                </a:effectLst>
              </a:rPr>
              <a:t>Exercise: Open the default recipe in your editor</a:t>
            </a:r>
          </a:p>
        </p:txBody>
      </p:sp>
    </p:spTree>
  </p:cSld>
  <p:clrMapOvr>
    <a:masterClrMapping/>
  </p:clrMapOvr>
  <p:transition spd="med" advClick="1"/>
</p:sld>
</file>

<file path=ppt/slides/slide3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2" name="Shape 5802"/>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What resource should we use?</a:t>
            </a:r>
          </a:p>
        </p:txBody>
      </p:sp>
      <p:sp>
        <p:nvSpPr>
          <p:cNvPr id="5803" name="Shape 5803"/>
          <p:cNvSpPr/>
          <p:nvPr>
            <p:ph type="body" idx="1"/>
          </p:nvPr>
        </p:nvSpPr>
        <p:spPr>
          <a:xfrm>
            <a:off x="812880" y="2133598"/>
            <a:ext cx="15240715" cy="6034092"/>
          </a:xfrm>
          <a:prstGeom prst="rect">
            <a:avLst/>
          </a:prstGeom>
        </p:spPr>
        <p:txBody>
          <a:bodyPr>
            <a:normAutofit fontScale="100000" lnSpcReduction="0"/>
          </a:bodyPr>
          <a:lstStyle/>
          <a:p>
            <a:pPr lvl="0" marL="1290685" indent="-914799" defTabSz="905255">
              <a:spcBef>
                <a:spcPts val="1000"/>
              </a:spcBef>
              <a:defRPr sz="1800"/>
            </a:pPr>
            <a:r>
              <a:rPr sz="4500"/>
              <a:t>We could try and use a </a:t>
            </a:r>
            <a:r>
              <a:rPr sz="4500">
                <a:latin typeface="Courier"/>
                <a:ea typeface="Courier"/>
                <a:cs typeface="Courier"/>
                <a:sym typeface="Courier"/>
              </a:rPr>
              <a:t>cookbook_file </a:t>
            </a:r>
            <a:r>
              <a:rPr sz="4500"/>
              <a:t>here, and rely on the file copy rules. Create a file per server, basically</a:t>
            </a:r>
            <a:endParaRPr sz="4500"/>
          </a:p>
          <a:p>
            <a:pPr lvl="0" marL="741805" indent="-365920" defTabSz="905255">
              <a:spcBef>
                <a:spcPts val="1000"/>
              </a:spcBef>
              <a:defRPr sz="1800"/>
            </a:pPr>
            <a:endParaRPr sz="4500"/>
          </a:p>
          <a:p>
            <a:pPr lvl="0" marL="1290685" indent="-914799" defTabSz="905255">
              <a:spcBef>
                <a:spcPts val="1000"/>
              </a:spcBef>
              <a:defRPr sz="1800"/>
            </a:pPr>
            <a:r>
              <a:rPr sz="4500"/>
              <a:t>Obviously, that’s dramatically inefficient</a:t>
            </a:r>
            <a:endParaRPr sz="4500"/>
          </a:p>
          <a:p>
            <a:pPr lvl="0" marL="741805" indent="-365920" defTabSz="905255">
              <a:spcBef>
                <a:spcPts val="1000"/>
              </a:spcBef>
              <a:defRPr sz="1800"/>
            </a:pPr>
            <a:endParaRPr sz="4500"/>
          </a:p>
          <a:p>
            <a:pPr lvl="0" marL="1290685" indent="-914799" defTabSz="905255">
              <a:spcBef>
                <a:spcPts val="1000"/>
              </a:spcBef>
              <a:defRPr sz="1800"/>
            </a:pPr>
            <a:r>
              <a:rPr sz="4500"/>
              <a:t>Instead, we will render a </a:t>
            </a:r>
            <a:r>
              <a:rPr sz="4500">
                <a:latin typeface="Arial Bold"/>
                <a:ea typeface="Arial Bold"/>
                <a:cs typeface="Arial Bold"/>
                <a:sym typeface="Arial Bold"/>
              </a:rPr>
              <a:t>template</a:t>
            </a:r>
            <a:r>
              <a:rPr sz="4500"/>
              <a:t> - a file that is a mixture of the contents we want, and embedded Ruby code </a:t>
            </a:r>
          </a:p>
        </p:txBody>
      </p:sp>
    </p:spTree>
  </p:cSld>
  <p:clrMapOvr>
    <a:masterClrMapping/>
  </p:clrMapOvr>
  <p:transition spd="med" advClick="1"/>
</p:sld>
</file>

<file path=ppt/slides/slide3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5" name="Shape 5805"/>
          <p:cNvSpPr/>
          <p:nvPr>
            <p:ph type="title"/>
          </p:nvPr>
        </p:nvSpPr>
        <p:spPr>
          <a:xfrm>
            <a:off x="800271" y="177800"/>
            <a:ext cx="14657235" cy="1117600"/>
          </a:xfrm>
          <a:prstGeom prst="rect">
            <a:avLst/>
          </a:prstGeom>
        </p:spPr>
        <p:txBody>
          <a:bodyPr lIns="0" tIns="0" rIns="0" bIns="0" anchor="t">
            <a:normAutofit fontScale="100000" lnSpcReduction="0"/>
          </a:bodyPr>
          <a:lstStyle/>
          <a:p>
            <a:pPr lvl="0">
              <a:defRPr sz="1800">
                <a:solidFill>
                  <a:srgbClr val="000000"/>
                </a:solidFill>
                <a:effectLst/>
              </a:defRPr>
            </a:pPr>
            <a:r>
              <a:rPr sz="4700">
                <a:solidFill>
                  <a:srgbClr val="FFFFFF"/>
                </a:solidFill>
                <a:effectLst>
                  <a:outerShdw sx="100000" sy="100000" kx="0" ky="0" algn="b" rotWithShape="0" blurRad="38100" dist="38100" dir="2700000">
                    <a:srgbClr val="C0C0C0"/>
                  </a:outerShdw>
                </a:effectLst>
              </a:rPr>
              <a:t>Exercise: </a:t>
            </a:r>
            <a:r>
              <a:rPr sz="4800">
                <a:solidFill>
                  <a:srgbClr val="FFFFFF"/>
                </a:solidFill>
                <a:effectLst>
                  <a:outerShdw sx="100000" sy="100000" kx="0" ky="0" algn="b" rotWithShape="0" blurRad="38100" dist="38100" dir="2700000">
                    <a:srgbClr val="C0C0C0"/>
                  </a:outerShdw>
                </a:effectLst>
              </a:rPr>
              <a:t>Add a template resource for hosts.erb</a:t>
            </a:r>
          </a:p>
        </p:txBody>
      </p:sp>
      <p:sp>
        <p:nvSpPr>
          <p:cNvPr id="5806" name="Shape 5806"/>
          <p:cNvSpPr/>
          <p:nvPr>
            <p:ph type="body" idx="1"/>
          </p:nvPr>
        </p:nvSpPr>
        <p:spPr>
          <a:xfrm>
            <a:off x="800271" y="1879602"/>
            <a:ext cx="14657235" cy="6731001"/>
          </a:xfrm>
          <a:prstGeom prst="rect">
            <a:avLst/>
          </a:prstGeom>
        </p:spPr>
        <p:txBody>
          <a:bodyPr>
            <a:normAutofit fontScale="100000" lnSpcReduction="0"/>
          </a:bodyPr>
          <a:lstStyle/>
          <a:p>
            <a:pPr lvl="0" marL="1028498" indent="-1028498">
              <a:defRPr sz="1800"/>
            </a:pPr>
            <a:r>
              <a:rPr sz="4800"/>
              <a:t>Use a </a:t>
            </a:r>
            <a:r>
              <a:rPr sz="4800">
                <a:latin typeface="Arial Bold"/>
                <a:ea typeface="Arial Bold"/>
                <a:cs typeface="Arial Bold"/>
                <a:sym typeface="Arial Bold"/>
              </a:rPr>
              <a:t>template</a:t>
            </a:r>
            <a:r>
              <a:rPr sz="4800"/>
              <a:t> resource</a:t>
            </a:r>
            <a:endParaRPr sz="4800"/>
          </a:p>
          <a:p>
            <a:pPr lvl="0">
              <a:defRPr sz="1800"/>
            </a:pPr>
            <a:endParaRPr sz="4800"/>
          </a:p>
          <a:p>
            <a:pPr lvl="0" marL="1028498" indent="-1028498">
              <a:defRPr sz="1800"/>
            </a:pPr>
            <a:r>
              <a:rPr sz="4800"/>
              <a:t>The </a:t>
            </a:r>
            <a:r>
              <a:rPr sz="4800">
                <a:latin typeface="Arial Bold"/>
                <a:ea typeface="Arial Bold"/>
                <a:cs typeface="Arial Bold"/>
                <a:sym typeface="Arial Bold"/>
              </a:rPr>
              <a:t>name</a:t>
            </a:r>
            <a:r>
              <a:rPr sz="4800"/>
              <a:t> is</a:t>
            </a:r>
            <a:endParaRPr sz="4800"/>
          </a:p>
          <a:p>
            <a:pPr lvl="0" marL="0" indent="0">
              <a:buSzTx/>
              <a:buNone/>
              <a:defRPr sz="1800"/>
            </a:pPr>
            <a:r>
              <a:rPr sz="3600">
                <a:latin typeface="Courier"/>
                <a:ea typeface="Courier"/>
                <a:cs typeface="Courier"/>
                <a:sym typeface="Courier"/>
              </a:rPr>
              <a:t>  "</a:t>
            </a:r>
            <a:r>
              <a:rPr sz="3600">
                <a:solidFill>
                  <a:srgbClr val="C00000"/>
                </a:solidFill>
                <a:latin typeface="Courier"/>
                <a:ea typeface="Courier"/>
                <a:cs typeface="Courier"/>
                <a:sym typeface="Courier"/>
              </a:rPr>
              <a:t>#{ENV['windir']}\\System32\\drivers\\etc\\hosts</a:t>
            </a:r>
            <a:r>
              <a:rPr sz="3600">
                <a:latin typeface="Courier"/>
                <a:ea typeface="Courier"/>
                <a:cs typeface="Courier"/>
                <a:sym typeface="Courier"/>
              </a:rPr>
              <a:t>"</a:t>
            </a:r>
            <a:endParaRPr i="1" sz="3600"/>
          </a:p>
          <a:p>
            <a:pPr lvl="0">
              <a:defRPr sz="1800"/>
            </a:pPr>
            <a:endParaRPr sz="4800"/>
          </a:p>
          <a:p>
            <a:pPr lvl="0" marL="1028498" indent="-1028498">
              <a:defRPr sz="1800"/>
            </a:pPr>
            <a:r>
              <a:rPr sz="4800"/>
              <a:t>The resource has one parameter</a:t>
            </a:r>
            <a:endParaRPr sz="4800"/>
          </a:p>
          <a:p>
            <a:pPr lvl="1" marL="1433538" indent="-1028498">
              <a:defRPr sz="1800"/>
            </a:pPr>
            <a:r>
              <a:rPr sz="4800">
                <a:latin typeface="Arial Bold"/>
                <a:ea typeface="Arial Bold"/>
                <a:cs typeface="Arial Bold"/>
                <a:sym typeface="Arial Bold"/>
              </a:rPr>
              <a:t>source</a:t>
            </a:r>
            <a:r>
              <a:rPr sz="4800"/>
              <a:t> </a:t>
            </a:r>
            <a:r>
              <a:rPr sz="4800">
                <a:latin typeface="Courier"/>
                <a:ea typeface="Courier"/>
                <a:cs typeface="Courier"/>
                <a:sym typeface="Courier"/>
              </a:rPr>
              <a:t>"hosts.erb"</a:t>
            </a:r>
          </a:p>
        </p:txBody>
      </p:sp>
    </p:spTree>
  </p:cSld>
  <p:clrMapOvr>
    <a:masterClrMapping/>
  </p:clrMapOvr>
  <p:transition spd="med" advClick="1"/>
</p:sld>
</file>

<file path=ppt/slides/slide3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0" name="Shape 5810"/>
          <p:cNvSpPr/>
          <p:nvPr/>
        </p:nvSpPr>
        <p:spPr>
          <a:xfrm>
            <a:off x="6642748" y="8458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grpSp>
        <p:nvGrpSpPr>
          <p:cNvPr id="5813" name="Group 5813"/>
          <p:cNvGrpSpPr/>
          <p:nvPr/>
        </p:nvGrpSpPr>
        <p:grpSpPr>
          <a:xfrm>
            <a:off x="838279" y="2381248"/>
            <a:ext cx="14631834" cy="6019803"/>
            <a:chOff x="-1" y="0"/>
            <a:chExt cx="14631832" cy="6019801"/>
          </a:xfrm>
        </p:grpSpPr>
        <p:sp>
          <p:nvSpPr>
            <p:cNvPr id="5811" name="Shape 5811"/>
            <p:cNvSpPr/>
            <p:nvPr/>
          </p:nvSpPr>
          <p:spPr>
            <a:xfrm>
              <a:off x="-2" y="-1"/>
              <a:ext cx="14631834" cy="6019803"/>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lnSpc>
                  <a:spcPct val="120000"/>
                </a:lnSpc>
                <a:defRPr>
                  <a:latin typeface="Arial"/>
                  <a:ea typeface="Arial"/>
                  <a:cs typeface="Arial"/>
                  <a:sym typeface="Arial"/>
                </a:defRPr>
              </a:pPr>
            </a:p>
          </p:txBody>
        </p:sp>
        <p:sp>
          <p:nvSpPr>
            <p:cNvPr id="5812" name="Shape 5812"/>
            <p:cNvSpPr/>
            <p:nvPr/>
          </p:nvSpPr>
          <p:spPr>
            <a:xfrm>
              <a:off x="-2" y="-1"/>
              <a:ext cx="14631834" cy="51511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800">
                  <a:solidFill>
                    <a:srgbClr val="0091CE"/>
                  </a:solidFill>
                  <a:latin typeface="Courier"/>
                  <a:ea typeface="Courier"/>
                  <a:cs typeface="Courier"/>
                  <a:sym typeface="Courier"/>
                </a:rPr>
                <a:t>#</a:t>
              </a:r>
              <a:endParaRPr>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a:t>
              </a:r>
              <a:r>
                <a:rPr sz="2800">
                  <a:solidFill>
                    <a:srgbClr val="FFFFFF"/>
                  </a:solidFill>
                  <a:latin typeface="Courier"/>
                  <a:ea typeface="Courier"/>
                  <a:cs typeface="Courier"/>
                  <a:sym typeface="Courier"/>
                </a:rPr>
                <a:t> </a:t>
              </a:r>
              <a:r>
                <a:rPr sz="2800">
                  <a:solidFill>
                    <a:srgbClr val="0091CE"/>
                  </a:solidFill>
                  <a:latin typeface="Courier"/>
                  <a:ea typeface="Courier"/>
                  <a:cs typeface="Courier"/>
                  <a:sym typeface="Courier"/>
                </a:rPr>
                <a:t>Cookbook Name:: hosts</a:t>
              </a:r>
              <a:endParaRPr>
                <a:solidFill>
                  <a:srgbClr val="00FF00"/>
                </a:solidFill>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 Recipe:: default</a:t>
              </a:r>
              <a:endParaRPr>
                <a:solidFill>
                  <a:srgbClr val="FFFFFF"/>
                </a:solidFill>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a:t>
              </a:r>
              <a:r>
                <a:rPr sz="2800">
                  <a:solidFill>
                    <a:srgbClr val="FFFFFF"/>
                  </a:solidFill>
                  <a:latin typeface="Courier"/>
                  <a:ea typeface="Courier"/>
                  <a:cs typeface="Courier"/>
                  <a:sym typeface="Courier"/>
                </a:rPr>
                <a:t> </a:t>
              </a:r>
              <a:r>
                <a:rPr sz="2800">
                  <a:solidFill>
                    <a:srgbClr val="0091CE"/>
                  </a:solidFill>
                  <a:latin typeface="Courier"/>
                  <a:ea typeface="Courier"/>
                  <a:cs typeface="Courier"/>
                  <a:sym typeface="Courier"/>
                </a:rPr>
                <a:t>Copyright 2013, YOUR_COMPANY_NAME</a:t>
              </a:r>
              <a:r>
                <a:rPr sz="2800">
                  <a:solidFill>
                    <a:srgbClr val="FFFFFF"/>
                  </a:solidFill>
                  <a:latin typeface="Courier"/>
                  <a:ea typeface="Courier"/>
                  <a:cs typeface="Courier"/>
                  <a:sym typeface="Courier"/>
                </a:rPr>
                <a:t> </a:t>
              </a:r>
              <a:endParaRPr>
                <a:solidFill>
                  <a:srgbClr val="FFFFFF"/>
                </a:solidFill>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a:t>
              </a:r>
              <a:endParaRPr>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a:t>
              </a:r>
              <a:r>
                <a:rPr sz="2800">
                  <a:solidFill>
                    <a:srgbClr val="FFFFFF"/>
                  </a:solidFill>
                  <a:latin typeface="Courier"/>
                  <a:ea typeface="Courier"/>
                  <a:cs typeface="Courier"/>
                  <a:sym typeface="Courier"/>
                </a:rPr>
                <a:t> </a:t>
              </a:r>
              <a:r>
                <a:rPr sz="2800">
                  <a:solidFill>
                    <a:srgbClr val="0091CE"/>
                  </a:solidFill>
                  <a:latin typeface="Courier"/>
                  <a:ea typeface="Courier"/>
                  <a:cs typeface="Courier"/>
                  <a:sym typeface="Courier"/>
                </a:rPr>
                <a:t>All rights reserved - Do Not Redistribute</a:t>
              </a:r>
              <a:r>
                <a:rPr sz="2800">
                  <a:solidFill>
                    <a:srgbClr val="FFFFFF"/>
                  </a:solidFill>
                  <a:latin typeface="Courier"/>
                  <a:ea typeface="Courier"/>
                  <a:cs typeface="Courier"/>
                  <a:sym typeface="Courier"/>
                </a:rPr>
                <a:t> </a:t>
              </a:r>
              <a:endParaRPr>
                <a:solidFill>
                  <a:srgbClr val="FFFFFF"/>
                </a:solidFill>
                <a:latin typeface="Calibri"/>
                <a:ea typeface="Calibri"/>
                <a:cs typeface="Calibri"/>
                <a:sym typeface="Calibri"/>
              </a:endParaRPr>
            </a:p>
            <a:p>
              <a:pPr lvl="0">
                <a:defRPr sz="1800"/>
              </a:pPr>
              <a:r>
                <a:rPr sz="2800">
                  <a:solidFill>
                    <a:srgbClr val="0091CE"/>
                  </a:solidFill>
                  <a:latin typeface="Courier"/>
                  <a:ea typeface="Courier"/>
                  <a:cs typeface="Courier"/>
                  <a:sym typeface="Courier"/>
                </a:rPr>
                <a:t>#</a:t>
              </a:r>
              <a:r>
                <a:rPr sz="2800">
                  <a:solidFill>
                    <a:srgbClr val="FFFFFF"/>
                  </a:solidFill>
                  <a:latin typeface="Courier"/>
                  <a:ea typeface="Courier"/>
                  <a:cs typeface="Courier"/>
                  <a:sym typeface="Courier"/>
                </a:rPr>
                <a:t> </a:t>
              </a:r>
              <a:endParaRPr>
                <a:latin typeface="Calibri"/>
                <a:ea typeface="Calibri"/>
                <a:cs typeface="Calibri"/>
                <a:sym typeface="Calibri"/>
              </a:endParaRPr>
            </a:p>
            <a:p>
              <a:pPr lvl="0">
                <a:defRPr sz="1800"/>
              </a:pPr>
              <a:endParaRPr>
                <a:latin typeface="Calibri"/>
                <a:ea typeface="Calibri"/>
                <a:cs typeface="Calibri"/>
                <a:sym typeface="Calibri"/>
              </a:endParaRPr>
            </a:p>
            <a:p>
              <a:pPr lvl="0">
                <a:lnSpc>
                  <a:spcPct val="120000"/>
                </a:lnSpc>
                <a:defRPr sz="1800"/>
              </a:pPr>
              <a:r>
                <a:rPr sz="2800">
                  <a:latin typeface="Courier"/>
                  <a:ea typeface="Courier"/>
                  <a:cs typeface="Courier"/>
                  <a:sym typeface="Courier"/>
                </a:rPr>
                <a:t>template </a:t>
              </a:r>
              <a:r>
                <a:rPr sz="2800">
                  <a:solidFill>
                    <a:srgbClr val="BA2121"/>
                  </a:solidFill>
                  <a:latin typeface="Courier"/>
                  <a:ea typeface="Courier"/>
                  <a:cs typeface="Courier"/>
                  <a:sym typeface="Courier"/>
                </a:rPr>
                <a:t>"#{ENV['windir']}\\System32\\drivers\\etc\\hosts"</a:t>
              </a:r>
              <a:r>
                <a:rPr sz="2800">
                  <a:latin typeface="Courier"/>
                  <a:ea typeface="Courier"/>
                  <a:cs typeface="Courier"/>
                  <a:sym typeface="Courier"/>
                </a:rPr>
                <a:t> </a:t>
              </a:r>
              <a:r>
                <a:rPr sz="2800">
                  <a:solidFill>
                    <a:srgbClr val="188213"/>
                  </a:solidFill>
                  <a:latin typeface="Courier"/>
                  <a:ea typeface="Courier"/>
                  <a:cs typeface="Courier"/>
                  <a:sym typeface="Courier"/>
                </a:rPr>
                <a:t>do</a:t>
              </a:r>
              <a:endParaRPr>
                <a:latin typeface="Calibri"/>
                <a:ea typeface="Calibri"/>
                <a:cs typeface="Calibri"/>
                <a:sym typeface="Calibri"/>
              </a:endParaRPr>
            </a:p>
            <a:p>
              <a:pPr lvl="0">
                <a:lnSpc>
                  <a:spcPct val="120000"/>
                </a:lnSpc>
                <a:defRPr sz="1800"/>
              </a:pPr>
              <a:r>
                <a:rPr sz="2800">
                  <a:latin typeface="Courier"/>
                  <a:ea typeface="Courier"/>
                  <a:cs typeface="Courier"/>
                  <a:sym typeface="Courier"/>
                </a:rPr>
                <a:t>  source </a:t>
              </a:r>
              <a:r>
                <a:rPr sz="2800">
                  <a:solidFill>
                    <a:srgbClr val="BA2121"/>
                  </a:solidFill>
                  <a:latin typeface="Courier"/>
                  <a:ea typeface="Courier"/>
                  <a:cs typeface="Courier"/>
                  <a:sym typeface="Courier"/>
                </a:rPr>
                <a:t>"hosts.erb"</a:t>
              </a:r>
              <a:endParaRPr>
                <a:latin typeface="Calibri"/>
                <a:ea typeface="Calibri"/>
                <a:cs typeface="Calibri"/>
                <a:sym typeface="Calibri"/>
              </a:endParaRPr>
            </a:p>
            <a:p>
              <a:pPr lvl="0">
                <a:lnSpc>
                  <a:spcPct val="120000"/>
                </a:lnSpc>
                <a:defRPr sz="1800"/>
              </a:pPr>
              <a:r>
                <a:rPr sz="2800">
                  <a:solidFill>
                    <a:srgbClr val="188213"/>
                  </a:solidFill>
                  <a:latin typeface="Courier"/>
                  <a:ea typeface="Courier"/>
                  <a:cs typeface="Courier"/>
                  <a:sym typeface="Courier"/>
                </a:rPr>
                <a:t>end</a:t>
              </a:r>
            </a:p>
          </p:txBody>
        </p:sp>
      </p:grpSp>
      <p:sp>
        <p:nvSpPr>
          <p:cNvPr id="5814" name="Shape 5814"/>
          <p:cNvSpPr/>
          <p:nvPr>
            <p:ph type="title"/>
          </p:nvPr>
        </p:nvSpPr>
        <p:spPr>
          <a:xfrm>
            <a:off x="800271" y="177800"/>
            <a:ext cx="14657235" cy="1117600"/>
          </a:xfrm>
          <a:prstGeom prst="rect">
            <a:avLst/>
          </a:prstGeom>
        </p:spPr>
        <p:txBody>
          <a:bodyPr lIns="0" tIns="0" rIns="0" bIns="0">
            <a:normAutofit fontScale="100000" lnSpcReduction="0"/>
          </a:bodyPr>
          <a:lstStyle>
            <a:lvl1pPr>
              <a:defRPr sz="6500"/>
            </a:lvl1pPr>
          </a:lstStyle>
          <a:p>
            <a:pPr lvl="0">
              <a:defRPr sz="1800">
                <a:solidFill>
                  <a:srgbClr val="000000"/>
                </a:solidFill>
                <a:effectLst/>
              </a:defRPr>
            </a:pPr>
            <a:r>
              <a:rPr sz="6500">
                <a:solidFill>
                  <a:srgbClr val="FFFFFF"/>
                </a:solidFill>
                <a:effectLst>
                  <a:outerShdw sx="100000" sy="100000" kx="0" ky="0" algn="b" rotWithShape="0" blurRad="38100" dist="38100" dir="2700000">
                    <a:srgbClr val="C0C0C0"/>
                  </a:outerShdw>
                </a:effectLst>
              </a:rPr>
              <a:t>The Template Resource </a:t>
            </a:r>
          </a:p>
        </p:txBody>
      </p:sp>
      <p:sp>
        <p:nvSpPr>
          <p:cNvPr id="5815" name="Shape 5815"/>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816" name="Shape 5816"/>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cookbooks\hosts\recipes\default.rb</a:t>
            </a:r>
          </a:p>
        </p:txBody>
      </p:sp>
    </p:spTree>
  </p:cSld>
  <p:clrMapOvr>
    <a:masterClrMapping/>
  </p:clrMapOvr>
  <p:transition spd="med" advClick="1"/>
</p:sld>
</file>

<file path=ppt/slides/slide3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22" name="Group 5822"/>
          <p:cNvGrpSpPr/>
          <p:nvPr/>
        </p:nvGrpSpPr>
        <p:grpSpPr>
          <a:xfrm>
            <a:off x="356394" y="2381249"/>
            <a:ext cx="15901195" cy="3181351"/>
            <a:chOff x="0" y="0"/>
            <a:chExt cx="15901193" cy="3181350"/>
          </a:xfrm>
        </p:grpSpPr>
        <p:sp>
          <p:nvSpPr>
            <p:cNvPr id="5820" name="Shape 5820"/>
            <p:cNvSpPr/>
            <p:nvPr/>
          </p:nvSpPr>
          <p:spPr>
            <a:xfrm>
              <a:off x="0" y="0"/>
              <a:ext cx="15901195" cy="31813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700">
                  <a:solidFill>
                    <a:srgbClr val="C632FD"/>
                  </a:solidFill>
                  <a:latin typeface="Courier"/>
                  <a:ea typeface="Courier"/>
                  <a:cs typeface="Courier"/>
                  <a:sym typeface="Courier"/>
                </a:defRPr>
              </a:pPr>
            </a:p>
          </p:txBody>
        </p:sp>
        <p:sp>
          <p:nvSpPr>
            <p:cNvPr id="5821" name="Shape 5821"/>
            <p:cNvSpPr/>
            <p:nvPr/>
          </p:nvSpPr>
          <p:spPr>
            <a:xfrm>
              <a:off x="0" y="-1"/>
              <a:ext cx="15901195" cy="31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700">
                  <a:latin typeface="Courier"/>
                  <a:ea typeface="Courier"/>
                  <a:cs typeface="Courier"/>
                  <a:sym typeface="Courier"/>
                </a:rPr>
                <a:t>#This file is managed by the server </a:t>
              </a:r>
              <a:r>
                <a:rPr sz="3700">
                  <a:solidFill>
                    <a:srgbClr val="C632FD"/>
                  </a:solidFill>
                  <a:latin typeface="Courier"/>
                  <a:ea typeface="Courier"/>
                  <a:cs typeface="Courier"/>
                  <a:sym typeface="Courier"/>
                </a:rPr>
                <a:t>&lt;%=</a:t>
              </a:r>
              <a:r>
                <a:rPr sz="3700">
                  <a:latin typeface="Courier"/>
                  <a:ea typeface="Courier"/>
                  <a:cs typeface="Courier"/>
                  <a:sym typeface="Courier"/>
                </a:rPr>
                <a:t> node[</a:t>
              </a:r>
              <a:r>
                <a:rPr sz="3700">
                  <a:solidFill>
                    <a:srgbClr val="BC2424"/>
                  </a:solidFill>
                  <a:latin typeface="Courier"/>
                  <a:ea typeface="Courier"/>
                  <a:cs typeface="Courier"/>
                  <a:sym typeface="Courier"/>
                </a:rPr>
                <a:t>"fqdn"</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a:t>
              </a:r>
              <a:r>
                <a:rPr sz="3700">
                  <a:latin typeface="Courier"/>
                  <a:ea typeface="Courier"/>
                  <a:cs typeface="Courier"/>
                  <a:sym typeface="Courier"/>
                </a:rPr>
                <a:t> </a:t>
              </a:r>
              <a:r>
                <a:rPr sz="3700">
                  <a:solidFill>
                    <a:srgbClr val="218A1C"/>
                  </a:solidFill>
                  <a:latin typeface="Courier"/>
                  <a:ea typeface="Courier"/>
                  <a:cs typeface="Courier"/>
                  <a:sym typeface="Courier"/>
                </a:rPr>
                <a:t>case</a:t>
              </a:r>
              <a:r>
                <a:rPr sz="3700">
                  <a:latin typeface="Courier"/>
                  <a:ea typeface="Courier"/>
                  <a:cs typeface="Courier"/>
                  <a:sym typeface="Courier"/>
                </a:rPr>
                <a:t> node[</a:t>
              </a:r>
              <a:r>
                <a:rPr sz="3700">
                  <a:solidFill>
                    <a:srgbClr val="BC2424"/>
                  </a:solidFill>
                  <a:latin typeface="Courier"/>
                  <a:ea typeface="Courier"/>
                  <a:cs typeface="Courier"/>
                  <a:sym typeface="Courier"/>
                </a:rPr>
                <a:t>"datacenter"</a:t>
              </a:r>
              <a:r>
                <a:rPr sz="3700">
                  <a:latin typeface="Courier"/>
                  <a:ea typeface="Courier"/>
                  <a:cs typeface="Courier"/>
                  <a:sym typeface="Courier"/>
                </a:rPr>
                <a:t>][</a:t>
              </a:r>
              <a:r>
                <a:rPr sz="3700">
                  <a:solidFill>
                    <a:srgbClr val="BC2424"/>
                  </a:solidFill>
                  <a:latin typeface="Courier"/>
                  <a:ea typeface="Courier"/>
                  <a:cs typeface="Courier"/>
                  <a:sym typeface="Courier"/>
                </a:rPr>
                <a:t>"location"</a:t>
              </a:r>
              <a:r>
                <a:rPr sz="3700">
                  <a:latin typeface="Courier"/>
                  <a:ea typeface="Courier"/>
                  <a:cs typeface="Courier"/>
                  <a:sym typeface="Courier"/>
                </a:rPr>
                <a:t>]</a:t>
              </a:r>
              <a:r>
                <a:rPr sz="3700">
                  <a:solidFill>
                    <a:srgbClr val="C632FD"/>
                  </a:solidFill>
                  <a:latin typeface="Courier"/>
                  <a:ea typeface="Courier"/>
                  <a:cs typeface="Courier"/>
                  <a:sym typeface="Courier"/>
                </a:rPr>
                <a:t> -%&gt;</a:t>
              </a:r>
              <a:endParaRPr sz="3700">
                <a:solidFill>
                  <a:srgbClr val="C632FD"/>
                </a:solidFill>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latin typeface="Courier"/>
                  <a:ea typeface="Courier"/>
                  <a:cs typeface="Courier"/>
                  <a:sym typeface="Courier"/>
                </a:rPr>
                <a:t>when </a:t>
              </a:r>
              <a:r>
                <a:rPr sz="3700">
                  <a:solidFill>
                    <a:srgbClr val="BC2424"/>
                  </a:solidFill>
                  <a:latin typeface="Courier"/>
                  <a:ea typeface="Courier"/>
                  <a:cs typeface="Courier"/>
                  <a:sym typeface="Courier"/>
                </a:rPr>
                <a:t>"china"</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solidFill>
                  <a:srgbClr val="C632FD"/>
                </a:solidFill>
                <a:latin typeface="Calibri"/>
                <a:ea typeface="Calibri"/>
                <a:cs typeface="Calibri"/>
                <a:sym typeface="Calibri"/>
              </a:endParaRPr>
            </a:p>
            <a:p>
              <a:pPr lvl="0">
                <a:defRPr sz="1800"/>
              </a:pPr>
              <a:r>
                <a:rPr sz="3700">
                  <a:latin typeface="Courier"/>
                  <a:ea typeface="Courier"/>
                  <a:cs typeface="Courier"/>
                  <a:sym typeface="Courier"/>
                </a:rPr>
                <a:t>    0.0.0.0    nytimes.com</a:t>
              </a:r>
              <a:endParaRPr>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solidFill>
                    <a:srgbClr val="218A1C"/>
                  </a:solidFill>
                  <a:latin typeface="Courier"/>
                  <a:ea typeface="Courier"/>
                  <a:cs typeface="Courier"/>
                  <a:sym typeface="Courier"/>
                </a:rPr>
                <a:t>end</a:t>
              </a:r>
              <a:r>
                <a:rPr sz="3700">
                  <a:latin typeface="Courier"/>
                  <a:ea typeface="Courier"/>
                  <a:cs typeface="Courier"/>
                  <a:sym typeface="Courier"/>
                </a:rPr>
                <a:t> -</a:t>
              </a:r>
              <a:r>
                <a:rPr sz="3700">
                  <a:solidFill>
                    <a:srgbClr val="C632FD"/>
                  </a:solidFill>
                  <a:latin typeface="Courier"/>
                  <a:ea typeface="Courier"/>
                  <a:cs typeface="Courier"/>
                  <a:sym typeface="Courier"/>
                </a:rPr>
                <a:t>%&gt;</a:t>
              </a:r>
            </a:p>
          </p:txBody>
        </p:sp>
      </p:grpSp>
      <p:sp>
        <p:nvSpPr>
          <p:cNvPr id="5823" name="Shape 5823"/>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Open hosts.erb in your Editor</a:t>
            </a:r>
          </a:p>
        </p:txBody>
      </p:sp>
      <p:sp>
        <p:nvSpPr>
          <p:cNvPr id="5824" name="Shape 5824"/>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825" name="Shape 5825"/>
          <p:cNvSpPr/>
          <p:nvPr/>
        </p:nvSpPr>
        <p:spPr>
          <a:xfrm>
            <a:off x="5048741" y="1663700"/>
            <a:ext cx="14657235"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cookbooks\host\templates\default\hosts.erb</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3" name="Shape 1873"/>
          <p:cNvSpPr/>
          <p:nvPr/>
        </p:nvSpPr>
        <p:spPr>
          <a:xfrm>
            <a:off x="6447468" y="2184400"/>
            <a:ext cx="1170103"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74" name="Shape 1874"/>
          <p:cNvSpPr/>
          <p:nvPr/>
        </p:nvSpPr>
        <p:spPr>
          <a:xfrm>
            <a:off x="9505291" y="2525179"/>
            <a:ext cx="1841682"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1875" name="Shape 1875"/>
          <p:cNvSpPr/>
          <p:nvPr/>
        </p:nvSpPr>
        <p:spPr>
          <a:xfrm>
            <a:off x="6447468"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76" name="Shape 1876"/>
          <p:cNvSpPr/>
          <p:nvPr/>
        </p:nvSpPr>
        <p:spPr>
          <a:xfrm>
            <a:off x="12471030" y="3865028"/>
            <a:ext cx="2692666"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877" name="Shape 1877"/>
          <p:cNvSpPr/>
          <p:nvPr/>
        </p:nvSpPr>
        <p:spPr>
          <a:xfrm>
            <a:off x="5009053"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78" name="Shape 1878"/>
          <p:cNvSpPr/>
          <p:nvPr/>
        </p:nvSpPr>
        <p:spPr>
          <a:xfrm>
            <a:off x="7979554" y="3524251"/>
            <a:ext cx="1170104"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79" name="Shape 1879"/>
          <p:cNvSpPr/>
          <p:nvPr/>
        </p:nvSpPr>
        <p:spPr>
          <a:xfrm>
            <a:off x="6471282"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0" name="Shape 1880"/>
          <p:cNvSpPr/>
          <p:nvPr/>
        </p:nvSpPr>
        <p:spPr>
          <a:xfrm>
            <a:off x="7909697"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1" name="Shape 1881"/>
          <p:cNvSpPr/>
          <p:nvPr/>
        </p:nvSpPr>
        <p:spPr>
          <a:xfrm>
            <a:off x="9336999" y="5292190"/>
            <a:ext cx="422951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 Cache</a:t>
            </a:r>
          </a:p>
        </p:txBody>
      </p:sp>
      <p:sp>
        <p:nvSpPr>
          <p:cNvPr id="1882" name="Shape 1882"/>
          <p:cNvSpPr/>
          <p:nvPr/>
        </p:nvSpPr>
        <p:spPr>
          <a:xfrm>
            <a:off x="7979554" y="21844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3" name="Shape 1883"/>
          <p:cNvSpPr/>
          <p:nvPr/>
        </p:nvSpPr>
        <p:spPr>
          <a:xfrm>
            <a:off x="9511641"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4" name="Shape 1884"/>
          <p:cNvSpPr/>
          <p:nvPr/>
        </p:nvSpPr>
        <p:spPr>
          <a:xfrm>
            <a:off x="10950057"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5" name="Shape 1885"/>
          <p:cNvSpPr/>
          <p:nvPr/>
        </p:nvSpPr>
        <p:spPr>
          <a:xfrm>
            <a:off x="6495096" y="6376989"/>
            <a:ext cx="1168517"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6" name="Shape 1886"/>
          <p:cNvSpPr/>
          <p:nvPr/>
        </p:nvSpPr>
        <p:spPr>
          <a:xfrm>
            <a:off x="7933511" y="6376989"/>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87" name="Shape 1887"/>
          <p:cNvSpPr/>
          <p:nvPr/>
        </p:nvSpPr>
        <p:spPr>
          <a:xfrm>
            <a:off x="9360813" y="6719354"/>
            <a:ext cx="4597851"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DBs</a:t>
            </a:r>
          </a:p>
        </p:txBody>
      </p:sp>
      <p:sp>
        <p:nvSpPr>
          <p:cNvPr id="1888" name="Shape 188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Now we need a caching layer</a:t>
            </a:r>
          </a:p>
        </p:txBody>
      </p:sp>
    </p:spTree>
  </p:cSld>
  <p:clrMapOvr>
    <a:masterClrMapping/>
  </p:clrMapOvr>
  <p:transition spd="med" advClick="1"/>
</p:sld>
</file>

<file path=ppt/slides/slide3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31" name="Group 5831"/>
          <p:cNvGrpSpPr/>
          <p:nvPr/>
        </p:nvGrpSpPr>
        <p:grpSpPr>
          <a:xfrm>
            <a:off x="356394" y="2381249"/>
            <a:ext cx="15901195" cy="3181351"/>
            <a:chOff x="0" y="0"/>
            <a:chExt cx="15901193" cy="3181350"/>
          </a:xfrm>
        </p:grpSpPr>
        <p:sp>
          <p:nvSpPr>
            <p:cNvPr id="5829" name="Shape 5829"/>
            <p:cNvSpPr/>
            <p:nvPr/>
          </p:nvSpPr>
          <p:spPr>
            <a:xfrm>
              <a:off x="0" y="0"/>
              <a:ext cx="15901195" cy="31813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700">
                  <a:solidFill>
                    <a:srgbClr val="C632FD"/>
                  </a:solidFill>
                  <a:latin typeface="Courier"/>
                  <a:ea typeface="Courier"/>
                  <a:cs typeface="Courier"/>
                  <a:sym typeface="Courier"/>
                </a:defRPr>
              </a:pPr>
            </a:p>
          </p:txBody>
        </p:sp>
        <p:sp>
          <p:nvSpPr>
            <p:cNvPr id="5830" name="Shape 5830"/>
            <p:cNvSpPr/>
            <p:nvPr/>
          </p:nvSpPr>
          <p:spPr>
            <a:xfrm>
              <a:off x="0" y="-1"/>
              <a:ext cx="15901195" cy="31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700">
                  <a:latin typeface="Courier"/>
                  <a:ea typeface="Courier"/>
                  <a:cs typeface="Courier"/>
                  <a:sym typeface="Courier"/>
                </a:rPr>
                <a:t>#This file is managed by the server </a:t>
              </a:r>
              <a:r>
                <a:rPr sz="3700">
                  <a:solidFill>
                    <a:srgbClr val="C632FD"/>
                  </a:solidFill>
                  <a:latin typeface="Courier"/>
                  <a:ea typeface="Courier"/>
                  <a:cs typeface="Courier"/>
                  <a:sym typeface="Courier"/>
                </a:rPr>
                <a:t>&lt;%=</a:t>
              </a:r>
              <a:r>
                <a:rPr sz="3700">
                  <a:latin typeface="Courier"/>
                  <a:ea typeface="Courier"/>
                  <a:cs typeface="Courier"/>
                  <a:sym typeface="Courier"/>
                </a:rPr>
                <a:t> node[</a:t>
              </a:r>
              <a:r>
                <a:rPr sz="3700">
                  <a:solidFill>
                    <a:srgbClr val="BC2424"/>
                  </a:solidFill>
                  <a:latin typeface="Courier"/>
                  <a:ea typeface="Courier"/>
                  <a:cs typeface="Courier"/>
                  <a:sym typeface="Courier"/>
                </a:rPr>
                <a:t>"fqdn"</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a:t>
              </a:r>
              <a:r>
                <a:rPr sz="3700">
                  <a:latin typeface="Courier"/>
                  <a:ea typeface="Courier"/>
                  <a:cs typeface="Courier"/>
                  <a:sym typeface="Courier"/>
                </a:rPr>
                <a:t> </a:t>
              </a:r>
              <a:r>
                <a:rPr sz="3700">
                  <a:solidFill>
                    <a:srgbClr val="218A1C"/>
                  </a:solidFill>
                  <a:latin typeface="Courier"/>
                  <a:ea typeface="Courier"/>
                  <a:cs typeface="Courier"/>
                  <a:sym typeface="Courier"/>
                </a:rPr>
                <a:t>case</a:t>
              </a:r>
              <a:r>
                <a:rPr sz="3700">
                  <a:latin typeface="Courier"/>
                  <a:ea typeface="Courier"/>
                  <a:cs typeface="Courier"/>
                  <a:sym typeface="Courier"/>
                </a:rPr>
                <a:t> node[</a:t>
              </a:r>
              <a:r>
                <a:rPr sz="3700">
                  <a:solidFill>
                    <a:srgbClr val="BC2424"/>
                  </a:solidFill>
                  <a:latin typeface="Courier"/>
                  <a:ea typeface="Courier"/>
                  <a:cs typeface="Courier"/>
                  <a:sym typeface="Courier"/>
                </a:rPr>
                <a:t>"datacenter"</a:t>
              </a:r>
              <a:r>
                <a:rPr sz="3700">
                  <a:latin typeface="Courier"/>
                  <a:ea typeface="Courier"/>
                  <a:cs typeface="Courier"/>
                  <a:sym typeface="Courier"/>
                </a:rPr>
                <a:t>][</a:t>
              </a:r>
              <a:r>
                <a:rPr sz="3700">
                  <a:solidFill>
                    <a:srgbClr val="BC2424"/>
                  </a:solidFill>
                  <a:latin typeface="Courier"/>
                  <a:ea typeface="Courier"/>
                  <a:cs typeface="Courier"/>
                  <a:sym typeface="Courier"/>
                </a:rPr>
                <a:t>"location"</a:t>
              </a:r>
              <a:r>
                <a:rPr sz="3700">
                  <a:latin typeface="Courier"/>
                  <a:ea typeface="Courier"/>
                  <a:cs typeface="Courier"/>
                  <a:sym typeface="Courier"/>
                </a:rPr>
                <a:t>]</a:t>
              </a:r>
              <a:r>
                <a:rPr sz="3700">
                  <a:solidFill>
                    <a:srgbClr val="C632FD"/>
                  </a:solidFill>
                  <a:latin typeface="Courier"/>
                  <a:ea typeface="Courier"/>
                  <a:cs typeface="Courier"/>
                  <a:sym typeface="Courier"/>
                </a:rPr>
                <a:t> -%&gt;</a:t>
              </a:r>
              <a:endParaRPr sz="3700">
                <a:solidFill>
                  <a:srgbClr val="C632FD"/>
                </a:solidFill>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latin typeface="Courier"/>
                  <a:ea typeface="Courier"/>
                  <a:cs typeface="Courier"/>
                  <a:sym typeface="Courier"/>
                </a:rPr>
                <a:t>when </a:t>
              </a:r>
              <a:r>
                <a:rPr sz="3700">
                  <a:solidFill>
                    <a:srgbClr val="BC2424"/>
                  </a:solidFill>
                  <a:latin typeface="Courier"/>
                  <a:ea typeface="Courier"/>
                  <a:cs typeface="Courier"/>
                  <a:sym typeface="Courier"/>
                </a:rPr>
                <a:t>"china"</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solidFill>
                  <a:srgbClr val="C632FD"/>
                </a:solidFill>
                <a:latin typeface="Calibri"/>
                <a:ea typeface="Calibri"/>
                <a:cs typeface="Calibri"/>
                <a:sym typeface="Calibri"/>
              </a:endParaRPr>
            </a:p>
            <a:p>
              <a:pPr lvl="0">
                <a:defRPr sz="1800"/>
              </a:pPr>
              <a:r>
                <a:rPr sz="3700">
                  <a:latin typeface="Courier"/>
                  <a:ea typeface="Courier"/>
                  <a:cs typeface="Courier"/>
                  <a:sym typeface="Courier"/>
                </a:rPr>
                <a:t>    0.0.0.0    nytimes.com</a:t>
              </a:r>
              <a:endParaRPr>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solidFill>
                    <a:srgbClr val="218A1C"/>
                  </a:solidFill>
                  <a:latin typeface="Courier"/>
                  <a:ea typeface="Courier"/>
                  <a:cs typeface="Courier"/>
                  <a:sym typeface="Courier"/>
                </a:rPr>
                <a:t>end</a:t>
              </a:r>
              <a:r>
                <a:rPr sz="3700">
                  <a:latin typeface="Courier"/>
                  <a:ea typeface="Courier"/>
                  <a:cs typeface="Courier"/>
                  <a:sym typeface="Courier"/>
                </a:rPr>
                <a:t> -</a:t>
              </a:r>
              <a:r>
                <a:rPr sz="3700">
                  <a:solidFill>
                    <a:srgbClr val="C632FD"/>
                  </a:solidFill>
                  <a:latin typeface="Courier"/>
                  <a:ea typeface="Courier"/>
                  <a:cs typeface="Courier"/>
                  <a:sym typeface="Courier"/>
                </a:rPr>
                <a:t>%&gt;</a:t>
              </a:r>
            </a:p>
          </p:txBody>
        </p:sp>
      </p:grpSp>
      <p:sp>
        <p:nvSpPr>
          <p:cNvPr id="5832" name="Shape 5832"/>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Open host.erb in your Editor</a:t>
            </a:r>
          </a:p>
        </p:txBody>
      </p:sp>
      <p:sp>
        <p:nvSpPr>
          <p:cNvPr id="5833" name="Shape 5833"/>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834" name="Shape 5834"/>
          <p:cNvSpPr/>
          <p:nvPr/>
        </p:nvSpPr>
        <p:spPr>
          <a:xfrm>
            <a:off x="5048741" y="1663700"/>
            <a:ext cx="10471454"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cookbooks\host\templates\default\hosts.erb</a:t>
            </a:r>
          </a:p>
        </p:txBody>
      </p:sp>
      <p:sp>
        <p:nvSpPr>
          <p:cNvPr id="5835" name="Shape 5835"/>
          <p:cNvSpPr/>
          <p:nvPr/>
        </p:nvSpPr>
        <p:spPr>
          <a:xfrm>
            <a:off x="432593" y="2476500"/>
            <a:ext cx="10058401" cy="30099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5836" name="Shape 5836"/>
          <p:cNvSpPr/>
          <p:nvPr/>
        </p:nvSpPr>
        <p:spPr>
          <a:xfrm>
            <a:off x="10490993" y="3276600"/>
            <a:ext cx="4637500" cy="2184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5837" name="Shape 5837"/>
          <p:cNvSpPr/>
          <p:nvPr/>
        </p:nvSpPr>
        <p:spPr>
          <a:xfrm>
            <a:off x="820786" y="5854699"/>
            <a:ext cx="14669935" cy="2898498"/>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871879" indent="-644596" defTabSz="914400">
              <a:spcBef>
                <a:spcPts val="1100"/>
              </a:spcBef>
              <a:buClr>
                <a:srgbClr val="D34825"/>
              </a:buClr>
              <a:buSzPct val="120000"/>
              <a:buFont typeface="Arial"/>
              <a:buChar char="•"/>
              <a:defRPr sz="1800"/>
            </a:pPr>
            <a:r>
              <a:rPr sz="3800">
                <a:solidFill>
                  <a:srgbClr val="222320"/>
                </a:solidFill>
                <a:latin typeface="Arial"/>
                <a:ea typeface="Arial"/>
                <a:cs typeface="Arial"/>
                <a:sym typeface="Arial"/>
              </a:rPr>
              <a:t>To embed a value within an ERB template:</a:t>
            </a:r>
            <a:endParaRPr sz="4600">
              <a:latin typeface="Calibri"/>
              <a:ea typeface="Calibri"/>
              <a:cs typeface="Calibri"/>
              <a:sym typeface="Calibri"/>
            </a:endParaRPr>
          </a:p>
          <a:p>
            <a:pPr lvl="1" marL="1354479" indent="-644596" defTabSz="914400">
              <a:spcBef>
                <a:spcPts val="1400"/>
              </a:spcBef>
              <a:buClr>
                <a:srgbClr val="D34825"/>
              </a:buClr>
              <a:buSzPct val="120000"/>
              <a:buFont typeface="Arial"/>
              <a:buChar char="•"/>
              <a:defRPr sz="1800"/>
            </a:pPr>
            <a:r>
              <a:rPr sz="3800">
                <a:solidFill>
                  <a:srgbClr val="222320"/>
                </a:solidFill>
                <a:latin typeface="Arial"/>
                <a:ea typeface="Arial"/>
                <a:cs typeface="Arial"/>
                <a:sym typeface="Arial"/>
              </a:rPr>
              <a:t>Start with </a:t>
            </a:r>
            <a:r>
              <a:rPr sz="3800">
                <a:solidFill>
                  <a:srgbClr val="222320"/>
                </a:solidFill>
                <a:latin typeface="Courier"/>
                <a:ea typeface="Courier"/>
                <a:cs typeface="Courier"/>
                <a:sym typeface="Courier"/>
              </a:rPr>
              <a:t>&lt;%=</a:t>
            </a:r>
            <a:endParaRPr sz="3800">
              <a:solidFill>
                <a:srgbClr val="222320"/>
              </a:solidFill>
              <a:latin typeface="Calibri"/>
              <a:ea typeface="Calibri"/>
              <a:cs typeface="Calibri"/>
              <a:sym typeface="Calibri"/>
            </a:endParaRPr>
          </a:p>
          <a:p>
            <a:pPr lvl="1" marL="1354479" indent="-644596" defTabSz="914400">
              <a:spcBef>
                <a:spcPts val="1400"/>
              </a:spcBef>
              <a:buClr>
                <a:srgbClr val="D34825"/>
              </a:buClr>
              <a:buSzPct val="120000"/>
              <a:buFont typeface="Arial"/>
              <a:buChar char="•"/>
              <a:defRPr sz="1800"/>
            </a:pPr>
            <a:r>
              <a:rPr sz="3800">
                <a:solidFill>
                  <a:srgbClr val="222320"/>
                </a:solidFill>
                <a:latin typeface="Arial"/>
                <a:ea typeface="Arial"/>
                <a:cs typeface="Arial"/>
                <a:sym typeface="Arial"/>
              </a:rPr>
              <a:t>Write your Ruby expression - most commonly a node attribute</a:t>
            </a:r>
            <a:endParaRPr sz="4600">
              <a:latin typeface="Calibri"/>
              <a:ea typeface="Calibri"/>
              <a:cs typeface="Calibri"/>
              <a:sym typeface="Calibri"/>
            </a:endParaRPr>
          </a:p>
          <a:p>
            <a:pPr lvl="1" marL="1354479" indent="-644596" defTabSz="914400">
              <a:spcBef>
                <a:spcPts val="1400"/>
              </a:spcBef>
              <a:buClr>
                <a:srgbClr val="D34825"/>
              </a:buClr>
              <a:buSzPct val="120000"/>
              <a:buFont typeface="Arial"/>
              <a:buChar char="•"/>
              <a:defRPr sz="1800"/>
            </a:pPr>
            <a:r>
              <a:rPr sz="3800">
                <a:solidFill>
                  <a:srgbClr val="222320"/>
                </a:solidFill>
                <a:latin typeface="Arial"/>
                <a:ea typeface="Arial"/>
                <a:cs typeface="Arial"/>
                <a:sym typeface="Arial"/>
              </a:rPr>
              <a:t>End with </a:t>
            </a:r>
            <a:r>
              <a:rPr sz="3800">
                <a:solidFill>
                  <a:srgbClr val="222320"/>
                </a:solidFill>
                <a:latin typeface="Courier"/>
                <a:ea typeface="Courier"/>
                <a:cs typeface="Courier"/>
                <a:sym typeface="Courier"/>
              </a:rPr>
              <a:t>%&gt;</a:t>
            </a:r>
          </a:p>
        </p:txBody>
      </p:sp>
      <p:sp>
        <p:nvSpPr>
          <p:cNvPr id="5838" name="Shape 5838"/>
          <p:cNvSpPr/>
          <p:nvPr/>
        </p:nvSpPr>
        <p:spPr>
          <a:xfrm>
            <a:off x="10643392" y="2565400"/>
            <a:ext cx="5410203" cy="6604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3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2" name="Shape 5842"/>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Open host.erb in your Editor</a:t>
            </a:r>
          </a:p>
        </p:txBody>
      </p:sp>
      <p:sp>
        <p:nvSpPr>
          <p:cNvPr id="5843" name="Shape 5843"/>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844" name="Shape 5844"/>
          <p:cNvSpPr/>
          <p:nvPr/>
        </p:nvSpPr>
        <p:spPr>
          <a:xfrm>
            <a:off x="5048741" y="1663700"/>
            <a:ext cx="10928654" cy="6604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cookbooks\host\templates\default\hosts.erb</a:t>
            </a:r>
          </a:p>
        </p:txBody>
      </p:sp>
      <p:sp>
        <p:nvSpPr>
          <p:cNvPr id="5845" name="Shape 5845"/>
          <p:cNvSpPr/>
          <p:nvPr/>
        </p:nvSpPr>
        <p:spPr>
          <a:xfrm>
            <a:off x="159769" y="5892799"/>
            <a:ext cx="14610011" cy="2848529"/>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941518" indent="-714235" defTabSz="914400">
              <a:spcBef>
                <a:spcPts val="1100"/>
              </a:spcBef>
              <a:buClr>
                <a:srgbClr val="D34825"/>
              </a:buClr>
              <a:buSzPct val="120000"/>
              <a:buFont typeface="Arial"/>
              <a:buChar char="•"/>
              <a:defRPr sz="1800"/>
            </a:pPr>
            <a:r>
              <a:rPr sz="4000">
                <a:solidFill>
                  <a:srgbClr val="222320"/>
                </a:solidFill>
                <a:latin typeface="Arial"/>
                <a:ea typeface="Arial"/>
                <a:cs typeface="Arial"/>
                <a:sym typeface="Arial"/>
              </a:rPr>
              <a:t>You can use any Ruby construct in a template</a:t>
            </a:r>
            <a:endParaRPr sz="4600">
              <a:latin typeface="Calibri"/>
              <a:ea typeface="Calibri"/>
              <a:cs typeface="Calibri"/>
              <a:sym typeface="Calibri"/>
            </a:endParaRPr>
          </a:p>
          <a:p>
            <a:pPr lvl="1" marL="1424118" indent="-714235" defTabSz="914400">
              <a:spcBef>
                <a:spcPts val="1500"/>
              </a:spcBef>
              <a:buClr>
                <a:srgbClr val="D34825"/>
              </a:buClr>
              <a:buSzPct val="120000"/>
              <a:buFont typeface="Arial"/>
              <a:buChar char="•"/>
              <a:defRPr sz="1800"/>
            </a:pPr>
            <a:r>
              <a:rPr sz="4000">
                <a:solidFill>
                  <a:srgbClr val="222320"/>
                </a:solidFill>
                <a:latin typeface="Arial"/>
                <a:ea typeface="Arial"/>
                <a:cs typeface="Arial"/>
                <a:sym typeface="Arial"/>
              </a:rPr>
              <a:t>Starting with </a:t>
            </a:r>
            <a:r>
              <a:rPr sz="4000">
                <a:solidFill>
                  <a:srgbClr val="222320"/>
                </a:solidFill>
                <a:latin typeface="Courier"/>
                <a:ea typeface="Courier"/>
                <a:cs typeface="Courier"/>
                <a:sym typeface="Courier"/>
              </a:rPr>
              <a:t>&lt;%</a:t>
            </a:r>
            <a:r>
              <a:rPr sz="4000">
                <a:solidFill>
                  <a:srgbClr val="222320"/>
                </a:solidFill>
                <a:latin typeface="Arial"/>
                <a:ea typeface="Arial"/>
                <a:cs typeface="Arial"/>
                <a:sym typeface="Arial"/>
              </a:rPr>
              <a:t> will evaluate the expression, but not insert the result</a:t>
            </a:r>
            <a:endParaRPr sz="4600">
              <a:latin typeface="Calibri"/>
              <a:ea typeface="Calibri"/>
              <a:cs typeface="Calibri"/>
              <a:sym typeface="Calibri"/>
            </a:endParaRPr>
          </a:p>
          <a:p>
            <a:pPr lvl="1" marL="1424118" indent="-714235" defTabSz="914400">
              <a:spcBef>
                <a:spcPts val="1500"/>
              </a:spcBef>
              <a:buClr>
                <a:srgbClr val="D34825"/>
              </a:buClr>
              <a:buSzPct val="120000"/>
              <a:buFont typeface="Arial"/>
              <a:buChar char="•"/>
              <a:defRPr sz="1800"/>
            </a:pPr>
            <a:r>
              <a:rPr sz="4000">
                <a:solidFill>
                  <a:srgbClr val="222320"/>
                </a:solidFill>
                <a:latin typeface="Arial"/>
                <a:ea typeface="Arial"/>
                <a:cs typeface="Arial"/>
                <a:sym typeface="Arial"/>
              </a:rPr>
              <a:t>Ending with </a:t>
            </a:r>
            <a:r>
              <a:rPr sz="4000">
                <a:solidFill>
                  <a:srgbClr val="222320"/>
                </a:solidFill>
                <a:latin typeface="Courier"/>
                <a:ea typeface="Courier"/>
                <a:cs typeface="Courier"/>
                <a:sym typeface="Courier"/>
              </a:rPr>
              <a:t>-%&gt;</a:t>
            </a:r>
            <a:r>
              <a:rPr sz="4000">
                <a:solidFill>
                  <a:srgbClr val="222320"/>
                </a:solidFill>
                <a:latin typeface="Arial"/>
                <a:ea typeface="Arial"/>
                <a:cs typeface="Arial"/>
                <a:sym typeface="Arial"/>
              </a:rPr>
              <a:t> will not insert a line in the resulting file</a:t>
            </a:r>
          </a:p>
        </p:txBody>
      </p:sp>
      <p:sp>
        <p:nvSpPr>
          <p:cNvPr id="5846" name="Shape 5846"/>
          <p:cNvSpPr/>
          <p:nvPr/>
        </p:nvSpPr>
        <p:spPr>
          <a:xfrm>
            <a:off x="939970" y="3149600"/>
            <a:ext cx="8865225" cy="24130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grpSp>
        <p:nvGrpSpPr>
          <p:cNvPr id="5849" name="Group 5849"/>
          <p:cNvGrpSpPr/>
          <p:nvPr/>
        </p:nvGrpSpPr>
        <p:grpSpPr>
          <a:xfrm>
            <a:off x="356394" y="2381249"/>
            <a:ext cx="15901195" cy="3181351"/>
            <a:chOff x="0" y="0"/>
            <a:chExt cx="15901193" cy="3181350"/>
          </a:xfrm>
        </p:grpSpPr>
        <p:sp>
          <p:nvSpPr>
            <p:cNvPr id="5847" name="Shape 5847"/>
            <p:cNvSpPr/>
            <p:nvPr/>
          </p:nvSpPr>
          <p:spPr>
            <a:xfrm>
              <a:off x="0" y="0"/>
              <a:ext cx="15901195" cy="31813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700">
                  <a:solidFill>
                    <a:srgbClr val="C632FD"/>
                  </a:solidFill>
                  <a:latin typeface="Courier"/>
                  <a:ea typeface="Courier"/>
                  <a:cs typeface="Courier"/>
                  <a:sym typeface="Courier"/>
                </a:defRPr>
              </a:pPr>
            </a:p>
          </p:txBody>
        </p:sp>
        <p:sp>
          <p:nvSpPr>
            <p:cNvPr id="5848" name="Shape 5848"/>
            <p:cNvSpPr/>
            <p:nvPr/>
          </p:nvSpPr>
          <p:spPr>
            <a:xfrm>
              <a:off x="0" y="-1"/>
              <a:ext cx="15901195" cy="317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700">
                  <a:latin typeface="Courier"/>
                  <a:ea typeface="Courier"/>
                  <a:cs typeface="Courier"/>
                  <a:sym typeface="Courier"/>
                </a:rPr>
                <a:t>#This file is managed by the server </a:t>
              </a:r>
              <a:r>
                <a:rPr sz="3700">
                  <a:solidFill>
                    <a:srgbClr val="C632FD"/>
                  </a:solidFill>
                  <a:latin typeface="Courier"/>
                  <a:ea typeface="Courier"/>
                  <a:cs typeface="Courier"/>
                  <a:sym typeface="Courier"/>
                </a:rPr>
                <a:t>&lt;%=</a:t>
              </a:r>
              <a:r>
                <a:rPr sz="3700">
                  <a:latin typeface="Courier"/>
                  <a:ea typeface="Courier"/>
                  <a:cs typeface="Courier"/>
                  <a:sym typeface="Courier"/>
                </a:rPr>
                <a:t> node[</a:t>
              </a:r>
              <a:r>
                <a:rPr sz="3700">
                  <a:solidFill>
                    <a:srgbClr val="BC2424"/>
                  </a:solidFill>
                  <a:latin typeface="Courier"/>
                  <a:ea typeface="Courier"/>
                  <a:cs typeface="Courier"/>
                  <a:sym typeface="Courier"/>
                </a:rPr>
                <a:t>"fqdn"</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a:t>
              </a:r>
              <a:r>
                <a:rPr sz="3700">
                  <a:latin typeface="Courier"/>
                  <a:ea typeface="Courier"/>
                  <a:cs typeface="Courier"/>
                  <a:sym typeface="Courier"/>
                </a:rPr>
                <a:t> </a:t>
              </a:r>
              <a:r>
                <a:rPr sz="3700">
                  <a:solidFill>
                    <a:srgbClr val="218A1C"/>
                  </a:solidFill>
                  <a:latin typeface="Courier"/>
                  <a:ea typeface="Courier"/>
                  <a:cs typeface="Courier"/>
                  <a:sym typeface="Courier"/>
                </a:rPr>
                <a:t>case</a:t>
              </a:r>
              <a:r>
                <a:rPr sz="3700">
                  <a:latin typeface="Courier"/>
                  <a:ea typeface="Courier"/>
                  <a:cs typeface="Courier"/>
                  <a:sym typeface="Courier"/>
                </a:rPr>
                <a:t> node[</a:t>
              </a:r>
              <a:r>
                <a:rPr sz="3700">
                  <a:solidFill>
                    <a:srgbClr val="BC2424"/>
                  </a:solidFill>
                  <a:latin typeface="Courier"/>
                  <a:ea typeface="Courier"/>
                  <a:cs typeface="Courier"/>
                  <a:sym typeface="Courier"/>
                </a:rPr>
                <a:t>"datacenter"</a:t>
              </a:r>
              <a:r>
                <a:rPr sz="3700">
                  <a:latin typeface="Courier"/>
                  <a:ea typeface="Courier"/>
                  <a:cs typeface="Courier"/>
                  <a:sym typeface="Courier"/>
                </a:rPr>
                <a:t>][</a:t>
              </a:r>
              <a:r>
                <a:rPr sz="3700">
                  <a:solidFill>
                    <a:srgbClr val="BC2424"/>
                  </a:solidFill>
                  <a:latin typeface="Courier"/>
                  <a:ea typeface="Courier"/>
                  <a:cs typeface="Courier"/>
                  <a:sym typeface="Courier"/>
                </a:rPr>
                <a:t>"location"</a:t>
              </a:r>
              <a:r>
                <a:rPr sz="3700">
                  <a:latin typeface="Courier"/>
                  <a:ea typeface="Courier"/>
                  <a:cs typeface="Courier"/>
                  <a:sym typeface="Courier"/>
                </a:rPr>
                <a:t>]</a:t>
              </a:r>
              <a:r>
                <a:rPr sz="3700">
                  <a:solidFill>
                    <a:srgbClr val="C632FD"/>
                  </a:solidFill>
                  <a:latin typeface="Courier"/>
                  <a:ea typeface="Courier"/>
                  <a:cs typeface="Courier"/>
                  <a:sym typeface="Courier"/>
                </a:rPr>
                <a:t> -%&gt;</a:t>
              </a:r>
              <a:endParaRPr sz="3700">
                <a:solidFill>
                  <a:srgbClr val="C632FD"/>
                </a:solidFill>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latin typeface="Courier"/>
                  <a:ea typeface="Courier"/>
                  <a:cs typeface="Courier"/>
                  <a:sym typeface="Courier"/>
                </a:rPr>
                <a:t>when </a:t>
              </a:r>
              <a:r>
                <a:rPr sz="3700">
                  <a:solidFill>
                    <a:srgbClr val="BC2424"/>
                  </a:solidFill>
                  <a:latin typeface="Courier"/>
                  <a:ea typeface="Courier"/>
                  <a:cs typeface="Courier"/>
                  <a:sym typeface="Courier"/>
                </a:rPr>
                <a:t>"china"</a:t>
              </a:r>
              <a:r>
                <a:rPr sz="3700">
                  <a:latin typeface="Courier"/>
                  <a:ea typeface="Courier"/>
                  <a:cs typeface="Courier"/>
                  <a:sym typeface="Courier"/>
                </a:rPr>
                <a:t> -</a:t>
              </a:r>
              <a:r>
                <a:rPr sz="3700">
                  <a:solidFill>
                    <a:srgbClr val="C632FD"/>
                  </a:solidFill>
                  <a:latin typeface="Courier"/>
                  <a:ea typeface="Courier"/>
                  <a:cs typeface="Courier"/>
                  <a:sym typeface="Courier"/>
                </a:rPr>
                <a:t>%&gt;</a:t>
              </a:r>
              <a:endParaRPr sz="3700">
                <a:solidFill>
                  <a:srgbClr val="C632FD"/>
                </a:solidFill>
                <a:latin typeface="Calibri"/>
                <a:ea typeface="Calibri"/>
                <a:cs typeface="Calibri"/>
                <a:sym typeface="Calibri"/>
              </a:endParaRPr>
            </a:p>
            <a:p>
              <a:pPr lvl="0">
                <a:defRPr sz="1800"/>
              </a:pPr>
              <a:r>
                <a:rPr sz="3700">
                  <a:latin typeface="Courier"/>
                  <a:ea typeface="Courier"/>
                  <a:cs typeface="Courier"/>
                  <a:sym typeface="Courier"/>
                </a:rPr>
                <a:t>    0.0.0.0    nytimes.com</a:t>
              </a:r>
              <a:endParaRPr>
                <a:latin typeface="Calibri"/>
                <a:ea typeface="Calibri"/>
                <a:cs typeface="Calibri"/>
                <a:sym typeface="Calibri"/>
              </a:endParaRPr>
            </a:p>
            <a:p>
              <a:pPr lvl="0">
                <a:defRPr sz="1800"/>
              </a:pPr>
              <a:r>
                <a:rPr sz="3700">
                  <a:solidFill>
                    <a:srgbClr val="C632FD"/>
                  </a:solidFill>
                  <a:latin typeface="Courier"/>
                  <a:ea typeface="Courier"/>
                  <a:cs typeface="Courier"/>
                  <a:sym typeface="Courier"/>
                </a:rPr>
                <a:t>&lt;% </a:t>
              </a:r>
              <a:r>
                <a:rPr sz="3700">
                  <a:solidFill>
                    <a:srgbClr val="218A1C"/>
                  </a:solidFill>
                  <a:latin typeface="Courier"/>
                  <a:ea typeface="Courier"/>
                  <a:cs typeface="Courier"/>
                  <a:sym typeface="Courier"/>
                </a:rPr>
                <a:t>end</a:t>
              </a:r>
              <a:r>
                <a:rPr sz="3700">
                  <a:latin typeface="Courier"/>
                  <a:ea typeface="Courier"/>
                  <a:cs typeface="Courier"/>
                  <a:sym typeface="Courier"/>
                </a:rPr>
                <a:t> -</a:t>
              </a:r>
              <a:r>
                <a:rPr sz="3700">
                  <a:solidFill>
                    <a:srgbClr val="C632FD"/>
                  </a:solidFill>
                  <a:latin typeface="Courier"/>
                  <a:ea typeface="Courier"/>
                  <a:cs typeface="Courier"/>
                  <a:sym typeface="Courier"/>
                </a:rPr>
                <a:t>%&gt;</a:t>
              </a:r>
            </a:p>
          </p:txBody>
        </p:sp>
      </p:grpSp>
      <p:sp>
        <p:nvSpPr>
          <p:cNvPr id="5850" name="Shape 5850"/>
          <p:cNvSpPr/>
          <p:nvPr/>
        </p:nvSpPr>
        <p:spPr>
          <a:xfrm>
            <a:off x="432594" y="2476500"/>
            <a:ext cx="15824994" cy="7239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5851" name="Shape 5851"/>
          <p:cNvSpPr/>
          <p:nvPr/>
        </p:nvSpPr>
        <p:spPr>
          <a:xfrm>
            <a:off x="432592" y="3200400"/>
            <a:ext cx="12192003" cy="22860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3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5" name="Shape 5855"/>
          <p:cNvSpPr/>
          <p:nvPr>
            <p:ph type="title"/>
          </p:nvPr>
        </p:nvSpPr>
        <p:spPr>
          <a:xfrm>
            <a:off x="800271" y="177800"/>
            <a:ext cx="14657235" cy="1117600"/>
          </a:xfrm>
          <a:prstGeom prst="rect">
            <a:avLst/>
          </a:prstGeom>
        </p:spPr>
        <p:txBody>
          <a:bodyPr lIns="0" tIns="0" rIns="0" bIns="0">
            <a:normAutofit fontScale="100000" lnSpcReduction="0"/>
          </a:bodyPr>
          <a:lstStyle>
            <a:lvl1pPr>
              <a:defRPr sz="4300"/>
            </a:lvl1p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Templates Are Used For Almost All Configuration Files</a:t>
            </a:r>
          </a:p>
        </p:txBody>
      </p:sp>
      <p:sp>
        <p:nvSpPr>
          <p:cNvPr id="5856" name="Shape 585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Templates are very flexible ways to create your configuration files</a:t>
            </a:r>
            <a:endParaRPr sz="4600"/>
          </a:p>
          <a:p>
            <a:pPr lvl="0">
              <a:defRPr sz="1800"/>
            </a:pPr>
            <a:endParaRPr sz="4600"/>
          </a:p>
          <a:p>
            <a:pPr lvl="0" marL="944574" indent="-944574">
              <a:defRPr sz="1800"/>
            </a:pPr>
            <a:r>
              <a:rPr sz="4600"/>
              <a:t>Coupled with Chef’s attribute precedence rules, you can create very effective, data-driven cookbooks</a:t>
            </a:r>
          </a:p>
        </p:txBody>
      </p:sp>
    </p:spTree>
  </p:cSld>
  <p:clrMapOvr>
    <a:masterClrMapping/>
  </p:clrMapOvr>
  <p:transition spd="med" advClick="1"/>
</p:sld>
</file>

<file path=ppt/slides/slide3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0" name="Shape 5860"/>
          <p:cNvSpPr/>
          <p:nvPr>
            <p:ph type="title"/>
          </p:nvPr>
        </p:nvSpPr>
        <p:spPr>
          <a:xfrm>
            <a:off x="800271" y="177800"/>
            <a:ext cx="14657235" cy="1117600"/>
          </a:xfrm>
          <a:prstGeom prst="rect">
            <a:avLst/>
          </a:prstGeom>
        </p:spPr>
        <p:txBody>
          <a:bodyPr lIns="0" tIns="0" rIns="0" bIns="0">
            <a:normAutofit fontScale="100000" lnSpcReduction="0"/>
          </a:bodyPr>
          <a:lstStyle/>
          <a:p>
            <a:pPr lvl="0" defTabSz="786383">
              <a:defRPr sz="1800">
                <a:solidFill>
                  <a:srgbClr val="000000"/>
                </a:solidFill>
                <a:effectLst/>
              </a:defRPr>
            </a:pPr>
            <a:r>
              <a:rPr sz="3700">
                <a:solidFill>
                  <a:srgbClr val="FFFFFF"/>
                </a:solidFill>
                <a:effectLst>
                  <a:outerShdw sx="100000" sy="100000" kx="0" ky="0" algn="b" rotWithShape="0" blurRad="38100" dist="32766" dir="2700000">
                    <a:srgbClr val="C0C0C0"/>
                  </a:outerShdw>
                </a:effectLst>
              </a:rPr>
              <a:t>Best Practice: </a:t>
            </a:r>
            <a:br>
              <a:rPr sz="3700">
                <a:solidFill>
                  <a:srgbClr val="FFFFFF"/>
                </a:solidFill>
                <a:effectLst>
                  <a:outerShdw sx="100000" sy="100000" kx="0" ky="0" algn="b" rotWithShape="0" blurRad="38100" dist="32766" dir="2700000">
                    <a:srgbClr val="C0C0C0"/>
                  </a:outerShdw>
                </a:effectLst>
              </a:rPr>
            </a:br>
            <a:r>
              <a:rPr sz="3400">
                <a:solidFill>
                  <a:srgbClr val="FFFFFF"/>
                </a:solidFill>
                <a:effectLst>
                  <a:outerShdw sx="100000" sy="100000" kx="0" ky="0" algn="b" rotWithShape="0" blurRad="38100" dist="32766" dir="2700000">
                    <a:srgbClr val="C0C0C0"/>
                  </a:outerShdw>
                </a:effectLst>
              </a:rPr>
              <a:t>Recipes contain the pattern, attributes supply the details</a:t>
            </a:r>
          </a:p>
        </p:txBody>
      </p:sp>
      <p:sp>
        <p:nvSpPr>
          <p:cNvPr id="5861" name="Shape 586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Recipes contain the pattern for how to do something. (“How we deploy IIS?”)</a:t>
            </a:r>
            <a:endParaRPr sz="4600"/>
          </a:p>
          <a:p>
            <a:pPr lvl="0">
              <a:defRPr sz="1800"/>
            </a:pPr>
            <a:endParaRPr sz="4600"/>
          </a:p>
          <a:p>
            <a:pPr lvl="0" marL="944574" indent="-944574">
              <a:defRPr sz="1800"/>
            </a:pPr>
            <a:r>
              <a:rPr sz="4600"/>
              <a:t>Attributes contain the details. (“What port do we run IIS on?”)</a:t>
            </a:r>
          </a:p>
        </p:txBody>
      </p:sp>
    </p:spTree>
  </p:cSld>
  <p:clrMapOvr>
    <a:masterClrMapping/>
  </p:clrMapOvr>
  <p:transition spd="med" advClick="1"/>
</p:sld>
</file>

<file path=ppt/slides/slide3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67" name="Group 5867"/>
          <p:cNvGrpSpPr/>
          <p:nvPr/>
        </p:nvGrpSpPr>
        <p:grpSpPr>
          <a:xfrm>
            <a:off x="812878" y="1854200"/>
            <a:ext cx="14657236" cy="1219200"/>
            <a:chOff x="0" y="0"/>
            <a:chExt cx="14657235" cy="1219200"/>
          </a:xfrm>
        </p:grpSpPr>
        <p:sp>
          <p:nvSpPr>
            <p:cNvPr id="5865" name="Shape 5865"/>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866" name="Shape 5866"/>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hosts</a:t>
              </a:r>
            </a:p>
          </p:txBody>
        </p:sp>
      </p:grpSp>
      <p:sp>
        <p:nvSpPr>
          <p:cNvPr id="5868" name="Shape 5868"/>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Upload the hosts cookbook</a:t>
            </a:r>
          </a:p>
        </p:txBody>
      </p:sp>
      <p:grpSp>
        <p:nvGrpSpPr>
          <p:cNvPr id="5871" name="Group 5871"/>
          <p:cNvGrpSpPr/>
          <p:nvPr/>
        </p:nvGrpSpPr>
        <p:grpSpPr>
          <a:xfrm>
            <a:off x="819235" y="3670299"/>
            <a:ext cx="14606430" cy="4406901"/>
            <a:chOff x="0" y="0"/>
            <a:chExt cx="14606429" cy="4406900"/>
          </a:xfrm>
        </p:grpSpPr>
        <p:sp>
          <p:nvSpPr>
            <p:cNvPr id="5869" name="Shape 5869"/>
            <p:cNvSpPr/>
            <p:nvPr/>
          </p:nvSpPr>
          <p:spPr>
            <a:xfrm>
              <a:off x="-1" y="0"/>
              <a:ext cx="14606430" cy="44069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870" name="Shape 5870"/>
            <p:cNvSpPr/>
            <p:nvPr/>
          </p:nvSpPr>
          <p:spPr>
            <a:xfrm>
              <a:off x="-1" y="-1"/>
              <a:ext cx="14606430" cy="147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r>
                <a:rPr sz="4800">
                  <a:solidFill>
                    <a:srgbClr val="FFFFFF"/>
                  </a:solidFill>
                  <a:latin typeface="Courier"/>
                  <a:ea typeface="Courier"/>
                  <a:cs typeface="Courier"/>
                  <a:sym typeface="Courier"/>
                </a:rPr>
                <a:t>Uploading hosts [0.1.0]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867"/>
                                        </p:tgtEl>
                                        <p:attrNameLst>
                                          <p:attrName>style.visibility</p:attrName>
                                        </p:attrNameLst>
                                      </p:cBhvr>
                                      <p:to>
                                        <p:strVal val="visible"/>
                                      </p:to>
                                    </p:set>
                                    <p:animEffect filter="fade" transition="in">
                                      <p:cBhvr>
                                        <p:cTn id="7" dur="1000"/>
                                        <p:tgtEl>
                                          <p:spTgt spid="5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67" grpId="1"/>
    </p:bldLst>
  </p:timing>
</p:sld>
</file>

<file path=ppt/slides/slide3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77" name="Group 5877"/>
          <p:cNvGrpSpPr/>
          <p:nvPr/>
        </p:nvGrpSpPr>
        <p:grpSpPr>
          <a:xfrm>
            <a:off x="825582" y="1854200"/>
            <a:ext cx="14999413" cy="1219200"/>
            <a:chOff x="0" y="0"/>
            <a:chExt cx="14999411" cy="1219200"/>
          </a:xfrm>
        </p:grpSpPr>
        <p:sp>
          <p:nvSpPr>
            <p:cNvPr id="5875" name="Shape 5875"/>
            <p:cNvSpPr/>
            <p:nvPr/>
          </p:nvSpPr>
          <p:spPr>
            <a:xfrm>
              <a:off x="0" y="0"/>
              <a:ext cx="14999413"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800">
                  <a:solidFill>
                    <a:srgbClr val="FFFFFF"/>
                  </a:solidFill>
                  <a:latin typeface="Courier"/>
                  <a:ea typeface="Courier"/>
                  <a:cs typeface="Courier"/>
                  <a:sym typeface="Courier"/>
                </a:defRPr>
              </a:pPr>
            </a:p>
          </p:txBody>
        </p:sp>
        <p:sp>
          <p:nvSpPr>
            <p:cNvPr id="5876" name="Shape 5876"/>
            <p:cNvSpPr/>
            <p:nvPr/>
          </p:nvSpPr>
          <p:spPr>
            <a:xfrm>
              <a:off x="0" y="88899"/>
              <a:ext cx="14999413"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800">
                  <a:solidFill>
                    <a:srgbClr val="FFFFFF"/>
                  </a:solidFill>
                  <a:latin typeface="Courier"/>
                  <a:ea typeface="Courier"/>
                  <a:cs typeface="Courier"/>
                  <a:sym typeface="Courier"/>
                </a:defRPr>
              </a:lvl1pPr>
            </a:lstStyle>
            <a:p>
              <a:pPr lvl="0">
                <a:defRPr sz="1800">
                  <a:solidFill>
                    <a:srgbClr val="000000"/>
                  </a:solidFill>
                </a:defRPr>
              </a:pPr>
              <a:r>
                <a:rPr sz="3800">
                  <a:solidFill>
                    <a:srgbClr val="FFFFFF"/>
                  </a:solidFill>
                </a:rPr>
                <a:t>PS\&gt; knife node run_list add node1 'recipe[hosts]'</a:t>
              </a:r>
            </a:p>
          </p:txBody>
        </p:sp>
      </p:grpSp>
      <p:sp>
        <p:nvSpPr>
          <p:cNvPr id="5878" name="Shape 5878"/>
          <p:cNvSpPr/>
          <p:nvPr>
            <p:ph type="title"/>
          </p:nvPr>
        </p:nvSpPr>
        <p:spPr>
          <a:xfrm>
            <a:off x="800271" y="177800"/>
            <a:ext cx="14657235" cy="1117600"/>
          </a:xfrm>
          <a:prstGeom prst="rect">
            <a:avLst/>
          </a:prstGeom>
        </p:spPr>
        <p:txBody>
          <a:bodyPr lIns="0" tIns="0" rIns="0" bIns="0">
            <a:normAutofit fontScale="100000" lnSpcReduction="0"/>
          </a:bodyPr>
          <a:lstStyle/>
          <a:p>
            <a:pPr lvl="0" defTabSz="722376">
              <a:defRPr sz="1800">
                <a:solidFill>
                  <a:srgbClr val="000000"/>
                </a:solidFill>
                <a:effectLst/>
              </a:defRPr>
            </a:pPr>
            <a:r>
              <a:rPr sz="3400">
                <a:solidFill>
                  <a:srgbClr val="FFFFFF"/>
                </a:solidFill>
                <a:effectLst>
                  <a:outerShdw sx="100000" sy="100000" kx="0" ky="0" algn="b" rotWithShape="0" blurRad="25400" dist="30098" dir="2700000">
                    <a:srgbClr val="C0C0C0"/>
                  </a:outerShdw>
                </a:effectLst>
              </a:rPr>
              <a:t>Exercise: </a:t>
            </a:r>
            <a:br>
              <a:rPr sz="3400">
                <a:solidFill>
                  <a:srgbClr val="FFFFFF"/>
                </a:solidFill>
                <a:effectLst>
                  <a:outerShdw sx="100000" sy="100000" kx="0" ky="0" algn="b" rotWithShape="0" blurRad="25400" dist="30098" dir="2700000">
                    <a:srgbClr val="C0C0C0"/>
                  </a:outerShdw>
                </a:effectLst>
              </a:rPr>
            </a:br>
            <a:r>
              <a:rPr sz="3700">
                <a:solidFill>
                  <a:srgbClr val="FFFFFF"/>
                </a:solidFill>
                <a:effectLst>
                  <a:outerShdw sx="100000" sy="100000" kx="0" ky="0" algn="b" rotWithShape="0" blurRad="25400" dist="30098" dir="2700000">
                    <a:srgbClr val="C0C0C0"/>
                  </a:outerShdw>
                </a:effectLst>
              </a:rPr>
              <a:t>Add the hosts recipe to your test node’s run list</a:t>
            </a:r>
          </a:p>
        </p:txBody>
      </p:sp>
      <p:sp>
        <p:nvSpPr>
          <p:cNvPr id="5879" name="Shape 5879"/>
          <p:cNvSpPr/>
          <p:nvPr>
            <p:ph type="body" idx="1"/>
          </p:nvPr>
        </p:nvSpPr>
        <p:spPr>
          <a:xfrm>
            <a:off x="800273" y="3467104"/>
            <a:ext cx="15024722" cy="5143503"/>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4800">
                <a:solidFill>
                  <a:srgbClr val="FFFFFF"/>
                </a:solidFill>
                <a:latin typeface="Courier"/>
                <a:ea typeface="Courier"/>
                <a:cs typeface="Courier"/>
                <a:sym typeface="Courier"/>
              </a:rPr>
              <a:t>node1:</a:t>
            </a:r>
            <a:endParaRPr sz="4800">
              <a:solidFill>
                <a:srgbClr val="FFFFFF"/>
              </a:solidFill>
              <a:latin typeface="Courier"/>
              <a:ea typeface="Courier"/>
              <a:cs typeface="Courier"/>
              <a:sym typeface="Courier"/>
            </a:endParaRPr>
          </a:p>
          <a:p>
            <a:pPr lvl="0" marL="0" indent="0">
              <a:spcBef>
                <a:spcPts val="0"/>
              </a:spcBef>
              <a:buSzTx/>
              <a:buNone/>
              <a:defRPr sz="1800"/>
            </a:pPr>
            <a:r>
              <a:rPr sz="4800">
                <a:solidFill>
                  <a:srgbClr val="FFFFFF"/>
                </a:solidFill>
                <a:latin typeface="Courier"/>
                <a:ea typeface="Courier"/>
                <a:cs typeface="Courier"/>
                <a:sym typeface="Courier"/>
              </a:rPr>
              <a:t>  run_list:</a:t>
            </a:r>
            <a:endParaRPr sz="4800">
              <a:solidFill>
                <a:srgbClr val="FFFFFF"/>
              </a:solidFill>
              <a:latin typeface="Courier"/>
              <a:ea typeface="Courier"/>
              <a:cs typeface="Courier"/>
              <a:sym typeface="Courier"/>
            </a:endParaRPr>
          </a:p>
          <a:p>
            <a:pPr lvl="0" marL="0" indent="0">
              <a:spcBef>
                <a:spcPts val="0"/>
              </a:spcBef>
              <a:buSzTx/>
              <a:buNone/>
              <a:defRPr sz="1800"/>
            </a:pPr>
            <a:r>
              <a:rPr sz="4800">
                <a:solidFill>
                  <a:srgbClr val="FFFFFF"/>
                </a:solidFill>
                <a:latin typeface="Courier"/>
                <a:ea typeface="Courier"/>
                <a:cs typeface="Courier"/>
                <a:sym typeface="Courier"/>
              </a:rPr>
              <a:t>    recipe[iis_demo]</a:t>
            </a:r>
            <a:endParaRPr sz="4800">
              <a:solidFill>
                <a:srgbClr val="FFFFFF"/>
              </a:solidFill>
              <a:latin typeface="Courier"/>
              <a:ea typeface="Courier"/>
              <a:cs typeface="Courier"/>
              <a:sym typeface="Courier"/>
            </a:endParaRPr>
          </a:p>
          <a:p>
            <a:pPr lvl="0" marL="0" indent="0">
              <a:spcBef>
                <a:spcPts val="0"/>
              </a:spcBef>
              <a:buSzTx/>
              <a:buNone/>
              <a:defRPr sz="1800"/>
            </a:pPr>
            <a:r>
              <a:rPr sz="4800">
                <a:solidFill>
                  <a:srgbClr val="FFFFFF"/>
                </a:solidFill>
                <a:latin typeface="Courier"/>
                <a:ea typeface="Courier"/>
                <a:cs typeface="Courier"/>
                <a:sym typeface="Courier"/>
              </a:rPr>
              <a:t>    recipe[hosts]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877"/>
                                        </p:tgtEl>
                                        <p:attrNameLst>
                                          <p:attrName>style.visibility</p:attrName>
                                        </p:attrNameLst>
                                      </p:cBhvr>
                                      <p:to>
                                        <p:strVal val="visible"/>
                                      </p:to>
                                    </p:set>
                                    <p:animEffect filter="fade" transition="in">
                                      <p:cBhvr>
                                        <p:cTn id="7" dur="1000"/>
                                        <p:tgtEl>
                                          <p:spTgt spid="5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77" grpId="1"/>
    </p:bldLst>
  </p:timing>
</p:sld>
</file>

<file path=ppt/slides/slide3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85" name="Group 5885"/>
          <p:cNvGrpSpPr/>
          <p:nvPr/>
        </p:nvGrpSpPr>
        <p:grpSpPr>
          <a:xfrm>
            <a:off x="825580" y="1854200"/>
            <a:ext cx="14606430" cy="1219200"/>
            <a:chOff x="0" y="0"/>
            <a:chExt cx="14606429" cy="1219200"/>
          </a:xfrm>
        </p:grpSpPr>
        <p:sp>
          <p:nvSpPr>
            <p:cNvPr id="5883" name="Shape 5883"/>
            <p:cNvSpPr/>
            <p:nvPr/>
          </p:nvSpPr>
          <p:spPr>
            <a:xfrm>
              <a:off x="-1" y="0"/>
              <a:ext cx="14606430"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884" name="Shape 5884"/>
            <p:cNvSpPr/>
            <p:nvPr/>
          </p:nvSpPr>
          <p:spPr>
            <a:xfrm>
              <a:off x="-1" y="12699"/>
              <a:ext cx="14606430"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a:t>
              </a:r>
              <a:r>
                <a:rPr b="1" sz="4800">
                  <a:solidFill>
                    <a:srgbClr val="FFFFFF"/>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5886" name="Shape 588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Tree>
  </p:cSld>
  <p:clrMapOvr>
    <a:masterClrMapping/>
  </p:clrMapOvr>
  <p:transition spd="med" advClick="1"/>
</p:sld>
</file>

<file path=ppt/slides/slide3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92" name="Group 5892"/>
          <p:cNvGrpSpPr/>
          <p:nvPr/>
        </p:nvGrpSpPr>
        <p:grpSpPr>
          <a:xfrm>
            <a:off x="822280" y="3276599"/>
            <a:ext cx="14546763" cy="5569690"/>
            <a:chOff x="0" y="0"/>
            <a:chExt cx="14546761" cy="5569689"/>
          </a:xfrm>
        </p:grpSpPr>
        <p:sp>
          <p:nvSpPr>
            <p:cNvPr id="5890" name="Shape 5890"/>
            <p:cNvSpPr/>
            <p:nvPr/>
          </p:nvSpPr>
          <p:spPr>
            <a:xfrm>
              <a:off x="0" y="-1"/>
              <a:ext cx="14546763" cy="556969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defTabSz="914400">
                <a:defRPr sz="1600">
                  <a:solidFill>
                    <a:srgbClr val="FFFFFF"/>
                  </a:solidFill>
                  <a:latin typeface="Courier"/>
                  <a:ea typeface="Courier"/>
                  <a:cs typeface="Courier"/>
                  <a:sym typeface="Courier"/>
                </a:defRPr>
              </a:pPr>
            </a:p>
          </p:txBody>
        </p:sp>
        <p:sp>
          <p:nvSpPr>
            <p:cNvPr id="5891" name="Shape 5891"/>
            <p:cNvSpPr/>
            <p:nvPr/>
          </p:nvSpPr>
          <p:spPr>
            <a:xfrm>
              <a:off x="0" y="746493"/>
              <a:ext cx="14546763" cy="4076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defTabSz="914400">
                <a:defRPr sz="1800"/>
              </a:pPr>
              <a:endParaRPr sz="16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Template Context:</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on line #2</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  1: #This file is managed by server at &lt;%= node["fqdn"] %&gt;</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  2: &lt;% case node["datacenter"]["location"] -%&gt;</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  3: &lt;% when "china" -%&gt;</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  4:     0.0.0.0    nytimes.com</a:t>
              </a:r>
              <a:endParaRPr sz="16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  5: &lt;% end -%&gt;</a:t>
              </a:r>
              <a:endParaRPr sz="4800">
                <a:solidFill>
                  <a:srgbClr val="FFFFFF"/>
                </a:solidFill>
                <a:latin typeface="Calibri"/>
                <a:ea typeface="Calibri"/>
                <a:cs typeface="Calibri"/>
                <a:sym typeface="Calibri"/>
              </a:endParaRPr>
            </a:p>
            <a:p>
              <a:pPr lvl="0" marL="190500" indent="-190500" defTabSz="914400">
                <a:defRPr sz="1800"/>
              </a:pPr>
              <a:endParaRPr sz="16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[2014-02-25T02:49:26-08:00] INFO: Running queued delayed notifications before re-raising exception</a:t>
              </a:r>
              <a:endParaRPr sz="16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[2014-02-25T02:49:26-08:00] FATAL: Stacktrace dumped to c:/chef/cache/chef-stacktrace.out</a:t>
              </a:r>
              <a:endParaRPr sz="16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Chef Client failed. 1 resources updated in 16.114976 seconds</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[2014-02-25T02:49:26-08:00] INFO: Sending resource update report (run-id: d659518e-d981-49dc-9735-9b3cf5324be2)</a:t>
              </a:r>
              <a:endParaRPr sz="4800">
                <a:solidFill>
                  <a:srgbClr val="FFFFFF"/>
                </a:solidFill>
                <a:latin typeface="Calibri"/>
                <a:ea typeface="Calibri"/>
                <a:cs typeface="Calibri"/>
                <a:sym typeface="Calibri"/>
              </a:endParaRPr>
            </a:p>
            <a:p>
              <a:pPr lvl="0" marL="190500" indent="-190500" defTabSz="914400">
                <a:defRPr sz="1800"/>
              </a:pPr>
              <a:r>
                <a:rPr sz="1600">
                  <a:solidFill>
                    <a:srgbClr val="FFFFFF"/>
                  </a:solidFill>
                  <a:latin typeface="Courier"/>
                  <a:ea typeface="Courier"/>
                  <a:cs typeface="Courier"/>
                  <a:sym typeface="Courier"/>
                </a:rPr>
                <a:t>[2014-02-25T02:49:26-08:00] FATAL: Chef::Mixin::Template::TemplateError: undefined method `[]' for nil:NilClass</a:t>
              </a:r>
            </a:p>
          </p:txBody>
        </p:sp>
      </p:grpSp>
      <p:grpSp>
        <p:nvGrpSpPr>
          <p:cNvPr id="5895" name="Group 5895"/>
          <p:cNvGrpSpPr/>
          <p:nvPr/>
        </p:nvGrpSpPr>
        <p:grpSpPr>
          <a:xfrm>
            <a:off x="825580" y="1854200"/>
            <a:ext cx="14606430" cy="1219200"/>
            <a:chOff x="0" y="0"/>
            <a:chExt cx="14606429" cy="1219200"/>
          </a:xfrm>
        </p:grpSpPr>
        <p:sp>
          <p:nvSpPr>
            <p:cNvPr id="5893" name="Shape 5893"/>
            <p:cNvSpPr/>
            <p:nvPr/>
          </p:nvSpPr>
          <p:spPr>
            <a:xfrm>
              <a:off x="-1" y="0"/>
              <a:ext cx="14606430"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5894" name="Shape 5894"/>
            <p:cNvSpPr/>
            <p:nvPr/>
          </p:nvSpPr>
          <p:spPr>
            <a:xfrm>
              <a:off x="-1" y="12699"/>
              <a:ext cx="14606430"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a:t>
              </a:r>
              <a:r>
                <a:rPr b="1" sz="4800">
                  <a:solidFill>
                    <a:srgbClr val="FFFFFF"/>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5896" name="Shape 589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
        <p:nvSpPr>
          <p:cNvPr id="5897" name="Shape 5897"/>
          <p:cNvSpPr/>
          <p:nvPr/>
        </p:nvSpPr>
        <p:spPr>
          <a:xfrm>
            <a:off x="2690298" y="3708241"/>
            <a:ext cx="11139121" cy="448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b="1" sz="28800">
                <a:solidFill>
                  <a:srgbClr val="D90B00"/>
                </a:solidFill>
                <a:latin typeface="American Typewriter"/>
                <a:ea typeface="American Typewriter"/>
                <a:cs typeface="American Typewriter"/>
                <a:sym typeface="American Typewriter"/>
              </a:defRPr>
            </a:lvl1pPr>
          </a:lstStyle>
          <a:p>
            <a:pPr lvl="0">
              <a:defRPr b="0" sz="1800">
                <a:solidFill>
                  <a:srgbClr val="000000"/>
                </a:solidFill>
              </a:defRPr>
            </a:pPr>
            <a:r>
              <a:rPr b="1" sz="28800">
                <a:solidFill>
                  <a:srgbClr val="D90B00"/>
                </a:solidFill>
              </a:rPr>
              <a:t>FAIL!</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5897"/>
                                        </p:tgtEl>
                                        <p:attrNameLst>
                                          <p:attrName>style.visibility</p:attrName>
                                        </p:attrNameLst>
                                      </p:cBhvr>
                                      <p:to>
                                        <p:strVal val="visible"/>
                                      </p:to>
                                    </p:set>
                                    <p:animEffect filter="fade" transition="in">
                                      <p:cBhvr>
                                        <p:cTn id="7" dur="75"/>
                                        <p:tgtEl>
                                          <p:spTgt spid="5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7" grpId="1"/>
    </p:bldLst>
  </p:timing>
</p:sld>
</file>

<file path=ppt/slides/slide3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1" name="Shape 5901"/>
          <p:cNvSpPr/>
          <p:nvPr>
            <p:ph type="title"/>
          </p:nvPr>
        </p:nvSpPr>
        <p:spPr>
          <a:xfrm>
            <a:off x="800271" y="177800"/>
            <a:ext cx="14657235" cy="1117600"/>
          </a:xfrm>
          <a:prstGeom prst="rect">
            <a:avLst/>
          </a:prstGeom>
        </p:spPr>
        <p:txBody>
          <a:bodyPr lIns="0" tIns="0" rIns="0" bIns="0">
            <a:normAutofit fontScale="100000" lnSpcReduction="0"/>
          </a:bodyPr>
          <a:lstStyle>
            <a:lvl1pPr>
              <a:defRPr sz="4500"/>
            </a:lvl1pPr>
          </a:lstStyle>
          <a:p>
            <a:pPr lvl="0">
              <a:defRPr sz="1800">
                <a:solidFill>
                  <a:srgbClr val="000000"/>
                </a:solidFill>
                <a:effectLst/>
              </a:defRPr>
            </a:pPr>
            <a:r>
              <a:rPr sz="4500">
                <a:solidFill>
                  <a:srgbClr val="FFFFFF"/>
                </a:solidFill>
                <a:effectLst>
                  <a:outerShdw sx="100000" sy="100000" kx="0" ky="0" algn="b" rotWithShape="0" blurRad="38100" dist="38100" dir="2700000">
                    <a:srgbClr val="C0C0C0"/>
                  </a:outerShdw>
                </a:effectLst>
              </a:rPr>
              <a:t>You probably see this at the bottom of your screen...</a:t>
            </a:r>
          </a:p>
        </p:txBody>
      </p:sp>
      <p:grpSp>
        <p:nvGrpSpPr>
          <p:cNvPr id="5904" name="Group 5904"/>
          <p:cNvGrpSpPr/>
          <p:nvPr/>
        </p:nvGrpSpPr>
        <p:grpSpPr>
          <a:xfrm>
            <a:off x="822280" y="1616443"/>
            <a:ext cx="14546763" cy="7366001"/>
            <a:chOff x="0" y="0"/>
            <a:chExt cx="14546761" cy="7366000"/>
          </a:xfrm>
        </p:grpSpPr>
        <p:sp>
          <p:nvSpPr>
            <p:cNvPr id="5902" name="Shape 5902"/>
            <p:cNvSpPr/>
            <p:nvPr/>
          </p:nvSpPr>
          <p:spPr>
            <a:xfrm>
              <a:off x="0" y="136155"/>
              <a:ext cx="14546762" cy="709369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marL="190500" indent="-190500" defTabSz="914400">
                <a:defRPr sz="1400">
                  <a:solidFill>
                    <a:srgbClr val="FFFFFF"/>
                  </a:solidFill>
                  <a:latin typeface="Courier"/>
                  <a:ea typeface="Courier"/>
                  <a:cs typeface="Courier"/>
                  <a:sym typeface="Courier"/>
                </a:defRPr>
              </a:pPr>
            </a:p>
          </p:txBody>
        </p:sp>
        <p:sp>
          <p:nvSpPr>
            <p:cNvPr id="5903" name="Shape 5903"/>
            <p:cNvSpPr/>
            <p:nvPr/>
          </p:nvSpPr>
          <p:spPr>
            <a:xfrm>
              <a:off x="0" y="0"/>
              <a:ext cx="14546762" cy="7366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marL="190500" indent="-190500" defTabSz="914400">
                <a:defRPr sz="1800"/>
              </a:pPr>
              <a:r>
                <a:rPr sz="1400">
                  <a:solidFill>
                    <a:srgbClr val="FFFFFF"/>
                  </a:solidFill>
                  <a:latin typeface="Courier"/>
                  <a:ea typeface="Courier"/>
                  <a:cs typeface="Courier"/>
                  <a:sym typeface="Courier"/>
                </a:rPr>
                <a:t>Chef::Mixin::Template::TemplateError</a:t>
              </a:r>
              <a:endParaRPr sz="14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undefined method `[]' for nil:NilClass</a:t>
              </a:r>
              <a:endParaRPr sz="14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Resource Declaration:</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In C:/chef/cache/cookbooks/host/recipes/default.rb</a:t>
              </a:r>
              <a:endParaRPr sz="14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10: template "C:\\Windows\\System32\\drivers\\etc\\hosts" do</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11:   source "host.erb"</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12: end</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Compiled Resource:</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Declared in C:/chef/cache/cookbooks/host/recipes/default.rb:9:in `from_file'</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template("C:\Windows\System32\drivers\etc\hosts") do</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provider Chef::Provider::Template</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action "create"</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retries 0</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endParaRPr sz="14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Template Context: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on line #2</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1: #This file is managed by server at &lt;%= node["fqdn"] %&gt;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2: &lt;% case node["datacenter"]["location"] %&gt;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3: &lt;% when 'china' %&gt;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4:     0.0.0.0    nytimes.com</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  5: &lt;% else %&gt;</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[2014-02-25T02:49:26-08:00] INFO: Running queued delayed notifications before re-raising exception</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[2014-02-25T02:49:26-08:00] FATAL: Stacktrace dumped to c:/chef/cache/chef-stacktrace.out</a:t>
              </a:r>
              <a:endParaRPr sz="14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Chef Client failed. 1 resources updated in 16.114976 seconds</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[2014-02-25T02:49:26-08:00] INFO: Sending resource update report (run-id: d659518e-d981-49dc-9735-9b3cf5324be2)</a:t>
              </a:r>
              <a:endParaRPr sz="4800">
                <a:solidFill>
                  <a:srgbClr val="FFFFFF"/>
                </a:solidFill>
                <a:latin typeface="Calibri"/>
                <a:ea typeface="Calibri"/>
                <a:cs typeface="Calibri"/>
                <a:sym typeface="Calibri"/>
              </a:endParaRPr>
            </a:p>
            <a:p>
              <a:pPr lvl="0" marL="190500" indent="-190500" defTabSz="914400">
                <a:defRPr sz="1800"/>
              </a:pPr>
              <a:r>
                <a:rPr sz="1400">
                  <a:solidFill>
                    <a:srgbClr val="FFFFFF"/>
                  </a:solidFill>
                  <a:latin typeface="Courier"/>
                  <a:ea typeface="Courier"/>
                  <a:cs typeface="Courier"/>
                  <a:sym typeface="Courier"/>
                </a:rPr>
                <a:t>[2014-02-25T02:49:26-08:00] FATAL: Chef::Mixin::Template::TemplateError: undefined method `[]' for nil:NilClass</a:t>
              </a:r>
            </a:p>
          </p:txBody>
        </p:sp>
      </p:grpSp>
      <p:sp>
        <p:nvSpPr>
          <p:cNvPr id="5905" name="Shape 5905"/>
          <p:cNvSpPr/>
          <p:nvPr/>
        </p:nvSpPr>
        <p:spPr>
          <a:xfrm>
            <a:off x="965993" y="7772399"/>
            <a:ext cx="12039603" cy="881597"/>
          </a:xfrm>
          <a:prstGeom prst="rect">
            <a:avLst/>
          </a:prstGeom>
          <a:ln w="38100">
            <a:solidFill>
              <a:srgbClr val="FF7F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3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9" name="Shape 590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Stack Traces </a:t>
            </a:r>
          </a:p>
        </p:txBody>
      </p:sp>
      <p:sp>
        <p:nvSpPr>
          <p:cNvPr id="5910" name="Shape 591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 stack trace tells you where in a program an error occurred</a:t>
            </a:r>
            <a:endParaRPr sz="4600"/>
          </a:p>
          <a:p>
            <a:pPr lvl="0">
              <a:defRPr sz="1800"/>
            </a:pPr>
            <a:endParaRPr sz="4600"/>
          </a:p>
          <a:p>
            <a:pPr lvl="0" marL="944574" indent="-944574">
              <a:defRPr sz="1800"/>
            </a:pPr>
            <a:r>
              <a:rPr sz="4600"/>
              <a:t>They can (obviously) be very detailed</a:t>
            </a:r>
            <a:endParaRPr sz="4600"/>
          </a:p>
          <a:p>
            <a:pPr lvl="0">
              <a:defRPr sz="1800"/>
            </a:pPr>
            <a:endParaRPr sz="4600"/>
          </a:p>
          <a:p>
            <a:pPr lvl="0" marL="944574" indent="-944574">
              <a:defRPr sz="1800"/>
            </a:pPr>
            <a:r>
              <a:rPr sz="4600"/>
              <a:t>They can also be intensely useful, as they supply the data you need to find a problem</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2" name="Shape 1892"/>
          <p:cNvSpPr/>
          <p:nvPr/>
        </p:nvSpPr>
        <p:spPr>
          <a:xfrm>
            <a:off x="6447468" y="2184400"/>
            <a:ext cx="1170103"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93" name="Shape 1893"/>
          <p:cNvSpPr/>
          <p:nvPr/>
        </p:nvSpPr>
        <p:spPr>
          <a:xfrm>
            <a:off x="9505291" y="2525179"/>
            <a:ext cx="1841682"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1894" name="Shape 1894"/>
          <p:cNvSpPr/>
          <p:nvPr/>
        </p:nvSpPr>
        <p:spPr>
          <a:xfrm>
            <a:off x="6447468"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95" name="Shape 1895"/>
          <p:cNvSpPr/>
          <p:nvPr/>
        </p:nvSpPr>
        <p:spPr>
          <a:xfrm>
            <a:off x="12471030" y="3865028"/>
            <a:ext cx="2692666"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896" name="Shape 1896"/>
          <p:cNvSpPr/>
          <p:nvPr/>
        </p:nvSpPr>
        <p:spPr>
          <a:xfrm>
            <a:off x="5009053"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97" name="Shape 1897"/>
          <p:cNvSpPr/>
          <p:nvPr/>
        </p:nvSpPr>
        <p:spPr>
          <a:xfrm>
            <a:off x="7979554" y="3524251"/>
            <a:ext cx="1170104"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98" name="Shape 1898"/>
          <p:cNvSpPr/>
          <p:nvPr/>
        </p:nvSpPr>
        <p:spPr>
          <a:xfrm>
            <a:off x="6471282"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899" name="Shape 1899"/>
          <p:cNvSpPr/>
          <p:nvPr/>
        </p:nvSpPr>
        <p:spPr>
          <a:xfrm>
            <a:off x="7909697"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0" name="Shape 1900"/>
          <p:cNvSpPr/>
          <p:nvPr/>
        </p:nvSpPr>
        <p:spPr>
          <a:xfrm>
            <a:off x="9336999" y="5292190"/>
            <a:ext cx="422951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 Cache</a:t>
            </a:r>
          </a:p>
        </p:txBody>
      </p:sp>
      <p:sp>
        <p:nvSpPr>
          <p:cNvPr id="1901" name="Shape 1901"/>
          <p:cNvSpPr/>
          <p:nvPr/>
        </p:nvSpPr>
        <p:spPr>
          <a:xfrm>
            <a:off x="7979554" y="21844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2" name="Shape 1902"/>
          <p:cNvSpPr/>
          <p:nvPr/>
        </p:nvSpPr>
        <p:spPr>
          <a:xfrm>
            <a:off x="9511641"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3" name="Shape 1903"/>
          <p:cNvSpPr/>
          <p:nvPr/>
        </p:nvSpPr>
        <p:spPr>
          <a:xfrm>
            <a:off x="10950057"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4" name="Shape 1904"/>
          <p:cNvSpPr/>
          <p:nvPr/>
        </p:nvSpPr>
        <p:spPr>
          <a:xfrm>
            <a:off x="6495096" y="6376989"/>
            <a:ext cx="1168517"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5" name="Shape 1905"/>
          <p:cNvSpPr/>
          <p:nvPr/>
        </p:nvSpPr>
        <p:spPr>
          <a:xfrm>
            <a:off x="7933511" y="6376989"/>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06" name="Shape 1906"/>
          <p:cNvSpPr/>
          <p:nvPr/>
        </p:nvSpPr>
        <p:spPr>
          <a:xfrm>
            <a:off x="9360813" y="6719354"/>
            <a:ext cx="4597851"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DBs</a:t>
            </a:r>
          </a:p>
        </p:txBody>
      </p:sp>
      <p:sp>
        <p:nvSpPr>
          <p:cNvPr id="1907" name="Shape 1907"/>
          <p:cNvSpPr/>
          <p:nvPr/>
        </p:nvSpPr>
        <p:spPr>
          <a:xfrm flipV="1">
            <a:off x="7404823" y="6946899"/>
            <a:ext cx="850985" cy="25402"/>
          </a:xfrm>
          <a:prstGeom prst="line">
            <a:avLst/>
          </a:prstGeom>
          <a:ln w="38100">
            <a:solidFill/>
            <a:miter/>
          </a:ln>
        </p:spPr>
        <p:txBody>
          <a:bodyPr lIns="0" tIns="0" rIns="0" bIns="0"/>
          <a:lstStyle/>
          <a:p>
            <a:pPr lvl="0" defTabSz="457200">
              <a:defRPr sz="1200"/>
            </a:pPr>
          </a:p>
        </p:txBody>
      </p:sp>
      <p:sp>
        <p:nvSpPr>
          <p:cNvPr id="1908" name="Shape 1908"/>
          <p:cNvSpPr/>
          <p:nvPr/>
        </p:nvSpPr>
        <p:spPr>
          <a:xfrm flipH="1">
            <a:off x="5563144" y="2570163"/>
            <a:ext cx="1554317" cy="1531939"/>
          </a:xfrm>
          <a:prstGeom prst="line">
            <a:avLst/>
          </a:prstGeom>
          <a:ln w="38100">
            <a:solidFill/>
            <a:miter/>
          </a:ln>
        </p:spPr>
        <p:txBody>
          <a:bodyPr lIns="0" tIns="0" rIns="0" bIns="0"/>
          <a:lstStyle/>
          <a:p>
            <a:pPr lvl="0" defTabSz="457200">
              <a:defRPr sz="1200"/>
            </a:pPr>
          </a:p>
        </p:txBody>
      </p:sp>
      <p:sp>
        <p:nvSpPr>
          <p:cNvPr id="1909" name="Shape 1909"/>
          <p:cNvSpPr/>
          <p:nvPr/>
        </p:nvSpPr>
        <p:spPr>
          <a:xfrm>
            <a:off x="7125396" y="2552699"/>
            <a:ext cx="12703" cy="1498602"/>
          </a:xfrm>
          <a:prstGeom prst="line">
            <a:avLst/>
          </a:prstGeom>
          <a:ln w="38100">
            <a:solidFill/>
            <a:miter/>
          </a:ln>
        </p:spPr>
        <p:txBody>
          <a:bodyPr lIns="0" tIns="0" rIns="0" bIns="0"/>
          <a:lstStyle/>
          <a:p>
            <a:pPr lvl="0" defTabSz="457200">
              <a:defRPr sz="1200"/>
            </a:pPr>
          </a:p>
        </p:txBody>
      </p:sp>
      <p:sp>
        <p:nvSpPr>
          <p:cNvPr id="1910" name="Shape 1910"/>
          <p:cNvSpPr/>
          <p:nvPr/>
        </p:nvSpPr>
        <p:spPr>
          <a:xfrm>
            <a:off x="7125396" y="2578099"/>
            <a:ext cx="1474934" cy="1381127"/>
          </a:xfrm>
          <a:prstGeom prst="line">
            <a:avLst/>
          </a:prstGeom>
          <a:ln w="38100">
            <a:solidFill/>
            <a:miter/>
          </a:ln>
        </p:spPr>
        <p:txBody>
          <a:bodyPr lIns="0" tIns="0" rIns="0" bIns="0"/>
          <a:lstStyle/>
          <a:p>
            <a:pPr lvl="0" defTabSz="457200">
              <a:defRPr sz="1200"/>
            </a:pPr>
          </a:p>
        </p:txBody>
      </p:sp>
      <p:sp>
        <p:nvSpPr>
          <p:cNvPr id="1911" name="Shape 1911"/>
          <p:cNvSpPr/>
          <p:nvPr/>
        </p:nvSpPr>
        <p:spPr>
          <a:xfrm>
            <a:off x="7133335" y="2578100"/>
            <a:ext cx="2991144" cy="1439864"/>
          </a:xfrm>
          <a:prstGeom prst="line">
            <a:avLst/>
          </a:prstGeom>
          <a:ln w="38100">
            <a:solidFill/>
            <a:miter/>
          </a:ln>
        </p:spPr>
        <p:txBody>
          <a:bodyPr lIns="0" tIns="0" rIns="0" bIns="0"/>
          <a:lstStyle/>
          <a:p>
            <a:pPr lvl="0" defTabSz="457200">
              <a:defRPr sz="1200"/>
            </a:pPr>
          </a:p>
        </p:txBody>
      </p:sp>
      <p:sp>
        <p:nvSpPr>
          <p:cNvPr id="1912" name="Shape 1912"/>
          <p:cNvSpPr/>
          <p:nvPr/>
        </p:nvSpPr>
        <p:spPr>
          <a:xfrm>
            <a:off x="7115870" y="2576513"/>
            <a:ext cx="4485128" cy="1484314"/>
          </a:xfrm>
          <a:prstGeom prst="line">
            <a:avLst/>
          </a:prstGeom>
          <a:ln w="38100">
            <a:solidFill/>
            <a:miter/>
          </a:ln>
        </p:spPr>
        <p:txBody>
          <a:bodyPr lIns="0" tIns="0" rIns="0" bIns="0"/>
          <a:lstStyle/>
          <a:p>
            <a:pPr lvl="0" defTabSz="457200">
              <a:defRPr sz="1200"/>
            </a:pPr>
          </a:p>
        </p:txBody>
      </p:sp>
      <p:sp>
        <p:nvSpPr>
          <p:cNvPr id="1913" name="Shape 1913"/>
          <p:cNvSpPr/>
          <p:nvPr/>
        </p:nvSpPr>
        <p:spPr>
          <a:xfrm flipH="1">
            <a:off x="5569494" y="2652714"/>
            <a:ext cx="3011784" cy="1438277"/>
          </a:xfrm>
          <a:prstGeom prst="line">
            <a:avLst/>
          </a:prstGeom>
          <a:ln w="38100">
            <a:solidFill/>
            <a:miter/>
          </a:ln>
        </p:spPr>
        <p:txBody>
          <a:bodyPr lIns="0" tIns="0" rIns="0" bIns="0"/>
          <a:lstStyle/>
          <a:p>
            <a:pPr lvl="0" defTabSz="457200">
              <a:defRPr sz="1200"/>
            </a:pPr>
          </a:p>
        </p:txBody>
      </p:sp>
      <p:sp>
        <p:nvSpPr>
          <p:cNvPr id="1914" name="Shape 1914"/>
          <p:cNvSpPr/>
          <p:nvPr/>
        </p:nvSpPr>
        <p:spPr>
          <a:xfrm flipH="1">
            <a:off x="7131746" y="2644775"/>
            <a:ext cx="1463820" cy="1395414"/>
          </a:xfrm>
          <a:prstGeom prst="line">
            <a:avLst/>
          </a:prstGeom>
          <a:ln w="38100">
            <a:solidFill/>
            <a:miter/>
          </a:ln>
        </p:spPr>
        <p:txBody>
          <a:bodyPr lIns="0" tIns="0" rIns="0" bIns="0"/>
          <a:lstStyle/>
          <a:p>
            <a:pPr lvl="0" defTabSz="457200">
              <a:defRPr sz="1200"/>
            </a:pPr>
          </a:p>
        </p:txBody>
      </p:sp>
      <p:sp>
        <p:nvSpPr>
          <p:cNvPr id="1915" name="Shape 1915"/>
          <p:cNvSpPr/>
          <p:nvPr/>
        </p:nvSpPr>
        <p:spPr>
          <a:xfrm>
            <a:off x="8598740" y="2628899"/>
            <a:ext cx="2" cy="1346202"/>
          </a:xfrm>
          <a:prstGeom prst="line">
            <a:avLst/>
          </a:prstGeom>
          <a:ln w="38100">
            <a:solidFill/>
            <a:miter/>
          </a:ln>
        </p:spPr>
        <p:txBody>
          <a:bodyPr lIns="0" tIns="0" rIns="0" bIns="0"/>
          <a:lstStyle/>
          <a:p>
            <a:pPr lvl="0" defTabSz="457200">
              <a:defRPr sz="1200"/>
            </a:pPr>
          </a:p>
        </p:txBody>
      </p:sp>
      <p:sp>
        <p:nvSpPr>
          <p:cNvPr id="1916" name="Shape 1916"/>
          <p:cNvSpPr/>
          <p:nvPr/>
        </p:nvSpPr>
        <p:spPr>
          <a:xfrm>
            <a:off x="8595565" y="2647949"/>
            <a:ext cx="1540027" cy="1377952"/>
          </a:xfrm>
          <a:prstGeom prst="line">
            <a:avLst/>
          </a:prstGeom>
          <a:ln w="38100">
            <a:solidFill/>
            <a:miter/>
          </a:ln>
        </p:spPr>
        <p:txBody>
          <a:bodyPr lIns="0" tIns="0" rIns="0" bIns="0"/>
          <a:lstStyle/>
          <a:p>
            <a:pPr lvl="0" defTabSz="457200">
              <a:defRPr sz="1200"/>
            </a:pPr>
          </a:p>
        </p:txBody>
      </p:sp>
      <p:sp>
        <p:nvSpPr>
          <p:cNvPr id="1917" name="Shape 1917"/>
          <p:cNvSpPr/>
          <p:nvPr/>
        </p:nvSpPr>
        <p:spPr>
          <a:xfrm>
            <a:off x="8586037" y="2646363"/>
            <a:ext cx="3022897" cy="1416052"/>
          </a:xfrm>
          <a:prstGeom prst="line">
            <a:avLst/>
          </a:prstGeom>
          <a:ln w="38100">
            <a:solidFill/>
            <a:miter/>
          </a:ln>
        </p:spPr>
        <p:txBody>
          <a:bodyPr lIns="0" tIns="0" rIns="0" bIns="0"/>
          <a:lstStyle/>
          <a:p>
            <a:pPr lvl="0" defTabSz="457200">
              <a:defRPr sz="1200"/>
            </a:pPr>
          </a:p>
        </p:txBody>
      </p:sp>
      <p:sp>
        <p:nvSpPr>
          <p:cNvPr id="1918" name="Shape 1918"/>
          <p:cNvSpPr/>
          <p:nvPr/>
        </p:nvSpPr>
        <p:spPr>
          <a:xfrm>
            <a:off x="7125396" y="5562599"/>
            <a:ext cx="2" cy="1333502"/>
          </a:xfrm>
          <a:prstGeom prst="line">
            <a:avLst/>
          </a:prstGeom>
          <a:ln w="38100">
            <a:solidFill/>
            <a:miter/>
          </a:ln>
        </p:spPr>
        <p:txBody>
          <a:bodyPr lIns="0" tIns="0" rIns="0" bIns="0"/>
          <a:lstStyle/>
          <a:p>
            <a:pPr lvl="0" defTabSz="457200">
              <a:defRPr sz="1200"/>
            </a:pPr>
          </a:p>
        </p:txBody>
      </p:sp>
      <p:sp>
        <p:nvSpPr>
          <p:cNvPr id="1919" name="Shape 1919"/>
          <p:cNvSpPr/>
          <p:nvPr/>
        </p:nvSpPr>
        <p:spPr>
          <a:xfrm flipH="1">
            <a:off x="7130160" y="5575301"/>
            <a:ext cx="1405076" cy="1304927"/>
          </a:xfrm>
          <a:prstGeom prst="line">
            <a:avLst/>
          </a:prstGeom>
          <a:ln w="38100">
            <a:solidFill/>
            <a:miter/>
          </a:ln>
        </p:spPr>
        <p:txBody>
          <a:bodyPr lIns="0" tIns="0" rIns="0" bIns="0"/>
          <a:lstStyle/>
          <a:p>
            <a:pPr lvl="0" defTabSz="457200">
              <a:defRPr sz="1200"/>
            </a:pPr>
          </a:p>
        </p:txBody>
      </p:sp>
      <p:sp>
        <p:nvSpPr>
          <p:cNvPr id="1920" name="Shape 1920"/>
          <p:cNvSpPr/>
          <p:nvPr/>
        </p:nvSpPr>
        <p:spPr>
          <a:xfrm flipV="1">
            <a:off x="7430226" y="5499098"/>
            <a:ext cx="749375" cy="25402"/>
          </a:xfrm>
          <a:prstGeom prst="line">
            <a:avLst/>
          </a:prstGeom>
          <a:ln w="38100">
            <a:solidFill/>
            <a:miter/>
          </a:ln>
        </p:spPr>
        <p:txBody>
          <a:bodyPr lIns="0" tIns="0" rIns="0" bIns="0"/>
          <a:lstStyle/>
          <a:p>
            <a:pPr lvl="0" defTabSz="457200">
              <a:defRPr sz="1200"/>
            </a:pPr>
          </a:p>
        </p:txBody>
      </p:sp>
      <p:sp>
        <p:nvSpPr>
          <p:cNvPr id="1921" name="Shape 1921"/>
          <p:cNvSpPr/>
          <p:nvPr/>
        </p:nvSpPr>
        <p:spPr>
          <a:xfrm flipH="1" flipV="1">
            <a:off x="5639351" y="4292598"/>
            <a:ext cx="1511450" cy="1041403"/>
          </a:xfrm>
          <a:prstGeom prst="line">
            <a:avLst/>
          </a:prstGeom>
          <a:ln w="38100">
            <a:solidFill/>
            <a:miter/>
          </a:ln>
        </p:spPr>
        <p:txBody>
          <a:bodyPr lIns="0" tIns="0" rIns="0" bIns="0"/>
          <a:lstStyle/>
          <a:p>
            <a:pPr lvl="0" defTabSz="457200">
              <a:defRPr sz="1200"/>
            </a:pPr>
          </a:p>
        </p:txBody>
      </p:sp>
      <p:sp>
        <p:nvSpPr>
          <p:cNvPr id="1922" name="Shape 1922"/>
          <p:cNvSpPr/>
          <p:nvPr/>
        </p:nvSpPr>
        <p:spPr>
          <a:xfrm flipH="1" flipV="1">
            <a:off x="7150799" y="4381498"/>
            <a:ext cx="1590" cy="952502"/>
          </a:xfrm>
          <a:prstGeom prst="line">
            <a:avLst/>
          </a:prstGeom>
          <a:ln w="38100">
            <a:solidFill/>
            <a:miter/>
          </a:ln>
        </p:spPr>
        <p:txBody>
          <a:bodyPr lIns="0" tIns="0" rIns="0" bIns="0"/>
          <a:lstStyle/>
          <a:p>
            <a:pPr lvl="0" defTabSz="457200">
              <a:defRPr sz="1200"/>
            </a:pPr>
          </a:p>
        </p:txBody>
      </p:sp>
      <p:sp>
        <p:nvSpPr>
          <p:cNvPr id="1923" name="Shape 1923"/>
          <p:cNvSpPr/>
          <p:nvPr/>
        </p:nvSpPr>
        <p:spPr>
          <a:xfrm flipV="1">
            <a:off x="7141271" y="4368798"/>
            <a:ext cx="1482872" cy="971552"/>
          </a:xfrm>
          <a:prstGeom prst="line">
            <a:avLst/>
          </a:prstGeom>
          <a:ln w="38100">
            <a:solidFill/>
            <a:miter/>
          </a:ln>
        </p:spPr>
        <p:txBody>
          <a:bodyPr lIns="0" tIns="0" rIns="0" bIns="0"/>
          <a:lstStyle/>
          <a:p>
            <a:pPr lvl="0" defTabSz="457200">
              <a:defRPr sz="1200"/>
            </a:pPr>
          </a:p>
        </p:txBody>
      </p:sp>
      <p:sp>
        <p:nvSpPr>
          <p:cNvPr id="1924" name="Shape 1924"/>
          <p:cNvSpPr/>
          <p:nvPr/>
        </p:nvSpPr>
        <p:spPr>
          <a:xfrm flipV="1">
            <a:off x="7153974" y="4444998"/>
            <a:ext cx="3045124" cy="889002"/>
          </a:xfrm>
          <a:prstGeom prst="line">
            <a:avLst/>
          </a:prstGeom>
          <a:ln w="38100">
            <a:solidFill/>
            <a:miter/>
          </a:ln>
        </p:spPr>
        <p:txBody>
          <a:bodyPr lIns="0" tIns="0" rIns="0" bIns="0"/>
          <a:lstStyle/>
          <a:p>
            <a:pPr lvl="0" defTabSz="457200">
              <a:defRPr sz="1200"/>
            </a:pPr>
          </a:p>
        </p:txBody>
      </p:sp>
      <p:sp>
        <p:nvSpPr>
          <p:cNvPr id="1925" name="Shape 1925"/>
          <p:cNvSpPr/>
          <p:nvPr/>
        </p:nvSpPr>
        <p:spPr>
          <a:xfrm flipV="1">
            <a:off x="7157149" y="4456112"/>
            <a:ext cx="4527992" cy="874714"/>
          </a:xfrm>
          <a:prstGeom prst="line">
            <a:avLst/>
          </a:prstGeom>
          <a:ln w="38100">
            <a:solidFill/>
            <a:miter/>
          </a:ln>
        </p:spPr>
        <p:txBody>
          <a:bodyPr lIns="0" tIns="0" rIns="0" bIns="0"/>
          <a:lstStyle/>
          <a:p>
            <a:pPr lvl="0" defTabSz="457200">
              <a:defRPr sz="1200"/>
            </a:pPr>
          </a:p>
        </p:txBody>
      </p:sp>
      <p:sp>
        <p:nvSpPr>
          <p:cNvPr id="1926" name="Shape 192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Infrastructure has a Topology</a:t>
            </a:r>
          </a:p>
        </p:txBody>
      </p:sp>
    </p:spTree>
  </p:cSld>
  <p:clrMapOvr>
    <a:masterClrMapping/>
  </p:clrMapOvr>
  <p:transition spd="med" advClick="1"/>
</p:sld>
</file>

<file path=ppt/slides/slide3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2" name="Shape 59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Scroll up</a:t>
            </a:r>
          </a:p>
        </p:txBody>
      </p:sp>
      <p:sp>
        <p:nvSpPr>
          <p:cNvPr id="5913" name="Shape 5913"/>
          <p:cNvSpPr/>
          <p:nvPr>
            <p:ph type="body" idx="1"/>
          </p:nvPr>
        </p:nvSpPr>
        <p:spPr>
          <a:xfrm>
            <a:off x="812879" y="1676400"/>
            <a:ext cx="14631831" cy="3175000"/>
          </a:xfrm>
          <a:prstGeom prst="rect">
            <a:avLst/>
          </a:prstGeom>
        </p:spPr>
        <p:txBody>
          <a:bodyPr>
            <a:normAutofit fontScale="100000" lnSpcReduction="0"/>
          </a:bodyPr>
          <a:lstStyle/>
          <a:p>
            <a:pPr lvl="0" marL="825387" indent="-825387">
              <a:defRPr sz="1800"/>
            </a:pPr>
            <a:r>
              <a:rPr sz="4300"/>
              <a:t>In this case, Chef actually knows exactly what went wrong.</a:t>
            </a:r>
            <a:endParaRPr sz="4300"/>
          </a:p>
          <a:p>
            <a:pPr lvl="0" marL="825387" indent="-825387">
              <a:defRPr sz="1800"/>
            </a:pPr>
            <a:r>
              <a:rPr sz="4300"/>
              <a:t>Scroll up to find out.</a:t>
            </a:r>
          </a:p>
        </p:txBody>
      </p:sp>
      <p:grpSp>
        <p:nvGrpSpPr>
          <p:cNvPr id="5916" name="Group 5916"/>
          <p:cNvGrpSpPr/>
          <p:nvPr/>
        </p:nvGrpSpPr>
        <p:grpSpPr>
          <a:xfrm>
            <a:off x="825580" y="3708400"/>
            <a:ext cx="14606430" cy="4927600"/>
            <a:chOff x="0" y="0"/>
            <a:chExt cx="14606429" cy="4927600"/>
          </a:xfrm>
        </p:grpSpPr>
        <p:sp>
          <p:nvSpPr>
            <p:cNvPr id="5914" name="Shape 5914"/>
            <p:cNvSpPr/>
            <p:nvPr/>
          </p:nvSpPr>
          <p:spPr>
            <a:xfrm>
              <a:off x="-1" y="0"/>
              <a:ext cx="14606430" cy="49276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2000">
                  <a:solidFill>
                    <a:srgbClr val="FFFFFF"/>
                  </a:solidFill>
                  <a:latin typeface="Courier"/>
                  <a:ea typeface="Courier"/>
                  <a:cs typeface="Courier"/>
                  <a:sym typeface="Courier"/>
                </a:defRPr>
              </a:pPr>
            </a:p>
          </p:txBody>
        </p:sp>
        <p:sp>
          <p:nvSpPr>
            <p:cNvPr id="5915" name="Shape 5915"/>
            <p:cNvSpPr/>
            <p:nvPr/>
          </p:nvSpPr>
          <p:spPr>
            <a:xfrm>
              <a:off x="-1" y="177799"/>
              <a:ext cx="14606430" cy="4572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000">
                  <a:solidFill>
                    <a:srgbClr val="FFFFFF"/>
                  </a:solidFill>
                  <a:latin typeface="Courier"/>
                  <a:ea typeface="Courier"/>
                  <a:cs typeface="Courier"/>
                  <a:sym typeface="Courier"/>
                </a:rPr>
                <a: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Error executing action `create` on resource 'template[C:\Windows\System32\drivers\etc\hosts]'</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a:t>
              </a:r>
              <a:endParaRPr>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Chef::Mixin::Template::TemplateError</a:t>
              </a: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undefined method `[]' for nil:NilClass</a:t>
              </a:r>
              <a:endParaRPr sz="2000">
                <a:solidFill>
                  <a:srgbClr val="FFFFFF"/>
                </a:solidFill>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Resource Declaration:</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In C:/chef/cache/cookbooks/host/recipes/default.rb</a:t>
              </a:r>
              <a:endParaRPr sz="2000">
                <a:solidFill>
                  <a:srgbClr val="FFFFFF"/>
                </a:solidFill>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10: template "C:\\Windows\\System32\\drivers\\etc\\hosts" do</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11:   source "host.erb"</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12: end</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16" grpId="1"/>
    </p:bldLst>
  </p:timing>
</p:sld>
</file>

<file path=ppt/slides/slide3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0" name="Shape 5920"/>
          <p:cNvSpPr/>
          <p:nvPr>
            <p:ph type="title"/>
          </p:nvPr>
        </p:nvSpPr>
        <p:spPr>
          <a:xfrm>
            <a:off x="800176" y="-152400"/>
            <a:ext cx="14657235" cy="1498600"/>
          </a:xfrm>
          <a:prstGeom prst="rect">
            <a:avLst/>
          </a:prstGeom>
        </p:spPr>
        <p:txBody>
          <a:bodyPr lIns="0" tIns="0" rIns="0" bIns="0">
            <a:normAutofit fontScale="100000" lnSpcReduction="0"/>
          </a:bodyPr>
          <a:lstStyle>
            <a:lvl1pPr>
              <a:defRPr sz="4000"/>
            </a:lvl1pPr>
          </a:lstStyle>
          <a:p>
            <a:pPr lvl="0">
              <a:defRPr sz="1800">
                <a:solidFill>
                  <a:srgbClr val="000000"/>
                </a:solidFill>
                <a:effectLst/>
              </a:defRPr>
            </a:pPr>
            <a:r>
              <a:rPr sz="4000">
                <a:solidFill>
                  <a:srgbClr val="FFFFFF"/>
                </a:solidFill>
                <a:effectLst>
                  <a:outerShdw sx="100000" sy="100000" kx="0" ky="0" algn="b" rotWithShape="0" blurRad="38100" dist="38100" dir="2700000">
                    <a:srgbClr val="C0C0C0"/>
                  </a:outerShdw>
                </a:effectLst>
              </a:rPr>
              <a:t>We do not have the attribute we are using in the conditional</a:t>
            </a:r>
          </a:p>
        </p:txBody>
      </p:sp>
      <p:grpSp>
        <p:nvGrpSpPr>
          <p:cNvPr id="5923" name="Group 5923"/>
          <p:cNvGrpSpPr/>
          <p:nvPr/>
        </p:nvGrpSpPr>
        <p:grpSpPr>
          <a:xfrm>
            <a:off x="825580" y="1854200"/>
            <a:ext cx="14606430" cy="3022600"/>
            <a:chOff x="0" y="0"/>
            <a:chExt cx="14606429" cy="3022600"/>
          </a:xfrm>
        </p:grpSpPr>
        <p:sp>
          <p:nvSpPr>
            <p:cNvPr id="5921" name="Shape 5921"/>
            <p:cNvSpPr/>
            <p:nvPr/>
          </p:nvSpPr>
          <p:spPr>
            <a:xfrm>
              <a:off x="-1" y="0"/>
              <a:ext cx="14606430" cy="30226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5922" name="Shape 5922"/>
            <p:cNvSpPr/>
            <p:nvPr/>
          </p:nvSpPr>
          <p:spPr>
            <a:xfrm>
              <a:off x="-1" y="406399"/>
              <a:ext cx="14606430" cy="220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400">
                  <a:solidFill>
                    <a:srgbClr val="FFFFFF"/>
                  </a:solidFill>
                  <a:latin typeface="Courier"/>
                  <a:ea typeface="Courier"/>
                  <a:cs typeface="Courier"/>
                  <a:sym typeface="Courier"/>
                </a:rPr>
                <a:t>[2014-02-25T02:49:22-08:00] INFO: Run List expands to [iis_demo, hosts]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[2014-02-25T02:49:22-08:00] INFO: Starting Chef Run for node1</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[2014-02-25T02:49:22-08:00] INFO: Running start handlers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[2014-02-25T02:49:22-08:00] INFO: Start handlers complete.</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resolving cookbooks for run list: ["iis_demo", "hosts"]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[2014-02-25T02:49:23-08:00] INFO: Loading cookbooks [hosts, iis_demo]</a:t>
              </a:r>
            </a:p>
          </p:txBody>
        </p:sp>
      </p:grpSp>
      <p:sp>
        <p:nvSpPr>
          <p:cNvPr id="5924" name="Shape 5924"/>
          <p:cNvSpPr/>
          <p:nvPr/>
        </p:nvSpPr>
        <p:spPr>
          <a:xfrm>
            <a:off x="1677698" y="6099621"/>
            <a:ext cx="12674659" cy="156755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2438400" indent="-2438400">
              <a:spcBef>
                <a:spcPts val="1500"/>
              </a:spcBef>
              <a:buClr>
                <a:srgbClr val="D34825"/>
              </a:buClr>
              <a:buSzPct val="171000"/>
              <a:buFont typeface="Arial"/>
              <a:buChar char="•"/>
              <a:defRPr sz="1800"/>
            </a:pPr>
            <a:r>
              <a:rPr sz="4800">
                <a:solidFill>
                  <a:srgbClr val="222320"/>
                </a:solidFill>
                <a:latin typeface="Arial"/>
                <a:ea typeface="Arial"/>
                <a:cs typeface="Arial"/>
                <a:sym typeface="Arial"/>
              </a:rPr>
              <a:t>Can anyone guess why?</a:t>
            </a:r>
            <a:endParaRPr>
              <a:latin typeface="Calibri"/>
              <a:ea typeface="Calibri"/>
              <a:cs typeface="Calibri"/>
              <a:sym typeface="Calibri"/>
            </a:endParaRPr>
          </a:p>
          <a:p>
            <a:pPr lvl="0" marL="2438400" indent="-2438400">
              <a:spcBef>
                <a:spcPts val="1500"/>
              </a:spcBef>
              <a:buClr>
                <a:srgbClr val="D34825"/>
              </a:buClr>
              <a:buSzPct val="171000"/>
              <a:buFont typeface="Arial"/>
              <a:buChar char="•"/>
              <a:defRPr sz="1800"/>
            </a:pPr>
            <a:r>
              <a:rPr sz="4800">
                <a:solidFill>
                  <a:srgbClr val="222320"/>
                </a:solidFill>
                <a:latin typeface="Arial"/>
                <a:ea typeface="Arial"/>
                <a:cs typeface="Arial"/>
                <a:sym typeface="Arial"/>
              </a:rPr>
              <a:t>We did not load the Datacenter cookbook!</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924">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59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5924">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24" grpId="1"/>
    </p:bldLst>
  </p:timing>
</p:sld>
</file>

<file path=ppt/slides/slide39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26" name="Shape 5926"/>
          <p:cNvSpPr/>
          <p:nvPr>
            <p:ph type="title"/>
          </p:nvPr>
        </p:nvSpPr>
        <p:spPr>
          <a:xfrm>
            <a:off x="800271" y="177800"/>
            <a:ext cx="14657235" cy="1117600"/>
          </a:xfrm>
          <a:prstGeom prst="rect">
            <a:avLst/>
          </a:prstGeom>
        </p:spPr>
        <p:txBody>
          <a:bodyPr lIns="0" tIns="0" rIns="0" bIns="0">
            <a:normAutofit fontScale="100000" lnSpcReduction="0"/>
          </a:bodyPr>
          <a:lstStyle>
            <a:lvl1pPr>
              <a:defRPr sz="6200"/>
            </a:lvl1pPr>
          </a:lstStyle>
          <a:p>
            <a:pPr lvl="0">
              <a:defRPr sz="1800">
                <a:solidFill>
                  <a:srgbClr val="000000"/>
                </a:solidFill>
                <a:effectLst/>
              </a:defRPr>
            </a:pPr>
            <a:r>
              <a:rPr sz="6200">
                <a:solidFill>
                  <a:srgbClr val="FFFFFF"/>
                </a:solidFill>
                <a:effectLst>
                  <a:outerShdw sx="100000" sy="100000" kx="0" ky="0" algn="b" rotWithShape="0" blurRad="38100" dist="38100" dir="2700000">
                    <a:srgbClr val="C0C0C0"/>
                  </a:outerShdw>
                </a:effectLst>
              </a:rPr>
              <a:t>What is the nil:NilClass error anyhow?</a:t>
            </a:r>
          </a:p>
        </p:txBody>
      </p:sp>
      <p:sp>
        <p:nvSpPr>
          <p:cNvPr id="5927" name="Shape 5927"/>
          <p:cNvSpPr/>
          <p:nvPr>
            <p:ph type="body" idx="1"/>
          </p:nvPr>
        </p:nvSpPr>
        <p:spPr>
          <a:xfrm>
            <a:off x="800178" y="1879600"/>
            <a:ext cx="15393904" cy="7073900"/>
          </a:xfrm>
          <a:prstGeom prst="rect">
            <a:avLst/>
          </a:prstGeom>
        </p:spPr>
        <p:txBody>
          <a:bodyPr>
            <a:normAutofit fontScale="100000" lnSpcReduction="0"/>
          </a:bodyPr>
          <a:lstStyle/>
          <a:p>
            <a:pPr lvl="0" marL="864223" indent="-864223">
              <a:defRPr sz="1800"/>
            </a:pPr>
            <a:r>
              <a:rPr sz="4400"/>
              <a:t>Firstly, in chef if something is "undefined", it returns "nil"</a:t>
            </a:r>
            <a:endParaRPr sz="4400"/>
          </a:p>
          <a:p>
            <a:pPr lvl="0" marL="864223" indent="-864223">
              <a:defRPr sz="1800"/>
            </a:pPr>
            <a:r>
              <a:rPr sz="4400"/>
              <a:t>Also, in chef </a:t>
            </a:r>
            <a:r>
              <a:rPr sz="4400">
                <a:latin typeface="Arial Bold"/>
                <a:ea typeface="Arial Bold"/>
                <a:cs typeface="Arial Bold"/>
                <a:sym typeface="Arial Bold"/>
              </a:rPr>
              <a:t>everything</a:t>
            </a:r>
            <a:r>
              <a:rPr sz="4400"/>
              <a:t> is an object of a given class (or type) - even "nil" </a:t>
            </a:r>
          </a:p>
        </p:txBody>
      </p:sp>
      <p:grpSp>
        <p:nvGrpSpPr>
          <p:cNvPr id="5930" name="Group 5930"/>
          <p:cNvGrpSpPr/>
          <p:nvPr/>
        </p:nvGrpSpPr>
        <p:grpSpPr>
          <a:xfrm>
            <a:off x="1028798" y="4324349"/>
            <a:ext cx="14314303" cy="4140201"/>
            <a:chOff x="-1" y="0"/>
            <a:chExt cx="14314301" cy="4140200"/>
          </a:xfrm>
        </p:grpSpPr>
        <p:sp>
          <p:nvSpPr>
            <p:cNvPr id="5928" name="Shape 5928"/>
            <p:cNvSpPr/>
            <p:nvPr/>
          </p:nvSpPr>
          <p:spPr>
            <a:xfrm>
              <a:off x="-2" y="0"/>
              <a:ext cx="14314303" cy="4140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29" name="Shape 5929"/>
            <p:cNvSpPr/>
            <p:nvPr/>
          </p:nvSpPr>
          <p:spPr>
            <a:xfrm>
              <a:off x="-2" y="-1"/>
              <a:ext cx="14314303" cy="287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100">
                  <a:latin typeface="Courier"/>
                  <a:ea typeface="Courier"/>
                  <a:cs typeface="Courier"/>
                  <a:sym typeface="Courier"/>
                </a:rPr>
                <a:t>5.class =&gt; Fixnum</a:t>
              </a:r>
              <a:endParaRPr>
                <a:latin typeface="Calibri"/>
                <a:ea typeface="Calibri"/>
                <a:cs typeface="Calibri"/>
                <a:sym typeface="Calibri"/>
              </a:endParaRPr>
            </a:p>
            <a:p>
              <a:pPr lvl="0">
                <a:defRPr sz="1800"/>
              </a:pPr>
              <a:r>
                <a:rPr sz="4100">
                  <a:latin typeface="Courier"/>
                  <a:ea typeface="Courier"/>
                  <a:cs typeface="Courier"/>
                  <a:sym typeface="Courier"/>
                </a:rPr>
                <a:t>5.1.class =&gt; Float"foo".class =&gt; String</a:t>
              </a:r>
              <a:endParaRPr>
                <a:latin typeface="Calibri"/>
                <a:ea typeface="Calibri"/>
                <a:cs typeface="Calibri"/>
                <a:sym typeface="Calibri"/>
              </a:endParaRPr>
            </a:p>
            <a:p>
              <a:pPr lvl="0">
                <a:defRPr sz="1800"/>
              </a:pPr>
              <a:r>
                <a:rPr sz="4100">
                  <a:latin typeface="Courier"/>
                  <a:ea typeface="Courier"/>
                  <a:cs typeface="Courier"/>
                  <a:sym typeface="Courier"/>
                </a:rPr>
                <a:t>[2,3,5].class =&gt; Array{"foo"=&gt;"bar"}.class =&gt; Hashnil.class =&gt; NilClass</a:t>
              </a:r>
            </a:p>
          </p:txBody>
        </p:sp>
      </p:grpSp>
    </p:spTree>
  </p:cSld>
  <p:clrMapOvr>
    <a:masterClrMapping/>
  </p:clrMapOvr>
  <p:transition spd="med" advClick="1"/>
</p:sld>
</file>

<file path=ppt/slides/slide39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34" name="Shape 593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All classes have 'Methods' (or 'actions') that can be performed on them</a:t>
            </a:r>
            <a:endParaRPr sz="4600"/>
          </a:p>
          <a:p>
            <a:pPr lvl="0" marL="944574" indent="-944574">
              <a:defRPr sz="1800"/>
            </a:pPr>
            <a:r>
              <a:rPr sz="4600"/>
              <a:t>In fact 'class' itself is a method</a:t>
            </a:r>
          </a:p>
        </p:txBody>
      </p:sp>
      <p:grpSp>
        <p:nvGrpSpPr>
          <p:cNvPr id="5937" name="Group 5937"/>
          <p:cNvGrpSpPr/>
          <p:nvPr/>
        </p:nvGrpSpPr>
        <p:grpSpPr>
          <a:xfrm>
            <a:off x="1028798" y="4489449"/>
            <a:ext cx="14314303" cy="4267201"/>
            <a:chOff x="-1" y="0"/>
            <a:chExt cx="14314301" cy="4267200"/>
          </a:xfrm>
        </p:grpSpPr>
        <p:sp>
          <p:nvSpPr>
            <p:cNvPr id="5935" name="Shape 5935"/>
            <p:cNvSpPr/>
            <p:nvPr/>
          </p:nvSpPr>
          <p:spPr>
            <a:xfrm>
              <a:off x="-2" y="0"/>
              <a:ext cx="14314303" cy="42672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36" name="Shape 5936"/>
            <p:cNvSpPr/>
            <p:nvPr/>
          </p:nvSpPr>
          <p:spPr>
            <a:xfrm>
              <a:off x="-2" y="-1"/>
              <a:ext cx="14314303" cy="238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800">
                  <a:latin typeface="Courier"/>
                  <a:ea typeface="Courier"/>
                  <a:cs typeface="Courier"/>
                  <a:sym typeface="Courier"/>
                </a:rPr>
                <a:t>"foo".length =&gt; 3"foo".class =&gt; String"foo".barNoMethodError: undefined method `bar' for "foo":String</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Courier"/>
                  <a:ea typeface="Courier"/>
                  <a:cs typeface="Courier"/>
                  <a:sym typeface="Courier"/>
                </a:rPr>
                <a:t>nil.class =&gt; NilClass nil.lengthNoMethodError: undefined method `length' for nil:NilClass</a:t>
              </a:r>
            </a:p>
          </p:txBody>
        </p:sp>
      </p:grpSp>
      <p:sp>
        <p:nvSpPr>
          <p:cNvPr id="5938" name="Shape 59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Classes and Methods</a:t>
            </a:r>
          </a:p>
        </p:txBody>
      </p:sp>
    </p:spTree>
  </p:cSld>
  <p:clrMapOvr>
    <a:masterClrMapping/>
  </p:clrMapOvr>
  <p:transition spd="med" advClick="1"/>
</p:sld>
</file>

<file path=ppt/slides/slide39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42" name="Shape 594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what is our nil:NilClass error?</a:t>
            </a:r>
          </a:p>
        </p:txBody>
      </p:sp>
      <p:sp>
        <p:nvSpPr>
          <p:cNvPr id="5943" name="Shape 5943"/>
          <p:cNvSpPr/>
          <p:nvPr>
            <p:ph type="body" idx="1"/>
          </p:nvPr>
        </p:nvSpPr>
        <p:spPr>
          <a:xfrm>
            <a:off x="800178" y="1879600"/>
            <a:ext cx="15470112" cy="6540500"/>
          </a:xfrm>
          <a:prstGeom prst="rect">
            <a:avLst/>
          </a:prstGeom>
        </p:spPr>
        <p:txBody>
          <a:bodyPr>
            <a:normAutofit fontScale="100000" lnSpcReduction="0"/>
          </a:bodyPr>
          <a:lstStyle/>
          <a:p>
            <a:pPr lvl="0" marL="864223" indent="-864223">
              <a:defRPr sz="1800"/>
            </a:pPr>
            <a:r>
              <a:rPr sz="4400"/>
              <a:t>So in our case its trying to evaluate</a:t>
            </a:r>
            <a:endParaRPr sz="4400"/>
          </a:p>
          <a:p>
            <a:pPr lvl="0">
              <a:defRPr sz="1800"/>
            </a:pPr>
            <a:endParaRPr sz="4400"/>
          </a:p>
          <a:p>
            <a:pPr lvl="0">
              <a:defRPr sz="1800"/>
            </a:pPr>
            <a:endParaRPr sz="4100">
              <a:latin typeface="Courier"/>
              <a:ea typeface="Courier"/>
              <a:cs typeface="Courier"/>
              <a:sym typeface="Courier"/>
            </a:endParaRPr>
          </a:p>
          <a:p>
            <a:pPr lvl="0" marL="944574" indent="-944574">
              <a:defRPr sz="1800"/>
            </a:pPr>
            <a:r>
              <a:rPr sz="4600"/>
              <a:t>In </a:t>
            </a:r>
            <a:r>
              <a:rPr sz="4600">
                <a:latin typeface="Courier"/>
                <a:ea typeface="Courier"/>
                <a:cs typeface="Courier"/>
                <a:sym typeface="Courier"/>
              </a:rPr>
              <a:t>[</a:t>
            </a:r>
            <a:r>
              <a:rPr sz="4600">
                <a:solidFill>
                  <a:srgbClr val="A40800"/>
                </a:solidFill>
                <a:latin typeface="Courier"/>
                <a:ea typeface="Courier"/>
                <a:cs typeface="Courier"/>
                <a:sym typeface="Courier"/>
              </a:rPr>
              <a:t>"pci"</a:t>
            </a:r>
            <a:r>
              <a:rPr sz="4600">
                <a:latin typeface="Courier"/>
                <a:ea typeface="Courier"/>
                <a:cs typeface="Courier"/>
                <a:sym typeface="Courier"/>
              </a:rPr>
              <a:t>]</a:t>
            </a:r>
            <a:r>
              <a:rPr sz="4600"/>
              <a:t>, the method is </a:t>
            </a:r>
            <a:r>
              <a:rPr sz="4600">
                <a:latin typeface="Courier"/>
                <a:ea typeface="Courier"/>
                <a:cs typeface="Courier"/>
                <a:sym typeface="Courier"/>
              </a:rPr>
              <a:t>[]</a:t>
            </a:r>
            <a:r>
              <a:rPr sz="4600"/>
              <a:t>, with an argument ‘</a:t>
            </a:r>
            <a:r>
              <a:rPr sz="4600">
                <a:solidFill>
                  <a:srgbClr val="A40800"/>
                </a:solidFill>
                <a:latin typeface="Courier"/>
                <a:ea typeface="Courier"/>
                <a:cs typeface="Courier"/>
                <a:sym typeface="Courier"/>
              </a:rPr>
              <a:t>pci</a:t>
            </a:r>
            <a:r>
              <a:rPr sz="4600"/>
              <a:t>’</a:t>
            </a:r>
            <a:endParaRPr sz="4600"/>
          </a:p>
          <a:p>
            <a:pPr lvl="1" marL="1349614" indent="-944574">
              <a:defRPr sz="1800"/>
            </a:pPr>
            <a:r>
              <a:rPr sz="4600"/>
              <a:t>This returns </a:t>
            </a:r>
            <a:r>
              <a:rPr sz="4600">
                <a:latin typeface="Courier"/>
                <a:ea typeface="Courier"/>
                <a:cs typeface="Courier"/>
                <a:sym typeface="Courier"/>
              </a:rPr>
              <a:t>nil</a:t>
            </a:r>
            <a:r>
              <a:rPr sz="4600"/>
              <a:t>, because there is no </a:t>
            </a:r>
            <a:r>
              <a:rPr sz="4600">
                <a:solidFill>
                  <a:srgbClr val="A40800"/>
                </a:solidFill>
                <a:latin typeface="Courier"/>
                <a:ea typeface="Courier"/>
                <a:cs typeface="Courier"/>
                <a:sym typeface="Courier"/>
              </a:rPr>
              <a:t>pci</a:t>
            </a:r>
            <a:r>
              <a:rPr sz="4600"/>
              <a:t> attribute</a:t>
            </a:r>
            <a:endParaRPr sz="4600"/>
          </a:p>
          <a:p>
            <a:pPr lvl="0" marL="944574" indent="-944574">
              <a:defRPr sz="1800"/>
            </a:pPr>
            <a:r>
              <a:rPr sz="4600"/>
              <a:t>So </a:t>
            </a:r>
            <a:r>
              <a:rPr sz="4600">
                <a:latin typeface="Courier"/>
                <a:ea typeface="Courier"/>
                <a:cs typeface="Courier"/>
                <a:sym typeface="Courier"/>
              </a:rPr>
              <a:t>[</a:t>
            </a:r>
            <a:r>
              <a:rPr sz="4600">
                <a:solidFill>
                  <a:srgbClr val="A40800"/>
                </a:solidFill>
                <a:latin typeface="Courier"/>
                <a:ea typeface="Courier"/>
                <a:cs typeface="Courier"/>
                <a:sym typeface="Courier"/>
              </a:rPr>
              <a:t>"in_scope"</a:t>
            </a:r>
            <a:r>
              <a:rPr sz="4600">
                <a:latin typeface="Courier"/>
                <a:ea typeface="Courier"/>
                <a:cs typeface="Courier"/>
                <a:sym typeface="Courier"/>
              </a:rPr>
              <a:t>]</a:t>
            </a:r>
            <a:r>
              <a:rPr sz="4600"/>
              <a:t> gets called on </a:t>
            </a:r>
            <a:r>
              <a:rPr sz="4600">
                <a:latin typeface="Courier"/>
                <a:ea typeface="Courier"/>
                <a:cs typeface="Courier"/>
                <a:sym typeface="Courier"/>
              </a:rPr>
              <a:t>nil</a:t>
            </a:r>
            <a:r>
              <a:rPr sz="4600"/>
              <a:t>, because that was the last return code, hence the error</a:t>
            </a:r>
          </a:p>
        </p:txBody>
      </p:sp>
      <p:grpSp>
        <p:nvGrpSpPr>
          <p:cNvPr id="5946" name="Group 5946"/>
          <p:cNvGrpSpPr/>
          <p:nvPr/>
        </p:nvGrpSpPr>
        <p:grpSpPr>
          <a:xfrm>
            <a:off x="1193915" y="2724149"/>
            <a:ext cx="12599633" cy="965201"/>
            <a:chOff x="0" y="0"/>
            <a:chExt cx="12599632" cy="965200"/>
          </a:xfrm>
        </p:grpSpPr>
        <p:sp>
          <p:nvSpPr>
            <p:cNvPr id="5944" name="Shape 5944"/>
            <p:cNvSpPr/>
            <p:nvPr/>
          </p:nvSpPr>
          <p:spPr>
            <a:xfrm>
              <a:off x="-1" y="0"/>
              <a:ext cx="12599633" cy="965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700">
                  <a:solidFill>
                    <a:srgbClr val="C632FD"/>
                  </a:solidFill>
                  <a:latin typeface="Courier"/>
                  <a:ea typeface="Courier"/>
                  <a:cs typeface="Courier"/>
                  <a:sym typeface="Courier"/>
                </a:defRPr>
              </a:pPr>
            </a:p>
          </p:txBody>
        </p:sp>
        <p:sp>
          <p:nvSpPr>
            <p:cNvPr id="5945" name="Shape 5945"/>
            <p:cNvSpPr/>
            <p:nvPr/>
          </p:nvSpPr>
          <p:spPr>
            <a:xfrm>
              <a:off x="-1" y="-1"/>
              <a:ext cx="12599633"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700">
                  <a:solidFill>
                    <a:srgbClr val="C632FD"/>
                  </a:solidFill>
                  <a:latin typeface="Courier"/>
                  <a:ea typeface="Courier"/>
                  <a:cs typeface="Courier"/>
                  <a:sym typeface="Courier"/>
                </a:rPr>
                <a:t>&lt;% </a:t>
              </a:r>
              <a:r>
                <a:rPr sz="3700">
                  <a:solidFill>
                    <a:srgbClr val="218A1C"/>
                  </a:solidFill>
                  <a:latin typeface="Courier"/>
                  <a:ea typeface="Courier"/>
                  <a:cs typeface="Courier"/>
                  <a:sym typeface="Courier"/>
                </a:rPr>
                <a:t>if</a:t>
              </a:r>
              <a:r>
                <a:rPr sz="3700">
                  <a:latin typeface="Courier"/>
                  <a:ea typeface="Courier"/>
                  <a:cs typeface="Courier"/>
                  <a:sym typeface="Courier"/>
                </a:rPr>
                <a:t> node[</a:t>
              </a:r>
              <a:r>
                <a:rPr sz="3700">
                  <a:solidFill>
                    <a:srgbClr val="BC2424"/>
                  </a:solidFill>
                  <a:latin typeface="Courier"/>
                  <a:ea typeface="Courier"/>
                  <a:cs typeface="Courier"/>
                  <a:sym typeface="Courier"/>
                </a:rPr>
                <a:t>"pci"</a:t>
              </a:r>
              <a:r>
                <a:rPr sz="3700">
                  <a:latin typeface="Courier"/>
                  <a:ea typeface="Courier"/>
                  <a:cs typeface="Courier"/>
                  <a:sym typeface="Courier"/>
                </a:rPr>
                <a:t>][</a:t>
              </a:r>
              <a:r>
                <a:rPr sz="3700">
                  <a:solidFill>
                    <a:srgbClr val="BC2424"/>
                  </a:solidFill>
                  <a:latin typeface="Courier"/>
                  <a:ea typeface="Courier"/>
                  <a:cs typeface="Courier"/>
                  <a:sym typeface="Courier"/>
                </a:rPr>
                <a:t>"in_scope"</a:t>
              </a:r>
              <a:r>
                <a:rPr sz="3700">
                  <a:latin typeface="Courier"/>
                  <a:ea typeface="Courier"/>
                  <a:cs typeface="Courier"/>
                  <a:sym typeface="Courier"/>
                </a:rPr>
                <a:t>] </a:t>
              </a:r>
              <a:r>
                <a:rPr sz="3700">
                  <a:solidFill>
                    <a:srgbClr val="C632FD"/>
                  </a:solidFill>
                  <a:latin typeface="Courier"/>
                  <a:ea typeface="Courier"/>
                  <a:cs typeface="Courier"/>
                  <a:sym typeface="Courier"/>
                </a:rPr>
                <a:t>-%&gt;</a:t>
              </a:r>
            </a:p>
          </p:txBody>
        </p:sp>
      </p:grpSp>
      <p:grpSp>
        <p:nvGrpSpPr>
          <p:cNvPr id="5949" name="Group 5949"/>
          <p:cNvGrpSpPr/>
          <p:nvPr/>
        </p:nvGrpSpPr>
        <p:grpSpPr>
          <a:xfrm>
            <a:off x="1193915" y="7581899"/>
            <a:ext cx="12599633" cy="1028701"/>
            <a:chOff x="0" y="0"/>
            <a:chExt cx="12599632" cy="1028700"/>
          </a:xfrm>
        </p:grpSpPr>
        <p:sp>
          <p:nvSpPr>
            <p:cNvPr id="5947" name="Shape 5947"/>
            <p:cNvSpPr/>
            <p:nvPr/>
          </p:nvSpPr>
          <p:spPr>
            <a:xfrm>
              <a:off x="-1" y="0"/>
              <a:ext cx="12599633"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48" name="Shape 5948"/>
            <p:cNvSpPr/>
            <p:nvPr/>
          </p:nvSpPr>
          <p:spPr>
            <a:xfrm>
              <a:off x="-1" y="-1"/>
              <a:ext cx="12599633"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lvl1pPr>
                <a:defRPr sz="4100">
                  <a:latin typeface="Courier"/>
                  <a:ea typeface="Courier"/>
                  <a:cs typeface="Courier"/>
                  <a:sym typeface="Courier"/>
                </a:defRPr>
              </a:lvl1pPr>
            </a:lstStyle>
            <a:p>
              <a:pPr lvl="0">
                <a:defRPr sz="1800"/>
              </a:pPr>
              <a:r>
                <a:rPr sz="4100"/>
                <a:t>undefined method `[]' for nil:NilClass</a:t>
              </a:r>
            </a:p>
          </p:txBody>
        </p:sp>
      </p:grpSp>
    </p:spTree>
  </p:cSld>
  <p:clrMapOvr>
    <a:masterClrMapping/>
  </p:clrMapOvr>
  <p:transition spd="med" advClick="1"/>
</p:sld>
</file>

<file path=ppt/slides/slide39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953" name="Shape 595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So what is our nil:NilClass error?</a:t>
            </a:r>
          </a:p>
        </p:txBody>
      </p:sp>
      <p:sp>
        <p:nvSpPr>
          <p:cNvPr id="5954" name="Shape 5954"/>
          <p:cNvSpPr/>
          <p:nvPr>
            <p:ph type="body" idx="1"/>
          </p:nvPr>
        </p:nvSpPr>
        <p:spPr>
          <a:xfrm>
            <a:off x="800178" y="1676400"/>
            <a:ext cx="15470112" cy="6743700"/>
          </a:xfrm>
          <a:prstGeom prst="rect">
            <a:avLst/>
          </a:prstGeom>
        </p:spPr>
        <p:txBody>
          <a:bodyPr>
            <a:normAutofit fontScale="100000" lnSpcReduction="0"/>
          </a:bodyPr>
          <a:lstStyle/>
          <a:p>
            <a:pPr lvl="0" marL="714235" indent="-714235">
              <a:defRPr sz="1800"/>
            </a:pPr>
            <a:r>
              <a:rPr sz="4000"/>
              <a:t>So in our case its trying to evaluate</a:t>
            </a:r>
            <a:endParaRPr sz="4000"/>
          </a:p>
          <a:p>
            <a:pPr lvl="0">
              <a:defRPr sz="1800"/>
            </a:pPr>
            <a:endParaRPr sz="4000"/>
          </a:p>
          <a:p>
            <a:pPr lvl="0">
              <a:defRPr sz="1800"/>
            </a:pPr>
            <a:endParaRPr sz="4000">
              <a:latin typeface="Courier"/>
              <a:ea typeface="Courier"/>
              <a:cs typeface="Courier"/>
              <a:sym typeface="Courier"/>
            </a:endParaRPr>
          </a:p>
          <a:p>
            <a:pPr lvl="0" marL="864223" indent="-864223">
              <a:defRPr sz="1800"/>
            </a:pPr>
            <a:r>
              <a:rPr sz="4400"/>
              <a:t>In </a:t>
            </a:r>
            <a:r>
              <a:rPr sz="4400">
                <a:latin typeface="Courier"/>
                <a:ea typeface="Courier"/>
                <a:cs typeface="Courier"/>
                <a:sym typeface="Courier"/>
              </a:rPr>
              <a:t>[</a:t>
            </a:r>
            <a:r>
              <a:rPr sz="4400">
                <a:solidFill>
                  <a:srgbClr val="A40800"/>
                </a:solidFill>
                <a:latin typeface="Courier"/>
                <a:ea typeface="Courier"/>
                <a:cs typeface="Courier"/>
                <a:sym typeface="Courier"/>
              </a:rPr>
              <a:t>"</a:t>
            </a:r>
            <a:r>
              <a:rPr sz="4400">
                <a:solidFill>
                  <a:srgbClr val="BC2424"/>
                </a:solidFill>
                <a:latin typeface="Courier"/>
                <a:ea typeface="Courier"/>
                <a:cs typeface="Courier"/>
                <a:sym typeface="Courier"/>
              </a:rPr>
              <a:t>datacenter</a:t>
            </a:r>
            <a:r>
              <a:rPr sz="4400">
                <a:solidFill>
                  <a:srgbClr val="A40800"/>
                </a:solidFill>
                <a:latin typeface="Courier"/>
                <a:ea typeface="Courier"/>
                <a:cs typeface="Courier"/>
                <a:sym typeface="Courier"/>
              </a:rPr>
              <a:t>"</a:t>
            </a:r>
            <a:r>
              <a:rPr sz="4400">
                <a:latin typeface="Courier"/>
                <a:ea typeface="Courier"/>
                <a:cs typeface="Courier"/>
                <a:sym typeface="Courier"/>
              </a:rPr>
              <a:t>]</a:t>
            </a:r>
            <a:r>
              <a:rPr sz="4400"/>
              <a:t>, the method is </a:t>
            </a:r>
            <a:r>
              <a:rPr sz="4400">
                <a:latin typeface="Courier"/>
                <a:ea typeface="Courier"/>
                <a:cs typeface="Courier"/>
                <a:sym typeface="Courier"/>
              </a:rPr>
              <a:t>[]</a:t>
            </a:r>
            <a:r>
              <a:rPr sz="4400"/>
              <a:t>, with an argument ‘</a:t>
            </a:r>
            <a:r>
              <a:rPr sz="4400">
                <a:solidFill>
                  <a:srgbClr val="A40800"/>
                </a:solidFill>
                <a:latin typeface="Courier"/>
                <a:ea typeface="Courier"/>
                <a:cs typeface="Courier"/>
                <a:sym typeface="Courier"/>
              </a:rPr>
              <a:t>location</a:t>
            </a:r>
            <a:r>
              <a:rPr sz="4400"/>
              <a:t>’</a:t>
            </a:r>
            <a:endParaRPr sz="4400"/>
          </a:p>
          <a:p>
            <a:pPr lvl="1" marL="1269263" indent="-864223">
              <a:defRPr sz="1800"/>
            </a:pPr>
            <a:r>
              <a:rPr sz="4400"/>
              <a:t>This returns </a:t>
            </a:r>
            <a:r>
              <a:rPr sz="4400">
                <a:latin typeface="Courier"/>
                <a:ea typeface="Courier"/>
                <a:cs typeface="Courier"/>
                <a:sym typeface="Courier"/>
              </a:rPr>
              <a:t>nil</a:t>
            </a:r>
            <a:r>
              <a:rPr sz="4400"/>
              <a:t>, because there is no </a:t>
            </a:r>
            <a:r>
              <a:rPr sz="4000">
                <a:solidFill>
                  <a:srgbClr val="BC2424"/>
                </a:solidFill>
                <a:latin typeface="Courier"/>
                <a:ea typeface="Courier"/>
                <a:cs typeface="Courier"/>
                <a:sym typeface="Courier"/>
              </a:rPr>
              <a:t>datacenter </a:t>
            </a:r>
            <a:r>
              <a:rPr sz="4400"/>
              <a:t>attribute</a:t>
            </a:r>
            <a:endParaRPr sz="4400"/>
          </a:p>
          <a:p>
            <a:pPr lvl="0" marL="864223" indent="-864223">
              <a:defRPr sz="1800"/>
            </a:pPr>
            <a:r>
              <a:rPr sz="4400"/>
              <a:t>So </a:t>
            </a:r>
            <a:r>
              <a:rPr sz="4400">
                <a:latin typeface="Courier"/>
                <a:ea typeface="Courier"/>
                <a:cs typeface="Courier"/>
                <a:sym typeface="Courier"/>
              </a:rPr>
              <a:t>[</a:t>
            </a:r>
            <a:r>
              <a:rPr sz="4400">
                <a:solidFill>
                  <a:srgbClr val="A40800"/>
                </a:solidFill>
                <a:latin typeface="Courier"/>
                <a:ea typeface="Courier"/>
                <a:cs typeface="Courier"/>
                <a:sym typeface="Courier"/>
              </a:rPr>
              <a:t>"location"</a:t>
            </a:r>
            <a:r>
              <a:rPr sz="4400">
                <a:latin typeface="Courier"/>
                <a:ea typeface="Courier"/>
                <a:cs typeface="Courier"/>
                <a:sym typeface="Courier"/>
              </a:rPr>
              <a:t>]</a:t>
            </a:r>
            <a:r>
              <a:rPr sz="4400"/>
              <a:t> gets called on </a:t>
            </a:r>
            <a:r>
              <a:rPr sz="4400">
                <a:latin typeface="Courier"/>
                <a:ea typeface="Courier"/>
                <a:cs typeface="Courier"/>
                <a:sym typeface="Courier"/>
              </a:rPr>
              <a:t>nil</a:t>
            </a:r>
            <a:r>
              <a:rPr sz="4400"/>
              <a:t>, because that was the last return code, hence the error</a:t>
            </a:r>
          </a:p>
        </p:txBody>
      </p:sp>
      <p:grpSp>
        <p:nvGrpSpPr>
          <p:cNvPr id="5957" name="Group 5957"/>
          <p:cNvGrpSpPr/>
          <p:nvPr/>
        </p:nvGrpSpPr>
        <p:grpSpPr>
          <a:xfrm>
            <a:off x="1193915" y="2514599"/>
            <a:ext cx="12599633" cy="965201"/>
            <a:chOff x="0" y="0"/>
            <a:chExt cx="12599632" cy="965200"/>
          </a:xfrm>
        </p:grpSpPr>
        <p:sp>
          <p:nvSpPr>
            <p:cNvPr id="5955" name="Shape 5955"/>
            <p:cNvSpPr/>
            <p:nvPr/>
          </p:nvSpPr>
          <p:spPr>
            <a:xfrm>
              <a:off x="-1" y="0"/>
              <a:ext cx="12599633" cy="965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56" name="Shape 5956"/>
            <p:cNvSpPr/>
            <p:nvPr/>
          </p:nvSpPr>
          <p:spPr>
            <a:xfrm>
              <a:off x="-1" y="-1"/>
              <a:ext cx="12599633"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700">
                  <a:solidFill>
                    <a:srgbClr val="C632FD"/>
                  </a:solidFill>
                  <a:latin typeface="Courier"/>
                  <a:ea typeface="Courier"/>
                  <a:cs typeface="Courier"/>
                  <a:sym typeface="Courier"/>
                </a:rPr>
                <a:t>&lt;%</a:t>
              </a:r>
              <a:r>
                <a:rPr sz="3700">
                  <a:latin typeface="Courier"/>
                  <a:ea typeface="Courier"/>
                  <a:cs typeface="Courier"/>
                  <a:sym typeface="Courier"/>
                </a:rPr>
                <a:t> </a:t>
              </a:r>
              <a:r>
                <a:rPr sz="3700">
                  <a:solidFill>
                    <a:srgbClr val="218A1C"/>
                  </a:solidFill>
                  <a:latin typeface="Courier"/>
                  <a:ea typeface="Courier"/>
                  <a:cs typeface="Courier"/>
                  <a:sym typeface="Courier"/>
                </a:rPr>
                <a:t>case</a:t>
              </a:r>
              <a:r>
                <a:rPr sz="3700">
                  <a:latin typeface="Courier"/>
                  <a:ea typeface="Courier"/>
                  <a:cs typeface="Courier"/>
                  <a:sym typeface="Courier"/>
                </a:rPr>
                <a:t> node[</a:t>
              </a:r>
              <a:r>
                <a:rPr sz="3700">
                  <a:solidFill>
                    <a:srgbClr val="BC2424"/>
                  </a:solidFill>
                  <a:latin typeface="Courier"/>
                  <a:ea typeface="Courier"/>
                  <a:cs typeface="Courier"/>
                  <a:sym typeface="Courier"/>
                </a:rPr>
                <a:t>"datacenter"</a:t>
              </a:r>
              <a:r>
                <a:rPr sz="3700">
                  <a:latin typeface="Courier"/>
                  <a:ea typeface="Courier"/>
                  <a:cs typeface="Courier"/>
                  <a:sym typeface="Courier"/>
                </a:rPr>
                <a:t>][</a:t>
              </a:r>
              <a:r>
                <a:rPr sz="3700">
                  <a:solidFill>
                    <a:srgbClr val="BC2424"/>
                  </a:solidFill>
                  <a:latin typeface="Courier"/>
                  <a:ea typeface="Courier"/>
                  <a:cs typeface="Courier"/>
                  <a:sym typeface="Courier"/>
                </a:rPr>
                <a:t>"location"</a:t>
              </a:r>
              <a:r>
                <a:rPr sz="3700">
                  <a:latin typeface="Courier"/>
                  <a:ea typeface="Courier"/>
                  <a:cs typeface="Courier"/>
                  <a:sym typeface="Courier"/>
                </a:rPr>
                <a:t>]</a:t>
              </a:r>
              <a:r>
                <a:rPr sz="3700">
                  <a:solidFill>
                    <a:srgbClr val="C632FD"/>
                  </a:solidFill>
                  <a:latin typeface="Courier"/>
                  <a:ea typeface="Courier"/>
                  <a:cs typeface="Courier"/>
                  <a:sym typeface="Courier"/>
                </a:rPr>
                <a:t> -%&gt;</a:t>
              </a:r>
            </a:p>
          </p:txBody>
        </p:sp>
      </p:grpSp>
      <p:grpSp>
        <p:nvGrpSpPr>
          <p:cNvPr id="5960" name="Group 5960"/>
          <p:cNvGrpSpPr/>
          <p:nvPr/>
        </p:nvGrpSpPr>
        <p:grpSpPr>
          <a:xfrm>
            <a:off x="1193915" y="7581899"/>
            <a:ext cx="12599633" cy="1028701"/>
            <a:chOff x="0" y="0"/>
            <a:chExt cx="12599632" cy="1028700"/>
          </a:xfrm>
        </p:grpSpPr>
        <p:sp>
          <p:nvSpPr>
            <p:cNvPr id="5958" name="Shape 5958"/>
            <p:cNvSpPr/>
            <p:nvPr/>
          </p:nvSpPr>
          <p:spPr>
            <a:xfrm>
              <a:off x="-1" y="0"/>
              <a:ext cx="12599633"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59" name="Shape 5959"/>
            <p:cNvSpPr/>
            <p:nvPr/>
          </p:nvSpPr>
          <p:spPr>
            <a:xfrm>
              <a:off x="-1" y="-1"/>
              <a:ext cx="12599633"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lvl1pPr>
                <a:defRPr sz="4100">
                  <a:latin typeface="Courier"/>
                  <a:ea typeface="Courier"/>
                  <a:cs typeface="Courier"/>
                  <a:sym typeface="Courier"/>
                </a:defRPr>
              </a:lvl1pPr>
            </a:lstStyle>
            <a:p>
              <a:pPr lvl="0">
                <a:defRPr sz="1800"/>
              </a:pPr>
              <a:r>
                <a:rPr sz="4100"/>
                <a:t>undefined method `[]' for nil:NilClass</a:t>
              </a:r>
            </a:p>
          </p:txBody>
        </p:sp>
      </p:grpSp>
    </p:spTree>
  </p:cSld>
  <p:clrMapOvr>
    <a:masterClrMapping/>
  </p:clrMapOvr>
  <p:transition spd="med" advClick="1"/>
</p:sld>
</file>

<file path=ppt/slides/slide3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64" name="Shape 596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nil:NilClass error</a:t>
            </a:r>
          </a:p>
        </p:txBody>
      </p:sp>
      <p:sp>
        <p:nvSpPr>
          <p:cNvPr id="5965" name="Shape 596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bottom line is when you see this error</a:t>
            </a:r>
            <a:endParaRPr sz="4600"/>
          </a:p>
          <a:p>
            <a:pPr lvl="0">
              <a:defRPr sz="1800"/>
            </a:pPr>
            <a:endParaRPr sz="4600"/>
          </a:p>
          <a:p>
            <a:pPr lvl="0">
              <a:defRPr sz="1800"/>
            </a:pPr>
            <a:endParaRPr sz="4600"/>
          </a:p>
          <a:p>
            <a:pPr lvl="0">
              <a:defRPr sz="1800"/>
            </a:pPr>
            <a:endParaRPr sz="4600"/>
          </a:p>
          <a:p>
            <a:pPr lvl="0" marL="944574" indent="-944574">
              <a:defRPr sz="1800"/>
            </a:pPr>
            <a:r>
              <a:rPr sz="4600"/>
              <a:t>It most often means you tried to look up a node attribute that does not exist!</a:t>
            </a:r>
          </a:p>
        </p:txBody>
      </p:sp>
      <p:grpSp>
        <p:nvGrpSpPr>
          <p:cNvPr id="5968" name="Group 5968"/>
          <p:cNvGrpSpPr/>
          <p:nvPr/>
        </p:nvGrpSpPr>
        <p:grpSpPr>
          <a:xfrm>
            <a:off x="1143111" y="3403599"/>
            <a:ext cx="12599633" cy="1028701"/>
            <a:chOff x="0" y="0"/>
            <a:chExt cx="12599632" cy="1028700"/>
          </a:xfrm>
        </p:grpSpPr>
        <p:sp>
          <p:nvSpPr>
            <p:cNvPr id="5966" name="Shape 5966"/>
            <p:cNvSpPr/>
            <p:nvPr/>
          </p:nvSpPr>
          <p:spPr>
            <a:xfrm>
              <a:off x="-1" y="0"/>
              <a:ext cx="12599633"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5967" name="Shape 5967"/>
            <p:cNvSpPr/>
            <p:nvPr/>
          </p:nvSpPr>
          <p:spPr>
            <a:xfrm>
              <a:off x="-1" y="-1"/>
              <a:ext cx="12599633"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lvl1pPr>
                <a:defRPr sz="4100">
                  <a:latin typeface="Courier"/>
                  <a:ea typeface="Courier"/>
                  <a:cs typeface="Courier"/>
                  <a:sym typeface="Courier"/>
                </a:defRPr>
              </a:lvl1pPr>
            </a:lstStyle>
            <a:p>
              <a:pPr lvl="0">
                <a:defRPr sz="1800"/>
              </a:pPr>
              <a:r>
                <a:rPr sz="4100"/>
                <a:t>undefined method `[]' for nil:NilClass</a:t>
              </a:r>
            </a:p>
          </p:txBody>
        </p:sp>
      </p:grpSp>
    </p:spTree>
  </p:cSld>
  <p:clrMapOvr>
    <a:masterClrMapping/>
  </p:clrMapOvr>
  <p:transition spd="med" advClick="1"/>
</p:sld>
</file>

<file path=ppt/slides/slide3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0" name="Shape 5970"/>
          <p:cNvSpPr/>
          <p:nvPr>
            <p:ph type="title"/>
          </p:nvPr>
        </p:nvSpPr>
        <p:spPr>
          <a:xfrm>
            <a:off x="800271" y="177800"/>
            <a:ext cx="14657235" cy="1117600"/>
          </a:xfrm>
          <a:prstGeom prst="rect">
            <a:avLst/>
          </a:prstGeom>
        </p:spPr>
        <p:txBody>
          <a:bodyPr lIns="0" tIns="0" rIns="0" bIns="0">
            <a:normAutofit fontScale="100000" lnSpcReduction="0"/>
          </a:bodyPr>
          <a:lstStyle>
            <a:lvl1pPr>
              <a:defRPr sz="3200"/>
            </a:lvl1pPr>
          </a:lstStyle>
          <a:p>
            <a:pPr lvl="0">
              <a:defRPr sz="1800">
                <a:solidFill>
                  <a:srgbClr val="000000"/>
                </a:solidFill>
                <a:effectLst/>
              </a:defRPr>
            </a:pPr>
            <a:r>
              <a:rPr sz="3200">
                <a:solidFill>
                  <a:srgbClr val="FFFFFF"/>
                </a:solidFill>
                <a:effectLst>
                  <a:outerShdw sx="100000" sy="100000" kx="0" ky="0" algn="b" rotWithShape="0" blurRad="38100" dist="38100" dir="2700000">
                    <a:srgbClr val="C0C0C0"/>
                  </a:outerShdw>
                </a:effectLst>
              </a:rPr>
              <a:t>Exercise: Add a dependency on the datacenter cookbook to the hosts  cookbook</a:t>
            </a:r>
          </a:p>
        </p:txBody>
      </p:sp>
      <p:grpSp>
        <p:nvGrpSpPr>
          <p:cNvPr id="5973" name="Group 5973"/>
          <p:cNvGrpSpPr/>
          <p:nvPr/>
        </p:nvGrpSpPr>
        <p:grpSpPr>
          <a:xfrm>
            <a:off x="280193" y="1981199"/>
            <a:ext cx="15773402" cy="4554222"/>
            <a:chOff x="0" y="0"/>
            <a:chExt cx="15773401" cy="4554220"/>
          </a:xfrm>
        </p:grpSpPr>
        <p:sp>
          <p:nvSpPr>
            <p:cNvPr id="5971" name="Shape 5971"/>
            <p:cNvSpPr/>
            <p:nvPr/>
          </p:nvSpPr>
          <p:spPr>
            <a:xfrm>
              <a:off x="0" y="0"/>
              <a:ext cx="15773402" cy="44958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lnSpc>
                  <a:spcPct val="120000"/>
                </a:lnSpc>
                <a:defRPr>
                  <a:solidFill>
                    <a:srgbClr val="BA2121"/>
                  </a:solidFill>
                  <a:latin typeface="Courier"/>
                  <a:ea typeface="Courier"/>
                  <a:cs typeface="Courier"/>
                  <a:sym typeface="Courier"/>
                </a:defRPr>
              </a:pPr>
            </a:p>
          </p:txBody>
        </p:sp>
        <p:sp>
          <p:nvSpPr>
            <p:cNvPr id="5972" name="Shape 5972"/>
            <p:cNvSpPr/>
            <p:nvPr/>
          </p:nvSpPr>
          <p:spPr>
            <a:xfrm>
              <a:off x="0" y="-1"/>
              <a:ext cx="15773402" cy="4554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lnSpc>
                  <a:spcPct val="120000"/>
                </a:lnSpc>
                <a:defRPr sz="1800"/>
              </a:pPr>
              <a:r>
                <a:rPr sz="2800">
                  <a:solidFill>
                    <a:srgbClr val="008000"/>
                  </a:solidFill>
                  <a:latin typeface="Courier"/>
                  <a:ea typeface="Courier"/>
                  <a:cs typeface="Courier"/>
                  <a:sym typeface="Courier"/>
                </a:rPr>
                <a:t>name		   </a:t>
              </a:r>
              <a:r>
                <a:rPr sz="2800">
                  <a:solidFill>
                    <a:srgbClr val="BA2121"/>
                  </a:solidFill>
                  <a:latin typeface="Courier"/>
                  <a:ea typeface="Courier"/>
                  <a:cs typeface="Courier"/>
                  <a:sym typeface="Courier"/>
                </a:rPr>
                <a:t>'hosts'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a:t>
              </a:r>
              <a:r>
                <a:rPr sz="2800">
                  <a:latin typeface="Courier"/>
                  <a:ea typeface="Courier"/>
                  <a:cs typeface="Courier"/>
                  <a:sym typeface="Courier"/>
                </a:rPr>
                <a:t>	   </a:t>
              </a:r>
              <a:r>
                <a:rPr sz="2800">
                  <a:solidFill>
                    <a:srgbClr val="BA2121"/>
                  </a:solidFill>
                  <a:latin typeface="Courier"/>
                  <a:ea typeface="Courier"/>
                  <a:cs typeface="Courier"/>
                  <a:sym typeface="Courier"/>
                </a:rPr>
                <a:t>'YOUR_COMPANY_NAME'</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maintainer_email</a:t>
              </a:r>
              <a:r>
                <a:rPr sz="2800">
                  <a:latin typeface="Courier"/>
                  <a:ea typeface="Courier"/>
                  <a:cs typeface="Courier"/>
                  <a:sym typeface="Courier"/>
                </a:rPr>
                <a:t> </a:t>
              </a:r>
              <a:r>
                <a:rPr sz="2800">
                  <a:solidFill>
                    <a:srgbClr val="BA2121"/>
                  </a:solidFill>
                  <a:latin typeface="Courier"/>
                  <a:ea typeface="Courier"/>
                  <a:cs typeface="Courier"/>
                  <a:sym typeface="Courier"/>
                </a:rPr>
                <a:t>'YOUR_EMAIL'</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License</a:t>
              </a:r>
              <a:r>
                <a:rPr sz="2800">
                  <a:latin typeface="Courier"/>
                  <a:ea typeface="Courier"/>
                  <a:cs typeface="Courier"/>
                  <a:sym typeface="Courier"/>
                </a:rPr>
                <a:t>         </a:t>
              </a:r>
              <a:r>
                <a:rPr sz="2800">
                  <a:solidFill>
                    <a:srgbClr val="BA2121"/>
                  </a:solidFill>
                  <a:latin typeface="Courier"/>
                  <a:ea typeface="Courier"/>
                  <a:cs typeface="Courier"/>
                  <a:sym typeface="Courier"/>
                </a:rPr>
                <a:t>'All rights reserved'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description</a:t>
              </a:r>
              <a:r>
                <a:rPr sz="2800">
                  <a:latin typeface="Courier"/>
                  <a:ea typeface="Courier"/>
                  <a:cs typeface="Courier"/>
                  <a:sym typeface="Courier"/>
                </a:rPr>
                <a:t>	   </a:t>
              </a:r>
              <a:r>
                <a:rPr sz="2800">
                  <a:solidFill>
                    <a:srgbClr val="BA2121"/>
                  </a:solidFill>
                  <a:latin typeface="Courier"/>
                  <a:ea typeface="Courier"/>
                  <a:cs typeface="Courier"/>
                  <a:sym typeface="Courier"/>
                </a:rPr>
                <a:t>'Installs/Configures 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long_description </a:t>
              </a:r>
              <a:r>
                <a:rPr sz="2800">
                  <a:solidFill>
                    <a:srgbClr val="880000"/>
                  </a:solidFill>
                  <a:latin typeface="Courier"/>
                  <a:ea typeface="Courier"/>
                  <a:cs typeface="Courier"/>
                  <a:sym typeface="Courier"/>
                </a:rPr>
                <a:t>IO</a:t>
              </a:r>
              <a:r>
                <a:rPr sz="2800">
                  <a:solidFill>
                    <a:srgbClr val="666666"/>
                  </a:solidFill>
                  <a:latin typeface="Courier"/>
                  <a:ea typeface="Courier"/>
                  <a:cs typeface="Courier"/>
                  <a:sym typeface="Courier"/>
                </a:rPr>
                <a:t>.read(</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.join(</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.dirname(</a:t>
              </a:r>
              <a:r>
                <a:rPr sz="2800">
                  <a:solidFill>
                    <a:srgbClr val="008000"/>
                  </a:solidFill>
                  <a:latin typeface="Courier"/>
                  <a:ea typeface="Courier"/>
                  <a:cs typeface="Courier"/>
                  <a:sym typeface="Courier"/>
                </a:rPr>
                <a:t>__FILE__), </a:t>
              </a:r>
              <a:r>
                <a:rPr sz="2800">
                  <a:solidFill>
                    <a:srgbClr val="BA2121"/>
                  </a:solidFill>
                  <a:latin typeface="Courier"/>
                  <a:ea typeface="Courier"/>
                  <a:cs typeface="Courier"/>
                  <a:sym typeface="Courier"/>
                </a:rPr>
                <a:t>'README.md'))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Version          </a:t>
              </a:r>
              <a:r>
                <a:rPr sz="2800">
                  <a:solidFill>
                    <a:srgbClr val="BA2121"/>
                  </a:solidFill>
                  <a:latin typeface="Courier"/>
                  <a:ea typeface="Courier"/>
                  <a:cs typeface="Courier"/>
                  <a:sym typeface="Courier"/>
                </a:rPr>
                <a:t>'0.1.0’</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depends</a:t>
              </a:r>
              <a:r>
                <a:rPr sz="3600">
                  <a:latin typeface="Courier"/>
                  <a:ea typeface="Courier"/>
                  <a:cs typeface="Courier"/>
                  <a:sym typeface="Courier"/>
                </a:rPr>
                <a:t>       </a:t>
              </a:r>
              <a:r>
                <a:rPr sz="2800">
                  <a:solidFill>
                    <a:srgbClr val="BA2121"/>
                  </a:solidFill>
                  <a:latin typeface="Courier"/>
                  <a:ea typeface="Courier"/>
                  <a:cs typeface="Courier"/>
                  <a:sym typeface="Courier"/>
                </a:rPr>
                <a:t>'datacenter'</a:t>
              </a:r>
            </a:p>
          </p:txBody>
        </p:sp>
      </p:grpSp>
      <p:sp>
        <p:nvSpPr>
          <p:cNvPr id="5974" name="Shape 5974"/>
          <p:cNvSpPr/>
          <p:nvPr/>
        </p:nvSpPr>
        <p:spPr>
          <a:xfrm>
            <a:off x="1357445" y="14859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975" name="Shape 5975"/>
          <p:cNvSpPr/>
          <p:nvPr/>
        </p:nvSpPr>
        <p:spPr>
          <a:xfrm>
            <a:off x="5048741" y="1371599"/>
            <a:ext cx="11004854"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\cookbooks\hosts\metadata.rb</a:t>
            </a:r>
          </a:p>
        </p:txBody>
      </p:sp>
    </p:spTree>
  </p:cSld>
  <p:clrMapOvr>
    <a:masterClrMapping/>
  </p:clrMapOvr>
  <p:transition spd="med" advClick="1"/>
</p:sld>
</file>

<file path=ppt/slides/slide3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9" name="Shape 5979"/>
          <p:cNvSpPr/>
          <p:nvPr>
            <p:ph type="title"/>
          </p:nvPr>
        </p:nvSpPr>
        <p:spPr>
          <a:xfrm>
            <a:off x="800271" y="177800"/>
            <a:ext cx="14657235" cy="1117600"/>
          </a:xfrm>
          <a:prstGeom prst="rect">
            <a:avLst/>
          </a:prstGeom>
        </p:spPr>
        <p:txBody>
          <a:bodyPr lIns="0" tIns="0" rIns="0" bIns="0">
            <a:normAutofit fontScale="100000" lnSpcReduction="0"/>
          </a:bodyPr>
          <a:lstStyle>
            <a:lvl1pPr defTabSz="905255">
              <a:defRPr sz="3500">
                <a:effectLst>
                  <a:outerShdw sx="100000" sy="100000" kx="0" ky="0" algn="b" rotWithShape="0" blurRad="38100" dist="37719"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38100" dist="37719" dir="2700000">
                    <a:srgbClr val="C0C0C0"/>
                  </a:outerShdw>
                </a:effectLst>
              </a:rPr>
              <a:t>Exercise: Add a dependency on the datacenter cookbook to the hosts  cookbook</a:t>
            </a:r>
          </a:p>
        </p:txBody>
      </p:sp>
      <p:grpSp>
        <p:nvGrpSpPr>
          <p:cNvPr id="5982" name="Group 5982"/>
          <p:cNvGrpSpPr/>
          <p:nvPr/>
        </p:nvGrpSpPr>
        <p:grpSpPr>
          <a:xfrm>
            <a:off x="280193" y="1981199"/>
            <a:ext cx="15773402" cy="4554222"/>
            <a:chOff x="0" y="0"/>
            <a:chExt cx="15773401" cy="4554220"/>
          </a:xfrm>
        </p:grpSpPr>
        <p:sp>
          <p:nvSpPr>
            <p:cNvPr id="5980" name="Shape 5980"/>
            <p:cNvSpPr/>
            <p:nvPr/>
          </p:nvSpPr>
          <p:spPr>
            <a:xfrm>
              <a:off x="0" y="0"/>
              <a:ext cx="15773402" cy="44958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lnSpc>
                  <a:spcPct val="120000"/>
                </a:lnSpc>
                <a:defRPr>
                  <a:solidFill>
                    <a:srgbClr val="BA2121"/>
                  </a:solidFill>
                  <a:latin typeface="Courier"/>
                  <a:ea typeface="Courier"/>
                  <a:cs typeface="Courier"/>
                  <a:sym typeface="Courier"/>
                </a:defRPr>
              </a:pPr>
            </a:p>
          </p:txBody>
        </p:sp>
        <p:sp>
          <p:nvSpPr>
            <p:cNvPr id="5981" name="Shape 5981"/>
            <p:cNvSpPr/>
            <p:nvPr/>
          </p:nvSpPr>
          <p:spPr>
            <a:xfrm>
              <a:off x="0" y="-1"/>
              <a:ext cx="15773402" cy="4554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lnSpc>
                  <a:spcPct val="120000"/>
                </a:lnSpc>
                <a:defRPr sz="1800"/>
              </a:pPr>
              <a:r>
                <a:rPr sz="2800">
                  <a:solidFill>
                    <a:srgbClr val="008000"/>
                  </a:solidFill>
                  <a:latin typeface="Courier"/>
                  <a:ea typeface="Courier"/>
                  <a:cs typeface="Courier"/>
                  <a:sym typeface="Courier"/>
                </a:rPr>
                <a:t>name		   </a:t>
              </a:r>
              <a:r>
                <a:rPr sz="2800">
                  <a:solidFill>
                    <a:srgbClr val="BA2121"/>
                  </a:solidFill>
                  <a:latin typeface="Courier"/>
                  <a:ea typeface="Courier"/>
                  <a:cs typeface="Courier"/>
                  <a:sym typeface="Courier"/>
                </a:rPr>
                <a:t>'hosts'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a:t>
              </a:r>
              <a:r>
                <a:rPr sz="2800">
                  <a:latin typeface="Courier"/>
                  <a:ea typeface="Courier"/>
                  <a:cs typeface="Courier"/>
                  <a:sym typeface="Courier"/>
                </a:rPr>
                <a:t>	   </a:t>
              </a:r>
              <a:r>
                <a:rPr sz="2800">
                  <a:solidFill>
                    <a:srgbClr val="BA2121"/>
                  </a:solidFill>
                  <a:latin typeface="Courier"/>
                  <a:ea typeface="Courier"/>
                  <a:cs typeface="Courier"/>
                  <a:sym typeface="Courier"/>
                </a:rPr>
                <a:t>'YOUR_COMPANY_NAME'</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maintainer_email</a:t>
              </a:r>
              <a:r>
                <a:rPr sz="2800">
                  <a:latin typeface="Courier"/>
                  <a:ea typeface="Courier"/>
                  <a:cs typeface="Courier"/>
                  <a:sym typeface="Courier"/>
                </a:rPr>
                <a:t> </a:t>
              </a:r>
              <a:r>
                <a:rPr sz="2800">
                  <a:solidFill>
                    <a:srgbClr val="BA2121"/>
                  </a:solidFill>
                  <a:latin typeface="Courier"/>
                  <a:ea typeface="Courier"/>
                  <a:cs typeface="Courier"/>
                  <a:sym typeface="Courier"/>
                </a:rPr>
                <a:t>'YOUR_EMAIL'</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License</a:t>
              </a:r>
              <a:r>
                <a:rPr sz="2800">
                  <a:latin typeface="Courier"/>
                  <a:ea typeface="Courier"/>
                  <a:cs typeface="Courier"/>
                  <a:sym typeface="Courier"/>
                </a:rPr>
                <a:t>         </a:t>
              </a:r>
              <a:r>
                <a:rPr sz="2800">
                  <a:solidFill>
                    <a:srgbClr val="BA2121"/>
                  </a:solidFill>
                  <a:latin typeface="Courier"/>
                  <a:ea typeface="Courier"/>
                  <a:cs typeface="Courier"/>
                  <a:sym typeface="Courier"/>
                </a:rPr>
                <a:t>'All rights reserved'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description</a:t>
              </a:r>
              <a:r>
                <a:rPr sz="2800">
                  <a:latin typeface="Courier"/>
                  <a:ea typeface="Courier"/>
                  <a:cs typeface="Courier"/>
                  <a:sym typeface="Courier"/>
                </a:rPr>
                <a:t>	   </a:t>
              </a:r>
              <a:r>
                <a:rPr sz="2800">
                  <a:solidFill>
                    <a:srgbClr val="BA2121"/>
                  </a:solidFill>
                  <a:latin typeface="Courier"/>
                  <a:ea typeface="Courier"/>
                  <a:cs typeface="Courier"/>
                  <a:sym typeface="Courier"/>
                </a:rPr>
                <a:t>'Installs/Configures 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long_description </a:t>
              </a:r>
              <a:r>
                <a:rPr sz="2800">
                  <a:solidFill>
                    <a:srgbClr val="880000"/>
                  </a:solidFill>
                  <a:latin typeface="Courier"/>
                  <a:ea typeface="Courier"/>
                  <a:cs typeface="Courier"/>
                  <a:sym typeface="Courier"/>
                </a:rPr>
                <a:t>IO</a:t>
              </a:r>
              <a:r>
                <a:rPr sz="2800">
                  <a:solidFill>
                    <a:srgbClr val="666666"/>
                  </a:solidFill>
                  <a:latin typeface="Courier"/>
                  <a:ea typeface="Courier"/>
                  <a:cs typeface="Courier"/>
                  <a:sym typeface="Courier"/>
                </a:rPr>
                <a:t>.read(</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.join(</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.dirname(</a:t>
              </a:r>
              <a:r>
                <a:rPr sz="2800">
                  <a:solidFill>
                    <a:srgbClr val="008000"/>
                  </a:solidFill>
                  <a:latin typeface="Courier"/>
                  <a:ea typeface="Courier"/>
                  <a:cs typeface="Courier"/>
                  <a:sym typeface="Courier"/>
                </a:rPr>
                <a:t>__FILE__), </a:t>
              </a:r>
              <a:r>
                <a:rPr sz="2800">
                  <a:solidFill>
                    <a:srgbClr val="BA2121"/>
                  </a:solidFill>
                  <a:latin typeface="Courier"/>
                  <a:ea typeface="Courier"/>
                  <a:cs typeface="Courier"/>
                  <a:sym typeface="Courier"/>
                </a:rPr>
                <a:t>'README.md'))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Version          </a:t>
              </a:r>
              <a:r>
                <a:rPr sz="2800">
                  <a:solidFill>
                    <a:srgbClr val="BA2121"/>
                  </a:solidFill>
                  <a:latin typeface="Courier"/>
                  <a:ea typeface="Courier"/>
                  <a:cs typeface="Courier"/>
                  <a:sym typeface="Courier"/>
                </a:rPr>
                <a:t>'0.1.0’</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depends</a:t>
              </a:r>
              <a:r>
                <a:rPr sz="3600">
                  <a:latin typeface="Courier"/>
                  <a:ea typeface="Courier"/>
                  <a:cs typeface="Courier"/>
                  <a:sym typeface="Courier"/>
                </a:rPr>
                <a:t>       </a:t>
              </a:r>
              <a:r>
                <a:rPr sz="2800">
                  <a:solidFill>
                    <a:srgbClr val="BA2121"/>
                  </a:solidFill>
                  <a:latin typeface="Courier"/>
                  <a:ea typeface="Courier"/>
                  <a:cs typeface="Courier"/>
                  <a:sym typeface="Courier"/>
                </a:rPr>
                <a:t>'datacenter'</a:t>
              </a:r>
            </a:p>
          </p:txBody>
        </p:sp>
      </p:grpSp>
      <p:sp>
        <p:nvSpPr>
          <p:cNvPr id="5983" name="Shape 5983"/>
          <p:cNvSpPr/>
          <p:nvPr/>
        </p:nvSpPr>
        <p:spPr>
          <a:xfrm>
            <a:off x="1357445" y="14859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984" name="Shape 5984"/>
          <p:cNvSpPr/>
          <p:nvPr/>
        </p:nvSpPr>
        <p:spPr>
          <a:xfrm>
            <a:off x="5048741" y="1371599"/>
            <a:ext cx="11004854"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\cookbooks\hosts\metadata.rb</a:t>
            </a:r>
          </a:p>
        </p:txBody>
      </p:sp>
      <p:sp>
        <p:nvSpPr>
          <p:cNvPr id="5985" name="Shape 5985"/>
          <p:cNvSpPr/>
          <p:nvPr/>
        </p:nvSpPr>
        <p:spPr>
          <a:xfrm>
            <a:off x="432592" y="5943600"/>
            <a:ext cx="6019803" cy="457200"/>
          </a:xfrm>
          <a:prstGeom prst="rect">
            <a:avLst/>
          </a:prstGeom>
          <a:ln w="50800">
            <a:solidFill>
              <a:srgbClr val="FF7F00"/>
            </a:solidFill>
            <a:miter/>
          </a:ln>
        </p:spPr>
        <p:txBody>
          <a:bodyPr lIns="0" tIns="0" rIns="0" bIns="0"/>
          <a:lstStyle/>
          <a:p>
            <a:pPr lvl="0" algn="ctr">
              <a:defRPr>
                <a:latin typeface="Arial"/>
                <a:ea typeface="Arial"/>
                <a:cs typeface="Arial"/>
                <a:sym typeface="Arial"/>
              </a:defRPr>
            </a:pPr>
          </a:p>
        </p:txBody>
      </p:sp>
      <p:sp>
        <p:nvSpPr>
          <p:cNvPr id="5986" name="Shape 5986"/>
          <p:cNvSpPr/>
          <p:nvPr/>
        </p:nvSpPr>
        <p:spPr>
          <a:xfrm>
            <a:off x="432593" y="2286000"/>
            <a:ext cx="15392402" cy="3505200"/>
          </a:xfrm>
          <a:prstGeom prst="rect">
            <a:avLst/>
          </a:prstGeom>
          <a:solidFill>
            <a:srgbClr val="FFFFFF">
              <a:alpha val="59999"/>
            </a:srgbClr>
          </a:solidFill>
          <a:ln w="12700">
            <a:miter lim="400000"/>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3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990" name="Group 5990"/>
          <p:cNvGrpSpPr/>
          <p:nvPr/>
        </p:nvGrpSpPr>
        <p:grpSpPr>
          <a:xfrm>
            <a:off x="280193" y="1981199"/>
            <a:ext cx="15773402" cy="4554222"/>
            <a:chOff x="0" y="0"/>
            <a:chExt cx="15773401" cy="4554220"/>
          </a:xfrm>
        </p:grpSpPr>
        <p:sp>
          <p:nvSpPr>
            <p:cNvPr id="5988" name="Shape 5988"/>
            <p:cNvSpPr/>
            <p:nvPr/>
          </p:nvSpPr>
          <p:spPr>
            <a:xfrm>
              <a:off x="0" y="0"/>
              <a:ext cx="15773402" cy="44958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lnSpc>
                  <a:spcPct val="120000"/>
                </a:lnSpc>
                <a:defRPr>
                  <a:solidFill>
                    <a:srgbClr val="BA2121"/>
                  </a:solidFill>
                  <a:latin typeface="Courier"/>
                  <a:ea typeface="Courier"/>
                  <a:cs typeface="Courier"/>
                  <a:sym typeface="Courier"/>
                </a:defRPr>
              </a:pPr>
            </a:p>
          </p:txBody>
        </p:sp>
        <p:sp>
          <p:nvSpPr>
            <p:cNvPr id="5989" name="Shape 5989"/>
            <p:cNvSpPr/>
            <p:nvPr/>
          </p:nvSpPr>
          <p:spPr>
            <a:xfrm>
              <a:off x="0" y="-1"/>
              <a:ext cx="15773402" cy="45542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lnSpc>
                  <a:spcPct val="120000"/>
                </a:lnSpc>
                <a:defRPr sz="1800"/>
              </a:pPr>
              <a:r>
                <a:rPr sz="2800">
                  <a:solidFill>
                    <a:srgbClr val="008000"/>
                  </a:solidFill>
                  <a:latin typeface="Courier"/>
                  <a:ea typeface="Courier"/>
                  <a:cs typeface="Courier"/>
                  <a:sym typeface="Courier"/>
                </a:rPr>
                <a:t>name		   </a:t>
              </a:r>
              <a:r>
                <a:rPr sz="2800">
                  <a:solidFill>
                    <a:srgbClr val="BA2121"/>
                  </a:solidFill>
                  <a:latin typeface="Courier"/>
                  <a:ea typeface="Courier"/>
                  <a:cs typeface="Courier"/>
                  <a:sym typeface="Courier"/>
                </a:rPr>
                <a:t>'hosts'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a:t>
              </a:r>
              <a:r>
                <a:rPr sz="2800">
                  <a:latin typeface="Courier"/>
                  <a:ea typeface="Courier"/>
                  <a:cs typeface="Courier"/>
                  <a:sym typeface="Courier"/>
                </a:rPr>
                <a:t>	   </a:t>
              </a:r>
              <a:r>
                <a:rPr sz="2800">
                  <a:solidFill>
                    <a:srgbClr val="BA2121"/>
                  </a:solidFill>
                  <a:latin typeface="Courier"/>
                  <a:ea typeface="Courier"/>
                  <a:cs typeface="Courier"/>
                  <a:sym typeface="Courier"/>
                </a:rPr>
                <a:t>'YOUR_COMPANY_NAME'</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maintainer_email</a:t>
              </a:r>
              <a:r>
                <a:rPr sz="2800">
                  <a:latin typeface="Courier"/>
                  <a:ea typeface="Courier"/>
                  <a:cs typeface="Courier"/>
                  <a:sym typeface="Courier"/>
                </a:rPr>
                <a:t> </a:t>
              </a:r>
              <a:r>
                <a:rPr sz="2800">
                  <a:solidFill>
                    <a:srgbClr val="BA2121"/>
                  </a:solidFill>
                  <a:latin typeface="Courier"/>
                  <a:ea typeface="Courier"/>
                  <a:cs typeface="Courier"/>
                  <a:sym typeface="Courier"/>
                </a:rPr>
                <a:t>'YOUR_EMAIL'</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License</a:t>
              </a:r>
              <a:r>
                <a:rPr sz="2800">
                  <a:latin typeface="Courier"/>
                  <a:ea typeface="Courier"/>
                  <a:cs typeface="Courier"/>
                  <a:sym typeface="Courier"/>
                </a:rPr>
                <a:t>         </a:t>
              </a:r>
              <a:r>
                <a:rPr sz="2800">
                  <a:solidFill>
                    <a:srgbClr val="BA2121"/>
                  </a:solidFill>
                  <a:latin typeface="Courier"/>
                  <a:ea typeface="Courier"/>
                  <a:cs typeface="Courier"/>
                  <a:sym typeface="Courier"/>
                </a:rPr>
                <a:t>'All rights reserved'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description</a:t>
              </a:r>
              <a:r>
                <a:rPr sz="2800">
                  <a:latin typeface="Courier"/>
                  <a:ea typeface="Courier"/>
                  <a:cs typeface="Courier"/>
                  <a:sym typeface="Courier"/>
                </a:rPr>
                <a:t>	   </a:t>
              </a:r>
              <a:r>
                <a:rPr sz="2800">
                  <a:solidFill>
                    <a:srgbClr val="BA2121"/>
                  </a:solidFill>
                  <a:latin typeface="Courier"/>
                  <a:ea typeface="Courier"/>
                  <a:cs typeface="Courier"/>
                  <a:sym typeface="Courier"/>
                </a:rPr>
                <a:t>'Installs/Configures hosts'</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long_description </a:t>
              </a:r>
              <a:r>
                <a:rPr sz="2800">
                  <a:solidFill>
                    <a:srgbClr val="880000"/>
                  </a:solidFill>
                  <a:latin typeface="Courier"/>
                  <a:ea typeface="Courier"/>
                  <a:cs typeface="Courier"/>
                  <a:sym typeface="Courier"/>
                </a:rPr>
                <a:t>IO</a:t>
              </a:r>
              <a:r>
                <a:rPr sz="2800">
                  <a:solidFill>
                    <a:srgbClr val="666666"/>
                  </a:solidFill>
                  <a:latin typeface="Courier"/>
                  <a:ea typeface="Courier"/>
                  <a:cs typeface="Courier"/>
                  <a:sym typeface="Courier"/>
                </a:rPr>
                <a:t>.read(</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.join(</a:t>
              </a:r>
              <a:r>
                <a:rPr sz="2800">
                  <a:solidFill>
                    <a:srgbClr val="880000"/>
                  </a:solidFill>
                  <a:latin typeface="Courier"/>
                  <a:ea typeface="Courier"/>
                  <a:cs typeface="Courier"/>
                  <a:sym typeface="Courier"/>
                </a:rPr>
                <a:t>File</a:t>
              </a:r>
              <a:r>
                <a:rPr sz="2800">
                  <a:solidFill>
                    <a:srgbClr val="666666"/>
                  </a:solidFill>
                  <a:latin typeface="Courier"/>
                  <a:ea typeface="Courier"/>
                  <a:cs typeface="Courier"/>
                  <a:sym typeface="Courier"/>
                </a:rPr>
                <a:t>.dirname(</a:t>
              </a:r>
              <a:r>
                <a:rPr sz="2800">
                  <a:solidFill>
                    <a:srgbClr val="008000"/>
                  </a:solidFill>
                  <a:latin typeface="Courier"/>
                  <a:ea typeface="Courier"/>
                  <a:cs typeface="Courier"/>
                  <a:sym typeface="Courier"/>
                </a:rPr>
                <a:t>__FILE__), </a:t>
              </a:r>
              <a:r>
                <a:rPr sz="2800">
                  <a:solidFill>
                    <a:srgbClr val="BA2121"/>
                  </a:solidFill>
                  <a:latin typeface="Courier"/>
                  <a:ea typeface="Courier"/>
                  <a:cs typeface="Courier"/>
                  <a:sym typeface="Courier"/>
                </a:rPr>
                <a:t>'README.md'))</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Version          </a:t>
              </a:r>
              <a:r>
                <a:rPr sz="2800">
                  <a:solidFill>
                    <a:srgbClr val="BA2121"/>
                  </a:solidFill>
                  <a:latin typeface="Courier"/>
                  <a:ea typeface="Courier"/>
                  <a:cs typeface="Courier"/>
                  <a:sym typeface="Courier"/>
                </a:rPr>
                <a:t>'0.1.0’</a:t>
              </a:r>
              <a:endParaRPr>
                <a:latin typeface="Calibri"/>
                <a:ea typeface="Calibri"/>
                <a:cs typeface="Calibri"/>
                <a:sym typeface="Calibri"/>
              </a:endParaRPr>
            </a:p>
            <a:p>
              <a:pPr lvl="0">
                <a:lnSpc>
                  <a:spcPct val="120000"/>
                </a:lnSpc>
                <a:defRPr sz="1800"/>
              </a:pPr>
              <a:r>
                <a:rPr sz="2800">
                  <a:solidFill>
                    <a:srgbClr val="008000"/>
                  </a:solidFill>
                  <a:latin typeface="Courier"/>
                  <a:ea typeface="Courier"/>
                  <a:cs typeface="Courier"/>
                  <a:sym typeface="Courier"/>
                </a:rPr>
                <a:t>depends</a:t>
              </a:r>
              <a:r>
                <a:rPr sz="3600">
                  <a:latin typeface="Courier"/>
                  <a:ea typeface="Courier"/>
                  <a:cs typeface="Courier"/>
                  <a:sym typeface="Courier"/>
                </a:rPr>
                <a:t>       </a:t>
              </a:r>
              <a:r>
                <a:rPr sz="2800">
                  <a:solidFill>
                    <a:srgbClr val="BA2121"/>
                  </a:solidFill>
                  <a:latin typeface="Courier"/>
                  <a:ea typeface="Courier"/>
                  <a:cs typeface="Courier"/>
                  <a:sym typeface="Courier"/>
                </a:rPr>
                <a:t>'datacenter'</a:t>
              </a:r>
            </a:p>
          </p:txBody>
        </p:sp>
      </p:grpSp>
      <p:sp>
        <p:nvSpPr>
          <p:cNvPr id="5991" name="Shape 599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Cookbook Metadata</a:t>
            </a:r>
          </a:p>
        </p:txBody>
      </p:sp>
      <p:sp>
        <p:nvSpPr>
          <p:cNvPr id="5992" name="Shape 5992"/>
          <p:cNvSpPr/>
          <p:nvPr/>
        </p:nvSpPr>
        <p:spPr>
          <a:xfrm>
            <a:off x="1357445" y="14859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5993" name="Shape 5993"/>
          <p:cNvSpPr/>
          <p:nvPr/>
        </p:nvSpPr>
        <p:spPr>
          <a:xfrm>
            <a:off x="5048741" y="1371599"/>
            <a:ext cx="11004854"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\cookbooks\hosts\metadata.rb</a:t>
            </a:r>
          </a:p>
        </p:txBody>
      </p:sp>
      <p:sp>
        <p:nvSpPr>
          <p:cNvPr id="5994" name="Shape 5994"/>
          <p:cNvSpPr/>
          <p:nvPr/>
        </p:nvSpPr>
        <p:spPr>
          <a:xfrm>
            <a:off x="6680992" y="64643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5995" name="Shape 5995"/>
          <p:cNvSpPr/>
          <p:nvPr/>
        </p:nvSpPr>
        <p:spPr>
          <a:xfrm>
            <a:off x="800177" y="6845299"/>
            <a:ext cx="14669936" cy="2126997"/>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lvl1pPr marL="1752600" indent="-1752600" defTabSz="914400">
              <a:buClr>
                <a:srgbClr val="ED781C"/>
              </a:buClr>
              <a:buSzPct val="100000"/>
              <a:buFont typeface="Arial"/>
              <a:buChar char="•"/>
              <a:defRPr sz="4600">
                <a:latin typeface="Arial"/>
                <a:ea typeface="Arial"/>
                <a:cs typeface="Arial"/>
                <a:sym typeface="Arial"/>
              </a:defRPr>
            </a:lvl1pPr>
          </a:lstStyle>
          <a:p>
            <a:pPr lvl="0">
              <a:defRPr sz="1800"/>
            </a:pPr>
            <a:r>
              <a:rPr sz="4600"/>
              <a:t>Cookbooks that depend on other cookbooks will cause the dependent cookbook to be downloaded to the client, and evaluated</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08" name="Shape 170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09" name="Shape 170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a:t>
            </a:r>
            <a:r>
              <a:rPr sz="4600"/>
              <a:t> John Fitzpatrick</a:t>
            </a:r>
            <a:endParaRPr sz="4600"/>
          </a:p>
          <a:p>
            <a:pPr lvl="0" marL="944574" indent="-944574">
              <a:defRPr sz="1800"/>
            </a:pPr>
            <a:r>
              <a:rPr sz="4600">
                <a:latin typeface="Arial Bold"/>
                <a:ea typeface="Arial Bold"/>
                <a:cs typeface="Arial Bold"/>
                <a:sym typeface="Arial Bold"/>
              </a:rPr>
              <a:t>Current job role:</a:t>
            </a:r>
            <a:r>
              <a:rPr sz="4600"/>
              <a:t> Curriculum Development/Trainer at Chef</a:t>
            </a:r>
            <a:endParaRPr sz="4600"/>
          </a:p>
          <a:p>
            <a:pPr lvl="0" marL="944574" indent="-944574">
              <a:defRPr sz="1800"/>
            </a:pPr>
            <a:r>
              <a:rPr sz="4600">
                <a:latin typeface="Arial Bold"/>
                <a:ea typeface="Arial Bold"/>
                <a:cs typeface="Arial Bold"/>
                <a:sym typeface="Arial Bold"/>
              </a:rPr>
              <a:t>Previous job roles/background:</a:t>
            </a:r>
            <a:r>
              <a:rPr sz="4600"/>
              <a:t> Before Chef I spent 3 years on Cloud Management at RightScale, and before that working in mobile internet at Openwave</a:t>
            </a:r>
            <a:endParaRPr sz="4600"/>
          </a:p>
          <a:p>
            <a:pPr lvl="0" marL="944574" indent="-944574">
              <a:defRPr sz="1800"/>
            </a:pPr>
            <a:r>
              <a:rPr sz="4600">
                <a:latin typeface="Arial Bold"/>
                <a:ea typeface="Arial Bold"/>
                <a:cs typeface="Arial Bold"/>
                <a:sym typeface="Arial Bold"/>
              </a:rPr>
              <a:t>Experience with Chef/Config Management:</a:t>
            </a:r>
            <a:r>
              <a:rPr sz="4600"/>
              <a:t> Two years experience with Chef initially at RightScale</a:t>
            </a:r>
            <a:endParaRPr sz="4600"/>
          </a:p>
          <a:p>
            <a:pPr lvl="0" marL="944574" indent="-944574">
              <a:defRPr sz="1800"/>
            </a:pPr>
            <a:r>
              <a:rPr sz="4600">
                <a:latin typeface="Arial Bold"/>
                <a:ea typeface="Arial Bold"/>
                <a:cs typeface="Arial Bold"/>
                <a:sym typeface="Arial Bold"/>
              </a:rPr>
              <a:t>Favorite Text Editor:</a:t>
            </a:r>
            <a:r>
              <a:rPr sz="4600"/>
              <a:t> SublimeText</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0" name="Shape 1930"/>
          <p:cNvSpPr/>
          <p:nvPr/>
        </p:nvSpPr>
        <p:spPr>
          <a:xfrm>
            <a:off x="9505291" y="2525179"/>
            <a:ext cx="3784972"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Round Robin DNS</a:t>
            </a:r>
          </a:p>
        </p:txBody>
      </p:sp>
      <p:sp>
        <p:nvSpPr>
          <p:cNvPr id="1931" name="Shape 1931"/>
          <p:cNvSpPr/>
          <p:nvPr/>
        </p:nvSpPr>
        <p:spPr>
          <a:xfrm>
            <a:off x="6447468"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32" name="Shape 1932"/>
          <p:cNvSpPr/>
          <p:nvPr/>
        </p:nvSpPr>
        <p:spPr>
          <a:xfrm>
            <a:off x="12471030" y="3865028"/>
            <a:ext cx="2692666"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933" name="Shape 1933"/>
          <p:cNvSpPr/>
          <p:nvPr/>
        </p:nvSpPr>
        <p:spPr>
          <a:xfrm>
            <a:off x="5009053" y="3524251"/>
            <a:ext cx="1170103" cy="1089027"/>
          </a:xfrm>
          <a:prstGeom prst="roundRect">
            <a:avLst>
              <a:gd name="adj" fmla="val 17486"/>
            </a:avLst>
          </a:prstGeom>
          <a:solidFill>
            <a:srgbClr val="D8A529"/>
          </a:solidFill>
          <a:ln w="25400">
            <a:solidFill/>
            <a:miter/>
          </a:ln>
        </p:spPr>
        <p:txBody>
          <a:bodyPr lIns="0" tIns="0" rIns="0" bIns="0"/>
          <a:lstStyle/>
          <a:p>
            <a:pPr lvl="0">
              <a:defRPr>
                <a:latin typeface="Arial"/>
                <a:ea typeface="Arial"/>
                <a:cs typeface="Arial"/>
                <a:sym typeface="Arial"/>
              </a:defRPr>
            </a:pPr>
          </a:p>
        </p:txBody>
      </p:sp>
      <p:sp>
        <p:nvSpPr>
          <p:cNvPr id="1934" name="Shape 1934"/>
          <p:cNvSpPr/>
          <p:nvPr/>
        </p:nvSpPr>
        <p:spPr>
          <a:xfrm>
            <a:off x="7979554" y="3524251"/>
            <a:ext cx="1170104"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35" name="Shape 1935"/>
          <p:cNvSpPr/>
          <p:nvPr/>
        </p:nvSpPr>
        <p:spPr>
          <a:xfrm>
            <a:off x="6471282"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36" name="Shape 1936"/>
          <p:cNvSpPr/>
          <p:nvPr/>
        </p:nvSpPr>
        <p:spPr>
          <a:xfrm>
            <a:off x="7909697" y="4949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37" name="Shape 1937"/>
          <p:cNvSpPr/>
          <p:nvPr/>
        </p:nvSpPr>
        <p:spPr>
          <a:xfrm>
            <a:off x="9336999" y="5292190"/>
            <a:ext cx="422951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 Cache</a:t>
            </a:r>
          </a:p>
        </p:txBody>
      </p:sp>
      <p:sp>
        <p:nvSpPr>
          <p:cNvPr id="1938" name="Shape 1938"/>
          <p:cNvSpPr/>
          <p:nvPr/>
        </p:nvSpPr>
        <p:spPr>
          <a:xfrm>
            <a:off x="7979554" y="21844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39" name="Shape 1939"/>
          <p:cNvSpPr/>
          <p:nvPr/>
        </p:nvSpPr>
        <p:spPr>
          <a:xfrm>
            <a:off x="9511641"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40" name="Shape 1940"/>
          <p:cNvSpPr/>
          <p:nvPr/>
        </p:nvSpPr>
        <p:spPr>
          <a:xfrm>
            <a:off x="10950057" y="3524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41" name="Shape 1941"/>
          <p:cNvSpPr/>
          <p:nvPr/>
        </p:nvSpPr>
        <p:spPr>
          <a:xfrm>
            <a:off x="6507798" y="7189789"/>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42" name="Shape 1942"/>
          <p:cNvSpPr/>
          <p:nvPr/>
        </p:nvSpPr>
        <p:spPr>
          <a:xfrm>
            <a:off x="7946214" y="7189789"/>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43" name="Shape 1943"/>
          <p:cNvSpPr/>
          <p:nvPr/>
        </p:nvSpPr>
        <p:spPr>
          <a:xfrm>
            <a:off x="9373516" y="7532154"/>
            <a:ext cx="4597851"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DBs</a:t>
            </a:r>
          </a:p>
        </p:txBody>
      </p:sp>
      <p:sp>
        <p:nvSpPr>
          <p:cNvPr id="1944" name="Shape 1944"/>
          <p:cNvSpPr/>
          <p:nvPr/>
        </p:nvSpPr>
        <p:spPr>
          <a:xfrm flipV="1">
            <a:off x="7417523" y="7810499"/>
            <a:ext cx="850985" cy="25402"/>
          </a:xfrm>
          <a:prstGeom prst="line">
            <a:avLst/>
          </a:prstGeom>
          <a:ln w="38100">
            <a:solidFill/>
            <a:miter/>
          </a:ln>
        </p:spPr>
        <p:txBody>
          <a:bodyPr lIns="0" tIns="0" rIns="0" bIns="0"/>
          <a:lstStyle/>
          <a:p>
            <a:pPr lvl="0" defTabSz="457200">
              <a:defRPr sz="1200"/>
            </a:pPr>
          </a:p>
        </p:txBody>
      </p:sp>
      <p:sp>
        <p:nvSpPr>
          <p:cNvPr id="1945" name="Shape 1945"/>
          <p:cNvSpPr/>
          <p:nvPr/>
        </p:nvSpPr>
        <p:spPr>
          <a:xfrm flipH="1">
            <a:off x="5613946" y="2654299"/>
            <a:ext cx="2959392" cy="1397002"/>
          </a:xfrm>
          <a:prstGeom prst="line">
            <a:avLst/>
          </a:prstGeom>
          <a:ln w="38100">
            <a:solidFill/>
            <a:miter/>
          </a:ln>
        </p:spPr>
        <p:txBody>
          <a:bodyPr lIns="0" tIns="0" rIns="0" bIns="0"/>
          <a:lstStyle/>
          <a:p>
            <a:pPr lvl="0" defTabSz="457200">
              <a:defRPr sz="1200"/>
            </a:pPr>
          </a:p>
        </p:txBody>
      </p:sp>
      <p:sp>
        <p:nvSpPr>
          <p:cNvPr id="1946" name="Shape 1946"/>
          <p:cNvSpPr/>
          <p:nvPr/>
        </p:nvSpPr>
        <p:spPr>
          <a:xfrm flipH="1">
            <a:off x="7074589" y="2666999"/>
            <a:ext cx="1511450" cy="1346202"/>
          </a:xfrm>
          <a:prstGeom prst="line">
            <a:avLst/>
          </a:prstGeom>
          <a:ln w="38100">
            <a:solidFill/>
            <a:miter/>
          </a:ln>
        </p:spPr>
        <p:txBody>
          <a:bodyPr lIns="0" tIns="0" rIns="0" bIns="0"/>
          <a:lstStyle/>
          <a:p>
            <a:pPr lvl="0" defTabSz="457200">
              <a:defRPr sz="1200"/>
            </a:pPr>
          </a:p>
        </p:txBody>
      </p:sp>
      <p:sp>
        <p:nvSpPr>
          <p:cNvPr id="1947" name="Shape 1947"/>
          <p:cNvSpPr/>
          <p:nvPr/>
        </p:nvSpPr>
        <p:spPr>
          <a:xfrm>
            <a:off x="8598740" y="2628899"/>
            <a:ext cx="2" cy="1346202"/>
          </a:xfrm>
          <a:prstGeom prst="line">
            <a:avLst/>
          </a:prstGeom>
          <a:ln w="38100">
            <a:solidFill/>
            <a:miter/>
          </a:ln>
        </p:spPr>
        <p:txBody>
          <a:bodyPr lIns="0" tIns="0" rIns="0" bIns="0"/>
          <a:lstStyle/>
          <a:p>
            <a:pPr lvl="0" defTabSz="457200">
              <a:defRPr sz="1200"/>
            </a:pPr>
          </a:p>
        </p:txBody>
      </p:sp>
      <p:sp>
        <p:nvSpPr>
          <p:cNvPr id="1948" name="Shape 1948"/>
          <p:cNvSpPr/>
          <p:nvPr/>
        </p:nvSpPr>
        <p:spPr>
          <a:xfrm>
            <a:off x="8662244" y="2717799"/>
            <a:ext cx="1473346" cy="1308102"/>
          </a:xfrm>
          <a:prstGeom prst="line">
            <a:avLst/>
          </a:prstGeom>
          <a:ln w="38100">
            <a:solidFill/>
            <a:miter/>
          </a:ln>
        </p:spPr>
        <p:txBody>
          <a:bodyPr lIns="0" tIns="0" rIns="0" bIns="0"/>
          <a:lstStyle/>
          <a:p>
            <a:pPr lvl="0" defTabSz="457200">
              <a:defRPr sz="1200"/>
            </a:pPr>
          </a:p>
        </p:txBody>
      </p:sp>
      <p:sp>
        <p:nvSpPr>
          <p:cNvPr id="1949" name="Shape 1949"/>
          <p:cNvSpPr/>
          <p:nvPr/>
        </p:nvSpPr>
        <p:spPr>
          <a:xfrm>
            <a:off x="8547934" y="2667000"/>
            <a:ext cx="3061001" cy="1395414"/>
          </a:xfrm>
          <a:prstGeom prst="line">
            <a:avLst/>
          </a:prstGeom>
          <a:ln w="38100">
            <a:solidFill/>
            <a:miter/>
          </a:ln>
        </p:spPr>
        <p:txBody>
          <a:bodyPr lIns="0" tIns="0" rIns="0" bIns="0"/>
          <a:lstStyle/>
          <a:p>
            <a:pPr lvl="0" defTabSz="457200">
              <a:defRPr sz="1200"/>
            </a:pPr>
          </a:p>
        </p:txBody>
      </p:sp>
      <p:sp>
        <p:nvSpPr>
          <p:cNvPr id="1950" name="Shape 1950"/>
          <p:cNvSpPr/>
          <p:nvPr/>
        </p:nvSpPr>
        <p:spPr>
          <a:xfrm>
            <a:off x="7531827" y="6349993"/>
            <a:ext cx="596945" cy="507988"/>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51" name="Shape 1951"/>
          <p:cNvSpPr/>
          <p:nvPr/>
        </p:nvSpPr>
        <p:spPr>
          <a:xfrm>
            <a:off x="7087292" y="5524500"/>
            <a:ext cx="685869" cy="1041402"/>
          </a:xfrm>
          <a:prstGeom prst="line">
            <a:avLst/>
          </a:prstGeom>
          <a:ln w="38100">
            <a:solidFill/>
            <a:miter/>
          </a:ln>
        </p:spPr>
        <p:txBody>
          <a:bodyPr lIns="0" tIns="0" rIns="0" bIns="0"/>
          <a:lstStyle/>
          <a:p>
            <a:pPr lvl="0" defTabSz="457200">
              <a:defRPr sz="1200"/>
            </a:pPr>
          </a:p>
        </p:txBody>
      </p:sp>
      <p:sp>
        <p:nvSpPr>
          <p:cNvPr id="1952" name="Shape 1952"/>
          <p:cNvSpPr/>
          <p:nvPr/>
        </p:nvSpPr>
        <p:spPr>
          <a:xfrm flipH="1">
            <a:off x="7900172" y="5524500"/>
            <a:ext cx="647765" cy="1016002"/>
          </a:xfrm>
          <a:prstGeom prst="line">
            <a:avLst/>
          </a:prstGeom>
          <a:ln w="38100">
            <a:solidFill/>
            <a:miter/>
          </a:ln>
        </p:spPr>
        <p:txBody>
          <a:bodyPr lIns="0" tIns="0" rIns="0" bIns="0"/>
          <a:lstStyle/>
          <a:p>
            <a:pPr lvl="0" defTabSz="457200">
              <a:defRPr sz="1200"/>
            </a:pPr>
          </a:p>
        </p:txBody>
      </p:sp>
      <p:sp>
        <p:nvSpPr>
          <p:cNvPr id="1953" name="Shape 1953"/>
          <p:cNvSpPr/>
          <p:nvPr/>
        </p:nvSpPr>
        <p:spPr>
          <a:xfrm flipH="1">
            <a:off x="7138096" y="6629399"/>
            <a:ext cx="647765" cy="596903"/>
          </a:xfrm>
          <a:prstGeom prst="line">
            <a:avLst/>
          </a:prstGeom>
          <a:ln w="38100">
            <a:solidFill/>
            <a:miter/>
          </a:ln>
        </p:spPr>
        <p:txBody>
          <a:bodyPr lIns="0" tIns="0" rIns="0" bIns="0"/>
          <a:lstStyle/>
          <a:p>
            <a:pPr lvl="0" defTabSz="457200">
              <a:defRPr sz="1200"/>
            </a:pPr>
          </a:p>
        </p:txBody>
      </p:sp>
      <p:sp>
        <p:nvSpPr>
          <p:cNvPr id="1954" name="Shape 1954"/>
          <p:cNvSpPr/>
          <p:nvPr/>
        </p:nvSpPr>
        <p:spPr>
          <a:xfrm>
            <a:off x="7950975" y="6667499"/>
            <a:ext cx="647765" cy="508002"/>
          </a:xfrm>
          <a:prstGeom prst="line">
            <a:avLst/>
          </a:prstGeom>
          <a:ln w="38100">
            <a:solidFill/>
            <a:miter/>
          </a:ln>
        </p:spPr>
        <p:txBody>
          <a:bodyPr lIns="0" tIns="0" rIns="0" bIns="0"/>
          <a:lstStyle/>
          <a:p>
            <a:pPr lvl="0" defTabSz="457200">
              <a:defRPr sz="1200"/>
            </a:pPr>
          </a:p>
        </p:txBody>
      </p:sp>
      <p:sp>
        <p:nvSpPr>
          <p:cNvPr id="1955" name="Shape 1955"/>
          <p:cNvSpPr/>
          <p:nvPr/>
        </p:nvSpPr>
        <p:spPr>
          <a:xfrm>
            <a:off x="8725751" y="6406615"/>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Floating IP?</a:t>
            </a:r>
          </a:p>
        </p:txBody>
      </p:sp>
      <p:sp>
        <p:nvSpPr>
          <p:cNvPr id="1956" name="Shape 1956"/>
          <p:cNvSpPr/>
          <p:nvPr>
            <p:ph type="title"/>
          </p:nvPr>
        </p:nvSpPr>
        <p:spPr>
          <a:xfrm>
            <a:off x="800271" y="177800"/>
            <a:ext cx="14657235" cy="1117600"/>
          </a:xfrm>
          <a:prstGeom prst="rect">
            <a:avLst/>
          </a:prstGeom>
        </p:spPr>
        <p:txBody>
          <a:bodyPr lIns="0" tIns="0" rIns="0" bIns="0">
            <a:normAutofit fontScale="100000" lnSpcReduction="0"/>
          </a:bodyPr>
          <a:lstStyle>
            <a:lvl1pPr>
              <a:defRPr sz="7000"/>
            </a:lvl1pPr>
          </a:lstStyle>
          <a:p>
            <a:pPr lvl="0">
              <a:defRPr sz="1800">
                <a:solidFill>
                  <a:srgbClr val="000000"/>
                </a:solidFill>
                <a:effectLst/>
              </a:defRPr>
            </a:pPr>
            <a:r>
              <a:rPr sz="7000">
                <a:solidFill>
                  <a:srgbClr val="FFFFFF"/>
                </a:solidFill>
                <a:effectLst>
                  <a:outerShdw sx="100000" sy="100000" kx="0" ky="0" algn="b" rotWithShape="0" blurRad="38100" dist="38100" dir="2700000">
                    <a:srgbClr val="C0C0C0"/>
                  </a:outerShdw>
                </a:effectLst>
              </a:rPr>
              <a:t>Your Infrastructure is a Snowflake</a:t>
            </a:r>
          </a:p>
        </p:txBody>
      </p:sp>
    </p:spTree>
  </p:cSld>
  <p:clrMapOvr>
    <a:masterClrMapping/>
  </p:clrMapOvr>
  <p:transition spd="med" advClick="1"/>
</p:sld>
</file>

<file path=ppt/slides/slide4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7" name="Shape 5997"/>
          <p:cNvSpPr/>
          <p:nvPr>
            <p:ph type="title"/>
          </p:nvPr>
        </p:nvSpPr>
        <p:spPr>
          <a:xfrm>
            <a:off x="800271" y="177800"/>
            <a:ext cx="14657235" cy="1117600"/>
          </a:xfrm>
          <a:prstGeom prst="rect">
            <a:avLst/>
          </a:prstGeom>
        </p:spPr>
        <p:txBody>
          <a:bodyPr lIns="0" tIns="0" rIns="0" bIns="0">
            <a:normAutofit fontScale="100000" lnSpcReduction="0"/>
          </a:bodyPr>
          <a:lstStyle>
            <a:lvl1pPr>
              <a:defRPr sz="3700"/>
            </a:lvl1pPr>
          </a:lstStyle>
          <a:p>
            <a:pPr lvl="0">
              <a:defRPr sz="1800">
                <a:solidFill>
                  <a:srgbClr val="000000"/>
                </a:solidFill>
                <a:effectLst/>
              </a:defRPr>
            </a:pPr>
            <a:r>
              <a:rPr sz="3700">
                <a:solidFill>
                  <a:srgbClr val="FFFFFF"/>
                </a:solidFill>
                <a:effectLst>
                  <a:outerShdw sx="100000" sy="100000" kx="0" ky="0" algn="b" rotWithShape="0" blurRad="38100" dist="38100" dir="2700000">
                    <a:srgbClr val="C0C0C0"/>
                  </a:outerShdw>
                </a:effectLst>
              </a:rPr>
              <a:t>Cookbook Attributes are applied for all downloaded cookbooks!</a:t>
            </a:r>
          </a:p>
        </p:txBody>
      </p:sp>
      <p:sp>
        <p:nvSpPr>
          <p:cNvPr id="5998" name="Shape 599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Cookbooks downloaded as dependencies will have their attribute files evaluated</a:t>
            </a:r>
            <a:endParaRPr sz="4600"/>
          </a:p>
          <a:p>
            <a:pPr lvl="0">
              <a:defRPr sz="1800"/>
            </a:pPr>
            <a:endParaRPr sz="4600"/>
          </a:p>
          <a:p>
            <a:pPr lvl="0" marL="944574" indent="-944574">
              <a:defRPr sz="1800"/>
            </a:pPr>
            <a:r>
              <a:rPr sz="4600"/>
              <a:t>Even if there is no recipe from the cookbook in the run-list</a:t>
            </a:r>
          </a:p>
        </p:txBody>
      </p:sp>
    </p:spTree>
  </p:cSld>
  <p:clrMapOvr>
    <a:masterClrMapping/>
  </p:clrMapOvr>
  <p:transition spd="med" advClick="1"/>
</p:sld>
</file>

<file path=ppt/slides/slide4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02" name="Group 6002"/>
          <p:cNvGrpSpPr/>
          <p:nvPr/>
        </p:nvGrpSpPr>
        <p:grpSpPr>
          <a:xfrm>
            <a:off x="812878" y="1854200"/>
            <a:ext cx="14657236" cy="1219200"/>
            <a:chOff x="0" y="0"/>
            <a:chExt cx="14657235" cy="1219200"/>
          </a:xfrm>
        </p:grpSpPr>
        <p:sp>
          <p:nvSpPr>
            <p:cNvPr id="6000" name="Shape 600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001" name="Shape 600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hosts</a:t>
              </a:r>
            </a:p>
          </p:txBody>
        </p:sp>
      </p:grpSp>
      <p:sp>
        <p:nvSpPr>
          <p:cNvPr id="6003" name="Shape 6003"/>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Upload the hosts cookbook</a:t>
            </a:r>
          </a:p>
        </p:txBody>
      </p:sp>
      <p:grpSp>
        <p:nvGrpSpPr>
          <p:cNvPr id="6006" name="Group 6006"/>
          <p:cNvGrpSpPr/>
          <p:nvPr/>
        </p:nvGrpSpPr>
        <p:grpSpPr>
          <a:xfrm>
            <a:off x="819235" y="3657599"/>
            <a:ext cx="14606430" cy="4876801"/>
            <a:chOff x="0" y="0"/>
            <a:chExt cx="14606429" cy="4876800"/>
          </a:xfrm>
        </p:grpSpPr>
        <p:sp>
          <p:nvSpPr>
            <p:cNvPr id="6004" name="Shape 6004"/>
            <p:cNvSpPr/>
            <p:nvPr/>
          </p:nvSpPr>
          <p:spPr>
            <a:xfrm>
              <a:off x="-1" y="0"/>
              <a:ext cx="14606430" cy="4876800"/>
            </a:xfrm>
            <a:prstGeom prst="rect">
              <a:avLst/>
            </a:prstGeom>
            <a:solidFill>
              <a:srgbClr val="000000"/>
            </a:solidFill>
            <a:ln w="25400" cap="flat">
              <a:solidFill>
                <a:srgbClr val="3C4A59"/>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005" name="Shape 6005"/>
            <p:cNvSpPr/>
            <p:nvPr/>
          </p:nvSpPr>
          <p:spPr>
            <a:xfrm>
              <a:off x="-1" y="-1"/>
              <a:ext cx="14606430" cy="220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Uploading hosts               [0.1.0]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002"/>
                                        </p:tgtEl>
                                        <p:attrNameLst>
                                          <p:attrName>style.visibility</p:attrName>
                                        </p:attrNameLst>
                                      </p:cBhvr>
                                      <p:to>
                                        <p:strVal val="visible"/>
                                      </p:to>
                                    </p:set>
                                    <p:animEffect filter="fade" transition="in">
                                      <p:cBhvr>
                                        <p:cTn id="7" dur="1000"/>
                                        <p:tgtEl>
                                          <p:spTgt spid="6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2" grpId="1"/>
    </p:bldLst>
  </p:timing>
</p:sld>
</file>

<file path=ppt/slides/slide4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10" name="Group 6010"/>
          <p:cNvGrpSpPr/>
          <p:nvPr/>
        </p:nvGrpSpPr>
        <p:grpSpPr>
          <a:xfrm>
            <a:off x="800176" y="1854200"/>
            <a:ext cx="14657236" cy="1219200"/>
            <a:chOff x="0" y="0"/>
            <a:chExt cx="14657235" cy="1219200"/>
          </a:xfrm>
        </p:grpSpPr>
        <p:sp>
          <p:nvSpPr>
            <p:cNvPr id="6008" name="Shape 600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009" name="Shape 600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a:t>
              </a:r>
              <a:r>
                <a:rPr sz="4800">
                  <a:solidFill>
                    <a:srgbClr val="FFFFFF"/>
                  </a:solidFill>
                  <a:latin typeface="Courier"/>
                  <a:ea typeface="Courier"/>
                  <a:cs typeface="Courier"/>
                  <a:sym typeface="Courier"/>
                </a:rPr>
                <a:t> chef-client</a:t>
              </a:r>
            </a:p>
          </p:txBody>
        </p:sp>
      </p:grpSp>
      <p:grpSp>
        <p:nvGrpSpPr>
          <p:cNvPr id="6013" name="Group 6013"/>
          <p:cNvGrpSpPr/>
          <p:nvPr/>
        </p:nvGrpSpPr>
        <p:grpSpPr>
          <a:xfrm>
            <a:off x="825580" y="3213098"/>
            <a:ext cx="14606430" cy="5739518"/>
            <a:chOff x="0" y="0"/>
            <a:chExt cx="14606429" cy="5739517"/>
          </a:xfrm>
        </p:grpSpPr>
        <p:sp>
          <p:nvSpPr>
            <p:cNvPr id="6011" name="Shape 6011"/>
            <p:cNvSpPr/>
            <p:nvPr/>
          </p:nvSpPr>
          <p:spPr>
            <a:xfrm>
              <a:off x="-1" y="-1"/>
              <a:ext cx="14606430" cy="5739518"/>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12" name="Shape 6012"/>
            <p:cNvSpPr/>
            <p:nvPr/>
          </p:nvSpPr>
          <p:spPr>
            <a:xfrm>
              <a:off x="-1" y="494856"/>
              <a:ext cx="14606430" cy="474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a:solidFill>
                    <a:srgbClr val="FFFFFF"/>
                  </a:solidFill>
                  <a:latin typeface="Courier"/>
                  <a:ea typeface="Courier"/>
                  <a:cs typeface="Courier"/>
                  <a:sym typeface="Courier"/>
                </a:rPr>
                <a:t> +#This file is managed by the server C1263834251</a:t>
              </a: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0.0.0.0    nytimes.com</a:t>
              </a:r>
              <a:endParaRPr>
                <a:solidFill>
                  <a:srgbClr val="FFFFFF"/>
                </a:solidFill>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localhost name resolution is handled within DNS itself.</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        -#      127.0.0.1       localhost</a:t>
              </a: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        -#      ::1             localhost</a:t>
              </a: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[2014-02-25T03:14:58-08:00] INFO: Chef Run complete in 3.0888 seconds</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[2014-02-25T03:14:58-08:00] INFO: Removing cookbooks/iis_demo/files/default/Default2.htm from the cache; it is no longer needed by chef-client.</a:t>
              </a:r>
              <a:endParaRPr>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a:solidFill>
                    <a:srgbClr val="FFFFFF"/>
                  </a:solidFill>
                  <a:latin typeface="Courier"/>
                  <a:ea typeface="Courier"/>
                  <a:cs typeface="Courier"/>
                  <a:sym typeface="Courier"/>
                </a:rPr>
                <a:t>Running handlers:</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[2014-02-25T03:14:58-08:00] INFO: Running report handlers</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Running handlers complete</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[2014-02-25T03:14:58-08:00] INFO: Report handlers complete</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Chef Client finished, 2/5 resources updated in 15.412866 seconds</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[2014-02-25T03:14:58-08:00] INFO: Sending resource update report (run-id: fcfcd6d8-3bf6-4965-b71c-caae1ef53ebf)</a:t>
              </a:r>
            </a:p>
          </p:txBody>
        </p:sp>
      </p:grpSp>
      <p:sp>
        <p:nvSpPr>
          <p:cNvPr id="6014" name="Shape 60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
        <p:nvSpPr>
          <p:cNvPr id="6015" name="Shape 6015"/>
          <p:cNvSpPr/>
          <p:nvPr/>
        </p:nvSpPr>
        <p:spPr>
          <a:xfrm>
            <a:off x="1508272" y="3759198"/>
            <a:ext cx="13234693" cy="448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8800">
                <a:solidFill>
                  <a:srgbClr val="558E28"/>
                </a:solidFill>
                <a:latin typeface="American Typewriter"/>
                <a:ea typeface="American Typewriter"/>
                <a:cs typeface="American Typewriter"/>
                <a:sym typeface="American Typewriter"/>
              </a:defRPr>
            </a:lvl1pPr>
          </a:lstStyle>
          <a:p>
            <a:pPr lvl="0">
              <a:defRPr b="0" sz="1800">
                <a:solidFill>
                  <a:srgbClr val="000000"/>
                </a:solidFill>
              </a:defRPr>
            </a:pPr>
            <a:r>
              <a:rPr b="1" sz="28800">
                <a:solidFill>
                  <a:srgbClr val="558E28"/>
                </a:solidFill>
              </a:rPr>
              <a:t>WIN!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015"/>
                                        </p:tgtEl>
                                        <p:attrNameLst>
                                          <p:attrName>style.visibility</p:attrName>
                                        </p:attrNameLst>
                                      </p:cBhvr>
                                      <p:to>
                                        <p:strVal val="visible"/>
                                      </p:to>
                                    </p:set>
                                    <p:animEffect filter="fade" transition="in">
                                      <p:cBhvr>
                                        <p:cTn id="7" dur="75"/>
                                        <p:tgtEl>
                                          <p:spTgt spid="6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5" grpId="1"/>
    </p:bldLst>
  </p:timing>
</p:sld>
</file>

<file path=ppt/slides/slide4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19" name="Group 6019"/>
          <p:cNvGrpSpPr/>
          <p:nvPr/>
        </p:nvGrpSpPr>
        <p:grpSpPr>
          <a:xfrm>
            <a:off x="800175" y="1854198"/>
            <a:ext cx="14631834" cy="1476832"/>
            <a:chOff x="-1" y="0"/>
            <a:chExt cx="14631832" cy="1476831"/>
          </a:xfrm>
        </p:grpSpPr>
        <p:sp>
          <p:nvSpPr>
            <p:cNvPr id="6017" name="Shape 6017"/>
            <p:cNvSpPr/>
            <p:nvPr/>
          </p:nvSpPr>
          <p:spPr>
            <a:xfrm>
              <a:off x="-2" y="-1"/>
              <a:ext cx="14631834" cy="1476832"/>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18" name="Shape 6018"/>
            <p:cNvSpPr/>
            <p:nvPr/>
          </p:nvSpPr>
          <p:spPr>
            <a:xfrm>
              <a:off x="-2" y="268514"/>
              <a:ext cx="14631834"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3200">
                  <a:solidFill>
                    <a:srgbClr val="00FF00"/>
                  </a:solidFill>
                  <a:latin typeface="Courier"/>
                  <a:ea typeface="Courier"/>
                  <a:cs typeface="Courier"/>
                  <a:sym typeface="Courier"/>
                </a:rPr>
                <a:t>remote@PS\&gt;</a:t>
              </a:r>
              <a:r>
                <a:rPr sz="3200">
                  <a:solidFill>
                    <a:srgbClr val="FFFFFF"/>
                  </a:solidFill>
                  <a:latin typeface="Courier"/>
                  <a:ea typeface="Courier"/>
                  <a:cs typeface="Courier"/>
                  <a:sym typeface="Courier"/>
                </a:rPr>
                <a:t> gc C:\Windows\System32\drivers\etc\hosts</a:t>
              </a:r>
            </a:p>
          </p:txBody>
        </p:sp>
      </p:grpSp>
      <p:sp>
        <p:nvSpPr>
          <p:cNvPr id="6020" name="Shape 602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Check your work</a:t>
            </a:r>
          </a:p>
        </p:txBody>
      </p:sp>
      <p:grpSp>
        <p:nvGrpSpPr>
          <p:cNvPr id="6023" name="Group 6023"/>
          <p:cNvGrpSpPr/>
          <p:nvPr/>
        </p:nvGrpSpPr>
        <p:grpSpPr>
          <a:xfrm>
            <a:off x="825580" y="4571999"/>
            <a:ext cx="14606430" cy="3708401"/>
            <a:chOff x="0" y="0"/>
            <a:chExt cx="14606429" cy="3708400"/>
          </a:xfrm>
        </p:grpSpPr>
        <p:sp>
          <p:nvSpPr>
            <p:cNvPr id="6021" name="Shape 6021"/>
            <p:cNvSpPr/>
            <p:nvPr/>
          </p:nvSpPr>
          <p:spPr>
            <a:xfrm>
              <a:off x="-1" y="0"/>
              <a:ext cx="14606430" cy="3708400"/>
            </a:xfrm>
            <a:prstGeom prst="rect">
              <a:avLst/>
            </a:prstGeom>
            <a:solidFill>
              <a:srgbClr val="000000"/>
            </a:solidFill>
            <a:ln w="25400" cap="flat">
              <a:solidFill>
                <a:srgbClr val="3C4A59"/>
              </a:solidFill>
              <a:prstDash val="sysDot"/>
              <a:miter lim="800000"/>
            </a:ln>
            <a:effectLst/>
          </p:spPr>
          <p:txBody>
            <a:bodyPr wrap="square" lIns="0" tIns="0" rIns="0" bIns="0" numCol="1" anchor="t">
              <a:noAutofit/>
            </a:bodyPr>
            <a:lstStyle/>
            <a:p>
              <a:pPr lvl="0">
                <a:defRPr sz="3600">
                  <a:solidFill>
                    <a:srgbClr val="FFFFFF"/>
                  </a:solidFill>
                  <a:latin typeface="Courier"/>
                  <a:ea typeface="Courier"/>
                  <a:cs typeface="Courier"/>
                  <a:sym typeface="Courier"/>
                </a:defRPr>
              </a:pPr>
            </a:p>
          </p:txBody>
        </p:sp>
        <p:sp>
          <p:nvSpPr>
            <p:cNvPr id="6022" name="Shape 6022"/>
            <p:cNvSpPr/>
            <p:nvPr/>
          </p:nvSpPr>
          <p:spPr>
            <a:xfrm>
              <a:off x="-1" y="-1"/>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r>
                <a:rPr sz="3600">
                  <a:solidFill>
                    <a:srgbClr val="FFFFFF"/>
                  </a:solidFill>
                  <a:latin typeface="Courier"/>
                  <a:ea typeface="Courier"/>
                  <a:cs typeface="Courier"/>
                  <a:sym typeface="Courier"/>
                </a:rPr>
                <a:t># This file is managed by the server C1263834251</a:t>
              </a:r>
              <a:endParaRPr sz="3600">
                <a:solidFill>
                  <a:srgbClr val="FFFFFF"/>
                </a:solidFill>
                <a:latin typeface="Calibri"/>
                <a:ea typeface="Calibri"/>
                <a:cs typeface="Calibri"/>
                <a:sym typeface="Calibri"/>
              </a:endParaRPr>
            </a:p>
            <a:p>
              <a:pPr lvl="0">
                <a:defRPr sz="1800"/>
              </a:pPr>
              <a:r>
                <a:rPr sz="3600">
                  <a:solidFill>
                    <a:srgbClr val="FFFFFF"/>
                  </a:solidFill>
                  <a:latin typeface="Courier"/>
                  <a:ea typeface="Courier"/>
                  <a:cs typeface="Courier"/>
                  <a:sym typeface="Courier"/>
                </a:rPr>
                <a:t>    0.0.0.0    nytimes.com</a:t>
              </a:r>
            </a:p>
          </p:txBody>
        </p:sp>
      </p:grpSp>
    </p:spTree>
  </p:cSld>
  <p:clrMapOvr>
    <a:masterClrMapping/>
  </p:clrMapOvr>
  <p:transition spd="med" advClick="1"/>
</p:sld>
</file>

<file path=ppt/slides/slide4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27" name="Group 6027"/>
          <p:cNvGrpSpPr/>
          <p:nvPr/>
        </p:nvGrpSpPr>
        <p:grpSpPr>
          <a:xfrm>
            <a:off x="800176" y="1854198"/>
            <a:ext cx="15101020" cy="1476832"/>
            <a:chOff x="0" y="0"/>
            <a:chExt cx="15101019" cy="1476831"/>
          </a:xfrm>
        </p:grpSpPr>
        <p:sp>
          <p:nvSpPr>
            <p:cNvPr id="6025" name="Shape 6025"/>
            <p:cNvSpPr/>
            <p:nvPr/>
          </p:nvSpPr>
          <p:spPr>
            <a:xfrm>
              <a:off x="-1" y="-1"/>
              <a:ext cx="15101020" cy="1476832"/>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solidFill>
                    <a:srgbClr val="FFFFFF"/>
                  </a:solidFill>
                  <a:latin typeface="Courier"/>
                  <a:ea typeface="Courier"/>
                  <a:cs typeface="Courier"/>
                  <a:sym typeface="Courier"/>
                </a:defRPr>
              </a:pPr>
            </a:p>
          </p:txBody>
        </p:sp>
        <p:sp>
          <p:nvSpPr>
            <p:cNvPr id="6026" name="Shape 6026"/>
            <p:cNvSpPr/>
            <p:nvPr/>
          </p:nvSpPr>
          <p:spPr>
            <a:xfrm>
              <a:off x="-1" y="293914"/>
              <a:ext cx="15101020"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2800">
                  <a:solidFill>
                    <a:srgbClr val="00FF00"/>
                  </a:solidFill>
                  <a:latin typeface="Courier"/>
                  <a:ea typeface="Courier"/>
                  <a:cs typeface="Courier"/>
                  <a:sym typeface="Courier"/>
                </a:rPr>
                <a:t>remote@PS\&gt;</a:t>
              </a:r>
              <a:r>
                <a:rPr sz="2800">
                  <a:solidFill>
                    <a:srgbClr val="FFFFFF"/>
                  </a:solidFill>
                  <a:latin typeface="Courier"/>
                  <a:ea typeface="Courier"/>
                  <a:cs typeface="Courier"/>
                  <a:sym typeface="Courier"/>
                </a:rPr>
                <a:t> gci C:\chef\backup\Windows\System32\drivers\etc</a:t>
              </a:r>
            </a:p>
          </p:txBody>
        </p:sp>
      </p:grpSp>
      <p:sp>
        <p:nvSpPr>
          <p:cNvPr id="6028" name="Shape 6028"/>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Check automated backups</a:t>
            </a:r>
          </a:p>
        </p:txBody>
      </p:sp>
      <p:grpSp>
        <p:nvGrpSpPr>
          <p:cNvPr id="6031" name="Group 6031"/>
          <p:cNvGrpSpPr/>
          <p:nvPr/>
        </p:nvGrpSpPr>
        <p:grpSpPr>
          <a:xfrm>
            <a:off x="825582" y="4571999"/>
            <a:ext cx="15075613" cy="3708401"/>
            <a:chOff x="0" y="0"/>
            <a:chExt cx="15075611" cy="3708400"/>
          </a:xfrm>
        </p:grpSpPr>
        <p:sp>
          <p:nvSpPr>
            <p:cNvPr id="6029" name="Shape 6029"/>
            <p:cNvSpPr/>
            <p:nvPr/>
          </p:nvSpPr>
          <p:spPr>
            <a:xfrm>
              <a:off x="0" y="0"/>
              <a:ext cx="15075613" cy="3708400"/>
            </a:xfrm>
            <a:prstGeom prst="rect">
              <a:avLst/>
            </a:prstGeom>
            <a:solidFill>
              <a:srgbClr val="000000"/>
            </a:solidFill>
            <a:ln w="25400" cap="flat">
              <a:solidFill>
                <a:srgbClr val="3C4A59"/>
              </a:solidFill>
              <a:prstDash val="sysDot"/>
              <a:miter lim="800000"/>
            </a:ln>
            <a:effectLst/>
          </p:spPr>
          <p:txBody>
            <a:bodyPr wrap="square" lIns="0" tIns="0" rIns="0" bIns="0" numCol="1" anchor="t">
              <a:noAutofit/>
            </a:bodyPr>
            <a:lstStyle/>
            <a:p>
              <a:pPr lvl="0">
                <a:defRPr sz="2400">
                  <a:solidFill>
                    <a:srgbClr val="FFFFFF"/>
                  </a:solidFill>
                  <a:latin typeface="Courier"/>
                  <a:ea typeface="Courier"/>
                  <a:cs typeface="Courier"/>
                  <a:sym typeface="Courier"/>
                </a:defRPr>
              </a:pPr>
            </a:p>
          </p:txBody>
        </p:sp>
        <p:sp>
          <p:nvSpPr>
            <p:cNvPr id="6030" name="Shape 6030"/>
            <p:cNvSpPr/>
            <p:nvPr/>
          </p:nvSpPr>
          <p:spPr>
            <a:xfrm>
              <a:off x="0" y="-1"/>
              <a:ext cx="15075613" cy="147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1" indent="704031">
                <a:defRPr sz="1800"/>
              </a:pPr>
              <a:endParaRPr sz="2400">
                <a:solidFill>
                  <a:srgbClr val="FFFFFF"/>
                </a:solidFill>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Mode                LastWriteTime     Length Name</a:t>
              </a:r>
              <a:endParaRPr>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                -------------     ------ ----</a:t>
              </a:r>
              <a:endParaRPr>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-a---         7/25/2012  10:26 PM        824 hosts.chef-20140225031457.550034</a:t>
              </a:r>
            </a:p>
          </p:txBody>
        </p:sp>
      </p:grpSp>
    </p:spTree>
  </p:cSld>
  <p:clrMapOvr>
    <a:masterClrMapping/>
  </p:clrMapOvr>
  <p:transition spd="med" advClick="1"/>
</p:sld>
</file>

<file path=ppt/slides/slide4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35" name="Group 6035"/>
          <p:cNvGrpSpPr/>
          <p:nvPr/>
        </p:nvGrpSpPr>
        <p:grpSpPr>
          <a:xfrm>
            <a:off x="812878" y="1854200"/>
            <a:ext cx="14657236" cy="1219200"/>
            <a:chOff x="0" y="0"/>
            <a:chExt cx="14657235" cy="1219200"/>
          </a:xfrm>
        </p:grpSpPr>
        <p:sp>
          <p:nvSpPr>
            <p:cNvPr id="6033" name="Shape 603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34" name="Shape 6034"/>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400">
                  <a:solidFill>
                    <a:srgbClr val="00FF00"/>
                  </a:solidFill>
                  <a:latin typeface="Courier"/>
                  <a:ea typeface="Courier"/>
                  <a:cs typeface="Courier"/>
                  <a:sym typeface="Courier"/>
                </a:rPr>
                <a:t>PS\&gt; </a:t>
              </a:r>
              <a:r>
                <a:rPr sz="4400">
                  <a:solidFill>
                    <a:srgbClr val="FFFFFF"/>
                  </a:solidFill>
                  <a:latin typeface="Courier"/>
                  <a:ea typeface="Courier"/>
                  <a:cs typeface="Courier"/>
                  <a:sym typeface="Courier"/>
                </a:rPr>
                <a:t>knife search node "*:*" -a datacenter</a:t>
              </a:r>
            </a:p>
          </p:txBody>
        </p:sp>
      </p:grpSp>
      <p:sp>
        <p:nvSpPr>
          <p:cNvPr id="6036" name="Shape 6036"/>
          <p:cNvSpPr/>
          <p:nvPr>
            <p:ph type="title"/>
          </p:nvPr>
        </p:nvSpPr>
        <p:spPr>
          <a:xfrm>
            <a:off x="800272" y="177800"/>
            <a:ext cx="14657236" cy="1193800"/>
          </a:xfrm>
          <a:prstGeom prst="rect">
            <a:avLst/>
          </a:prstGeom>
        </p:spPr>
        <p:txBody>
          <a:bodyPr lIns="0" tIns="0" rIns="0" bIns="0">
            <a:normAutofit fontScale="100000" lnSpcReduction="0"/>
          </a:bodyPr>
          <a:lstStyle>
            <a:lvl1pPr defTabSz="868680">
              <a:defRPr sz="4500">
                <a:effectLst>
                  <a:outerShdw sx="100000" sy="100000" kx="0" ky="0" algn="b" rotWithShape="0" blurRad="38100" dist="36195" dir="2700000">
                    <a:srgbClr val="C0C0C0"/>
                  </a:outerShdw>
                </a:effectLst>
              </a:defRPr>
            </a:lvl1pPr>
          </a:lstStyle>
          <a:p>
            <a:pPr lvl="0">
              <a:defRPr sz="1800">
                <a:solidFill>
                  <a:srgbClr val="000000"/>
                </a:solidFill>
                <a:effectLst/>
              </a:defRPr>
            </a:pPr>
            <a:r>
              <a:rPr sz="4500">
                <a:solidFill>
                  <a:srgbClr val="FFFFFF"/>
                </a:solidFill>
                <a:effectLst>
                  <a:outerShdw sx="100000" sy="100000" kx="0" ky="0" algn="b" rotWithShape="0" blurRad="38100" dist="36195" dir="2700000">
                    <a:srgbClr val="C0C0C0"/>
                  </a:outerShdw>
                </a:effectLst>
              </a:rPr>
              <a:t>Exercise: Show your test node’s datacenter attribute</a:t>
            </a:r>
          </a:p>
        </p:txBody>
      </p:sp>
      <p:grpSp>
        <p:nvGrpSpPr>
          <p:cNvPr id="6039" name="Group 6039"/>
          <p:cNvGrpSpPr/>
          <p:nvPr/>
        </p:nvGrpSpPr>
        <p:grpSpPr>
          <a:xfrm>
            <a:off x="825580" y="3657599"/>
            <a:ext cx="14606430" cy="5181601"/>
            <a:chOff x="0" y="0"/>
            <a:chExt cx="14606429" cy="5181600"/>
          </a:xfrm>
        </p:grpSpPr>
        <p:sp>
          <p:nvSpPr>
            <p:cNvPr id="6037" name="Shape 6037"/>
            <p:cNvSpPr/>
            <p:nvPr/>
          </p:nvSpPr>
          <p:spPr>
            <a:xfrm>
              <a:off x="-1" y="0"/>
              <a:ext cx="14606430" cy="5181600"/>
            </a:xfrm>
            <a:prstGeom prst="rect">
              <a:avLst/>
            </a:prstGeom>
            <a:solidFill>
              <a:srgbClr val="000000"/>
            </a:solidFill>
            <a:ln w="25400" cap="flat">
              <a:solidFill>
                <a:srgbClr val="3C4A59"/>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038" name="Shape 6038"/>
            <p:cNvSpPr/>
            <p:nvPr/>
          </p:nvSpPr>
          <p:spPr>
            <a:xfrm>
              <a:off x="-1" y="-1"/>
              <a:ext cx="14606430" cy="368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1 items found</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target1:</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  datacenter:</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    location: china</a:t>
              </a:r>
            </a:p>
          </p:txBody>
        </p:sp>
      </p:grpSp>
    </p:spTree>
  </p:cSld>
  <p:clrMapOvr>
    <a:masterClrMapping/>
  </p:clrMapOvr>
  <p:transition spd="med" advClick="1"/>
</p:sld>
</file>

<file path=ppt/slides/slide4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45" name="Group 6045"/>
          <p:cNvGrpSpPr/>
          <p:nvPr/>
        </p:nvGrpSpPr>
        <p:grpSpPr>
          <a:xfrm>
            <a:off x="838279" y="2457449"/>
            <a:ext cx="14631834" cy="1028701"/>
            <a:chOff x="-1" y="0"/>
            <a:chExt cx="14631832" cy="1028700"/>
          </a:xfrm>
        </p:grpSpPr>
        <p:sp>
          <p:nvSpPr>
            <p:cNvPr id="6043" name="Shape 6043"/>
            <p:cNvSpPr/>
            <p:nvPr/>
          </p:nvSpPr>
          <p:spPr>
            <a:xfrm>
              <a:off x="-2" y="0"/>
              <a:ext cx="14631834" cy="1028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4100">
                  <a:solidFill>
                    <a:srgbClr val="C4413D"/>
                  </a:solidFill>
                  <a:latin typeface="Courier"/>
                  <a:ea typeface="Courier"/>
                  <a:cs typeface="Courier"/>
                  <a:sym typeface="Courier"/>
                </a:defRPr>
              </a:pPr>
            </a:p>
          </p:txBody>
        </p:sp>
        <p:sp>
          <p:nvSpPr>
            <p:cNvPr id="6044" name="Shape 6044"/>
            <p:cNvSpPr/>
            <p:nvPr/>
          </p:nvSpPr>
          <p:spPr>
            <a:xfrm>
              <a:off x="-2" y="-1"/>
              <a:ext cx="14631834"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100">
                  <a:latin typeface="Courier"/>
                  <a:ea typeface="Courier"/>
                  <a:cs typeface="Courier"/>
                  <a:sym typeface="Courier"/>
                </a:rPr>
                <a:t>default[</a:t>
              </a:r>
              <a:r>
                <a:rPr sz="4100">
                  <a:solidFill>
                    <a:srgbClr val="C4413D"/>
                  </a:solidFill>
                  <a:latin typeface="Courier"/>
                  <a:ea typeface="Courier"/>
                  <a:cs typeface="Courier"/>
                  <a:sym typeface="Courier"/>
                </a:rPr>
                <a:t>"datacenter"</a:t>
              </a:r>
              <a:r>
                <a:rPr sz="4100">
                  <a:latin typeface="Courier"/>
                  <a:ea typeface="Courier"/>
                  <a:cs typeface="Courier"/>
                  <a:sym typeface="Courier"/>
                </a:rPr>
                <a:t>][</a:t>
              </a:r>
              <a:r>
                <a:rPr sz="4100">
                  <a:solidFill>
                    <a:srgbClr val="C4413D"/>
                  </a:solidFill>
                  <a:latin typeface="Courier"/>
                  <a:ea typeface="Courier"/>
                  <a:cs typeface="Courier"/>
                  <a:sym typeface="Courier"/>
                </a:rPr>
                <a:t>"location"</a:t>
              </a:r>
              <a:r>
                <a:rPr sz="4100">
                  <a:latin typeface="Courier"/>
                  <a:ea typeface="Courier"/>
                  <a:cs typeface="Courier"/>
                  <a:sym typeface="Courier"/>
                </a:rPr>
                <a:t>] =</a:t>
              </a:r>
              <a:r>
                <a:rPr sz="4100">
                  <a:solidFill>
                    <a:srgbClr val="C4413D"/>
                  </a:solidFill>
                  <a:latin typeface="Courier"/>
                  <a:ea typeface="Courier"/>
                  <a:cs typeface="Courier"/>
                  <a:sym typeface="Courier"/>
                </a:rPr>
                <a:t> "russia"</a:t>
              </a:r>
            </a:p>
          </p:txBody>
        </p:sp>
      </p:grpSp>
      <p:sp>
        <p:nvSpPr>
          <p:cNvPr id="6046" name="Shape 6046"/>
          <p:cNvSpPr/>
          <p:nvPr/>
        </p:nvSpPr>
        <p:spPr>
          <a:xfrm>
            <a:off x="1357446"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047" name="Shape 6047"/>
          <p:cNvSpPr/>
          <p:nvPr/>
        </p:nvSpPr>
        <p:spPr>
          <a:xfrm>
            <a:off x="5048741" y="16636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cookbooks\datacenter\attributes\default.rb</a:t>
            </a:r>
          </a:p>
        </p:txBody>
      </p:sp>
      <p:sp>
        <p:nvSpPr>
          <p:cNvPr id="6048" name="Shape 6048"/>
          <p:cNvSpPr/>
          <p:nvPr/>
        </p:nvSpPr>
        <p:spPr>
          <a:xfrm>
            <a:off x="6642748" y="36957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049" name="Shape 6049"/>
          <p:cNvSpPr/>
          <p:nvPr>
            <p:ph type="title"/>
          </p:nvPr>
        </p:nvSpPr>
        <p:spPr>
          <a:xfrm>
            <a:off x="800271" y="177800"/>
            <a:ext cx="14657235" cy="1117600"/>
          </a:xfrm>
          <a:prstGeom prst="rect">
            <a:avLst/>
          </a:prstGeom>
        </p:spPr>
        <p:txBody>
          <a:bodyPr lIns="0" tIns="0" rIns="0" bIns="0">
            <a:normAutofit fontScale="100000" lnSpcReduction="0"/>
          </a:bodyPr>
          <a:lstStyle>
            <a:lvl1pPr>
              <a:defRPr sz="4400"/>
            </a:lvl1pPr>
          </a:lstStyle>
          <a:p>
            <a:pPr lvl="0">
              <a:defRPr sz="1800">
                <a:solidFill>
                  <a:srgbClr val="000000"/>
                </a:solidFill>
                <a:effectLst/>
              </a:defRPr>
            </a:pPr>
            <a:r>
              <a:rPr sz="4400">
                <a:solidFill>
                  <a:srgbClr val="FFFFFF"/>
                </a:solidFill>
                <a:effectLst>
                  <a:outerShdw sx="100000" sy="100000" kx="0" ky="0" algn="b" rotWithShape="0" blurRad="38100" dist="38100" dir="2700000">
                    <a:srgbClr val="C0C0C0"/>
                  </a:outerShdw>
                </a:effectLst>
              </a:rPr>
              <a:t>Exercise: Change your node's Location</a:t>
            </a:r>
          </a:p>
        </p:txBody>
      </p:sp>
    </p:spTree>
  </p:cSld>
  <p:clrMapOvr>
    <a:masterClrMapping/>
  </p:clrMapOvr>
  <p:transition spd="med" advClick="1"/>
</p:sld>
</file>

<file path=ppt/slides/slide4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53" name="Group 6053"/>
          <p:cNvGrpSpPr/>
          <p:nvPr/>
        </p:nvGrpSpPr>
        <p:grpSpPr>
          <a:xfrm>
            <a:off x="812878" y="1854200"/>
            <a:ext cx="14657236" cy="1219200"/>
            <a:chOff x="0" y="0"/>
            <a:chExt cx="14657235" cy="1219200"/>
          </a:xfrm>
        </p:grpSpPr>
        <p:sp>
          <p:nvSpPr>
            <p:cNvPr id="6051" name="Shape 6051"/>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052" name="Shape 6052"/>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00FF00"/>
                  </a:solidFill>
                  <a:latin typeface="Courier"/>
                  <a:ea typeface="Courier"/>
                  <a:cs typeface="Courier"/>
                  <a:sym typeface="Courier"/>
                </a:rPr>
                <a:t>PS\&gt; </a:t>
              </a:r>
              <a:r>
                <a:rPr sz="4800">
                  <a:solidFill>
                    <a:srgbClr val="FFFFFF"/>
                  </a:solidFill>
                  <a:latin typeface="Courier"/>
                  <a:ea typeface="Courier"/>
                  <a:cs typeface="Courier"/>
                  <a:sym typeface="Courier"/>
                </a:rPr>
                <a:t>knife cookbook upload datacenter</a:t>
              </a:r>
            </a:p>
          </p:txBody>
        </p:sp>
      </p:grpSp>
      <p:sp>
        <p:nvSpPr>
          <p:cNvPr id="6054" name="Shape 6054"/>
          <p:cNvSpPr/>
          <p:nvPr>
            <p:ph type="title"/>
          </p:nvPr>
        </p:nvSpPr>
        <p:spPr>
          <a:xfrm>
            <a:off x="800273" y="177800"/>
            <a:ext cx="15253322" cy="1117600"/>
          </a:xfrm>
          <a:prstGeom prst="rect">
            <a:avLst/>
          </a:prstGeom>
        </p:spPr>
        <p:txBody>
          <a:bodyPr lIns="0" tIns="0" rIns="0" bIns="0">
            <a:normAutofit fontScale="100000" lnSpcReduction="0"/>
          </a:bodyPr>
          <a:lstStyle>
            <a:lvl1pPr defTabSz="896111">
              <a:defRPr sz="5800">
                <a:effectLst>
                  <a:outerShdw sx="100000" sy="100000" kx="0" ky="0" algn="b" rotWithShape="0" blurRad="38100" dist="37338" dir="2700000">
                    <a:srgbClr val="C0C0C0"/>
                  </a:outerShdw>
                </a:effectLst>
              </a:defRPr>
            </a:lvl1pPr>
          </a:lstStyle>
          <a:p>
            <a:pPr lvl="0">
              <a:defRPr sz="1800">
                <a:solidFill>
                  <a:srgbClr val="000000"/>
                </a:solidFill>
                <a:effectLst/>
              </a:defRPr>
            </a:pPr>
            <a:r>
              <a:rPr sz="5800">
                <a:solidFill>
                  <a:srgbClr val="FFFFFF"/>
                </a:solidFill>
                <a:effectLst>
                  <a:outerShdw sx="100000" sy="100000" kx="0" ky="0" algn="b" rotWithShape="0" blurRad="38100" dist="37338" dir="2700000">
                    <a:srgbClr val="C0C0C0"/>
                  </a:outerShdw>
                </a:effectLst>
              </a:rPr>
              <a:t>Exercise: Upload the datacenter cookbook</a:t>
            </a:r>
          </a:p>
        </p:txBody>
      </p:sp>
      <p:grpSp>
        <p:nvGrpSpPr>
          <p:cNvPr id="6057" name="Group 6057"/>
          <p:cNvGrpSpPr/>
          <p:nvPr/>
        </p:nvGrpSpPr>
        <p:grpSpPr>
          <a:xfrm>
            <a:off x="819235" y="3657599"/>
            <a:ext cx="14606430" cy="4876801"/>
            <a:chOff x="0" y="0"/>
            <a:chExt cx="14606429" cy="4876800"/>
          </a:xfrm>
        </p:grpSpPr>
        <p:sp>
          <p:nvSpPr>
            <p:cNvPr id="6055" name="Shape 6055"/>
            <p:cNvSpPr/>
            <p:nvPr/>
          </p:nvSpPr>
          <p:spPr>
            <a:xfrm>
              <a:off x="-1" y="0"/>
              <a:ext cx="14606430" cy="4876800"/>
            </a:xfrm>
            <a:prstGeom prst="rect">
              <a:avLst/>
            </a:prstGeom>
            <a:solidFill>
              <a:srgbClr val="000000"/>
            </a:solidFill>
            <a:ln w="25400" cap="flat">
              <a:solidFill>
                <a:srgbClr val="3C4A59"/>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056" name="Shape 6056"/>
            <p:cNvSpPr/>
            <p:nvPr/>
          </p:nvSpPr>
          <p:spPr>
            <a:xfrm>
              <a:off x="-1" y="-1"/>
              <a:ext cx="14606430" cy="220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Uploading datacenter    [0.1.0]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053"/>
                                        </p:tgtEl>
                                        <p:attrNameLst>
                                          <p:attrName>style.visibility</p:attrName>
                                        </p:attrNameLst>
                                      </p:cBhvr>
                                      <p:to>
                                        <p:strVal val="visible"/>
                                      </p:to>
                                    </p:set>
                                    <p:animEffect filter="fade" transition="in">
                                      <p:cBhvr>
                                        <p:cTn id="7" dur="1000"/>
                                        <p:tgtEl>
                                          <p:spTgt spid="6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53" grpId="1"/>
    </p:bldLst>
  </p:timing>
</p:sld>
</file>

<file path=ppt/slides/slide4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61" name="Group 6061"/>
          <p:cNvGrpSpPr/>
          <p:nvPr/>
        </p:nvGrpSpPr>
        <p:grpSpPr>
          <a:xfrm>
            <a:off x="800176" y="1854200"/>
            <a:ext cx="14657236" cy="1219200"/>
            <a:chOff x="0" y="0"/>
            <a:chExt cx="14657235" cy="1219200"/>
          </a:xfrm>
        </p:grpSpPr>
        <p:sp>
          <p:nvSpPr>
            <p:cNvPr id="6059" name="Shape 6059"/>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60" name="Shape 6060"/>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FFFFFF"/>
                  </a:solidFill>
                  <a:latin typeface="Courier"/>
                  <a:ea typeface="Courier"/>
                  <a:cs typeface="Courier"/>
                  <a:sym typeface="Courier"/>
                </a:rPr>
                <a:t>remote@PS\&gt;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6062" name="Shape 606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065" name="Group 6065"/>
          <p:cNvGrpSpPr/>
          <p:nvPr/>
        </p:nvGrpSpPr>
        <p:grpSpPr>
          <a:xfrm>
            <a:off x="825580" y="3314697"/>
            <a:ext cx="14606430" cy="5637919"/>
            <a:chOff x="0" y="0"/>
            <a:chExt cx="14606429" cy="5637917"/>
          </a:xfrm>
        </p:grpSpPr>
        <p:sp>
          <p:nvSpPr>
            <p:cNvPr id="6063" name="Shape 6063"/>
            <p:cNvSpPr/>
            <p:nvPr/>
          </p:nvSpPr>
          <p:spPr>
            <a:xfrm>
              <a:off x="-1" y="-1"/>
              <a:ext cx="14606430" cy="5637918"/>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64" name="Shape 6064"/>
            <p:cNvSpPr/>
            <p:nvPr/>
          </p:nvSpPr>
          <p:spPr>
            <a:xfrm>
              <a:off x="-1" y="228155"/>
              <a:ext cx="14606430" cy="518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000">
                  <a:solidFill>
                    <a:srgbClr val="FFFFFF"/>
                  </a:solidFill>
                  <a:latin typeface="Courier"/>
                  <a:ea typeface="Courier"/>
                  <a:cs typeface="Courier"/>
                  <a:sym typeface="Courier"/>
                </a:rPr>
                <a:t> * template[C:\Windows\System32\drivers\etc\hosts] action create[2014-02-25T03:26:02-08:00] INFO: Processing template[C:\Windows\System32\drivers\etc\hosts] action create (hosts::default line 9)</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[2014-02-25T03:26:02-08:00] INFO: template[C:\Windows\System32\drivers\etc\hosts] backed up to c:/chef/backup\Windows\System32\drivers\etc\hosts.chef-20140225032602.580921</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[2014-02-25T03:26:02-08:00] INFO: template[C:\Windows\System32\drivers\etc\hosts] updated file contents C:\Windows\System32\drivers\etc\hosts</a:t>
              </a:r>
              <a:endParaRPr>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update content in file C:\Windows\System32\drivers\etc\hosts from 94a261 to 1f8bdf</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C:\Windows\System32\drivers\etc\hosts       2014-02-25 03:14:57.000000000 -0800</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C:/Users/chef/AppData/Local/Temp/4/chef-rendered-template20140225-4940-1y6uwwv      2014-02-25 03:26:02.000000000 -0800</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-1,4 +1,3 @@</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#This file is managed by server at C1263834251</a:t>
              </a:r>
              <a:endParaRPr>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        -    0.0.0.0    nytimes.com</a:t>
              </a:r>
              <a:endParaRPr sz="2000">
                <a:solidFill>
                  <a:srgbClr val="FFFFFF"/>
                </a:solidFill>
                <a:latin typeface="Calibri"/>
                <a:ea typeface="Calibri"/>
                <a:cs typeface="Calibri"/>
                <a:sym typeface="Calibri"/>
              </a:endParaRPr>
            </a:p>
            <a:p>
              <a:pPr lvl="0">
                <a:defRPr sz="1800"/>
              </a:pPr>
              <a:endParaRPr sz="2000">
                <a:solidFill>
                  <a:srgbClr val="FFFFFF"/>
                </a:solidFill>
                <a:latin typeface="Calibri"/>
                <a:ea typeface="Calibri"/>
                <a:cs typeface="Calibri"/>
                <a:sym typeface="Calibri"/>
              </a:endParaRPr>
            </a:p>
            <a:p>
              <a:pPr lvl="0">
                <a:defRPr sz="1800"/>
              </a:pPr>
              <a:r>
                <a:rPr sz="2000">
                  <a:solidFill>
                    <a:srgbClr val="FFFFFF"/>
                  </a:solidFill>
                  <a:latin typeface="Courier"/>
                  <a:ea typeface="Courier"/>
                  <a:cs typeface="Courier"/>
                  <a:sym typeface="Courier"/>
                </a:rPr>
                <a:t>[2014-02-25T03:26:03-08:00] INFO: Chef Run complete in 3.338407 seconds</a:t>
              </a:r>
            </a:p>
          </p:txBody>
        </p:sp>
      </p:grpSp>
    </p:spTree>
  </p:cSld>
  <p:clrMapOvr>
    <a:masterClrMapping/>
  </p:clrMapOvr>
  <p:transition spd="med" advClick="1"/>
</p:sld>
</file>

<file path=ppt/slides/slide4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71" name="Group 6071"/>
          <p:cNvGrpSpPr/>
          <p:nvPr/>
        </p:nvGrpSpPr>
        <p:grpSpPr>
          <a:xfrm>
            <a:off x="812878" y="1854200"/>
            <a:ext cx="14657236" cy="1422400"/>
            <a:chOff x="0" y="0"/>
            <a:chExt cx="14657235" cy="1422400"/>
          </a:xfrm>
        </p:grpSpPr>
        <p:sp>
          <p:nvSpPr>
            <p:cNvPr id="6069" name="Shape 6069"/>
            <p:cNvSpPr/>
            <p:nvPr/>
          </p:nvSpPr>
          <p:spPr>
            <a:xfrm>
              <a:off x="-1" y="0"/>
              <a:ext cx="14657237" cy="1422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70" name="Shape 6070"/>
            <p:cNvSpPr/>
            <p:nvPr/>
          </p:nvSpPr>
          <p:spPr>
            <a:xfrm>
              <a:off x="-1" y="241300"/>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3200">
                  <a:solidFill>
                    <a:srgbClr val="FFFFFF"/>
                  </a:solidFill>
                  <a:latin typeface="Courier"/>
                  <a:ea typeface="Courier"/>
                  <a:cs typeface="Courier"/>
                  <a:sym typeface="Courier"/>
                </a:rPr>
                <a:t>remote@PS\&gt;</a:t>
              </a:r>
              <a:r>
                <a:rPr sz="3200">
                  <a:solidFill>
                    <a:srgbClr val="00FF00"/>
                  </a:solidFill>
                  <a:latin typeface="Courier"/>
                  <a:ea typeface="Courier"/>
                  <a:cs typeface="Courier"/>
                  <a:sym typeface="Courier"/>
                </a:rPr>
                <a:t> </a:t>
              </a:r>
              <a:r>
                <a:rPr sz="3200">
                  <a:solidFill>
                    <a:srgbClr val="FFFFFF"/>
                  </a:solidFill>
                  <a:latin typeface="Courier"/>
                  <a:ea typeface="Courier"/>
                  <a:cs typeface="Courier"/>
                  <a:sym typeface="Courier"/>
                </a:rPr>
                <a:t>gc C:\Windows\System32\drivers\etc\hosts</a:t>
              </a:r>
            </a:p>
          </p:txBody>
        </p:sp>
      </p:grpSp>
      <p:sp>
        <p:nvSpPr>
          <p:cNvPr id="6072" name="Shape 607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Check your work</a:t>
            </a:r>
          </a:p>
        </p:txBody>
      </p:sp>
      <p:grpSp>
        <p:nvGrpSpPr>
          <p:cNvPr id="6075" name="Group 6075"/>
          <p:cNvGrpSpPr/>
          <p:nvPr/>
        </p:nvGrpSpPr>
        <p:grpSpPr>
          <a:xfrm>
            <a:off x="825580" y="3657600"/>
            <a:ext cx="14606430" cy="4610100"/>
            <a:chOff x="0" y="0"/>
            <a:chExt cx="14606429" cy="4610100"/>
          </a:xfrm>
        </p:grpSpPr>
        <p:sp>
          <p:nvSpPr>
            <p:cNvPr id="6073" name="Shape 6073"/>
            <p:cNvSpPr/>
            <p:nvPr/>
          </p:nvSpPr>
          <p:spPr>
            <a:xfrm>
              <a:off x="-1" y="0"/>
              <a:ext cx="14606430" cy="46101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74" name="Shape 6074"/>
            <p:cNvSpPr/>
            <p:nvPr/>
          </p:nvSpPr>
          <p:spPr>
            <a:xfrm>
              <a:off x="-1" y="2012948"/>
              <a:ext cx="14606430"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800">
                  <a:solidFill>
                    <a:srgbClr val="FFFFFF"/>
                  </a:solidFill>
                  <a:latin typeface="Courier"/>
                  <a:ea typeface="Courier"/>
                  <a:cs typeface="Courier"/>
                  <a:sym typeface="Courier"/>
                </a:defRPr>
              </a:lvl1pPr>
            </a:lstStyle>
            <a:p>
              <a:pPr lvl="0">
                <a:defRPr sz="1800">
                  <a:solidFill>
                    <a:srgbClr val="000000"/>
                  </a:solidFill>
                </a:defRPr>
              </a:pPr>
              <a:r>
                <a:rPr sz="3800">
                  <a:solidFill>
                    <a:srgbClr val="FFFFFF"/>
                  </a:solidFill>
                </a:rPr>
                <a:t># This file is managed by the server C1263834251</a:t>
              </a:r>
            </a:p>
          </p:txBody>
        </p:sp>
      </p:gr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0" name="Shape 1960"/>
          <p:cNvSpPr/>
          <p:nvPr/>
        </p:nvSpPr>
        <p:spPr>
          <a:xfrm>
            <a:off x="5982284"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1" name="Shape 1961"/>
          <p:cNvSpPr/>
          <p:nvPr/>
        </p:nvSpPr>
        <p:spPr>
          <a:xfrm>
            <a:off x="8209763" y="3036354"/>
            <a:ext cx="201950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1962" name="Shape 1962"/>
          <p:cNvSpPr/>
          <p:nvPr/>
        </p:nvSpPr>
        <p:spPr>
          <a:xfrm>
            <a:off x="5982284"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3" name="Shape 1963"/>
          <p:cNvSpPr/>
          <p:nvPr/>
        </p:nvSpPr>
        <p:spPr>
          <a:xfrm>
            <a:off x="10365799" y="4807210"/>
            <a:ext cx="303401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1964" name="Shape 1964"/>
          <p:cNvSpPr/>
          <p:nvPr/>
        </p:nvSpPr>
        <p:spPr>
          <a:xfrm>
            <a:off x="4936020"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5" name="Shape 1965"/>
          <p:cNvSpPr/>
          <p:nvPr/>
        </p:nvSpPr>
        <p:spPr>
          <a:xfrm>
            <a:off x="7098406"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6" name="Shape 1966"/>
          <p:cNvSpPr/>
          <p:nvPr/>
        </p:nvSpPr>
        <p:spPr>
          <a:xfrm>
            <a:off x="2868894" y="5534026"/>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7" name="Shape 1967"/>
          <p:cNvSpPr/>
          <p:nvPr/>
        </p:nvSpPr>
        <p:spPr>
          <a:xfrm>
            <a:off x="3916745" y="55340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68" name="Shape 1968"/>
          <p:cNvSpPr/>
          <p:nvPr/>
        </p:nvSpPr>
        <p:spPr>
          <a:xfrm>
            <a:off x="4956659" y="5717642"/>
            <a:ext cx="1617823"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&lt; Shiny!</a:t>
            </a:r>
          </a:p>
        </p:txBody>
      </p:sp>
      <p:sp>
        <p:nvSpPr>
          <p:cNvPr id="1969" name="Shape 1969"/>
          <p:cNvSpPr/>
          <p:nvPr/>
        </p:nvSpPr>
        <p:spPr>
          <a:xfrm>
            <a:off x="7098406"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0" name="Shape 1970"/>
          <p:cNvSpPr/>
          <p:nvPr/>
        </p:nvSpPr>
        <p:spPr>
          <a:xfrm>
            <a:off x="8212939"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1" name="Shape 1971"/>
          <p:cNvSpPr/>
          <p:nvPr/>
        </p:nvSpPr>
        <p:spPr>
          <a:xfrm>
            <a:off x="9260792"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2" name="Shape 1972"/>
          <p:cNvSpPr/>
          <p:nvPr/>
        </p:nvSpPr>
        <p:spPr>
          <a:xfrm>
            <a:off x="7109520" y="63912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3" name="Shape 1973"/>
          <p:cNvSpPr/>
          <p:nvPr/>
        </p:nvSpPr>
        <p:spPr>
          <a:xfrm>
            <a:off x="8244692" y="64166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4" name="Shape 1974"/>
          <p:cNvSpPr/>
          <p:nvPr/>
        </p:nvSpPr>
        <p:spPr>
          <a:xfrm>
            <a:off x="9362402" y="6586004"/>
            <a:ext cx="3289623"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slaves</a:t>
            </a:r>
          </a:p>
        </p:txBody>
      </p:sp>
      <p:sp>
        <p:nvSpPr>
          <p:cNvPr id="1975" name="Shape 1975"/>
          <p:cNvSpPr/>
          <p:nvPr/>
        </p:nvSpPr>
        <p:spPr>
          <a:xfrm>
            <a:off x="5991809"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6" name="Shape 1976"/>
          <p:cNvSpPr/>
          <p:nvPr/>
        </p:nvSpPr>
        <p:spPr>
          <a:xfrm>
            <a:off x="9467188" y="3858678"/>
            <a:ext cx="2235420"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Cache</a:t>
            </a:r>
          </a:p>
        </p:txBody>
      </p:sp>
      <p:sp>
        <p:nvSpPr>
          <p:cNvPr id="1977" name="Shape 1977"/>
          <p:cNvSpPr/>
          <p:nvPr/>
        </p:nvSpPr>
        <p:spPr>
          <a:xfrm>
            <a:off x="7109520"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8" name="Shape 1978"/>
          <p:cNvSpPr/>
          <p:nvPr/>
        </p:nvSpPr>
        <p:spPr>
          <a:xfrm>
            <a:off x="8227228"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79" name="Shape 1979"/>
          <p:cNvSpPr/>
          <p:nvPr/>
        </p:nvSpPr>
        <p:spPr>
          <a:xfrm>
            <a:off x="3889754" y="46101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0" name="Shape 1980"/>
          <p:cNvSpPr/>
          <p:nvPr/>
        </p:nvSpPr>
        <p:spPr>
          <a:xfrm>
            <a:off x="4874100"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1" name="Shape 1981"/>
          <p:cNvSpPr/>
          <p:nvPr/>
        </p:nvSpPr>
        <p:spPr>
          <a:xfrm>
            <a:off x="7111107" y="5494337"/>
            <a:ext cx="850985"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2" name="Shape 1982"/>
          <p:cNvSpPr/>
          <p:nvPr/>
        </p:nvSpPr>
        <p:spPr>
          <a:xfrm>
            <a:off x="8233578" y="5519739"/>
            <a:ext cx="852573"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3" name="Shape 1983"/>
          <p:cNvSpPr/>
          <p:nvPr/>
        </p:nvSpPr>
        <p:spPr>
          <a:xfrm>
            <a:off x="9270317" y="5647790"/>
            <a:ext cx="3289623"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Cache</a:t>
            </a:r>
          </a:p>
        </p:txBody>
      </p:sp>
      <p:sp>
        <p:nvSpPr>
          <p:cNvPr id="1984" name="Shape 1984"/>
          <p:cNvSpPr/>
          <p:nvPr/>
        </p:nvSpPr>
        <p:spPr>
          <a:xfrm>
            <a:off x="5985459" y="7378700"/>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5" name="Shape 1985"/>
          <p:cNvSpPr/>
          <p:nvPr/>
        </p:nvSpPr>
        <p:spPr>
          <a:xfrm>
            <a:off x="7095232" y="7378700"/>
            <a:ext cx="852570"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6" name="Shape 1986"/>
          <p:cNvSpPr/>
          <p:nvPr/>
        </p:nvSpPr>
        <p:spPr>
          <a:xfrm>
            <a:off x="8244692" y="7622640"/>
            <a:ext cx="2019499"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DBs</a:t>
            </a:r>
          </a:p>
        </p:txBody>
      </p:sp>
      <p:sp>
        <p:nvSpPr>
          <p:cNvPr id="1987" name="Shape 1987"/>
          <p:cNvSpPr/>
          <p:nvPr/>
        </p:nvSpPr>
        <p:spPr>
          <a:xfrm>
            <a:off x="5982284"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8" name="Shape 1988"/>
          <p:cNvSpPr/>
          <p:nvPr/>
        </p:nvSpPr>
        <p:spPr>
          <a:xfrm>
            <a:off x="4940782"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89" name="Shape 19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Complexity Increases Quickly</a:t>
            </a:r>
          </a:p>
        </p:txBody>
      </p:sp>
      <p:grpSp>
        <p:nvGrpSpPr>
          <p:cNvPr id="1992" name="Group 1992"/>
          <p:cNvGrpSpPr/>
          <p:nvPr/>
        </p:nvGrpSpPr>
        <p:grpSpPr>
          <a:xfrm>
            <a:off x="249260" y="6588125"/>
            <a:ext cx="4381932" cy="2527300"/>
            <a:chOff x="0" y="0"/>
            <a:chExt cx="4381930" cy="2527300"/>
          </a:xfrm>
        </p:grpSpPr>
        <p:sp>
          <p:nvSpPr>
            <p:cNvPr id="1990" name="Shape 1990"/>
            <p:cNvSpPr/>
            <p:nvPr/>
          </p:nvSpPr>
          <p:spPr>
            <a:xfrm rot="20396873">
              <a:off x="500679" y="931108"/>
              <a:ext cx="3274046" cy="431801"/>
            </a:xfrm>
            <a:prstGeom prst="rect">
              <a:avLst/>
            </a:prstGeom>
            <a:solidFill>
              <a:srgbClr val="4A241E"/>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a:solidFill>
                    <a:srgbClr val="FFFFFF"/>
                  </a:solidFill>
                </a:defRPr>
              </a:lvl1pPr>
            </a:lstStyle>
            <a:p>
              <a:pPr lvl="0">
                <a:defRPr sz="1800">
                  <a:solidFill>
                    <a:srgbClr val="000000"/>
                  </a:solidFill>
                </a:defRPr>
              </a:pPr>
              <a:r>
                <a:rPr sz="2800">
                  <a:solidFill>
                    <a:srgbClr val="FFFFFF"/>
                  </a:solidFill>
                </a:rPr>
                <a:t>Are we monitoring??</a:t>
              </a:r>
            </a:p>
          </p:txBody>
        </p:sp>
        <p:pic>
          <p:nvPicPr>
            <p:cNvPr id="1991" name="image10.png"/>
            <p:cNvPicPr/>
            <p:nvPr/>
          </p:nvPicPr>
          <p:blipFill>
            <a:blip r:embed="rId3">
              <a:extLst/>
            </a:blip>
            <a:stretch>
              <a:fillRect/>
            </a:stretch>
          </p:blipFill>
          <p:spPr>
            <a:xfrm>
              <a:off x="-1" y="0"/>
              <a:ext cx="4381932" cy="2527300"/>
            </a:xfrm>
            <a:prstGeom prst="rect">
              <a:avLst/>
            </a:prstGeom>
            <a:ln w="12700" cap="flat">
              <a:noFill/>
              <a:miter lim="400000"/>
            </a:ln>
            <a:effectLst/>
          </p:spPr>
        </p:pic>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4" presetID="22" grpId="1" fill="hold">
                                  <p:stCondLst>
                                    <p:cond delay="500"/>
                                  </p:stCondLst>
                                  <p:iterate type="el" backwards="0">
                                    <p:tmAbs val="0"/>
                                  </p:iterate>
                                  <p:childTnLst>
                                    <p:set>
                                      <p:cBhvr>
                                        <p:cTn id="6" fill="hold"/>
                                        <p:tgtEl>
                                          <p:spTgt spid="1992"/>
                                        </p:tgtEl>
                                        <p:attrNameLst>
                                          <p:attrName>style.visibility</p:attrName>
                                        </p:attrNameLst>
                                      </p:cBhvr>
                                      <p:to>
                                        <p:strVal val="visible"/>
                                      </p:to>
                                    </p:set>
                                    <p:animEffect filter="wipe(down)" transition="in">
                                      <p:cBhvr>
                                        <p:cTn id="7" dur="500"/>
                                        <p:tgtEl>
                                          <p:spTgt spid="1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2" grpId="1"/>
    </p:bldLst>
  </p:timing>
</p:sld>
</file>

<file path=ppt/slides/slide4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079" name="Group 6079"/>
          <p:cNvGrpSpPr/>
          <p:nvPr/>
        </p:nvGrpSpPr>
        <p:grpSpPr>
          <a:xfrm>
            <a:off x="812878" y="1854200"/>
            <a:ext cx="14657236" cy="1219200"/>
            <a:chOff x="0" y="0"/>
            <a:chExt cx="14657235" cy="1219200"/>
          </a:xfrm>
        </p:grpSpPr>
        <p:sp>
          <p:nvSpPr>
            <p:cNvPr id="6077" name="Shape 607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078" name="Shape 6078"/>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400">
                  <a:solidFill>
                    <a:srgbClr val="FFFFFF"/>
                  </a:solidFill>
                  <a:latin typeface="Courier"/>
                  <a:ea typeface="Courier"/>
                  <a:cs typeface="Courier"/>
                  <a:sym typeface="Courier"/>
                </a:defRPr>
              </a:lvl1pPr>
            </a:lstStyle>
            <a:p>
              <a:pPr lvl="0">
                <a:defRPr sz="1800">
                  <a:solidFill>
                    <a:srgbClr val="000000"/>
                  </a:solidFill>
                </a:defRPr>
              </a:pPr>
              <a:r>
                <a:rPr sz="4400">
                  <a:solidFill>
                    <a:srgbClr val="FFFFFF"/>
                  </a:solidFill>
                </a:rPr>
                <a:t>PS\&gt; knife node show node1 -a datacenter</a:t>
              </a:r>
            </a:p>
          </p:txBody>
        </p:sp>
      </p:grpSp>
      <p:sp>
        <p:nvSpPr>
          <p:cNvPr id="6080" name="Shape 6080"/>
          <p:cNvSpPr/>
          <p:nvPr>
            <p:ph type="title"/>
          </p:nvPr>
        </p:nvSpPr>
        <p:spPr>
          <a:xfrm>
            <a:off x="800272" y="254000"/>
            <a:ext cx="14657236" cy="1117600"/>
          </a:xfrm>
          <a:prstGeom prst="rect">
            <a:avLst/>
          </a:prstGeom>
        </p:spPr>
        <p:txBody>
          <a:bodyPr lIns="0" tIns="0" rIns="0" bIns="0">
            <a:normAutofit fontScale="100000" lnSpcReduction="0"/>
          </a:bodyPr>
          <a:lstStyle>
            <a:lvl1pPr defTabSz="868680">
              <a:defRPr sz="4500">
                <a:effectLst>
                  <a:outerShdw sx="100000" sy="100000" kx="0" ky="0" algn="b" rotWithShape="0" blurRad="38100" dist="36195" dir="2700000">
                    <a:srgbClr val="C0C0C0"/>
                  </a:outerShdw>
                </a:effectLst>
              </a:defRPr>
            </a:lvl1pPr>
          </a:lstStyle>
          <a:p>
            <a:pPr lvl="0">
              <a:defRPr sz="1800">
                <a:solidFill>
                  <a:srgbClr val="000000"/>
                </a:solidFill>
                <a:effectLst/>
              </a:defRPr>
            </a:pPr>
            <a:r>
              <a:rPr sz="4500">
                <a:solidFill>
                  <a:srgbClr val="FFFFFF"/>
                </a:solidFill>
                <a:effectLst>
                  <a:outerShdw sx="100000" sy="100000" kx="0" ky="0" algn="b" rotWithShape="0" blurRad="38100" dist="36195" dir="2700000">
                    <a:srgbClr val="C0C0C0"/>
                  </a:outerShdw>
                </a:effectLst>
              </a:rPr>
              <a:t>Exercise: Show your test node’s datacenter attribute</a:t>
            </a:r>
          </a:p>
        </p:txBody>
      </p:sp>
      <p:grpSp>
        <p:nvGrpSpPr>
          <p:cNvPr id="6083" name="Group 6083"/>
          <p:cNvGrpSpPr/>
          <p:nvPr/>
        </p:nvGrpSpPr>
        <p:grpSpPr>
          <a:xfrm>
            <a:off x="825579" y="3657600"/>
            <a:ext cx="14657237" cy="4610100"/>
            <a:chOff x="0" y="0"/>
            <a:chExt cx="14657235" cy="4610100"/>
          </a:xfrm>
        </p:grpSpPr>
        <p:sp>
          <p:nvSpPr>
            <p:cNvPr id="6081" name="Shape 6081"/>
            <p:cNvSpPr/>
            <p:nvPr/>
          </p:nvSpPr>
          <p:spPr>
            <a:xfrm>
              <a:off x="-1" y="0"/>
              <a:ext cx="14657237" cy="46101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082" name="Shape 6082"/>
            <p:cNvSpPr/>
            <p:nvPr/>
          </p:nvSpPr>
          <p:spPr>
            <a:xfrm>
              <a:off x="-1" y="1200149"/>
              <a:ext cx="14657237" cy="220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4800">
                  <a:solidFill>
                    <a:srgbClr val="FFFFFF"/>
                  </a:solidFill>
                  <a:latin typeface="Courier"/>
                  <a:ea typeface="Courier"/>
                  <a:cs typeface="Courier"/>
                  <a:sym typeface="Courier"/>
                </a:rPr>
                <a:t>target1:</a:t>
              </a: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  datacenter:</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    location: russia</a:t>
              </a:r>
            </a:p>
          </p:txBody>
        </p:sp>
      </p:grpSp>
    </p:spTree>
  </p:cSld>
  <p:clrMapOvr>
    <a:masterClrMapping/>
  </p:clrMapOvr>
  <p:transition spd="med" advClick="1"/>
</p:sld>
</file>

<file path=ppt/slides/slide4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5" name="Shape 608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Congratulations!</a:t>
            </a:r>
          </a:p>
        </p:txBody>
      </p:sp>
      <p:sp>
        <p:nvSpPr>
          <p:cNvPr id="6086" name="Shape 6086"/>
          <p:cNvSpPr/>
          <p:nvPr>
            <p:ph type="body" idx="1"/>
          </p:nvPr>
        </p:nvSpPr>
        <p:spPr>
          <a:xfrm>
            <a:off x="800271" y="1879602"/>
            <a:ext cx="14657235" cy="6731001"/>
          </a:xfrm>
          <a:prstGeom prst="rect">
            <a:avLst/>
          </a:prstGeom>
        </p:spPr>
        <p:txBody>
          <a:bodyPr>
            <a:normAutofit fontScale="100000" lnSpcReduction="0"/>
          </a:bodyPr>
          <a:lstStyle/>
          <a:p>
            <a:pPr lvl="0" marL="944574" indent="-944574">
              <a:lnSpc>
                <a:spcPct val="120000"/>
              </a:lnSpc>
              <a:defRPr sz="1800"/>
            </a:pPr>
            <a:r>
              <a:rPr sz="4600"/>
              <a:t>You now know 3 very important resources for Windows configuration management</a:t>
            </a:r>
            <a:endParaRPr sz="4600"/>
          </a:p>
          <a:p>
            <a:pPr lvl="1" marL="1349614" indent="-944574">
              <a:lnSpc>
                <a:spcPct val="120000"/>
              </a:lnSpc>
              <a:defRPr sz="1800"/>
            </a:pPr>
            <a:r>
              <a:rPr sz="4600">
                <a:latin typeface="Courier"/>
                <a:ea typeface="Courier"/>
                <a:cs typeface="Courier"/>
                <a:sym typeface="Courier"/>
              </a:rPr>
              <a:t>Powershell_script</a:t>
            </a:r>
            <a:endParaRPr>
              <a:latin typeface="Courier"/>
              <a:ea typeface="Courier"/>
              <a:cs typeface="Courier"/>
              <a:sym typeface="Courier"/>
            </a:endParaRPr>
          </a:p>
          <a:p>
            <a:pPr lvl="1" marL="1349614" indent="-944574">
              <a:lnSpc>
                <a:spcPct val="120000"/>
              </a:lnSpc>
              <a:defRPr sz="1800"/>
            </a:pPr>
            <a:r>
              <a:rPr sz="4600">
                <a:latin typeface="Courier"/>
                <a:ea typeface="Courier"/>
                <a:cs typeface="Courier"/>
                <a:sym typeface="Courier"/>
              </a:rPr>
              <a:t>Template</a:t>
            </a:r>
            <a:endParaRPr>
              <a:latin typeface="Courier"/>
              <a:ea typeface="Courier"/>
              <a:cs typeface="Courier"/>
              <a:sym typeface="Courier"/>
            </a:endParaRPr>
          </a:p>
          <a:p>
            <a:pPr lvl="1" marL="1349614" indent="-944574">
              <a:lnSpc>
                <a:spcPct val="120000"/>
              </a:lnSpc>
              <a:defRPr sz="1800"/>
            </a:pPr>
            <a:r>
              <a:rPr sz="4600">
                <a:latin typeface="Courier"/>
                <a:ea typeface="Courier"/>
                <a:cs typeface="Courier"/>
                <a:sym typeface="Courier"/>
              </a:rPr>
              <a:t>Service</a:t>
            </a:r>
          </a:p>
        </p:txBody>
      </p:sp>
    </p:spTree>
  </p:cSld>
  <p:clrMapOvr>
    <a:masterClrMapping/>
  </p:clrMapOvr>
  <p:transition spd="med" advClick="1"/>
</p:sld>
</file>

<file path=ppt/slides/slide4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0" name="Shape 609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6091" name="Shape 6091"/>
          <p:cNvSpPr/>
          <p:nvPr>
            <p:ph type="body" idx="1"/>
          </p:nvPr>
        </p:nvSpPr>
        <p:spPr>
          <a:xfrm>
            <a:off x="381037" y="1905000"/>
            <a:ext cx="15495515" cy="6731000"/>
          </a:xfrm>
          <a:prstGeom prst="rect">
            <a:avLst/>
          </a:prstGeom>
        </p:spPr>
        <p:txBody>
          <a:bodyPr>
            <a:normAutofit fontScale="100000" lnSpcReduction="0"/>
          </a:bodyPr>
          <a:lstStyle/>
          <a:p>
            <a:pPr lvl="0" marL="1752600" indent="-1752600">
              <a:lnSpc>
                <a:spcPct val="120000"/>
              </a:lnSpc>
              <a:defRPr sz="1800"/>
            </a:pPr>
            <a:r>
              <a:rPr sz="4600"/>
              <a:t>What goes in a cookbook’s attribute files?</a:t>
            </a:r>
            <a:endParaRPr sz="4600"/>
          </a:p>
          <a:p>
            <a:pPr lvl="0" marL="1752600" indent="-1752600">
              <a:lnSpc>
                <a:spcPct val="120000"/>
              </a:lnSpc>
              <a:defRPr sz="1800"/>
            </a:pPr>
            <a:r>
              <a:rPr sz="4600"/>
              <a:t>What are the 4 different levels of precedence?</a:t>
            </a:r>
            <a:endParaRPr sz="4600"/>
          </a:p>
          <a:p>
            <a:pPr lvl="0" marL="1752600" indent="-1752600">
              <a:lnSpc>
                <a:spcPct val="120000"/>
              </a:lnSpc>
              <a:defRPr sz="1800"/>
            </a:pPr>
            <a:r>
              <a:rPr sz="4600"/>
              <a:t>When do you need to specify a cookbook dependency?</a:t>
            </a:r>
            <a:endParaRPr sz="4600"/>
          </a:p>
          <a:p>
            <a:pPr lvl="0" marL="1752600" indent="-1752600">
              <a:lnSpc>
                <a:spcPct val="120000"/>
              </a:lnSpc>
              <a:defRPr sz="1800"/>
            </a:pPr>
            <a:r>
              <a:rPr sz="4600"/>
              <a:t>What does </a:t>
            </a:r>
            <a:r>
              <a:rPr sz="4600">
                <a:latin typeface="Courier"/>
                <a:ea typeface="Courier"/>
                <a:cs typeface="Courier"/>
                <a:sym typeface="Courier"/>
              </a:rPr>
              <a:t>&lt;%=</a:t>
            </a:r>
            <a:r>
              <a:rPr sz="4600"/>
              <a:t> mean, and where will you encounter it?</a:t>
            </a:r>
            <a:endParaRPr sz="4600"/>
          </a:p>
          <a:p>
            <a:pPr lvl="0" marL="1752600" indent="-1752600">
              <a:lnSpc>
                <a:spcPct val="120000"/>
              </a:lnSpc>
              <a:defRPr sz="1800"/>
            </a:pPr>
            <a:r>
              <a:rPr sz="4600"/>
              <a:t>What are the 3 important resources in Windows configuration management?</a:t>
            </a:r>
          </a:p>
        </p:txBody>
      </p:sp>
    </p:spTree>
  </p:cSld>
  <p:clrMapOvr>
    <a:masterClrMapping/>
  </p:clrMapOvr>
  <p:transition spd="med" advClick="1"/>
</p:sld>
</file>

<file path=ppt/slides/slide4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3" name="Shape 6093"/>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Template Variables, Notifications, and Controlling Idempotency</a:t>
            </a:r>
          </a:p>
        </p:txBody>
      </p:sp>
      <p:sp>
        <p:nvSpPr>
          <p:cNvPr id="6094" name="Shape 6094"/>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Refactoring the iis_demo Cookbook</a:t>
            </a:r>
          </a:p>
        </p:txBody>
      </p:sp>
    </p:spTree>
  </p:cSld>
  <p:clrMapOvr>
    <a:masterClrMapping/>
  </p:clrMapOvr>
  <p:transition spd="med" advClick="1"/>
</p:sld>
</file>

<file path=ppt/slides/slide4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8" name="Shape 609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6099" name="Shape 6099"/>
          <p:cNvSpPr/>
          <p:nvPr>
            <p:ph type="body" idx="1"/>
          </p:nvPr>
        </p:nvSpPr>
        <p:spPr>
          <a:xfrm>
            <a:off x="368336" y="1651000"/>
            <a:ext cx="15889252" cy="7239000"/>
          </a:xfrm>
          <a:prstGeom prst="rect">
            <a:avLst/>
          </a:prstGeom>
        </p:spPr>
        <p:txBody>
          <a:bodyPr>
            <a:normAutofit fontScale="100000" lnSpcReduction="0"/>
          </a:bodyPr>
          <a:lstStyle/>
          <a:p>
            <a:pPr lvl="0" marL="903952" indent="-903952">
              <a:defRPr sz="1800"/>
            </a:pPr>
            <a:r>
              <a:rPr sz="4500"/>
              <a:t>After completing the lesson, you will be able to</a:t>
            </a:r>
            <a:endParaRPr sz="4500"/>
          </a:p>
          <a:p>
            <a:pPr lvl="1" marL="1308992" indent="-903952">
              <a:defRPr sz="1800"/>
            </a:pPr>
            <a:r>
              <a:rPr sz="4500"/>
              <a:t>Use the </a:t>
            </a:r>
            <a:r>
              <a:rPr sz="4500" u="sng"/>
              <a:t>powershell</a:t>
            </a:r>
            <a:r>
              <a:rPr sz="4500"/>
              <a:t> resources</a:t>
            </a:r>
            <a:endParaRPr sz="4500"/>
          </a:p>
          <a:p>
            <a:pPr lvl="1" marL="1308992" indent="-903952">
              <a:defRPr sz="1800"/>
            </a:pPr>
            <a:r>
              <a:rPr sz="4500"/>
              <a:t>Control idempotence manually with </a:t>
            </a:r>
            <a:r>
              <a:rPr sz="4500">
                <a:latin typeface="Courier"/>
                <a:ea typeface="Courier"/>
                <a:cs typeface="Courier"/>
                <a:sym typeface="Courier"/>
              </a:rPr>
              <a:t>not_if</a:t>
            </a:r>
            <a:r>
              <a:rPr sz="4500"/>
              <a:t> and </a:t>
            </a:r>
            <a:r>
              <a:rPr sz="4500">
                <a:latin typeface="Courier"/>
                <a:ea typeface="Courier"/>
                <a:cs typeface="Courier"/>
                <a:sym typeface="Courier"/>
              </a:rPr>
              <a:t>only_if</a:t>
            </a:r>
            <a:endParaRPr sz="4500"/>
          </a:p>
          <a:p>
            <a:pPr lvl="1" marL="1308992" indent="-903952">
              <a:defRPr sz="1800"/>
            </a:pPr>
            <a:r>
              <a:rPr sz="4500"/>
              <a:t>Navigate the Resources page on </a:t>
            </a:r>
            <a:r>
              <a:rPr sz="4500" u="sng"/>
              <a:t>docs.opscode.com</a:t>
            </a:r>
            <a:endParaRPr sz="4500"/>
          </a:p>
          <a:p>
            <a:pPr lvl="1" marL="1308992" indent="-903952">
              <a:defRPr sz="1800"/>
            </a:pPr>
            <a:r>
              <a:rPr sz="4500"/>
              <a:t>Describe the Directory resource</a:t>
            </a:r>
            <a:endParaRPr sz="4500"/>
          </a:p>
          <a:p>
            <a:pPr lvl="1" marL="1308992" indent="-903952">
              <a:defRPr sz="1800"/>
            </a:pPr>
            <a:r>
              <a:rPr sz="4500"/>
              <a:t>Implement resource notifications</a:t>
            </a:r>
            <a:endParaRPr sz="4500"/>
          </a:p>
          <a:p>
            <a:pPr lvl="1" marL="1308992" indent="-903952">
              <a:defRPr sz="1800"/>
            </a:pPr>
            <a:r>
              <a:rPr sz="4500"/>
              <a:t>Explain Template Variables, and how to use them</a:t>
            </a:r>
            <a:endParaRPr sz="4500"/>
          </a:p>
          <a:p>
            <a:pPr lvl="1" marL="1308992" indent="-903952">
              <a:defRPr sz="1800"/>
            </a:pPr>
            <a:r>
              <a:rPr sz="4500"/>
              <a:t>Use Ruby variables, loops, and string expansion</a:t>
            </a:r>
          </a:p>
        </p:txBody>
      </p:sp>
    </p:spTree>
  </p:cSld>
  <p:clrMapOvr>
    <a:masterClrMapping/>
  </p:clrMapOvr>
  <p:transition spd="med" advClick="1"/>
</p:sld>
</file>

<file path=ppt/slides/slide4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1" name="Shape 6101"/>
          <p:cNvSpPr/>
          <p:nvPr>
            <p:ph type="title"/>
          </p:nvPr>
        </p:nvSpPr>
        <p:spPr>
          <a:xfrm>
            <a:off x="800271" y="177800"/>
            <a:ext cx="14657235" cy="1117600"/>
          </a:xfrm>
          <a:prstGeom prst="rect">
            <a:avLst/>
          </a:prstGeom>
        </p:spPr>
        <p:txBody>
          <a:bodyPr lIns="0" tIns="0" rIns="0" bIns="0">
            <a:normAutofit fontScale="100000" lnSpcReduction="0"/>
          </a:bodyPr>
          <a:lstStyle>
            <a:lvl1pPr>
              <a:defRPr sz="6300"/>
            </a:lvl1pPr>
          </a:lstStyle>
          <a:p>
            <a:pPr lvl="0">
              <a:defRPr sz="1800">
                <a:solidFill>
                  <a:srgbClr val="000000"/>
                </a:solidFill>
                <a:effectLst/>
              </a:defRPr>
            </a:pPr>
            <a:r>
              <a:rPr sz="6300">
                <a:solidFill>
                  <a:srgbClr val="FFFFFF"/>
                </a:solidFill>
                <a:effectLst>
                  <a:outerShdw sx="100000" sy="100000" kx="0" ky="0" algn="b" rotWithShape="0" blurRad="38100" dist="38100" dir="2700000">
                    <a:srgbClr val="C0C0C0"/>
                  </a:outerShdw>
                </a:effectLst>
              </a:rPr>
              <a:t>The Problem and the Success Criteria</a:t>
            </a:r>
          </a:p>
        </p:txBody>
      </p:sp>
      <p:sp>
        <p:nvSpPr>
          <p:cNvPr id="6102" name="Shape 6102"/>
          <p:cNvSpPr/>
          <p:nvPr>
            <p:ph type="body" idx="1"/>
          </p:nvPr>
        </p:nvSpPr>
        <p:spPr>
          <a:xfrm>
            <a:off x="800271" y="1879602"/>
            <a:ext cx="14657235" cy="6731001"/>
          </a:xfrm>
          <a:prstGeom prst="rect">
            <a:avLst/>
          </a:prstGeom>
        </p:spPr>
        <p:txBody>
          <a:bodyPr>
            <a:normAutofit fontScale="100000" lnSpcReduction="0"/>
          </a:bodyPr>
          <a:lstStyle/>
          <a:p>
            <a:pPr lvl="0" marL="1752600" indent="-1752600">
              <a:defRPr sz="1800"/>
            </a:pPr>
            <a:r>
              <a:rPr sz="4600">
                <a:latin typeface="Arial Bold"/>
                <a:ea typeface="Arial Bold"/>
                <a:cs typeface="Arial Bold"/>
                <a:sym typeface="Arial Bold"/>
              </a:rPr>
              <a:t>The Problem: </a:t>
            </a:r>
            <a:r>
              <a:rPr sz="4600"/>
              <a:t>We need to deploy multiple custom home pages running on different ports</a:t>
            </a:r>
            <a:endParaRPr sz="4600"/>
          </a:p>
          <a:p>
            <a:pPr lvl="0" marL="1752600" indent="-1752600">
              <a:defRPr sz="1800"/>
            </a:pPr>
            <a:r>
              <a:rPr sz="4600">
                <a:latin typeface="Arial Bold"/>
                <a:ea typeface="Arial Bold"/>
                <a:cs typeface="Arial Bold"/>
                <a:sym typeface="Arial Bold"/>
              </a:rPr>
              <a:t>Success Criteria: </a:t>
            </a:r>
            <a:r>
              <a:rPr sz="4600"/>
              <a:t>Be able to view our custom home pages</a:t>
            </a:r>
          </a:p>
        </p:txBody>
      </p:sp>
    </p:spTree>
  </p:cSld>
  <p:clrMapOvr>
    <a:masterClrMapping/>
  </p:clrMapOvr>
  <p:transition spd="med" advClick="1"/>
</p:sld>
</file>

<file path=ppt/slides/slide4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108" name="Group 6108"/>
          <p:cNvGrpSpPr/>
          <p:nvPr/>
        </p:nvGrpSpPr>
        <p:grpSpPr>
          <a:xfrm>
            <a:off x="838281" y="2381249"/>
            <a:ext cx="14631832" cy="2959101"/>
            <a:chOff x="0" y="0"/>
            <a:chExt cx="14631830" cy="2959100"/>
          </a:xfrm>
        </p:grpSpPr>
        <p:sp>
          <p:nvSpPr>
            <p:cNvPr id="6106" name="Shape 6106"/>
            <p:cNvSpPr/>
            <p:nvPr/>
          </p:nvSpPr>
          <p:spPr>
            <a:xfrm>
              <a:off x="0" y="-1"/>
              <a:ext cx="14631832" cy="29527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107" name="Shape 6107"/>
            <p:cNvSpPr/>
            <p:nvPr/>
          </p:nvSpPr>
          <p:spPr>
            <a:xfrm>
              <a:off x="0" y="0"/>
              <a:ext cx="14631832" cy="2959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400">
                  <a:solidFill>
                    <a:srgbClr val="008000"/>
                  </a:solidFill>
                  <a:latin typeface="Consolas"/>
                  <a:ea typeface="Consolas"/>
                  <a:cs typeface="Consolas"/>
                  <a:sym typeface="Consolas"/>
                </a:rPr>
                <a:t>name             </a:t>
              </a:r>
              <a:r>
                <a:rPr sz="2400">
                  <a:solidFill>
                    <a:srgbClr val="BA2121"/>
                  </a:solidFill>
                  <a:latin typeface="Consolas"/>
                  <a:ea typeface="Consolas"/>
                  <a:cs typeface="Consolas"/>
                  <a:sym typeface="Consolas"/>
                </a:rPr>
                <a:t>'iis_demo'</a:t>
              </a:r>
              <a:endParaRPr>
                <a:latin typeface="Calibri"/>
                <a:ea typeface="Calibri"/>
                <a:cs typeface="Calibri"/>
                <a:sym typeface="Calibri"/>
              </a:endParaRPr>
            </a:p>
            <a:p>
              <a:pPr lvl="0">
                <a:defRPr sz="1800"/>
              </a:pPr>
              <a:r>
                <a:rPr sz="2400">
                  <a:latin typeface="Consolas"/>
                  <a:ea typeface="Consolas"/>
                  <a:cs typeface="Consolas"/>
                  <a:sym typeface="Consolas"/>
                </a:rPr>
                <a:t>maintainer       </a:t>
              </a:r>
              <a:r>
                <a:rPr sz="2400">
                  <a:solidFill>
                    <a:srgbClr val="BA2121"/>
                  </a:solidFill>
                  <a:latin typeface="Consolas"/>
                  <a:ea typeface="Consolas"/>
                  <a:cs typeface="Consolas"/>
                  <a:sym typeface="Consolas"/>
                </a:rPr>
                <a:t>'YOUR_COMPANY_NAME'</a:t>
              </a:r>
              <a:endParaRPr>
                <a:latin typeface="Calibri"/>
                <a:ea typeface="Calibri"/>
                <a:cs typeface="Calibri"/>
                <a:sym typeface="Calibri"/>
              </a:endParaRPr>
            </a:p>
            <a:p>
              <a:pPr lvl="0">
                <a:defRPr sz="1800"/>
              </a:pPr>
              <a:r>
                <a:rPr sz="2400">
                  <a:latin typeface="Consolas"/>
                  <a:ea typeface="Consolas"/>
                  <a:cs typeface="Consolas"/>
                  <a:sym typeface="Consolas"/>
                </a:rPr>
                <a:t>maintainer_email </a:t>
              </a:r>
              <a:r>
                <a:rPr sz="2400">
                  <a:solidFill>
                    <a:srgbClr val="BA2121"/>
                  </a:solidFill>
                  <a:latin typeface="Consolas"/>
                  <a:ea typeface="Consolas"/>
                  <a:cs typeface="Consolas"/>
                  <a:sym typeface="Consolas"/>
                </a:rPr>
                <a:t>'YOUR_EMAIL'</a:t>
              </a:r>
              <a:endParaRPr>
                <a:latin typeface="Calibri"/>
                <a:ea typeface="Calibri"/>
                <a:cs typeface="Calibri"/>
                <a:sym typeface="Calibri"/>
              </a:endParaRPr>
            </a:p>
            <a:p>
              <a:pPr lvl="0">
                <a:defRPr sz="1800"/>
              </a:pPr>
              <a:r>
                <a:rPr sz="2400">
                  <a:latin typeface="Consolas"/>
                  <a:ea typeface="Consolas"/>
                  <a:cs typeface="Consolas"/>
                  <a:sym typeface="Consolas"/>
                </a:rPr>
                <a:t>license          </a:t>
              </a:r>
              <a:r>
                <a:rPr sz="2400">
                  <a:solidFill>
                    <a:srgbClr val="BA2121"/>
                  </a:solidFill>
                  <a:latin typeface="Consolas"/>
                  <a:ea typeface="Consolas"/>
                  <a:cs typeface="Consolas"/>
                  <a:sym typeface="Consolas"/>
                </a:rPr>
                <a:t>'All rights reserved'</a:t>
              </a:r>
              <a:endParaRPr>
                <a:latin typeface="Calibri"/>
                <a:ea typeface="Calibri"/>
                <a:cs typeface="Calibri"/>
                <a:sym typeface="Calibri"/>
              </a:endParaRPr>
            </a:p>
            <a:p>
              <a:pPr lvl="0">
                <a:defRPr sz="1800"/>
              </a:pPr>
              <a:r>
                <a:rPr sz="2400">
                  <a:latin typeface="Consolas"/>
                  <a:ea typeface="Consolas"/>
                  <a:cs typeface="Consolas"/>
                  <a:sym typeface="Consolas"/>
                </a:rPr>
                <a:t>description      </a:t>
              </a:r>
              <a:r>
                <a:rPr sz="2400">
                  <a:solidFill>
                    <a:srgbClr val="BA2121"/>
                  </a:solidFill>
                  <a:latin typeface="Consolas"/>
                  <a:ea typeface="Consolas"/>
                  <a:cs typeface="Consolas"/>
                  <a:sym typeface="Consolas"/>
                </a:rPr>
                <a:t>'Installs/Configures iis_demo'</a:t>
              </a:r>
              <a:endParaRPr>
                <a:latin typeface="Calibri"/>
                <a:ea typeface="Calibri"/>
                <a:cs typeface="Calibri"/>
                <a:sym typeface="Calibri"/>
              </a:endParaRPr>
            </a:p>
            <a:p>
              <a:pPr lvl="0">
                <a:defRPr sz="1800"/>
              </a:pPr>
              <a:r>
                <a:rPr sz="2400">
                  <a:latin typeface="Consolas"/>
                  <a:ea typeface="Consolas"/>
                  <a:cs typeface="Consolas"/>
                  <a:sym typeface="Consolas"/>
                </a:rPr>
                <a:t>long_description </a:t>
              </a:r>
              <a:r>
                <a:rPr sz="2400">
                  <a:solidFill>
                    <a:srgbClr val="880000"/>
                  </a:solidFill>
                  <a:latin typeface="Consolas"/>
                  <a:ea typeface="Consolas"/>
                  <a:cs typeface="Consolas"/>
                  <a:sym typeface="Consolas"/>
                </a:rPr>
                <a:t>IO</a:t>
              </a:r>
              <a:r>
                <a:rPr sz="2400">
                  <a:solidFill>
                    <a:srgbClr val="666666"/>
                  </a:solidFill>
                  <a:latin typeface="Consolas"/>
                  <a:ea typeface="Consolas"/>
                  <a:cs typeface="Consolas"/>
                  <a:sym typeface="Consolas"/>
                </a:rPr>
                <a:t>.read(</a:t>
              </a:r>
              <a:r>
                <a:rPr sz="2400">
                  <a:solidFill>
                    <a:srgbClr val="880000"/>
                  </a:solidFill>
                  <a:latin typeface="Consolas"/>
                  <a:ea typeface="Consolas"/>
                  <a:cs typeface="Consolas"/>
                  <a:sym typeface="Consolas"/>
                </a:rPr>
                <a:t>File</a:t>
              </a:r>
              <a:r>
                <a:rPr sz="2400">
                  <a:solidFill>
                    <a:srgbClr val="666666"/>
                  </a:solidFill>
                  <a:latin typeface="Consolas"/>
                  <a:ea typeface="Consolas"/>
                  <a:cs typeface="Consolas"/>
                  <a:sym typeface="Consolas"/>
                </a:rPr>
                <a:t>.join(</a:t>
              </a:r>
              <a:r>
                <a:rPr sz="2400">
                  <a:solidFill>
                    <a:srgbClr val="880000"/>
                  </a:solidFill>
                  <a:latin typeface="Consolas"/>
                  <a:ea typeface="Consolas"/>
                  <a:cs typeface="Consolas"/>
                  <a:sym typeface="Consolas"/>
                </a:rPr>
                <a:t>File</a:t>
              </a:r>
              <a:r>
                <a:rPr sz="2400">
                  <a:solidFill>
                    <a:srgbClr val="666666"/>
                  </a:solidFill>
                  <a:latin typeface="Consolas"/>
                  <a:ea typeface="Consolas"/>
                  <a:cs typeface="Consolas"/>
                  <a:sym typeface="Consolas"/>
                </a:rPr>
                <a:t>.dirname(</a:t>
              </a:r>
              <a:r>
                <a:rPr sz="2400">
                  <a:solidFill>
                    <a:srgbClr val="008000"/>
                  </a:solidFill>
                  <a:latin typeface="Consolas"/>
                  <a:ea typeface="Consolas"/>
                  <a:cs typeface="Consolas"/>
                  <a:sym typeface="Consolas"/>
                </a:rPr>
                <a:t>__FILE__), </a:t>
              </a:r>
              <a:r>
                <a:rPr sz="2400">
                  <a:solidFill>
                    <a:srgbClr val="BA2121"/>
                  </a:solidFill>
                  <a:latin typeface="Consolas"/>
                  <a:ea typeface="Consolas"/>
                  <a:cs typeface="Consolas"/>
                  <a:sym typeface="Consolas"/>
                </a:rPr>
                <a:t>'README.md'))</a:t>
              </a:r>
              <a:endParaRPr>
                <a:latin typeface="Calibri"/>
                <a:ea typeface="Calibri"/>
                <a:cs typeface="Calibri"/>
                <a:sym typeface="Calibri"/>
              </a:endParaRPr>
            </a:p>
            <a:p>
              <a:pPr lvl="0">
                <a:defRPr sz="1800"/>
              </a:pPr>
              <a:r>
                <a:rPr sz="2400">
                  <a:latin typeface="Consolas"/>
                  <a:ea typeface="Consolas"/>
                  <a:cs typeface="Consolas"/>
                  <a:sym typeface="Consolas"/>
                </a:rPr>
                <a:t>version          </a:t>
              </a:r>
              <a:r>
                <a:rPr sz="2400">
                  <a:solidFill>
                    <a:srgbClr val="BA2121"/>
                  </a:solidFill>
                  <a:latin typeface="Consolas"/>
                  <a:ea typeface="Consolas"/>
                  <a:cs typeface="Consolas"/>
                  <a:sym typeface="Consolas"/>
                </a:rPr>
                <a:t>'0.2.0'</a:t>
              </a:r>
            </a:p>
          </p:txBody>
        </p:sp>
      </p:grpSp>
      <p:sp>
        <p:nvSpPr>
          <p:cNvPr id="6109" name="Shape 6109"/>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110" name="Shape 6110"/>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\cookbooks\iis_demo\metadata.rb</a:t>
            </a:r>
          </a:p>
        </p:txBody>
      </p:sp>
      <p:sp>
        <p:nvSpPr>
          <p:cNvPr id="6111" name="Shape 6111"/>
          <p:cNvSpPr/>
          <p:nvPr/>
        </p:nvSpPr>
        <p:spPr>
          <a:xfrm>
            <a:off x="6642748" y="56007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112" name="Shape 6112"/>
          <p:cNvSpPr/>
          <p:nvPr>
            <p:ph type="title"/>
          </p:nvPr>
        </p:nvSpPr>
        <p:spPr>
          <a:xfrm>
            <a:off x="800271" y="177800"/>
            <a:ext cx="14657235" cy="1117600"/>
          </a:xfrm>
          <a:prstGeom prst="rect">
            <a:avLst/>
          </a:prstGeom>
        </p:spPr>
        <p:txBody>
          <a:bodyPr lIns="0" tIns="0" rIns="0" bIns="0">
            <a:normAutofit fontScale="100000" lnSpcReduction="0"/>
          </a:bodyPr>
          <a:lstStyle>
            <a:lvl1pPr>
              <a:defRPr sz="3600"/>
            </a:lvl1pPr>
          </a:lstStyle>
          <a:p>
            <a:pPr lvl="0">
              <a:defRPr sz="1800">
                <a:solidFill>
                  <a:srgbClr val="000000"/>
                </a:solidFill>
                <a:effectLst/>
              </a:defRPr>
            </a:pPr>
            <a:r>
              <a:rPr sz="3600">
                <a:solidFill>
                  <a:srgbClr val="FFFFFF"/>
                </a:solidFill>
                <a:effectLst>
                  <a:outerShdw sx="100000" sy="100000" kx="0" ky="0" algn="b" rotWithShape="0" blurRad="38100" dist="38100" dir="2700000">
                    <a:srgbClr val="C0C0C0"/>
                  </a:outerShdw>
                </a:effectLst>
              </a:rPr>
              <a:t>Exercise: Change the cookbook’s version number in the metadata</a:t>
            </a:r>
          </a:p>
        </p:txBody>
      </p:sp>
      <p:sp>
        <p:nvSpPr>
          <p:cNvPr id="6113" name="Shape 6113"/>
          <p:cNvSpPr/>
          <p:nvPr>
            <p:ph type="body" idx="1"/>
          </p:nvPr>
        </p:nvSpPr>
        <p:spPr>
          <a:xfrm>
            <a:off x="800184" y="6197600"/>
            <a:ext cx="12944933" cy="2336800"/>
          </a:xfrm>
          <a:prstGeom prst="rect">
            <a:avLst/>
          </a:prstGeom>
        </p:spPr>
        <p:txBody>
          <a:bodyPr>
            <a:normAutofit fontScale="100000" lnSpcReduction="0"/>
          </a:bodyPr>
          <a:lstStyle/>
          <a:p>
            <a:pPr lvl="0" marL="944574" indent="-944574">
              <a:defRPr sz="1800"/>
            </a:pPr>
            <a:r>
              <a:rPr sz="4600"/>
              <a:t>Major, Minor, Patch</a:t>
            </a:r>
            <a:endParaRPr sz="4600"/>
          </a:p>
          <a:p>
            <a:pPr lvl="0" marL="944574" indent="-944574">
              <a:defRPr sz="1800"/>
            </a:pPr>
            <a:r>
              <a:rPr sz="4600"/>
              <a:t>Semantic Versioning Policy: </a:t>
            </a:r>
            <a:r>
              <a:rPr sz="4600">
                <a:hlinkClick r:id="rId3" invalidUrl="" action="" tgtFrame="" tooltip="" history="1" highlightClick="0" endSnd="0"/>
              </a:rPr>
              <a:t>http://semver.org</a:t>
            </a:r>
            <a:r>
              <a:rPr sz="4600"/>
              <a:t>/</a:t>
            </a:r>
          </a:p>
        </p:txBody>
      </p:sp>
      <p:sp>
        <p:nvSpPr>
          <p:cNvPr id="6114" name="Shape 6114"/>
          <p:cNvSpPr/>
          <p:nvPr/>
        </p:nvSpPr>
        <p:spPr>
          <a:xfrm>
            <a:off x="842769" y="4745663"/>
            <a:ext cx="5016990" cy="431802"/>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4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120" name="Group 6120"/>
          <p:cNvGrpSpPr/>
          <p:nvPr/>
        </p:nvGrpSpPr>
        <p:grpSpPr>
          <a:xfrm>
            <a:off x="520820" y="2533649"/>
            <a:ext cx="15203389" cy="1447801"/>
            <a:chOff x="0" y="0"/>
            <a:chExt cx="15203388" cy="1447800"/>
          </a:xfrm>
        </p:grpSpPr>
        <p:sp>
          <p:nvSpPr>
            <p:cNvPr id="6118" name="Shape 6118"/>
            <p:cNvSpPr/>
            <p:nvPr/>
          </p:nvSpPr>
          <p:spPr>
            <a:xfrm>
              <a:off x="-1" y="-1"/>
              <a:ext cx="15203389" cy="14478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119" name="Shape 6119"/>
            <p:cNvSpPr/>
            <p:nvPr/>
          </p:nvSpPr>
          <p:spPr>
            <a:xfrm>
              <a:off x="-1" y="0"/>
              <a:ext cx="15203389"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400">
                  <a:latin typeface="Consolas"/>
                  <a:ea typeface="Consolas"/>
                  <a:cs typeface="Consolas"/>
                  <a:sym typeface="Consolas"/>
                </a:rPr>
                <a:t>default</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"iis_demo"</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"sites"</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"clowns"</a:t>
              </a:r>
              <a:r>
                <a:rPr sz="3400">
                  <a:solidFill>
                    <a:srgbClr val="666666"/>
                  </a:solidFill>
                  <a:latin typeface="Consolas"/>
                  <a:ea typeface="Consolas"/>
                  <a:cs typeface="Consolas"/>
                  <a:sym typeface="Consolas"/>
                </a:rPr>
                <a:t>] = { </a:t>
              </a:r>
              <a:r>
                <a:rPr sz="3400">
                  <a:solidFill>
                    <a:srgbClr val="BA2121"/>
                  </a:solidFill>
                  <a:latin typeface="Consolas"/>
                  <a:ea typeface="Consolas"/>
                  <a:cs typeface="Consolas"/>
                  <a:sym typeface="Consolas"/>
                </a:rPr>
                <a:t>"port" </a:t>
              </a:r>
              <a:r>
                <a:rPr sz="3400">
                  <a:solidFill>
                    <a:srgbClr val="666666"/>
                  </a:solidFill>
                  <a:latin typeface="Consolas"/>
                  <a:ea typeface="Consolas"/>
                  <a:cs typeface="Consolas"/>
                  <a:sym typeface="Consolas"/>
                </a:rPr>
                <a:t>=&gt; 80 }</a:t>
              </a:r>
              <a:endParaRPr sz="3400">
                <a:solidFill>
                  <a:srgbClr val="666666"/>
                </a:solidFill>
                <a:latin typeface="Consolas"/>
                <a:ea typeface="Consolas"/>
                <a:cs typeface="Consolas"/>
                <a:sym typeface="Consolas"/>
              </a:endParaRPr>
            </a:p>
            <a:p>
              <a:pPr lvl="0">
                <a:defRPr sz="1800"/>
              </a:pPr>
              <a:r>
                <a:rPr sz="3400">
                  <a:latin typeface="Consolas"/>
                  <a:ea typeface="Consolas"/>
                  <a:cs typeface="Consolas"/>
                  <a:sym typeface="Consolas"/>
                </a:rPr>
                <a:t>default</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"iis_demo"</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"sites"</a:t>
              </a:r>
              <a:r>
                <a:rPr sz="3400">
                  <a:solidFill>
                    <a:srgbClr val="666666"/>
                  </a:solidFill>
                  <a:latin typeface="Consolas"/>
                  <a:ea typeface="Consolas"/>
                  <a:cs typeface="Consolas"/>
                  <a:sym typeface="Consolas"/>
                </a:rPr>
                <a:t>][</a:t>
              </a:r>
              <a:r>
                <a:rPr sz="3400">
                  <a:solidFill>
                    <a:srgbClr val="BA2121"/>
                  </a:solidFill>
                  <a:latin typeface="Consolas"/>
                  <a:ea typeface="Consolas"/>
                  <a:cs typeface="Consolas"/>
                  <a:sym typeface="Consolas"/>
                </a:rPr>
                <a:t>"bears"</a:t>
              </a:r>
              <a:r>
                <a:rPr sz="3400">
                  <a:solidFill>
                    <a:srgbClr val="666666"/>
                  </a:solidFill>
                  <a:latin typeface="Consolas"/>
                  <a:ea typeface="Consolas"/>
                  <a:cs typeface="Consolas"/>
                  <a:sym typeface="Consolas"/>
                </a:rPr>
                <a:t>] = { </a:t>
              </a:r>
              <a:r>
                <a:rPr sz="3400">
                  <a:solidFill>
                    <a:srgbClr val="BA2121"/>
                  </a:solidFill>
                  <a:latin typeface="Consolas"/>
                  <a:ea typeface="Consolas"/>
                  <a:cs typeface="Consolas"/>
                  <a:sym typeface="Consolas"/>
                </a:rPr>
                <a:t>"port" </a:t>
              </a:r>
              <a:r>
                <a:rPr sz="3400">
                  <a:solidFill>
                    <a:srgbClr val="666666"/>
                  </a:solidFill>
                  <a:latin typeface="Consolas"/>
                  <a:ea typeface="Consolas"/>
                  <a:cs typeface="Consolas"/>
                  <a:sym typeface="Consolas"/>
                </a:rPr>
                <a:t>=&gt; 81 }</a:t>
              </a:r>
            </a:p>
          </p:txBody>
        </p:sp>
      </p:grpSp>
      <p:sp>
        <p:nvSpPr>
          <p:cNvPr id="6121" name="Shape 6121"/>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122" name="Shape 6122"/>
          <p:cNvSpPr/>
          <p:nvPr/>
        </p:nvSpPr>
        <p:spPr>
          <a:xfrm>
            <a:off x="5048741" y="1612900"/>
            <a:ext cx="14657235"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300">
                <a:latin typeface="Courier"/>
                <a:ea typeface="Courier"/>
                <a:cs typeface="Courier"/>
                <a:sym typeface="Courier"/>
              </a:defRPr>
            </a:lvl1pPr>
          </a:lstStyle>
          <a:p>
            <a:pPr lvl="0">
              <a:defRPr sz="1800"/>
            </a:pPr>
            <a:r>
              <a:rPr sz="3300"/>
              <a:t>\cookbooks\iis_demo\attributes\default.rb</a:t>
            </a:r>
          </a:p>
        </p:txBody>
      </p:sp>
      <p:sp>
        <p:nvSpPr>
          <p:cNvPr id="6123" name="Shape 6123"/>
          <p:cNvSpPr/>
          <p:nvPr/>
        </p:nvSpPr>
        <p:spPr>
          <a:xfrm>
            <a:off x="6604644" y="42418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124" name="Shape 6124"/>
          <p:cNvSpPr/>
          <p:nvPr>
            <p:ph type="title"/>
          </p:nvPr>
        </p:nvSpPr>
        <p:spPr>
          <a:xfrm>
            <a:off x="800271" y="177800"/>
            <a:ext cx="14657235" cy="1117600"/>
          </a:xfrm>
          <a:prstGeom prst="rect">
            <a:avLst/>
          </a:prstGeom>
        </p:spPr>
        <p:txBody>
          <a:bodyPr lIns="0" tIns="0" rIns="0" bIns="0">
            <a:normAutofit fontScale="100000" lnSpcReduction="0"/>
          </a:bodyPr>
          <a:lstStyle/>
          <a:p>
            <a:pPr lvl="0" defTabSz="813816">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Exercise: </a:t>
            </a:r>
            <a:br>
              <a:rPr sz="3500">
                <a:solidFill>
                  <a:srgbClr val="FFFFFF"/>
                </a:solidFill>
                <a:effectLst>
                  <a:outerShdw sx="100000" sy="100000" kx="0" ky="0" algn="b" rotWithShape="0" blurRad="38100" dist="33909" dir="2700000">
                    <a:srgbClr val="C0C0C0"/>
                  </a:outerShdw>
                </a:effectLst>
              </a:rPr>
            </a:br>
            <a:r>
              <a:rPr sz="3500">
                <a:solidFill>
                  <a:srgbClr val="FFFFFF"/>
                </a:solidFill>
                <a:effectLst>
                  <a:outerShdw sx="100000" sy="100000" kx="0" ky="0" algn="b" rotWithShape="0" blurRad="38100" dist="33909" dir="2700000">
                    <a:srgbClr val="C0C0C0"/>
                  </a:outerShdw>
                </a:effectLst>
              </a:rPr>
              <a:t>Create a default.rb attribute file in the iis_demo cookbook</a:t>
            </a:r>
          </a:p>
        </p:txBody>
      </p:sp>
      <p:sp>
        <p:nvSpPr>
          <p:cNvPr id="6125" name="Shape 6125"/>
          <p:cNvSpPr/>
          <p:nvPr>
            <p:ph type="body" idx="1"/>
          </p:nvPr>
        </p:nvSpPr>
        <p:spPr>
          <a:xfrm>
            <a:off x="787546" y="5003800"/>
            <a:ext cx="14669935" cy="3289300"/>
          </a:xfrm>
          <a:prstGeom prst="rect">
            <a:avLst/>
          </a:prstGeom>
        </p:spPr>
        <p:txBody>
          <a:bodyPr>
            <a:normAutofit fontScale="100000" lnSpcReduction="0"/>
          </a:bodyPr>
          <a:lstStyle/>
          <a:p>
            <a:pPr lvl="0" marL="944574" indent="-944574">
              <a:defRPr sz="1800"/>
            </a:pPr>
            <a:r>
              <a:rPr sz="4600"/>
              <a:t>We add information about the sites we need to deploy</a:t>
            </a:r>
            <a:endParaRPr sz="4600"/>
          </a:p>
          <a:p>
            <a:pPr lvl="1" marL="1349614" indent="-944574">
              <a:defRPr sz="1800"/>
            </a:pPr>
            <a:r>
              <a:rPr sz="4600"/>
              <a:t>One about Clowns, running on port 80</a:t>
            </a:r>
            <a:endParaRPr sz="4600"/>
          </a:p>
          <a:p>
            <a:pPr lvl="1" marL="1349614" indent="-944574">
              <a:defRPr sz="1800"/>
            </a:pPr>
            <a:r>
              <a:rPr sz="4600"/>
              <a:t>One about Bears, running on port 81</a:t>
            </a:r>
          </a:p>
        </p:txBody>
      </p:sp>
    </p:spTree>
  </p:cSld>
  <p:clrMapOvr>
    <a:masterClrMapping/>
  </p:clrMapOvr>
  <p:transition spd="med" advClick="1"/>
</p:sld>
</file>

<file path=ppt/slides/slide4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9" name="Shape 6129"/>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130" name="Shape 6130"/>
          <p:cNvSpPr/>
          <p:nvPr/>
        </p:nvSpPr>
        <p:spPr>
          <a:xfrm>
            <a:off x="6642748" y="85852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131" name="Shape 6131"/>
          <p:cNvSpPr/>
          <p:nvPr/>
        </p:nvSpPr>
        <p:spPr>
          <a:xfrm>
            <a:off x="5048741" y="1612900"/>
            <a:ext cx="14657235"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300">
                <a:latin typeface="Courier"/>
                <a:ea typeface="Courier"/>
                <a:cs typeface="Courier"/>
                <a:sym typeface="Courier"/>
              </a:defRPr>
            </a:lvl1pPr>
          </a:lstStyle>
          <a:p>
            <a:pPr lvl="0">
              <a:defRPr sz="1800"/>
            </a:pPr>
            <a:r>
              <a:rPr sz="3300"/>
              <a:t>\cookbooks\iis_demo\recipes\default.rb</a:t>
            </a:r>
          </a:p>
        </p:txBody>
      </p:sp>
      <p:grpSp>
        <p:nvGrpSpPr>
          <p:cNvPr id="6134" name="Group 6134"/>
          <p:cNvGrpSpPr/>
          <p:nvPr/>
        </p:nvGrpSpPr>
        <p:grpSpPr>
          <a:xfrm>
            <a:off x="838279" y="2260599"/>
            <a:ext cx="14631834" cy="6369051"/>
            <a:chOff x="-1" y="0"/>
            <a:chExt cx="14631832" cy="6369050"/>
          </a:xfrm>
        </p:grpSpPr>
        <p:sp>
          <p:nvSpPr>
            <p:cNvPr id="6132" name="Shape 6132"/>
            <p:cNvSpPr/>
            <p:nvPr/>
          </p:nvSpPr>
          <p:spPr>
            <a:xfrm>
              <a:off x="-2" y="0"/>
              <a:ext cx="14631834" cy="63690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133" name="Shape 6133"/>
            <p:cNvSpPr/>
            <p:nvPr/>
          </p:nvSpPr>
          <p:spPr>
            <a:xfrm>
              <a:off x="-2" y="-1"/>
              <a:ext cx="14631834" cy="6324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i="1" sz="2600">
                  <a:solidFill>
                    <a:srgbClr val="408080"/>
                  </a:solidFill>
                  <a:latin typeface="Arial"/>
                  <a:ea typeface="Arial"/>
                  <a:cs typeface="Arial"/>
                  <a:sym typeface="Arial"/>
                </a:rPr>
                <a:t>…</a:t>
              </a:r>
              <a:br>
                <a:rPr i="1" sz="2600">
                  <a:solidFill>
                    <a:srgbClr val="408080"/>
                  </a:solidFill>
                  <a:latin typeface="Arial"/>
                  <a:ea typeface="Arial"/>
                  <a:cs typeface="Arial"/>
                  <a:sym typeface="Arial"/>
                </a:rPr>
              </a:br>
              <a:r>
                <a:rPr i="1" sz="2600">
                  <a:solidFill>
                    <a:srgbClr val="408080"/>
                  </a:solidFill>
                  <a:latin typeface="Arial"/>
                  <a:ea typeface="Arial"/>
                  <a:cs typeface="Arial"/>
                  <a:sym typeface="Arial"/>
                </a:rPr>
                <a:t>#</a:t>
              </a:r>
              <a:endParaRPr sz="2600">
                <a:latin typeface="Calibri"/>
                <a:ea typeface="Calibri"/>
                <a:cs typeface="Calibri"/>
                <a:sym typeface="Calibri"/>
              </a:endParaRPr>
            </a:p>
            <a:p>
              <a:pPr lvl="0">
                <a:defRPr sz="1800"/>
              </a:pPr>
              <a:r>
                <a:rPr sz="2600">
                  <a:latin typeface="Courier"/>
                  <a:ea typeface="Courier"/>
                  <a:cs typeface="Courier"/>
                  <a:sym typeface="Courier"/>
                </a:rPr>
                <a:t>powershell_script </a:t>
              </a:r>
              <a:r>
                <a:rPr sz="2600">
                  <a:solidFill>
                    <a:srgbClr val="BA2121"/>
                  </a:solidFill>
                  <a:latin typeface="Courier"/>
                  <a:ea typeface="Courier"/>
                  <a:cs typeface="Courier"/>
                  <a:sym typeface="Courier"/>
                </a:rPr>
                <a:t>"Install IIS" </a:t>
              </a:r>
              <a:r>
                <a:rPr b="1" sz="2600">
                  <a:solidFill>
                    <a:srgbClr val="008000"/>
                  </a:solidFill>
                  <a:latin typeface="Courier"/>
                  <a:ea typeface="Courier"/>
                  <a:cs typeface="Courier"/>
                  <a:sym typeface="Courier"/>
                </a:rPr>
                <a:t>do </a:t>
              </a:r>
              <a:endParaRPr>
                <a:latin typeface="Calibri"/>
                <a:ea typeface="Calibri"/>
                <a:cs typeface="Calibri"/>
                <a:sym typeface="Calibri"/>
              </a:endParaRPr>
            </a:p>
            <a:p>
              <a:pPr lvl="0">
                <a:defRPr sz="1800"/>
              </a:pPr>
              <a:r>
                <a:rPr sz="2600">
                  <a:latin typeface="Courier"/>
                  <a:ea typeface="Courier"/>
                  <a:cs typeface="Courier"/>
                  <a:sym typeface="Courier"/>
                </a:rPr>
                <a:t>  code </a:t>
              </a:r>
              <a:r>
                <a:rPr sz="2600">
                  <a:solidFill>
                    <a:srgbClr val="BA2121"/>
                  </a:solidFill>
                  <a:latin typeface="Courier"/>
                  <a:ea typeface="Courier"/>
                  <a:cs typeface="Courier"/>
                  <a:sym typeface="Courier"/>
                </a:rPr>
                <a:t>"add-windowsfeature Web-Server"</a:t>
              </a:r>
              <a:endParaRPr>
                <a:latin typeface="Calibri"/>
                <a:ea typeface="Calibri"/>
                <a:cs typeface="Calibri"/>
                <a:sym typeface="Calibri"/>
              </a:endParaRPr>
            </a:p>
            <a:p>
              <a:pPr lvl="0">
                <a:defRPr sz="1800"/>
              </a:pPr>
              <a:r>
                <a:rPr sz="2600">
                  <a:latin typeface="Courier"/>
                  <a:ea typeface="Courier"/>
                  <a:cs typeface="Courier"/>
                  <a:sym typeface="Courier"/>
                </a:rPr>
                <a:t>  action </a:t>
              </a:r>
              <a:r>
                <a:rPr sz="2600">
                  <a:solidFill>
                    <a:srgbClr val="19177C"/>
                  </a:solidFill>
                  <a:latin typeface="Courier"/>
                  <a:ea typeface="Courier"/>
                  <a:cs typeface="Courier"/>
                  <a:sym typeface="Courier"/>
                </a:rPr>
                <a:t>:run</a:t>
              </a:r>
              <a:endParaRPr>
                <a:latin typeface="Calibri"/>
                <a:ea typeface="Calibri"/>
                <a:cs typeface="Calibri"/>
                <a:sym typeface="Calibri"/>
              </a:endParaRPr>
            </a:p>
            <a:p>
              <a:pPr lvl="0">
                <a:defRPr sz="1800"/>
              </a:pPr>
              <a:r>
                <a:rPr b="1" sz="26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1400">
                <a:latin typeface="Calibri"/>
                <a:ea typeface="Calibri"/>
                <a:cs typeface="Calibri"/>
                <a:sym typeface="Calibri"/>
              </a:endParaRPr>
            </a:p>
            <a:p>
              <a:pPr lvl="0">
                <a:defRPr sz="1800"/>
              </a:pPr>
              <a:r>
                <a:rPr sz="2600">
                  <a:latin typeface="Courier"/>
                  <a:ea typeface="Courier"/>
                  <a:cs typeface="Courier"/>
                  <a:sym typeface="Courier"/>
                </a:rPr>
                <a:t>service </a:t>
              </a:r>
              <a:r>
                <a:rPr sz="2600">
                  <a:solidFill>
                    <a:srgbClr val="BA2121"/>
                  </a:solidFill>
                  <a:latin typeface="Courier"/>
                  <a:ea typeface="Courier"/>
                  <a:cs typeface="Courier"/>
                  <a:sym typeface="Courier"/>
                </a:rPr>
                <a:t>"w3svc" </a:t>
              </a:r>
              <a:r>
                <a:rPr b="1" sz="26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600">
                  <a:latin typeface="Courier"/>
                  <a:ea typeface="Courier"/>
                  <a:cs typeface="Courier"/>
                  <a:sym typeface="Courier"/>
                </a:rPr>
                <a:t>  action </a:t>
              </a:r>
              <a:r>
                <a:rPr sz="2600">
                  <a:solidFill>
                    <a:srgbClr val="666666"/>
                  </a:solidFill>
                  <a:latin typeface="Courier"/>
                  <a:ea typeface="Courier"/>
                  <a:cs typeface="Courier"/>
                  <a:sym typeface="Courier"/>
                </a:rPr>
                <a:t>[</a:t>
              </a:r>
              <a:r>
                <a:rPr sz="2600">
                  <a:solidFill>
                    <a:srgbClr val="19177C"/>
                  </a:solidFill>
                  <a:latin typeface="Courier"/>
                  <a:ea typeface="Courier"/>
                  <a:cs typeface="Courier"/>
                  <a:sym typeface="Courier"/>
                </a:rPr>
                <a:t>:enable, :start </a:t>
              </a:r>
              <a:r>
                <a:rPr sz="2600">
                  <a:solidFill>
                    <a:srgbClr val="666666"/>
                  </a:solidFill>
                  <a:latin typeface="Courier"/>
                  <a:ea typeface="Courier"/>
                  <a:cs typeface="Courier"/>
                  <a:sym typeface="Courier"/>
                </a:rPr>
                <a:t>]</a:t>
              </a:r>
              <a:endParaRPr>
                <a:latin typeface="Calibri"/>
                <a:ea typeface="Calibri"/>
                <a:cs typeface="Calibri"/>
                <a:sym typeface="Calibri"/>
              </a:endParaRPr>
            </a:p>
            <a:p>
              <a:pPr lvl="0">
                <a:defRPr sz="1800"/>
              </a:pPr>
              <a:r>
                <a:rPr b="1" sz="26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1400">
                <a:latin typeface="Calibri"/>
                <a:ea typeface="Calibri"/>
                <a:cs typeface="Calibri"/>
                <a:sym typeface="Calibri"/>
              </a:endParaRPr>
            </a:p>
            <a:p>
              <a:pPr lvl="0">
                <a:defRPr sz="1800"/>
              </a:pPr>
              <a:r>
                <a:rPr sz="2600">
                  <a:latin typeface="Courier"/>
                  <a:ea typeface="Courier"/>
                  <a:cs typeface="Courier"/>
                  <a:sym typeface="Courier"/>
                </a:rPr>
                <a:t>node.default[</a:t>
              </a:r>
              <a:r>
                <a:rPr sz="2600">
                  <a:solidFill>
                    <a:srgbClr val="BA2121"/>
                  </a:solidFill>
                  <a:latin typeface="Courier"/>
                  <a:ea typeface="Courier"/>
                  <a:cs typeface="Courier"/>
                  <a:sym typeface="Courier"/>
                </a:rPr>
                <a:t>"</a:t>
              </a:r>
              <a:r>
                <a:rPr sz="2600">
                  <a:solidFill>
                    <a:srgbClr val="C4413D"/>
                  </a:solidFill>
                  <a:latin typeface="Courier"/>
                  <a:ea typeface="Courier"/>
                  <a:cs typeface="Courier"/>
                  <a:sym typeface="Courier"/>
                </a:rPr>
                <a:t>iis_demo</a:t>
              </a:r>
              <a:r>
                <a:rPr sz="2600">
                  <a:solidFill>
                    <a:srgbClr val="BA2121"/>
                  </a:solidFill>
                  <a:latin typeface="Courier"/>
                  <a:ea typeface="Courier"/>
                  <a:cs typeface="Courier"/>
                  <a:sym typeface="Courier"/>
                </a:rPr>
                <a:t>"</a:t>
              </a:r>
              <a:r>
                <a:rPr sz="2600">
                  <a:latin typeface="Courier"/>
                  <a:ea typeface="Courier"/>
                  <a:cs typeface="Courier"/>
                  <a:sym typeface="Courier"/>
                </a:rPr>
                <a:t>][</a:t>
              </a:r>
              <a:r>
                <a:rPr sz="2600">
                  <a:solidFill>
                    <a:srgbClr val="BA2121"/>
                  </a:solidFill>
                  <a:latin typeface="Courier"/>
                  <a:ea typeface="Courier"/>
                  <a:cs typeface="Courier"/>
                  <a:sym typeface="Courier"/>
                </a:rPr>
                <a:t>"</a:t>
              </a:r>
              <a:r>
                <a:rPr sz="2600">
                  <a:solidFill>
                    <a:srgbClr val="C4413D"/>
                  </a:solidFill>
                  <a:latin typeface="Courier"/>
                  <a:ea typeface="Courier"/>
                  <a:cs typeface="Courier"/>
                  <a:sym typeface="Courier"/>
                </a:rPr>
                <a:t>indexfile</a:t>
              </a:r>
              <a:r>
                <a:rPr sz="2600">
                  <a:solidFill>
                    <a:srgbClr val="BA2121"/>
                  </a:solidFill>
                  <a:latin typeface="Courier"/>
                  <a:ea typeface="Courier"/>
                  <a:cs typeface="Courier"/>
                  <a:sym typeface="Courier"/>
                </a:rPr>
                <a:t>"</a:t>
              </a:r>
              <a:r>
                <a:rPr sz="2600">
                  <a:latin typeface="Courier"/>
                  <a:ea typeface="Courier"/>
                  <a:cs typeface="Courier"/>
                  <a:sym typeface="Courier"/>
                </a:rPr>
                <a:t>] = </a:t>
              </a:r>
              <a:r>
                <a:rPr sz="2600">
                  <a:solidFill>
                    <a:srgbClr val="BA2121"/>
                  </a:solidFill>
                  <a:latin typeface="Courier"/>
                  <a:ea typeface="Courier"/>
                  <a:cs typeface="Courier"/>
                  <a:sym typeface="Courier"/>
                </a:rPr>
                <a:t>"Default2.htm"</a:t>
              </a:r>
              <a:endParaRPr sz="2600">
                <a:latin typeface="Calibri"/>
                <a:ea typeface="Calibri"/>
                <a:cs typeface="Calibri"/>
                <a:sym typeface="Calibri"/>
              </a:endParaRPr>
            </a:p>
            <a:p>
              <a:pPr lvl="0">
                <a:defRPr sz="1800"/>
              </a:pPr>
              <a:r>
                <a:rPr sz="2600">
                  <a:latin typeface="Courier"/>
                  <a:ea typeface="Courier"/>
                  <a:cs typeface="Courier"/>
                  <a:sym typeface="Courier"/>
                </a:rPr>
                <a:t>cookbook_file </a:t>
              </a:r>
              <a:r>
                <a:rPr sz="2600">
                  <a:solidFill>
                    <a:srgbClr val="BA2121"/>
                  </a:solidFill>
                  <a:latin typeface="Courier"/>
                  <a:ea typeface="Courier"/>
                  <a:cs typeface="Courier"/>
                  <a:sym typeface="Courier"/>
                </a:rPr>
                <a:t>"c:</a:t>
              </a:r>
              <a:r>
                <a:rPr b="1" sz="2600">
                  <a:solidFill>
                    <a:srgbClr val="BB6622"/>
                  </a:solidFill>
                  <a:latin typeface="Courier"/>
                  <a:ea typeface="Courier"/>
                  <a:cs typeface="Courier"/>
                  <a:sym typeface="Courier"/>
                </a:rPr>
                <a:t>\\</a:t>
              </a:r>
              <a:r>
                <a:rPr b="1" sz="2600">
                  <a:solidFill>
                    <a:srgbClr val="BA2121"/>
                  </a:solidFill>
                  <a:latin typeface="Courier"/>
                  <a:ea typeface="Courier"/>
                  <a:cs typeface="Courier"/>
                  <a:sym typeface="Courier"/>
                </a:rPr>
                <a:t>inetpub</a:t>
              </a:r>
              <a:r>
                <a:rPr b="1" sz="2600">
                  <a:solidFill>
                    <a:srgbClr val="BB6622"/>
                  </a:solidFill>
                  <a:latin typeface="Courier"/>
                  <a:ea typeface="Courier"/>
                  <a:cs typeface="Courier"/>
                  <a:sym typeface="Courier"/>
                </a:rPr>
                <a:t>\\</a:t>
              </a:r>
              <a:r>
                <a:rPr b="1" sz="2600">
                  <a:solidFill>
                    <a:srgbClr val="BA2121"/>
                  </a:solidFill>
                  <a:latin typeface="Courier"/>
                  <a:ea typeface="Courier"/>
                  <a:cs typeface="Courier"/>
                  <a:sym typeface="Courier"/>
                </a:rPr>
                <a:t>wwwroot</a:t>
              </a:r>
              <a:r>
                <a:rPr b="1" sz="2600">
                  <a:solidFill>
                    <a:srgbClr val="BB6622"/>
                  </a:solidFill>
                  <a:latin typeface="Courier"/>
                  <a:ea typeface="Courier"/>
                  <a:cs typeface="Courier"/>
                  <a:sym typeface="Courier"/>
                </a:rPr>
                <a:t>\\</a:t>
              </a:r>
              <a:r>
                <a:rPr b="1" sz="2600">
                  <a:solidFill>
                    <a:srgbClr val="BA2121"/>
                  </a:solidFill>
                  <a:latin typeface="Courier"/>
                  <a:ea typeface="Courier"/>
                  <a:cs typeface="Courier"/>
                  <a:sym typeface="Courier"/>
                </a:rPr>
                <a:t>Default.htm" </a:t>
              </a:r>
              <a:r>
                <a:rPr b="1" sz="26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600">
                  <a:latin typeface="Courier"/>
                  <a:ea typeface="Courier"/>
                  <a:cs typeface="Courier"/>
                  <a:sym typeface="Courier"/>
                </a:rPr>
                <a:t>  source node[</a:t>
              </a:r>
              <a:r>
                <a:rPr sz="2600">
                  <a:solidFill>
                    <a:srgbClr val="BA2121"/>
                  </a:solidFill>
                  <a:latin typeface="Courier"/>
                  <a:ea typeface="Courier"/>
                  <a:cs typeface="Courier"/>
                  <a:sym typeface="Courier"/>
                </a:rPr>
                <a:t>"</a:t>
              </a:r>
              <a:r>
                <a:rPr sz="2600">
                  <a:solidFill>
                    <a:srgbClr val="C4413D"/>
                  </a:solidFill>
                  <a:latin typeface="Courier"/>
                  <a:ea typeface="Courier"/>
                  <a:cs typeface="Courier"/>
                  <a:sym typeface="Courier"/>
                </a:rPr>
                <a:t>iis_demo</a:t>
              </a:r>
              <a:r>
                <a:rPr sz="2600">
                  <a:solidFill>
                    <a:srgbClr val="BA2121"/>
                  </a:solidFill>
                  <a:latin typeface="Courier"/>
                  <a:ea typeface="Courier"/>
                  <a:cs typeface="Courier"/>
                  <a:sym typeface="Courier"/>
                </a:rPr>
                <a:t>"</a:t>
              </a:r>
              <a:r>
                <a:rPr sz="2600">
                  <a:latin typeface="Courier"/>
                  <a:ea typeface="Courier"/>
                  <a:cs typeface="Courier"/>
                  <a:sym typeface="Courier"/>
                </a:rPr>
                <a:t>][</a:t>
              </a:r>
              <a:r>
                <a:rPr sz="2600">
                  <a:solidFill>
                    <a:srgbClr val="BA2121"/>
                  </a:solidFill>
                  <a:latin typeface="Courier"/>
                  <a:ea typeface="Courier"/>
                  <a:cs typeface="Courier"/>
                  <a:sym typeface="Courier"/>
                </a:rPr>
                <a:t>"</a:t>
              </a:r>
              <a:r>
                <a:rPr sz="2600">
                  <a:solidFill>
                    <a:srgbClr val="C4413D"/>
                  </a:solidFill>
                  <a:latin typeface="Courier"/>
                  <a:ea typeface="Courier"/>
                  <a:cs typeface="Courier"/>
                  <a:sym typeface="Courier"/>
                </a:rPr>
                <a:t>indexfile</a:t>
              </a:r>
              <a:r>
                <a:rPr sz="2600">
                  <a:solidFill>
                    <a:srgbClr val="BA2121"/>
                  </a:solidFill>
                  <a:latin typeface="Courier"/>
                  <a:ea typeface="Courier"/>
                  <a:cs typeface="Courier"/>
                  <a:sym typeface="Courier"/>
                </a:rPr>
                <a:t>"</a:t>
              </a:r>
              <a:r>
                <a:rPr sz="2600">
                  <a:latin typeface="Courier"/>
                  <a:ea typeface="Courier"/>
                  <a:cs typeface="Courier"/>
                  <a:sym typeface="Courier"/>
                </a:rPr>
                <a:t>]</a:t>
              </a:r>
              <a:endParaRPr sz="2600">
                <a:solidFill>
                  <a:srgbClr val="BA2121"/>
                </a:solidFill>
                <a:latin typeface="Calibri"/>
                <a:ea typeface="Calibri"/>
                <a:cs typeface="Calibri"/>
                <a:sym typeface="Calibri"/>
              </a:endParaRPr>
            </a:p>
            <a:p>
              <a:pPr lvl="0">
                <a:defRPr sz="1800"/>
              </a:pPr>
              <a:r>
                <a:rPr sz="2600">
                  <a:latin typeface="Courier"/>
                  <a:ea typeface="Courier"/>
                  <a:cs typeface="Courier"/>
                  <a:sym typeface="Courier"/>
                </a:rPr>
                <a:t>  rights </a:t>
              </a:r>
              <a:r>
                <a:rPr sz="2600">
                  <a:solidFill>
                    <a:srgbClr val="19177C"/>
                  </a:solidFill>
                  <a:latin typeface="Courier"/>
                  <a:ea typeface="Courier"/>
                  <a:cs typeface="Courier"/>
                  <a:sym typeface="Courier"/>
                </a:rPr>
                <a:t>:read, </a:t>
              </a:r>
              <a:r>
                <a:rPr sz="26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b="1" sz="2600">
                  <a:solidFill>
                    <a:srgbClr val="008000"/>
                  </a:solidFill>
                  <a:latin typeface="Courier"/>
                  <a:ea typeface="Courier"/>
                  <a:cs typeface="Courier"/>
                  <a:sym typeface="Courier"/>
                </a:rPr>
                <a:t>end</a:t>
              </a:r>
            </a:p>
          </p:txBody>
        </p:sp>
      </p:grpSp>
      <p:sp>
        <p:nvSpPr>
          <p:cNvPr id="6135" name="Shape 613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000">
                <a:solidFill>
                  <a:srgbClr val="FFFFFF"/>
                </a:solidFill>
                <a:effectLst>
                  <a:outerShdw sx="100000" sy="100000" kx="0" ky="0" algn="b" rotWithShape="0" blurRad="38100" dist="38100" dir="2700000">
                    <a:srgbClr val="C0C0C0"/>
                  </a:outerShdw>
                </a:effectLst>
              </a:rPr>
              <a:t>Exercise: Open the default </a:t>
            </a:r>
            <a:r>
              <a:rPr sz="4000">
                <a:solidFill>
                  <a:srgbClr val="FFFFFF"/>
                </a:solidFill>
                <a:effectLst>
                  <a:outerShdw sx="100000" sy="100000" kx="0" ky="0" algn="b" rotWithShape="0" blurRad="38100" dist="38100" dir="2700000">
                    <a:srgbClr val="C0C0C0"/>
                  </a:outerShdw>
                </a:effectLst>
                <a:latin typeface="Courier"/>
                <a:ea typeface="Courier"/>
                <a:cs typeface="Courier"/>
                <a:sym typeface="Courier"/>
              </a:rPr>
              <a:t>iis_demo</a:t>
            </a:r>
            <a:r>
              <a:rPr sz="4000">
                <a:solidFill>
                  <a:srgbClr val="FFFFFF"/>
                </a:solidFill>
                <a:effectLst>
                  <a:outerShdw sx="100000" sy="100000" kx="0" ky="0" algn="b" rotWithShape="0" blurRad="38100" dist="38100" dir="2700000">
                    <a:srgbClr val="C0C0C0"/>
                  </a:outerShdw>
                </a:effectLst>
              </a:rPr>
              <a:t> recipe in your editor</a:t>
            </a:r>
          </a:p>
        </p:txBody>
      </p:sp>
    </p:spTree>
  </p:cSld>
  <p:clrMapOvr>
    <a:masterClrMapping/>
  </p:clrMapOvr>
  <p:transition spd="med" advClick="1"/>
</p:sld>
</file>

<file path=ppt/slides/slide4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9" name="Shape 6139"/>
          <p:cNvSpPr/>
          <p:nvPr>
            <p:ph type="title"/>
          </p:nvPr>
        </p:nvSpPr>
        <p:spPr>
          <a:xfrm>
            <a:off x="800271" y="177800"/>
            <a:ext cx="14657235" cy="1117600"/>
          </a:xfrm>
          <a:prstGeom prst="rect">
            <a:avLst/>
          </a:prstGeom>
        </p:spPr>
        <p:txBody>
          <a:bodyPr lIns="0" tIns="0" rIns="0" bIns="0">
            <a:normAutofit fontScale="100000" lnSpcReduction="0"/>
          </a:bodyPr>
          <a:lstStyle>
            <a:lvl1pPr>
              <a:defRPr sz="4900"/>
            </a:lvl1pPr>
          </a:lstStyle>
          <a:p>
            <a:pPr lvl="0">
              <a:defRPr sz="1800">
                <a:solidFill>
                  <a:srgbClr val="000000"/>
                </a:solidFill>
                <a:effectLst/>
              </a:defRPr>
            </a:pPr>
            <a:r>
              <a:rPr sz="4900">
                <a:solidFill>
                  <a:srgbClr val="FFFFFF"/>
                </a:solidFill>
                <a:effectLst>
                  <a:outerShdw sx="100000" sy="100000" kx="0" ky="0" algn="b" rotWithShape="0" blurRad="38100" dist="38100" dir="2700000">
                    <a:srgbClr val="C0C0C0"/>
                  </a:outerShdw>
                </a:effectLst>
              </a:rPr>
              <a:t>Execute resources are generally not idempotent</a:t>
            </a:r>
          </a:p>
        </p:txBody>
      </p:sp>
      <p:sp>
        <p:nvSpPr>
          <p:cNvPr id="6140" name="Shape 614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Chef will stop your run if a resource fails</a:t>
            </a:r>
            <a:endParaRPr sz="4600"/>
          </a:p>
          <a:p>
            <a:pPr lvl="0">
              <a:defRPr sz="1800"/>
            </a:pPr>
            <a:endParaRPr sz="4600"/>
          </a:p>
          <a:p>
            <a:pPr lvl="0" marL="944574" indent="-944574">
              <a:defRPr sz="1800"/>
            </a:pPr>
            <a:r>
              <a:rPr sz="4600"/>
              <a:t>Most command line utilities are not idempotent - they assume a human being is interacting with, and understands, the state of the system</a:t>
            </a:r>
            <a:endParaRPr sz="4600"/>
          </a:p>
          <a:p>
            <a:pPr lvl="0">
              <a:defRPr sz="1800"/>
            </a:pPr>
            <a:endParaRPr sz="4600"/>
          </a:p>
          <a:p>
            <a:pPr lvl="0" marL="944574" indent="-944574">
              <a:defRPr sz="1800"/>
            </a:pPr>
            <a:r>
              <a:rPr sz="4600"/>
              <a:t>The result is - it’s up to you to make execute resources idempotent</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6" name="Shape 1996"/>
          <p:cNvSpPr/>
          <p:nvPr/>
        </p:nvSpPr>
        <p:spPr>
          <a:xfrm>
            <a:off x="5982284"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97" name="Shape 1997"/>
          <p:cNvSpPr/>
          <p:nvPr/>
        </p:nvSpPr>
        <p:spPr>
          <a:xfrm>
            <a:off x="8209763" y="3036354"/>
            <a:ext cx="201950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1998" name="Shape 1998"/>
          <p:cNvSpPr/>
          <p:nvPr/>
        </p:nvSpPr>
        <p:spPr>
          <a:xfrm>
            <a:off x="5982284"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1999" name="Shape 1999"/>
          <p:cNvSpPr/>
          <p:nvPr/>
        </p:nvSpPr>
        <p:spPr>
          <a:xfrm>
            <a:off x="10365799" y="4807210"/>
            <a:ext cx="303401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2000" name="Shape 2000"/>
          <p:cNvSpPr/>
          <p:nvPr/>
        </p:nvSpPr>
        <p:spPr>
          <a:xfrm>
            <a:off x="4936020"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1" name="Shape 2001"/>
          <p:cNvSpPr/>
          <p:nvPr/>
        </p:nvSpPr>
        <p:spPr>
          <a:xfrm>
            <a:off x="7098406"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2" name="Shape 2002"/>
          <p:cNvSpPr/>
          <p:nvPr/>
        </p:nvSpPr>
        <p:spPr>
          <a:xfrm>
            <a:off x="2868894" y="5534026"/>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3" name="Shape 2003"/>
          <p:cNvSpPr/>
          <p:nvPr/>
        </p:nvSpPr>
        <p:spPr>
          <a:xfrm>
            <a:off x="3916745" y="55340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4" name="Shape 2004"/>
          <p:cNvSpPr/>
          <p:nvPr/>
        </p:nvSpPr>
        <p:spPr>
          <a:xfrm>
            <a:off x="7098406"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5" name="Shape 2005"/>
          <p:cNvSpPr/>
          <p:nvPr/>
        </p:nvSpPr>
        <p:spPr>
          <a:xfrm>
            <a:off x="8212939"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6" name="Shape 2006"/>
          <p:cNvSpPr/>
          <p:nvPr/>
        </p:nvSpPr>
        <p:spPr>
          <a:xfrm>
            <a:off x="9260792"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7" name="Shape 2007"/>
          <p:cNvSpPr/>
          <p:nvPr/>
        </p:nvSpPr>
        <p:spPr>
          <a:xfrm>
            <a:off x="7109520" y="63912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8" name="Shape 2008"/>
          <p:cNvSpPr/>
          <p:nvPr/>
        </p:nvSpPr>
        <p:spPr>
          <a:xfrm>
            <a:off x="8244692" y="64166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09" name="Shape 2009"/>
          <p:cNvSpPr/>
          <p:nvPr/>
        </p:nvSpPr>
        <p:spPr>
          <a:xfrm>
            <a:off x="9362402" y="6586004"/>
            <a:ext cx="3289623"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slaves</a:t>
            </a:r>
          </a:p>
        </p:txBody>
      </p:sp>
      <p:sp>
        <p:nvSpPr>
          <p:cNvPr id="2010" name="Shape 2010"/>
          <p:cNvSpPr/>
          <p:nvPr/>
        </p:nvSpPr>
        <p:spPr>
          <a:xfrm>
            <a:off x="5991809"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1" name="Shape 2011"/>
          <p:cNvSpPr/>
          <p:nvPr/>
        </p:nvSpPr>
        <p:spPr>
          <a:xfrm>
            <a:off x="9467188" y="3858678"/>
            <a:ext cx="2235420"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Cache</a:t>
            </a:r>
          </a:p>
        </p:txBody>
      </p:sp>
      <p:sp>
        <p:nvSpPr>
          <p:cNvPr id="2012" name="Shape 2012"/>
          <p:cNvSpPr/>
          <p:nvPr/>
        </p:nvSpPr>
        <p:spPr>
          <a:xfrm>
            <a:off x="7109520"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3" name="Shape 2013"/>
          <p:cNvSpPr/>
          <p:nvPr/>
        </p:nvSpPr>
        <p:spPr>
          <a:xfrm>
            <a:off x="8227228"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4" name="Shape 2014"/>
          <p:cNvSpPr/>
          <p:nvPr/>
        </p:nvSpPr>
        <p:spPr>
          <a:xfrm>
            <a:off x="3889754" y="46101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5" name="Shape 2015"/>
          <p:cNvSpPr/>
          <p:nvPr/>
        </p:nvSpPr>
        <p:spPr>
          <a:xfrm>
            <a:off x="4874100"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6" name="Shape 2016"/>
          <p:cNvSpPr/>
          <p:nvPr/>
        </p:nvSpPr>
        <p:spPr>
          <a:xfrm>
            <a:off x="7111107" y="5494337"/>
            <a:ext cx="850985"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7" name="Shape 2017"/>
          <p:cNvSpPr/>
          <p:nvPr/>
        </p:nvSpPr>
        <p:spPr>
          <a:xfrm>
            <a:off x="8233578" y="5519739"/>
            <a:ext cx="852573"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18" name="Shape 2018"/>
          <p:cNvSpPr/>
          <p:nvPr/>
        </p:nvSpPr>
        <p:spPr>
          <a:xfrm>
            <a:off x="9270317" y="5647790"/>
            <a:ext cx="3289623"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Cache</a:t>
            </a:r>
          </a:p>
        </p:txBody>
      </p:sp>
      <p:sp>
        <p:nvSpPr>
          <p:cNvPr id="2019" name="Shape 2019"/>
          <p:cNvSpPr/>
          <p:nvPr/>
        </p:nvSpPr>
        <p:spPr>
          <a:xfrm>
            <a:off x="5985459" y="7378700"/>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20" name="Shape 2020"/>
          <p:cNvSpPr/>
          <p:nvPr/>
        </p:nvSpPr>
        <p:spPr>
          <a:xfrm>
            <a:off x="7095232" y="7378700"/>
            <a:ext cx="852570"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21" name="Shape 2021"/>
          <p:cNvSpPr/>
          <p:nvPr/>
        </p:nvSpPr>
        <p:spPr>
          <a:xfrm>
            <a:off x="8244692" y="7622640"/>
            <a:ext cx="2019499"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DBs</a:t>
            </a:r>
          </a:p>
        </p:txBody>
      </p:sp>
      <p:sp>
        <p:nvSpPr>
          <p:cNvPr id="2022" name="Shape 2022"/>
          <p:cNvSpPr/>
          <p:nvPr/>
        </p:nvSpPr>
        <p:spPr>
          <a:xfrm>
            <a:off x="5982284"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23" name="Shape 2023"/>
          <p:cNvSpPr/>
          <p:nvPr/>
        </p:nvSpPr>
        <p:spPr>
          <a:xfrm>
            <a:off x="4940782"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24" name="Shape 202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...and change happens!</a:t>
            </a:r>
          </a:p>
        </p:txBody>
      </p:sp>
    </p:spTree>
  </p:cSld>
  <p:clrMapOvr>
    <a:masterClrMapping/>
  </p:clrMapOvr>
  <p:transition spd="med" advClick="1"/>
</p:sld>
</file>

<file path=ppt/slides/slide4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4" name="Shape 6144"/>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Enter the not_if and only_if metaparameters</a:t>
            </a:r>
          </a:p>
        </p:txBody>
      </p:sp>
      <p:sp>
        <p:nvSpPr>
          <p:cNvPr id="6145" name="Shape 6145"/>
          <p:cNvSpPr/>
          <p:nvPr>
            <p:ph type="body" idx="1"/>
          </p:nvPr>
        </p:nvSpPr>
        <p:spPr>
          <a:xfrm>
            <a:off x="800176" y="3987800"/>
            <a:ext cx="14657235" cy="4622800"/>
          </a:xfrm>
          <a:prstGeom prst="rect">
            <a:avLst/>
          </a:prstGeom>
        </p:spPr>
        <p:txBody>
          <a:bodyPr>
            <a:normAutofit fontScale="100000" lnSpcReduction="0"/>
          </a:bodyPr>
          <a:lstStyle/>
          <a:p>
            <a:pPr lvl="0" marL="944574" indent="-944574">
              <a:defRPr sz="1800"/>
            </a:pPr>
            <a:r>
              <a:rPr sz="4600"/>
              <a:t>The </a:t>
            </a:r>
            <a:r>
              <a:rPr b="1" sz="4600">
                <a:latin typeface="Courier"/>
                <a:ea typeface="Courier"/>
                <a:cs typeface="Courier"/>
                <a:sym typeface="Courier"/>
              </a:rPr>
              <a:t>only_if</a:t>
            </a:r>
            <a:r>
              <a:rPr sz="4600"/>
              <a:t> parameter causes the resources actions to be taken only if its argument returns true</a:t>
            </a:r>
            <a:endParaRPr sz="4600"/>
          </a:p>
          <a:p>
            <a:pPr lvl="0" marL="944574" indent="-944574">
              <a:defRPr sz="1800"/>
            </a:pPr>
            <a:r>
              <a:rPr sz="4600"/>
              <a:t>The </a:t>
            </a:r>
            <a:r>
              <a:rPr b="1" sz="4600">
                <a:latin typeface="Courier"/>
                <a:ea typeface="Courier"/>
                <a:cs typeface="Courier"/>
                <a:sym typeface="Courier"/>
              </a:rPr>
              <a:t>not_if</a:t>
            </a:r>
            <a:r>
              <a:rPr sz="4600"/>
              <a:t> parameter is the opposite of only_if - the actions are taken only if its argument returns false</a:t>
            </a:r>
          </a:p>
        </p:txBody>
      </p:sp>
      <p:grpSp>
        <p:nvGrpSpPr>
          <p:cNvPr id="6148" name="Group 6148"/>
          <p:cNvGrpSpPr/>
          <p:nvPr/>
        </p:nvGrpSpPr>
        <p:grpSpPr>
          <a:xfrm>
            <a:off x="432594" y="1854199"/>
            <a:ext cx="14999490" cy="1930401"/>
            <a:chOff x="0" y="0"/>
            <a:chExt cx="14999489" cy="1930400"/>
          </a:xfrm>
        </p:grpSpPr>
        <p:sp>
          <p:nvSpPr>
            <p:cNvPr id="6146" name="Shape 6146"/>
            <p:cNvSpPr/>
            <p:nvPr/>
          </p:nvSpPr>
          <p:spPr>
            <a:xfrm>
              <a:off x="-1" y="0"/>
              <a:ext cx="14999490" cy="19304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sz="4000">
                  <a:solidFill>
                    <a:srgbClr val="3F691E"/>
                  </a:solidFill>
                  <a:latin typeface="Consolas"/>
                  <a:ea typeface="Consolas"/>
                  <a:cs typeface="Consolas"/>
                  <a:sym typeface="Consolas"/>
                </a:defRPr>
              </a:pPr>
            </a:p>
          </p:txBody>
        </p:sp>
        <p:sp>
          <p:nvSpPr>
            <p:cNvPr id="6147" name="Shape 6147"/>
            <p:cNvSpPr/>
            <p:nvPr/>
          </p:nvSpPr>
          <p:spPr>
            <a:xfrm>
              <a:off x="-1" y="-1"/>
              <a:ext cx="14999490" cy="167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4000">
                  <a:latin typeface="Consolas"/>
                  <a:ea typeface="Consolas"/>
                  <a:cs typeface="Consolas"/>
                  <a:sym typeface="Consolas"/>
                </a:rPr>
                <a:t>not_if </a:t>
              </a:r>
              <a:r>
                <a:rPr sz="4000">
                  <a:solidFill>
                    <a:srgbClr val="BA2121"/>
                  </a:solidFill>
                  <a:latin typeface="Consolas"/>
                  <a:ea typeface="Consolas"/>
                  <a:cs typeface="Consolas"/>
                  <a:sym typeface="Consolas"/>
                </a:rPr>
                <a:t>"C:</a:t>
              </a:r>
              <a:r>
                <a:rPr b="1" sz="4000">
                  <a:solidFill>
                    <a:srgbClr val="BB6622"/>
                  </a:solidFill>
                  <a:latin typeface="Consolas"/>
                  <a:ea typeface="Consolas"/>
                  <a:cs typeface="Consolas"/>
                  <a:sym typeface="Consolas"/>
                </a:rPr>
                <a:t>\\</a:t>
              </a:r>
              <a:r>
                <a:rPr b="1" sz="4000">
                  <a:solidFill>
                    <a:srgbClr val="BA2121"/>
                  </a:solidFill>
                  <a:latin typeface="Consolas"/>
                  <a:ea typeface="Consolas"/>
                  <a:cs typeface="Consolas"/>
                  <a:sym typeface="Consolas"/>
                </a:rPr>
                <a:t>Windows</a:t>
              </a:r>
              <a:r>
                <a:rPr b="1" sz="4000">
                  <a:solidFill>
                    <a:srgbClr val="BB6622"/>
                  </a:solidFill>
                  <a:latin typeface="Consolas"/>
                  <a:ea typeface="Consolas"/>
                  <a:cs typeface="Consolas"/>
                  <a:sym typeface="Consolas"/>
                </a:rPr>
                <a:t>\\</a:t>
              </a:r>
              <a:r>
                <a:rPr b="1" sz="4000">
                  <a:solidFill>
                    <a:srgbClr val="BA2121"/>
                  </a:solidFill>
                  <a:latin typeface="Consolas"/>
                  <a:ea typeface="Consolas"/>
                  <a:cs typeface="Consolas"/>
                  <a:sym typeface="Consolas"/>
                </a:rPr>
                <a:t>System32</a:t>
              </a:r>
              <a:r>
                <a:rPr b="1" sz="4000">
                  <a:solidFill>
                    <a:srgbClr val="BB6622"/>
                  </a:solidFill>
                  <a:latin typeface="Consolas"/>
                  <a:ea typeface="Consolas"/>
                  <a:cs typeface="Consolas"/>
                  <a:sym typeface="Consolas"/>
                </a:rPr>
                <a:t>\\</a:t>
              </a:r>
              <a:r>
                <a:rPr b="1" sz="4000">
                  <a:solidFill>
                    <a:srgbClr val="BA2121"/>
                  </a:solidFill>
                  <a:latin typeface="Consolas"/>
                  <a:ea typeface="Consolas"/>
                  <a:cs typeface="Consolas"/>
                  <a:sym typeface="Consolas"/>
                </a:rPr>
                <a:t>inetsrv</a:t>
              </a:r>
              <a:r>
                <a:rPr b="1" sz="4000">
                  <a:solidFill>
                    <a:srgbClr val="BB6622"/>
                  </a:solidFill>
                  <a:latin typeface="Consolas"/>
                  <a:ea typeface="Consolas"/>
                  <a:cs typeface="Consolas"/>
                  <a:sym typeface="Consolas"/>
                </a:rPr>
                <a:t>\\</a:t>
              </a:r>
              <a:r>
                <a:rPr b="1" sz="4000">
                  <a:solidFill>
                    <a:srgbClr val="BA2121"/>
                  </a:solidFill>
                  <a:latin typeface="Consolas"/>
                  <a:ea typeface="Consolas"/>
                  <a:cs typeface="Consolas"/>
                  <a:sym typeface="Consolas"/>
                </a:rPr>
                <a:t>appcmd.exe list apppool </a:t>
              </a:r>
              <a:r>
                <a:rPr b="1" sz="4000">
                  <a:solidFill>
                    <a:srgbClr val="BB6688"/>
                  </a:solidFill>
                  <a:latin typeface="Consolas"/>
                  <a:ea typeface="Consolas"/>
                  <a:cs typeface="Consolas"/>
                  <a:sym typeface="Consolas"/>
                </a:rPr>
                <a:t>#{site_name}</a:t>
              </a:r>
              <a:r>
                <a:rPr b="1" sz="4000">
                  <a:solidFill>
                    <a:srgbClr val="BA2121"/>
                  </a:solidFill>
                  <a:latin typeface="Consolas"/>
                  <a:ea typeface="Consolas"/>
                  <a:cs typeface="Consolas"/>
                  <a:sym typeface="Consolas"/>
                </a:rPr>
                <a:t>"</a:t>
              </a:r>
            </a:p>
          </p:txBody>
        </p:sp>
      </p:grpSp>
    </p:spTree>
  </p:cSld>
  <p:clrMapOvr>
    <a:masterClrMapping/>
  </p:clrMapOvr>
  <p:transition spd="med" advClick="1"/>
</p:sld>
</file>

<file path=ppt/slides/slide4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2" name="Shape 6152"/>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Building the resource collection - revisited</a:t>
            </a:r>
          </a:p>
        </p:txBody>
      </p:sp>
      <p:sp>
        <p:nvSpPr>
          <p:cNvPr id="6153" name="Shape 6153"/>
          <p:cNvSpPr/>
          <p:nvPr>
            <p:ph type="body" idx="1"/>
          </p:nvPr>
        </p:nvSpPr>
        <p:spPr>
          <a:xfrm>
            <a:off x="800177" y="1778000"/>
            <a:ext cx="15279593" cy="7340600"/>
          </a:xfrm>
          <a:prstGeom prst="rect">
            <a:avLst/>
          </a:prstGeom>
        </p:spPr>
        <p:txBody>
          <a:bodyPr>
            <a:normAutofit fontScale="100000" lnSpcReduction="0"/>
          </a:bodyPr>
          <a:lstStyle>
            <a:lvl1pPr marL="944574" indent="-944574"/>
          </a:lstStyle>
          <a:p>
            <a:pPr lvl="0">
              <a:defRPr sz="1800"/>
            </a:pPr>
            <a:r>
              <a:rPr sz="4600"/>
              <a:t>It is important to understand the difference between these two pieces of code</a:t>
            </a:r>
          </a:p>
        </p:txBody>
      </p:sp>
      <p:grpSp>
        <p:nvGrpSpPr>
          <p:cNvPr id="6156" name="Group 6156"/>
          <p:cNvGrpSpPr/>
          <p:nvPr/>
        </p:nvGrpSpPr>
        <p:grpSpPr>
          <a:xfrm>
            <a:off x="838279" y="3460749"/>
            <a:ext cx="8204917" cy="1828801"/>
            <a:chOff x="-1" y="0"/>
            <a:chExt cx="8204915" cy="1828800"/>
          </a:xfrm>
        </p:grpSpPr>
        <p:sp>
          <p:nvSpPr>
            <p:cNvPr id="6154" name="Shape 6154"/>
            <p:cNvSpPr/>
            <p:nvPr/>
          </p:nvSpPr>
          <p:spPr>
            <a:xfrm>
              <a:off x="-2" y="0"/>
              <a:ext cx="8204917" cy="18288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2300">
                  <a:solidFill>
                    <a:srgbClr val="3F691E"/>
                  </a:solidFill>
                  <a:latin typeface="Courier"/>
                  <a:ea typeface="Courier"/>
                  <a:cs typeface="Courier"/>
                  <a:sym typeface="Courier"/>
                </a:defRPr>
              </a:pPr>
            </a:p>
          </p:txBody>
        </p:sp>
        <p:sp>
          <p:nvSpPr>
            <p:cNvPr id="6155" name="Shape 6155"/>
            <p:cNvSpPr/>
            <p:nvPr/>
          </p:nvSpPr>
          <p:spPr>
            <a:xfrm>
              <a:off x="-2" y="-1"/>
              <a:ext cx="8204917" cy="180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4">
                <a:defRPr sz="1800"/>
              </a:pPr>
              <a:r>
                <a:rPr sz="2300">
                  <a:latin typeface="Courier"/>
                  <a:ea typeface="Courier"/>
                  <a:cs typeface="Courier"/>
                  <a:sym typeface="Courier"/>
                </a:rPr>
                <a:t>execute </a:t>
              </a:r>
              <a:r>
                <a:rPr sz="2300">
                  <a:solidFill>
                    <a:srgbClr val="A40800"/>
                  </a:solidFill>
                  <a:latin typeface="Courier"/>
                  <a:ea typeface="Courier"/>
                  <a:cs typeface="Courier"/>
                  <a:sym typeface="Courier"/>
                </a:rPr>
                <a:t>"start-iis"</a:t>
              </a:r>
              <a:r>
                <a:rPr sz="2300">
                  <a:latin typeface="Courier"/>
                  <a:ea typeface="Courier"/>
                  <a:cs typeface="Courier"/>
                  <a:sym typeface="Courier"/>
                </a:rPr>
                <a:t> </a:t>
              </a:r>
              <a:r>
                <a:rPr sz="2300">
                  <a:solidFill>
                    <a:srgbClr val="3F691E"/>
                  </a:solidFill>
                  <a:latin typeface="Courier"/>
                  <a:ea typeface="Courier"/>
                  <a:cs typeface="Courier"/>
                  <a:sym typeface="Courier"/>
                </a:rPr>
                <a:t>do</a:t>
              </a:r>
              <a:r>
                <a:rPr sz="2300">
                  <a:latin typeface="Courier"/>
                  <a:ea typeface="Courier"/>
                  <a:cs typeface="Courier"/>
                  <a:sym typeface="Courier"/>
                </a:rPr>
                <a:t>	</a:t>
              </a:r>
              <a:endParaRPr sz="2300">
                <a:latin typeface="Calibri"/>
                <a:ea typeface="Calibri"/>
                <a:cs typeface="Calibri"/>
                <a:sym typeface="Calibri"/>
              </a:endParaRPr>
            </a:p>
            <a:p>
              <a:pPr lvl="4">
                <a:defRPr sz="1800"/>
              </a:pPr>
              <a:r>
                <a:rPr sz="2300">
                  <a:latin typeface="Courier"/>
                  <a:ea typeface="Courier"/>
                  <a:cs typeface="Courier"/>
                  <a:sym typeface="Courier"/>
                </a:rPr>
                <a:t> not_if </a:t>
              </a:r>
              <a:r>
                <a:rPr sz="2300">
                  <a:solidFill>
                    <a:srgbClr val="3F691E"/>
                  </a:solidFill>
                  <a:latin typeface="Courier"/>
                  <a:ea typeface="Courier"/>
                  <a:cs typeface="Courier"/>
                  <a:sym typeface="Courier"/>
                </a:rPr>
                <a:t>&lt;code to check if IIS is running&gt;</a:t>
              </a:r>
              <a:endParaRPr sz="2300">
                <a:latin typeface="Calibri"/>
                <a:ea typeface="Calibri"/>
                <a:cs typeface="Calibri"/>
                <a:sym typeface="Calibri"/>
              </a:endParaRPr>
            </a:p>
            <a:p>
              <a:pPr lvl="4">
                <a:defRPr sz="1800"/>
              </a:pPr>
              <a:r>
                <a:rPr sz="2300">
                  <a:latin typeface="Courier"/>
                  <a:ea typeface="Courier"/>
                  <a:cs typeface="Courier"/>
                  <a:sym typeface="Courier"/>
                </a:rPr>
                <a:t> notifies </a:t>
              </a:r>
              <a:r>
                <a:rPr sz="2300">
                  <a:solidFill>
                    <a:srgbClr val="A40800"/>
                  </a:solidFill>
                  <a:latin typeface="Courier"/>
                  <a:ea typeface="Courier"/>
                  <a:cs typeface="Courier"/>
                  <a:sym typeface="Courier"/>
                </a:rPr>
                <a:t>:start</a:t>
              </a:r>
              <a:r>
                <a:rPr sz="2300">
                  <a:latin typeface="Courier"/>
                  <a:ea typeface="Courier"/>
                  <a:cs typeface="Courier"/>
                  <a:sym typeface="Courier"/>
                </a:rPr>
                <a:t>, </a:t>
              </a:r>
              <a:r>
                <a:rPr sz="2300">
                  <a:solidFill>
                    <a:srgbClr val="A40800"/>
                  </a:solidFill>
                  <a:latin typeface="Courier"/>
                  <a:ea typeface="Courier"/>
                  <a:cs typeface="Courier"/>
                  <a:sym typeface="Courier"/>
                </a:rPr>
                <a:t>"service[iis]”</a:t>
              </a:r>
              <a:endParaRPr>
                <a:latin typeface="Calibri"/>
                <a:ea typeface="Calibri"/>
                <a:cs typeface="Calibri"/>
                <a:sym typeface="Calibri"/>
              </a:endParaRPr>
            </a:p>
            <a:p>
              <a:pPr lvl="4">
                <a:defRPr sz="1800"/>
              </a:pPr>
              <a:r>
                <a:rPr sz="2300">
                  <a:solidFill>
                    <a:srgbClr val="3F691E"/>
                  </a:solidFill>
                  <a:latin typeface="Courier"/>
                  <a:ea typeface="Courier"/>
                  <a:cs typeface="Courier"/>
                  <a:sym typeface="Courier"/>
                </a:rPr>
                <a:t>end</a:t>
              </a:r>
            </a:p>
          </p:txBody>
        </p:sp>
      </p:grpSp>
      <p:sp>
        <p:nvSpPr>
          <p:cNvPr id="6157" name="Shape 6157"/>
          <p:cNvSpPr/>
          <p:nvPr/>
        </p:nvSpPr>
        <p:spPr>
          <a:xfrm>
            <a:off x="9500527" y="5816600"/>
            <a:ext cx="6617346" cy="19204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spcBef>
                <a:spcPts val="1200"/>
              </a:spcBef>
              <a:defRPr sz="1800"/>
            </a:pPr>
            <a:r>
              <a:rPr sz="2400">
                <a:latin typeface="Arial"/>
                <a:ea typeface="Arial"/>
                <a:cs typeface="Arial"/>
                <a:sym typeface="Arial"/>
              </a:rPr>
              <a:t>This code is executed during the 'compile' phase before any Chef DSL</a:t>
            </a:r>
            <a:endParaRPr>
              <a:latin typeface="Calibri"/>
              <a:ea typeface="Calibri"/>
              <a:cs typeface="Calibri"/>
              <a:sym typeface="Calibri"/>
            </a:endParaRPr>
          </a:p>
          <a:p>
            <a:pPr lvl="0">
              <a:spcBef>
                <a:spcPts val="1200"/>
              </a:spcBef>
              <a:defRPr sz="1800"/>
            </a:pPr>
            <a:r>
              <a:rPr sz="2400">
                <a:latin typeface="Arial"/>
                <a:ea typeface="Arial"/>
                <a:cs typeface="Arial"/>
                <a:sym typeface="Arial"/>
              </a:rPr>
              <a:t>Executing code during the compile phase could potentially prevent the resource from getting added to the resource collection </a:t>
            </a:r>
          </a:p>
        </p:txBody>
      </p:sp>
      <p:grpSp>
        <p:nvGrpSpPr>
          <p:cNvPr id="6160" name="Group 6160"/>
          <p:cNvGrpSpPr/>
          <p:nvPr/>
        </p:nvGrpSpPr>
        <p:grpSpPr>
          <a:xfrm>
            <a:off x="838279" y="5854699"/>
            <a:ext cx="8204917" cy="2184401"/>
            <a:chOff x="-1" y="0"/>
            <a:chExt cx="8204915" cy="2184400"/>
          </a:xfrm>
        </p:grpSpPr>
        <p:sp>
          <p:nvSpPr>
            <p:cNvPr id="6158" name="Shape 6158"/>
            <p:cNvSpPr/>
            <p:nvPr/>
          </p:nvSpPr>
          <p:spPr>
            <a:xfrm>
              <a:off x="-2" y="0"/>
              <a:ext cx="8204917" cy="21844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2300">
                  <a:solidFill>
                    <a:srgbClr val="3F691E"/>
                  </a:solidFill>
                  <a:latin typeface="Courier"/>
                  <a:ea typeface="Courier"/>
                  <a:cs typeface="Courier"/>
                  <a:sym typeface="Courier"/>
                </a:defRPr>
              </a:pPr>
            </a:p>
          </p:txBody>
        </p:sp>
        <p:sp>
          <p:nvSpPr>
            <p:cNvPr id="6159" name="Shape 6159"/>
            <p:cNvSpPr/>
            <p:nvPr/>
          </p:nvSpPr>
          <p:spPr>
            <a:xfrm>
              <a:off x="-2" y="-1"/>
              <a:ext cx="8204917" cy="215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4">
                <a:defRPr sz="1800"/>
              </a:pPr>
              <a:r>
                <a:rPr sz="2300">
                  <a:latin typeface="Courier"/>
                  <a:ea typeface="Courier"/>
                  <a:cs typeface="Courier"/>
                  <a:sym typeface="Courier"/>
                </a:rPr>
                <a:t>if !</a:t>
              </a:r>
              <a:r>
                <a:rPr sz="2300">
                  <a:solidFill>
                    <a:srgbClr val="3F691E"/>
                  </a:solidFill>
                  <a:latin typeface="Courier"/>
                  <a:ea typeface="Courier"/>
                  <a:cs typeface="Courier"/>
                  <a:sym typeface="Courier"/>
                </a:rPr>
                <a:t>&lt;code to check if IIS is running&gt;</a:t>
              </a:r>
              <a:endParaRPr sz="2300">
                <a:latin typeface="Calibri"/>
                <a:ea typeface="Calibri"/>
                <a:cs typeface="Calibri"/>
                <a:sym typeface="Calibri"/>
              </a:endParaRPr>
            </a:p>
            <a:p>
              <a:pPr lvl="4">
                <a:defRPr sz="1800"/>
              </a:pPr>
              <a:r>
                <a:rPr sz="2300">
                  <a:latin typeface="Courier"/>
                  <a:ea typeface="Courier"/>
                  <a:cs typeface="Courier"/>
                  <a:sym typeface="Courier"/>
                </a:rPr>
                <a:t> execute </a:t>
              </a:r>
              <a:r>
                <a:rPr sz="2300">
                  <a:solidFill>
                    <a:srgbClr val="A40800"/>
                  </a:solidFill>
                  <a:latin typeface="Courier"/>
                  <a:ea typeface="Courier"/>
                  <a:cs typeface="Courier"/>
                  <a:sym typeface="Courier"/>
                </a:rPr>
                <a:t>"start-iis"</a:t>
              </a:r>
              <a:r>
                <a:rPr sz="2300">
                  <a:latin typeface="Courier"/>
                  <a:ea typeface="Courier"/>
                  <a:cs typeface="Courier"/>
                  <a:sym typeface="Courier"/>
                </a:rPr>
                <a:t> </a:t>
              </a:r>
              <a:r>
                <a:rPr sz="2300">
                  <a:solidFill>
                    <a:srgbClr val="3F691E"/>
                  </a:solidFill>
                  <a:latin typeface="Courier"/>
                  <a:ea typeface="Courier"/>
                  <a:cs typeface="Courier"/>
                  <a:sym typeface="Courier"/>
                </a:rPr>
                <a:t>do</a:t>
              </a:r>
              <a:endParaRPr>
                <a:latin typeface="Calibri"/>
                <a:ea typeface="Calibri"/>
                <a:cs typeface="Calibri"/>
                <a:sym typeface="Calibri"/>
              </a:endParaRPr>
            </a:p>
            <a:p>
              <a:pPr lvl="4">
                <a:defRPr sz="1800"/>
              </a:pPr>
              <a:r>
                <a:rPr sz="2300">
                  <a:latin typeface="Courier"/>
                  <a:ea typeface="Courier"/>
                  <a:cs typeface="Courier"/>
                  <a:sym typeface="Courier"/>
                </a:rPr>
                <a:t>  notifies </a:t>
              </a:r>
              <a:r>
                <a:rPr sz="2300">
                  <a:solidFill>
                    <a:srgbClr val="A40800"/>
                  </a:solidFill>
                  <a:latin typeface="Courier"/>
                  <a:ea typeface="Courier"/>
                  <a:cs typeface="Courier"/>
                  <a:sym typeface="Courier"/>
                </a:rPr>
                <a:t>:start</a:t>
              </a:r>
              <a:r>
                <a:rPr sz="2300">
                  <a:latin typeface="Courier"/>
                  <a:ea typeface="Courier"/>
                  <a:cs typeface="Courier"/>
                  <a:sym typeface="Courier"/>
                </a:rPr>
                <a:t>, </a:t>
              </a:r>
              <a:r>
                <a:rPr sz="2300">
                  <a:solidFill>
                    <a:srgbClr val="A40800"/>
                  </a:solidFill>
                  <a:latin typeface="Courier"/>
                  <a:ea typeface="Courier"/>
                  <a:cs typeface="Courier"/>
                  <a:sym typeface="Courier"/>
                </a:rPr>
                <a:t>"service[iis]”</a:t>
              </a:r>
              <a:r>
                <a:rPr sz="2300">
                  <a:latin typeface="Courier"/>
                  <a:ea typeface="Courier"/>
                  <a:cs typeface="Courier"/>
                  <a:sym typeface="Courier"/>
                </a:rPr>
                <a:t> </a:t>
              </a:r>
              <a:endParaRPr>
                <a:latin typeface="Calibri"/>
                <a:ea typeface="Calibri"/>
                <a:cs typeface="Calibri"/>
                <a:sym typeface="Calibri"/>
              </a:endParaRPr>
            </a:p>
            <a:p>
              <a:pPr lvl="4">
                <a:defRPr sz="1800"/>
              </a:pPr>
              <a:r>
                <a:rPr sz="2300">
                  <a:solidFill>
                    <a:srgbClr val="3F691E"/>
                  </a:solidFill>
                  <a:latin typeface="Courier"/>
                  <a:ea typeface="Courier"/>
                  <a:cs typeface="Courier"/>
                  <a:sym typeface="Courier"/>
                </a:rPr>
                <a:t> end</a:t>
              </a:r>
              <a:endParaRPr>
                <a:latin typeface="Calibri"/>
                <a:ea typeface="Calibri"/>
                <a:cs typeface="Calibri"/>
                <a:sym typeface="Calibri"/>
              </a:endParaRPr>
            </a:p>
            <a:p>
              <a:pPr lvl="4">
                <a:defRPr sz="1800"/>
              </a:pPr>
              <a:r>
                <a:rPr sz="2300">
                  <a:solidFill>
                    <a:srgbClr val="3F691E"/>
                  </a:solidFill>
                  <a:latin typeface="Courier"/>
                  <a:ea typeface="Courier"/>
                  <a:cs typeface="Courier"/>
                  <a:sym typeface="Courier"/>
                </a:rPr>
                <a:t>end</a:t>
              </a:r>
            </a:p>
          </p:txBody>
        </p:sp>
      </p:grpSp>
      <p:sp>
        <p:nvSpPr>
          <p:cNvPr id="6161" name="Shape 6161"/>
          <p:cNvSpPr/>
          <p:nvPr/>
        </p:nvSpPr>
        <p:spPr>
          <a:xfrm>
            <a:off x="9373516" y="3505199"/>
            <a:ext cx="6617346" cy="1056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spcBef>
                <a:spcPts val="1200"/>
              </a:spcBef>
              <a:defRPr sz="2400">
                <a:latin typeface="Arial"/>
                <a:ea typeface="Arial"/>
                <a:cs typeface="Arial"/>
                <a:sym typeface="Arial"/>
              </a:defRPr>
            </a:lvl1pPr>
          </a:lstStyle>
          <a:p>
            <a:pPr lvl="0">
              <a:defRPr sz="1800"/>
            </a:pPr>
            <a:r>
              <a:rPr sz="2400"/>
              <a:t>This code is placed in the resource collection during the 'compile' phase and executed during the 'execute' phase</a:t>
            </a:r>
          </a:p>
        </p:txBody>
      </p:sp>
    </p:spTree>
  </p:cSld>
  <p:clrMapOvr>
    <a:masterClrMapping/>
  </p:clrMapOvr>
  <p:transition spd="med" advClick="1"/>
</p:sld>
</file>

<file path=ppt/slides/slide4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5" name="Shape 6165"/>
          <p:cNvSpPr/>
          <p:nvPr>
            <p:ph type="title"/>
          </p:nvPr>
        </p:nvSpPr>
        <p:spPr>
          <a:xfrm>
            <a:off x="800271" y="177800"/>
            <a:ext cx="14657235" cy="1117600"/>
          </a:xfrm>
          <a:prstGeom prst="rect">
            <a:avLst/>
          </a:prstGeom>
        </p:spPr>
        <p:txBody>
          <a:bodyPr lIns="0" tIns="0" rIns="0" bIns="0">
            <a:normAutofit fontScale="100000" lnSpcReduction="0"/>
          </a:bodyPr>
          <a:lstStyle>
            <a:lvl1pPr>
              <a:defRPr sz="7100"/>
            </a:lvl1pPr>
          </a:lstStyle>
          <a:p>
            <a:pPr lvl="0">
              <a:defRPr sz="1800">
                <a:solidFill>
                  <a:srgbClr val="000000"/>
                </a:solidFill>
                <a:effectLst/>
              </a:defRPr>
            </a:pPr>
            <a:r>
              <a:rPr sz="7100">
                <a:solidFill>
                  <a:srgbClr val="FFFFFF"/>
                </a:solidFill>
                <a:effectLst>
                  <a:outerShdw sx="100000" sy="100000" kx="0" ky="0" algn="b" rotWithShape="0" blurRad="38100" dist="38100" dir="2700000">
                    <a:srgbClr val="C0C0C0"/>
                  </a:outerShdw>
                </a:effectLst>
              </a:rPr>
              <a:t>Best Practice: The Chef Docs Site</a:t>
            </a:r>
          </a:p>
        </p:txBody>
      </p:sp>
      <p:sp>
        <p:nvSpPr>
          <p:cNvPr id="6166" name="Shape 6166"/>
          <p:cNvSpPr/>
          <p:nvPr>
            <p:ph type="body" idx="1"/>
          </p:nvPr>
        </p:nvSpPr>
        <p:spPr>
          <a:xfrm>
            <a:off x="800271" y="1879602"/>
            <a:ext cx="14657235" cy="6731001"/>
          </a:xfrm>
          <a:prstGeom prst="rect">
            <a:avLst/>
          </a:prstGeom>
        </p:spPr>
        <p:txBody>
          <a:bodyPr>
            <a:normAutofit fontScale="100000" lnSpcReduction="0"/>
          </a:bodyPr>
          <a:lstStyle/>
          <a:p>
            <a:pPr lvl="0" marL="1752600" indent="-1752600">
              <a:defRPr sz="1800"/>
            </a:pPr>
            <a:r>
              <a:rPr sz="4600"/>
              <a:t>The Chef Docs Site is the home for all of the documentation about Chef.</a:t>
            </a:r>
            <a:endParaRPr sz="4600"/>
          </a:p>
          <a:p>
            <a:pPr lvl="1" marL="2159177" indent="-1752600">
              <a:defRPr sz="1800"/>
            </a:pPr>
            <a:r>
              <a:rPr sz="4600"/>
              <a:t>It is very comprehensive</a:t>
            </a:r>
            <a:endParaRPr sz="4600"/>
          </a:p>
          <a:p>
            <a:pPr lvl="1" marL="2159177" indent="-1752600">
              <a:defRPr sz="1800"/>
            </a:pPr>
            <a:r>
              <a:rPr sz="4600"/>
              <a:t>It has a page on every topic</a:t>
            </a:r>
            <a:endParaRPr sz="4600"/>
          </a:p>
          <a:p>
            <a:pPr lvl="0" marL="1752600" indent="-1752600">
              <a:defRPr sz="1800"/>
            </a:pPr>
            <a:r>
              <a:rPr sz="4600">
                <a:hlinkClick r:id="rId3" invalidUrl="" action="" tgtFrame="" tooltip="" history="1" highlightClick="0" endSnd="0"/>
              </a:rPr>
              <a:t>http://docs.opscode.com</a:t>
            </a:r>
          </a:p>
          <a:p>
            <a:pPr lvl="0" marL="1752600" indent="-1752600">
              <a:defRPr sz="1800"/>
            </a:pPr>
            <a:r>
              <a:rPr sz="4600"/>
              <a:t>Let’s use the docs to learn more about </a:t>
            </a:r>
            <a:r>
              <a:rPr b="1" sz="4600">
                <a:latin typeface="Courier"/>
                <a:ea typeface="Courier"/>
                <a:cs typeface="Courier"/>
                <a:sym typeface="Courier"/>
              </a:rPr>
              <a:t>not_if</a:t>
            </a:r>
            <a:r>
              <a:rPr sz="4600"/>
              <a:t> and </a:t>
            </a:r>
            <a:r>
              <a:rPr b="1" sz="4600">
                <a:latin typeface="Courier"/>
                <a:ea typeface="Courier"/>
                <a:cs typeface="Courier"/>
                <a:sym typeface="Courier"/>
              </a:rPr>
              <a:t>only_if</a:t>
            </a:r>
          </a:p>
        </p:txBody>
      </p:sp>
    </p:spTree>
  </p:cSld>
  <p:clrMapOvr>
    <a:masterClrMapping/>
  </p:clrMapOvr>
  <p:transition spd="med" advClick="1"/>
</p:sld>
</file>

<file path=ppt/slides/slide4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0" name="Shape 6170"/>
          <p:cNvSpPr/>
          <p:nvPr>
            <p:ph type="title"/>
          </p:nvPr>
        </p:nvSpPr>
        <p:spPr>
          <a:prstGeom prst="rect">
            <a:avLst/>
          </a:prstGeom>
        </p:spPr>
        <p:txBody>
          <a:bodyPr/>
          <a:lstStyle>
            <a:lvl1pPr defTabSz="335280">
              <a:defRPr b="0" sz="4320">
                <a:effectLst>
                  <a:outerShdw sx="100000" sy="100000" kx="0" ky="0" algn="b" rotWithShape="0" blurRad="30480" dist="1524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4320">
                <a:solidFill>
                  <a:srgbClr val="FFFFFF"/>
                </a:solidFill>
                <a:effectLst>
                  <a:outerShdw sx="100000" sy="100000" kx="0" ky="0" algn="b" rotWithShape="0" blurRad="30480" dist="15240" dir="2700000">
                    <a:srgbClr val="000000">
                      <a:alpha val="75000"/>
                    </a:srgbClr>
                  </a:outerShdw>
                </a:effectLst>
              </a:rPr>
              <a:t>Exercise: Search for more information about Resources</a:t>
            </a:r>
          </a:p>
        </p:txBody>
      </p:sp>
      <p:sp>
        <p:nvSpPr>
          <p:cNvPr id="6171" name="Shape 617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6172" name="pasted-image.png"/>
          <p:cNvPicPr/>
          <p:nvPr/>
        </p:nvPicPr>
        <p:blipFill>
          <a:blip r:embed="rId2">
            <a:extLst/>
          </a:blip>
          <a:stretch>
            <a:fillRect/>
          </a:stretch>
        </p:blipFill>
        <p:spPr>
          <a:xfrm>
            <a:off x="800533" y="1550231"/>
            <a:ext cx="14433906" cy="7224638"/>
          </a:xfrm>
          <a:prstGeom prst="rect">
            <a:avLst/>
          </a:prstGeom>
          <a:ln w="12700">
            <a:miter lim="400000"/>
          </a:ln>
        </p:spPr>
      </p:pic>
      <p:sp>
        <p:nvSpPr>
          <p:cNvPr id="6173" name="Shape 6173"/>
          <p:cNvSpPr/>
          <p:nvPr/>
        </p:nvSpPr>
        <p:spPr>
          <a:xfrm>
            <a:off x="7070966" y="2439931"/>
            <a:ext cx="2539830" cy="70869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88900">
            <a:solidFill>
              <a:srgbClr val="FFB43F"/>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4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5" name="Shape 6175"/>
          <p:cNvSpPr/>
          <p:nvPr>
            <p:ph type="title"/>
          </p:nvPr>
        </p:nvSpPr>
        <p:spPr>
          <a:prstGeom prst="rect">
            <a:avLst/>
          </a:prstGeom>
        </p:spPr>
        <p:txBody>
          <a:bodyPr/>
          <a:lstStyle>
            <a:lvl1pPr defTabSz="335280">
              <a:defRPr b="0" sz="4320">
                <a:effectLst>
                  <a:outerShdw sx="100000" sy="100000" kx="0" ky="0" algn="b" rotWithShape="0" blurRad="30480" dist="15240" dir="2700000">
                    <a:srgbClr val="000000">
                      <a:alpha val="75000"/>
                    </a:srgbClr>
                  </a:outerShdw>
                </a:effectLst>
                <a:latin typeface="Arial Bold"/>
                <a:ea typeface="Arial Bold"/>
                <a:cs typeface="Arial Bold"/>
                <a:sym typeface="Arial Bold"/>
              </a:defRPr>
            </a:lvl1pPr>
          </a:lstStyle>
          <a:p>
            <a:pPr lvl="0">
              <a:defRPr sz="1800">
                <a:solidFill>
                  <a:srgbClr val="000000"/>
                </a:solidFill>
                <a:effectLst/>
              </a:defRPr>
            </a:pPr>
            <a:r>
              <a:rPr sz="4320">
                <a:solidFill>
                  <a:srgbClr val="FFFFFF"/>
                </a:solidFill>
                <a:effectLst>
                  <a:outerShdw sx="100000" sy="100000" kx="0" ky="0" algn="b" rotWithShape="0" blurRad="30480" dist="15240" dir="2700000">
                    <a:srgbClr val="000000">
                      <a:alpha val="75000"/>
                    </a:srgbClr>
                  </a:outerShdw>
                </a:effectLst>
              </a:rPr>
              <a:t>Exercise: Search for more information about Resources</a:t>
            </a:r>
          </a:p>
        </p:txBody>
      </p:sp>
      <p:sp>
        <p:nvSpPr>
          <p:cNvPr id="6176" name="Shape 617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6177" name="pasted-image.png"/>
          <p:cNvPicPr/>
          <p:nvPr/>
        </p:nvPicPr>
        <p:blipFill>
          <a:blip r:embed="rId2">
            <a:extLst/>
          </a:blip>
          <a:srcRect l="0" t="0" r="0" b="10389"/>
          <a:stretch>
            <a:fillRect/>
          </a:stretch>
        </p:blipFill>
        <p:spPr>
          <a:xfrm>
            <a:off x="2739231" y="1651000"/>
            <a:ext cx="10841099" cy="6819818"/>
          </a:xfrm>
          <a:prstGeom prst="rect">
            <a:avLst/>
          </a:prstGeom>
          <a:ln w="12700">
            <a:miter lim="400000"/>
          </a:ln>
        </p:spPr>
      </p:pic>
      <p:sp>
        <p:nvSpPr>
          <p:cNvPr id="6178" name="Shape 6178"/>
          <p:cNvSpPr/>
          <p:nvPr/>
        </p:nvSpPr>
        <p:spPr>
          <a:xfrm>
            <a:off x="1918655" y="5275400"/>
            <a:ext cx="6705602" cy="9144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B43F"/>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4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0" name="Shape 6180"/>
          <p:cNvSpPr/>
          <p:nvPr>
            <p:ph type="title"/>
          </p:nvPr>
        </p:nvSpPr>
        <p:spPr>
          <a:prstGeom prst="rect">
            <a:avLst/>
          </a:prstGeom>
        </p:spPr>
        <p:txBody>
          <a:bodyPr/>
          <a:lstStyle>
            <a:lvl1pPr>
              <a:defRPr b="0">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The Resources Page</a:t>
            </a:r>
          </a:p>
        </p:txBody>
      </p:sp>
      <p:sp>
        <p:nvSpPr>
          <p:cNvPr id="6181" name="Shape 618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pic>
        <p:nvPicPr>
          <p:cNvPr id="6182" name="pasted-image.png"/>
          <p:cNvPicPr/>
          <p:nvPr/>
        </p:nvPicPr>
        <p:blipFill>
          <a:blip r:embed="rId3">
            <a:extLst/>
          </a:blip>
          <a:stretch>
            <a:fillRect/>
          </a:stretch>
        </p:blipFill>
        <p:spPr>
          <a:xfrm>
            <a:off x="918187" y="1733570"/>
            <a:ext cx="14483126" cy="7004010"/>
          </a:xfrm>
          <a:prstGeom prst="rect">
            <a:avLst/>
          </a:prstGeom>
          <a:ln w="12700">
            <a:miter lim="400000"/>
          </a:ln>
        </p:spPr>
      </p:pic>
      <p:sp>
        <p:nvSpPr>
          <p:cNvPr id="6183" name="Shape 6183"/>
          <p:cNvSpPr/>
          <p:nvPr/>
        </p:nvSpPr>
        <p:spPr>
          <a:xfrm>
            <a:off x="11331821" y="5211606"/>
            <a:ext cx="3728684" cy="205851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63500">
            <a:solidFill>
              <a:srgbClr val="FFB43F"/>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4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7" name="Shape 618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resources on Windows</a:t>
            </a:r>
          </a:p>
        </p:txBody>
      </p:sp>
      <p:sp>
        <p:nvSpPr>
          <p:cNvPr id="6188" name="Shape 6188"/>
          <p:cNvSpPr/>
          <p:nvPr>
            <p:ph type="body" idx="1"/>
          </p:nvPr>
        </p:nvSpPr>
        <p:spPr>
          <a:xfrm>
            <a:off x="812879" y="1524000"/>
            <a:ext cx="14631831" cy="6567488"/>
          </a:xfrm>
          <a:prstGeom prst="rect">
            <a:avLst/>
          </a:prstGeom>
        </p:spPr>
        <p:txBody>
          <a:bodyPr>
            <a:normAutofit fontScale="100000" lnSpcReduction="0"/>
          </a:bodyPr>
          <a:lstStyle/>
          <a:p>
            <a:pPr lvl="0" marL="438396" indent="-438396" defTabSz="804672">
              <a:spcBef>
                <a:spcPts val="900"/>
              </a:spcBef>
              <a:defRPr sz="1800"/>
            </a:pPr>
            <a:r>
              <a:rPr sz="3100"/>
              <a:t>Resources in Chef that work on Windows:</a:t>
            </a:r>
            <a:endParaRPr sz="3100"/>
          </a:p>
          <a:p>
            <a:pPr lvl="1" marL="794831" indent="-438396" defTabSz="804672">
              <a:spcBef>
                <a:spcPts val="900"/>
              </a:spcBef>
              <a:defRPr sz="1800"/>
            </a:pPr>
            <a:r>
              <a:rPr sz="3100">
                <a:latin typeface="Courier"/>
                <a:ea typeface="Courier"/>
                <a:cs typeface="Courier"/>
                <a:sym typeface="Courier"/>
              </a:rPr>
              <a:t>file</a:t>
            </a:r>
            <a:r>
              <a:rPr sz="3100"/>
              <a:t>, </a:t>
            </a:r>
            <a:r>
              <a:rPr sz="3100">
                <a:latin typeface="Courier"/>
                <a:ea typeface="Courier"/>
                <a:cs typeface="Courier"/>
                <a:sym typeface="Courier"/>
              </a:rPr>
              <a:t>remote_file</a:t>
            </a:r>
            <a:r>
              <a:rPr sz="3100"/>
              <a:t>, </a:t>
            </a:r>
            <a:r>
              <a:rPr sz="3100">
                <a:latin typeface="Courier"/>
                <a:ea typeface="Courier"/>
                <a:cs typeface="Courier"/>
                <a:sym typeface="Courier"/>
              </a:rPr>
              <a:t>cookbook_file</a:t>
            </a:r>
            <a:r>
              <a:rPr sz="3100"/>
              <a:t>, </a:t>
            </a:r>
            <a:r>
              <a:rPr sz="3100">
                <a:latin typeface="Courier"/>
                <a:ea typeface="Courier"/>
                <a:cs typeface="Courier"/>
                <a:sym typeface="Courier"/>
              </a:rPr>
              <a:t>template</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registry</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directory</a:t>
            </a:r>
            <a:r>
              <a:rPr sz="3100"/>
              <a:t>, </a:t>
            </a:r>
            <a:r>
              <a:rPr sz="3100">
                <a:latin typeface="Courier"/>
                <a:ea typeface="Courier"/>
                <a:cs typeface="Courier"/>
                <a:sym typeface="Courier"/>
              </a:rPr>
              <a:t>remote_directory</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user</a:t>
            </a:r>
            <a:r>
              <a:rPr sz="3100"/>
              <a:t>, </a:t>
            </a:r>
            <a:r>
              <a:rPr sz="3100">
                <a:latin typeface="Courier"/>
                <a:ea typeface="Courier"/>
                <a:cs typeface="Courier"/>
                <a:sym typeface="Courier"/>
              </a:rPr>
              <a:t>group</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mount</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env</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service</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execute</a:t>
            </a:r>
            <a:endParaRPr sz="3100">
              <a:latin typeface="Courier"/>
              <a:ea typeface="Courier"/>
              <a:cs typeface="Courier"/>
              <a:sym typeface="Courier"/>
            </a:endParaRPr>
          </a:p>
          <a:p>
            <a:pPr lvl="1" marL="794831" indent="-438396" defTabSz="804672">
              <a:spcBef>
                <a:spcPts val="900"/>
              </a:spcBef>
              <a:defRPr sz="1800"/>
            </a:pPr>
            <a:r>
              <a:rPr sz="3100">
                <a:latin typeface="Courier"/>
                <a:ea typeface="Courier"/>
                <a:cs typeface="Courier"/>
                <a:sym typeface="Courier"/>
              </a:rPr>
              <a:t>ruby_block</a:t>
            </a:r>
            <a:r>
              <a:rPr sz="3100"/>
              <a:t>, </a:t>
            </a:r>
            <a:r>
              <a:rPr sz="3100">
                <a:latin typeface="Courier"/>
                <a:ea typeface="Courier"/>
                <a:cs typeface="Courier"/>
                <a:sym typeface="Courier"/>
              </a:rPr>
              <a:t>powershell_script</a:t>
            </a:r>
            <a:r>
              <a:rPr sz="3100"/>
              <a:t>,  </a:t>
            </a:r>
            <a:r>
              <a:rPr sz="3100">
                <a:latin typeface="Courier"/>
                <a:ea typeface="Courier"/>
                <a:cs typeface="Courier"/>
                <a:sym typeface="Courier"/>
              </a:rPr>
              <a:t>batch</a:t>
            </a:r>
            <a:endParaRPr sz="3100">
              <a:latin typeface="Courier"/>
              <a:ea typeface="Courier"/>
              <a:cs typeface="Courier"/>
              <a:sym typeface="Courier"/>
            </a:endParaRPr>
          </a:p>
          <a:p>
            <a:pPr lvl="0" marL="438396" indent="-438396" defTabSz="804672">
              <a:spcBef>
                <a:spcPts val="900"/>
              </a:spcBef>
              <a:defRPr sz="1800"/>
            </a:pPr>
            <a:r>
              <a:rPr sz="3100"/>
              <a:t>Check the Docs…</a:t>
            </a:r>
          </a:p>
        </p:txBody>
      </p:sp>
    </p:spTree>
  </p:cSld>
  <p:clrMapOvr>
    <a:masterClrMapping/>
  </p:clrMapOvr>
  <p:transition spd="med" advClick="1"/>
</p:sld>
</file>

<file path=ppt/slides/slide4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192" name="Group 6192"/>
          <p:cNvGrpSpPr/>
          <p:nvPr/>
        </p:nvGrpSpPr>
        <p:grpSpPr>
          <a:xfrm>
            <a:off x="838282" y="2381249"/>
            <a:ext cx="15139113" cy="4864101"/>
            <a:chOff x="0" y="0"/>
            <a:chExt cx="15139111" cy="4864100"/>
          </a:xfrm>
        </p:grpSpPr>
        <p:sp>
          <p:nvSpPr>
            <p:cNvPr id="6190" name="Shape 6190"/>
            <p:cNvSpPr/>
            <p:nvPr/>
          </p:nvSpPr>
          <p:spPr>
            <a:xfrm>
              <a:off x="0" y="-1"/>
              <a:ext cx="15139113" cy="48577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b="1" sz="2200">
                  <a:solidFill>
                    <a:srgbClr val="008000"/>
                  </a:solidFill>
                  <a:latin typeface="Courier"/>
                  <a:ea typeface="Courier"/>
                  <a:cs typeface="Courier"/>
                  <a:sym typeface="Courier"/>
                </a:defRPr>
              </a:pPr>
            </a:p>
          </p:txBody>
        </p:sp>
        <p:sp>
          <p:nvSpPr>
            <p:cNvPr id="6191" name="Shape 6191"/>
            <p:cNvSpPr/>
            <p:nvPr/>
          </p:nvSpPr>
          <p:spPr>
            <a:xfrm>
              <a:off x="0" y="0"/>
              <a:ext cx="15139113" cy="486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200">
                  <a:latin typeface="Courier"/>
                  <a:ea typeface="Courier"/>
                  <a:cs typeface="Courier"/>
                  <a:sym typeface="Courier"/>
                </a:rPr>
                <a:t>service </a:t>
              </a:r>
              <a:r>
                <a:rPr sz="2200">
                  <a:solidFill>
                    <a:srgbClr val="BA2121"/>
                  </a:solidFill>
                  <a:latin typeface="Courier"/>
                  <a:ea typeface="Courier"/>
                  <a:cs typeface="Courier"/>
                  <a:sym typeface="Courier"/>
                </a:rPr>
                <a:t>"w3svc" </a:t>
              </a:r>
              <a:r>
                <a:rPr b="1" sz="2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200">
                  <a:latin typeface="Courier"/>
                  <a:ea typeface="Courier"/>
                  <a:cs typeface="Courier"/>
                  <a:sym typeface="Courier"/>
                </a:rPr>
                <a:t>  action </a:t>
              </a:r>
              <a:r>
                <a:rPr sz="2200">
                  <a:solidFill>
                    <a:srgbClr val="666666"/>
                  </a:solidFill>
                  <a:latin typeface="Courier"/>
                  <a:ea typeface="Courier"/>
                  <a:cs typeface="Courier"/>
                  <a:sym typeface="Courier"/>
                </a:rPr>
                <a:t>[</a:t>
              </a:r>
              <a:r>
                <a:rPr sz="2200">
                  <a:solidFill>
                    <a:srgbClr val="19177C"/>
                  </a:solidFill>
                  <a:latin typeface="Courier"/>
                  <a:ea typeface="Courier"/>
                  <a:cs typeface="Courier"/>
                  <a:sym typeface="Courier"/>
                </a:rPr>
                <a:t>:enable, :start </a:t>
              </a:r>
              <a:r>
                <a:rPr sz="2200">
                  <a:solidFill>
                    <a:srgbClr val="666666"/>
                  </a:solidFill>
                  <a:latin typeface="Courier"/>
                  <a:ea typeface="Courier"/>
                  <a:cs typeface="Courier"/>
                  <a:sym typeface="Courier"/>
                </a:rPr>
                <a:t>]</a:t>
              </a:r>
              <a:endParaRPr>
                <a:latin typeface="Calibri"/>
                <a:ea typeface="Calibri"/>
                <a:cs typeface="Calibri"/>
                <a:sym typeface="Calibri"/>
              </a:endParaRPr>
            </a:p>
            <a:p>
              <a:pPr lvl="0">
                <a:defRPr sz="1800"/>
              </a:pPr>
              <a:r>
                <a:rPr b="1" sz="22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2200">
                <a:latin typeface="Calibri"/>
                <a:ea typeface="Calibri"/>
                <a:cs typeface="Calibri"/>
                <a:sym typeface="Calibri"/>
              </a:endParaRPr>
            </a:p>
            <a:p>
              <a:pPr lvl="0">
                <a:defRPr sz="1800"/>
              </a:pPr>
              <a:r>
                <a:rPr sz="2400">
                  <a:latin typeface="Courier"/>
                  <a:ea typeface="Courier"/>
                  <a:cs typeface="Courier"/>
                  <a:sym typeface="Courier"/>
                </a:rPr>
                <a:t>#node.default["iis_demo"]["indexfile"] = "Default2.htm"</a:t>
              </a:r>
              <a:endParaRPr sz="2400">
                <a:latin typeface="Calibri"/>
                <a:ea typeface="Calibri"/>
                <a:cs typeface="Calibri"/>
                <a:sym typeface="Calibri"/>
              </a:endParaRPr>
            </a:p>
            <a:p>
              <a:pPr lvl="0">
                <a:defRPr sz="1800"/>
              </a:pPr>
              <a:r>
                <a:rPr sz="2400">
                  <a:latin typeface="Courier"/>
                  <a:ea typeface="Courier"/>
                  <a:cs typeface="Courier"/>
                  <a:sym typeface="Courier"/>
                </a:rPr>
                <a:t>#cookbook_file "c:\\inetpub\\wwwroot\\Default.htm" do</a:t>
              </a:r>
              <a:endParaRPr>
                <a:latin typeface="Calibri"/>
                <a:ea typeface="Calibri"/>
                <a:cs typeface="Calibri"/>
                <a:sym typeface="Calibri"/>
              </a:endParaRPr>
            </a:p>
            <a:p>
              <a:pPr lvl="0">
                <a:defRPr sz="1800"/>
              </a:pPr>
              <a:r>
                <a:rPr sz="2400">
                  <a:latin typeface="Courier"/>
                  <a:ea typeface="Courier"/>
                  <a:cs typeface="Courier"/>
                  <a:sym typeface="Courier"/>
                </a:rPr>
                <a:t>#  source node["iis_demo"]["indexfile"]</a:t>
              </a:r>
              <a:endParaRPr sz="2400">
                <a:latin typeface="Calibri"/>
                <a:ea typeface="Calibri"/>
                <a:cs typeface="Calibri"/>
                <a:sym typeface="Calibri"/>
              </a:endParaRPr>
            </a:p>
            <a:p>
              <a:pPr lvl="0">
                <a:defRPr sz="1800"/>
              </a:pPr>
              <a:r>
                <a:rPr sz="2400">
                  <a:latin typeface="Courier"/>
                  <a:ea typeface="Courier"/>
                  <a:cs typeface="Courier"/>
                  <a:sym typeface="Courier"/>
                </a:rPr>
                <a:t>#  rights :read, "Everyone"</a:t>
              </a:r>
              <a:endParaRPr>
                <a:latin typeface="Calibri"/>
                <a:ea typeface="Calibri"/>
                <a:cs typeface="Calibri"/>
                <a:sym typeface="Calibri"/>
              </a:endParaRPr>
            </a:p>
            <a:p>
              <a:pPr lvl="0">
                <a:defRPr sz="1800"/>
              </a:pPr>
              <a:r>
                <a:rPr sz="2400">
                  <a:latin typeface="Courier"/>
                  <a:ea typeface="Courier"/>
                  <a:cs typeface="Courier"/>
                  <a:sym typeface="Courier"/>
                </a:rPr>
                <a:t>#end</a:t>
              </a:r>
              <a:endParaRPr>
                <a:latin typeface="Calibri"/>
                <a:ea typeface="Calibri"/>
                <a:cs typeface="Calibri"/>
                <a:sym typeface="Calibri"/>
              </a:endParaRPr>
            </a:p>
            <a:p>
              <a:pPr lvl="0">
                <a:defRPr sz="1800"/>
              </a:pPr>
              <a:endParaRPr sz="2200">
                <a:latin typeface="Calibri"/>
                <a:ea typeface="Calibri"/>
                <a:cs typeface="Calibri"/>
                <a:sym typeface="Calibri"/>
              </a:endParaRPr>
            </a:p>
            <a:p>
              <a:pPr lvl="0">
                <a:defRPr sz="1800"/>
              </a:pPr>
              <a:r>
                <a:rPr sz="2200">
                  <a:latin typeface="Courier"/>
                  <a:ea typeface="Courier"/>
                  <a:cs typeface="Courier"/>
                  <a:sym typeface="Courier"/>
                </a:rPr>
                <a:t>powershell_script </a:t>
              </a:r>
              <a:r>
                <a:rPr sz="2200">
                  <a:solidFill>
                    <a:srgbClr val="BA2121"/>
                  </a:solidFill>
                  <a:latin typeface="Courier"/>
                  <a:ea typeface="Courier"/>
                  <a:cs typeface="Courier"/>
                  <a:sym typeface="Courier"/>
                </a:rPr>
                <a:t>"disable default site" </a:t>
              </a:r>
              <a:r>
                <a:rPr b="1" sz="22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200">
                  <a:latin typeface="Courier"/>
                  <a:ea typeface="Courier"/>
                  <a:cs typeface="Courier"/>
                  <a:sym typeface="Courier"/>
                </a:rPr>
                <a:t>  code </a:t>
              </a:r>
              <a:r>
                <a:rPr sz="2200">
                  <a:solidFill>
                    <a:srgbClr val="BA2121"/>
                  </a:solidFill>
                  <a:latin typeface="Courier"/>
                  <a:ea typeface="Courier"/>
                  <a:cs typeface="Courier"/>
                  <a:sym typeface="Courier"/>
                </a:rPr>
                <a:t>'get-website "Default Web Site*" | where {$_.state -ne "Stopped"} | Stop-Website'</a:t>
              </a:r>
              <a:endParaRPr>
                <a:latin typeface="Calibri"/>
                <a:ea typeface="Calibri"/>
                <a:cs typeface="Calibri"/>
                <a:sym typeface="Calibri"/>
              </a:endParaRPr>
            </a:p>
            <a:p>
              <a:pPr lvl="0">
                <a:defRPr sz="1800"/>
              </a:pPr>
              <a:r>
                <a:rPr b="1" sz="2200">
                  <a:solidFill>
                    <a:srgbClr val="008000"/>
                  </a:solidFill>
                  <a:latin typeface="Courier"/>
                  <a:ea typeface="Courier"/>
                  <a:cs typeface="Courier"/>
                  <a:sym typeface="Courier"/>
                </a:rPr>
                <a:t>end</a:t>
              </a:r>
            </a:p>
          </p:txBody>
        </p:sp>
      </p:grpSp>
      <p:sp>
        <p:nvSpPr>
          <p:cNvPr id="6193" name="Shape 6193"/>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194" name="Shape 6194"/>
          <p:cNvSpPr/>
          <p:nvPr/>
        </p:nvSpPr>
        <p:spPr>
          <a:xfrm>
            <a:off x="5048741" y="1612900"/>
            <a:ext cx="14657235"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300">
                <a:latin typeface="Courier"/>
                <a:ea typeface="Courier"/>
                <a:cs typeface="Courier"/>
                <a:sym typeface="Courier"/>
              </a:defRPr>
            </a:lvl1pPr>
          </a:lstStyle>
          <a:p>
            <a:pPr lvl="0">
              <a:defRPr sz="1800"/>
            </a:pPr>
            <a:r>
              <a:rPr sz="3300"/>
              <a:t>\cookbooks\iis_demo\recipes\default.rb</a:t>
            </a:r>
          </a:p>
        </p:txBody>
      </p:sp>
      <p:sp>
        <p:nvSpPr>
          <p:cNvPr id="6195" name="Shape 6195"/>
          <p:cNvSpPr/>
          <p:nvPr/>
        </p:nvSpPr>
        <p:spPr>
          <a:xfrm>
            <a:off x="6604792" y="73025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196" name="Shape 6196"/>
          <p:cNvSpPr/>
          <p:nvPr>
            <p:ph type="title"/>
          </p:nvPr>
        </p:nvSpPr>
        <p:spPr>
          <a:xfrm>
            <a:off x="800271" y="177800"/>
            <a:ext cx="14657235" cy="1117600"/>
          </a:xfrm>
          <a:prstGeom prst="rect">
            <a:avLst/>
          </a:prstGeom>
        </p:spPr>
        <p:txBody>
          <a:bodyPr lIns="0" tIns="0" rIns="0" bIns="0">
            <a:normAutofit fontScale="100000" lnSpcReduction="0"/>
          </a:bodyPr>
          <a:lstStyle>
            <a:lvl1pPr>
              <a:defRPr sz="3500"/>
            </a:lvl1pPr>
          </a:lstStyle>
          <a:p>
            <a:pPr lvl="0">
              <a:defRPr sz="1800">
                <a:solidFill>
                  <a:srgbClr val="000000"/>
                </a:solidFill>
                <a:effectLst/>
              </a:defRPr>
            </a:pPr>
            <a:r>
              <a:rPr sz="3500">
                <a:solidFill>
                  <a:srgbClr val="FFFFFF"/>
                </a:solidFill>
                <a:effectLst>
                  <a:outerShdw sx="100000" sy="100000" kx="0" ky="0" algn="b" rotWithShape="0" blurRad="38100" dist="38100" dir="2700000">
                    <a:srgbClr val="C0C0C0"/>
                  </a:outerShdw>
                </a:effectLst>
              </a:rPr>
              <a:t>Exercise: Stop the Default Web Site with Powershell resource</a:t>
            </a:r>
          </a:p>
        </p:txBody>
      </p:sp>
      <p:sp>
        <p:nvSpPr>
          <p:cNvPr id="6197" name="Shape 6197"/>
          <p:cNvSpPr/>
          <p:nvPr>
            <p:ph type="body" idx="1"/>
          </p:nvPr>
        </p:nvSpPr>
        <p:spPr>
          <a:xfrm>
            <a:off x="800177" y="7620000"/>
            <a:ext cx="14669936" cy="1498600"/>
          </a:xfrm>
          <a:prstGeom prst="rect">
            <a:avLst/>
          </a:prstGeom>
        </p:spPr>
        <p:txBody>
          <a:bodyPr>
            <a:normAutofit fontScale="100000" lnSpcReduction="0"/>
          </a:bodyPr>
          <a:lstStyle/>
          <a:p>
            <a:pPr lvl="0" marL="894520" indent="-894520">
              <a:defRPr sz="1800"/>
            </a:pPr>
            <a:r>
              <a:rPr sz="3600">
                <a:latin typeface="Lucida Grande"/>
                <a:ea typeface="Lucida Grande"/>
                <a:cs typeface="Lucida Grande"/>
                <a:sym typeface="Lucida Grande"/>
              </a:rPr>
              <a:t>Comment out the </a:t>
            </a:r>
            <a:r>
              <a:rPr sz="3600">
                <a:latin typeface="Courier"/>
                <a:ea typeface="Courier"/>
                <a:cs typeface="Courier"/>
                <a:sym typeface="Courier"/>
              </a:rPr>
              <a:t>cookbook_file</a:t>
            </a:r>
            <a:r>
              <a:rPr sz="3600">
                <a:latin typeface="Lucida Grande"/>
                <a:ea typeface="Lucida Grande"/>
                <a:cs typeface="Lucida Grande"/>
                <a:sym typeface="Lucida Grande"/>
              </a:rPr>
              <a:t> resource from recipe</a:t>
            </a:r>
            <a:endParaRPr sz="3600">
              <a:latin typeface="Lucida Grande"/>
              <a:ea typeface="Lucida Grande"/>
              <a:cs typeface="Lucida Grande"/>
              <a:sym typeface="Lucida Grande"/>
            </a:endParaRPr>
          </a:p>
          <a:p>
            <a:pPr lvl="0" marL="894520" indent="-894520">
              <a:defRPr sz="1800"/>
            </a:pPr>
            <a:r>
              <a:rPr sz="3600">
                <a:latin typeface="Lucida Grande"/>
                <a:ea typeface="Lucida Grande"/>
                <a:cs typeface="Lucida Grande"/>
                <a:sym typeface="Lucida Grande"/>
              </a:rPr>
              <a:t>Use </a:t>
            </a:r>
            <a:r>
              <a:rPr sz="3600">
                <a:latin typeface="Courier"/>
                <a:ea typeface="Courier"/>
                <a:cs typeface="Courier"/>
                <a:sym typeface="Courier"/>
              </a:rPr>
              <a:t>powershell</a:t>
            </a:r>
            <a:r>
              <a:rPr sz="3600">
                <a:latin typeface="Lucida Grande"/>
                <a:ea typeface="Lucida Grande"/>
                <a:cs typeface="Lucida Grande"/>
                <a:sym typeface="Lucida Grande"/>
              </a:rPr>
              <a:t> resource to stop Default Web Site</a:t>
            </a:r>
            <a:r>
              <a:rPr sz="3400"/>
              <a:t> </a:t>
            </a:r>
            <a:r>
              <a:rPr sz="3400" u="sng"/>
              <a:t>if running</a:t>
            </a:r>
            <a:r>
              <a:rPr sz="3400"/>
              <a:t>.</a:t>
            </a:r>
          </a:p>
        </p:txBody>
      </p:sp>
      <p:sp>
        <p:nvSpPr>
          <p:cNvPr id="6198" name="Shape 6198"/>
          <p:cNvSpPr/>
          <p:nvPr/>
        </p:nvSpPr>
        <p:spPr>
          <a:xfrm>
            <a:off x="863683" y="2540010"/>
            <a:ext cx="10618241" cy="1211945"/>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
        <p:nvSpPr>
          <p:cNvPr id="6199" name="Shape 6199"/>
          <p:cNvSpPr/>
          <p:nvPr/>
        </p:nvSpPr>
        <p:spPr>
          <a:xfrm>
            <a:off x="824430" y="5943600"/>
            <a:ext cx="15166816" cy="1190847"/>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200" name="Shape 6200"/>
          <p:cNvSpPr/>
          <p:nvPr/>
        </p:nvSpPr>
        <p:spPr>
          <a:xfrm>
            <a:off x="815732" y="3778262"/>
            <a:ext cx="15184215" cy="2047050"/>
          </a:xfrm>
          <a:prstGeom prst="rect">
            <a:avLst/>
          </a:prstGeom>
          <a:solidFill>
            <a:srgbClr val="FF2600">
              <a:alpha val="40000"/>
            </a:srgbClr>
          </a:solidFill>
          <a:ln w="63500">
            <a:solidFill>
              <a:srgbClr val="FF26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4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4" name="Shape 6204"/>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Idempotency Guarantees</a:t>
            </a:r>
          </a:p>
        </p:txBody>
      </p:sp>
      <p:sp>
        <p:nvSpPr>
          <p:cNvPr id="6205" name="Shape 6205"/>
          <p:cNvSpPr/>
          <p:nvPr>
            <p:ph type="body" idx="1"/>
          </p:nvPr>
        </p:nvSpPr>
        <p:spPr>
          <a:xfrm>
            <a:off x="800176" y="4800600"/>
            <a:ext cx="14657235" cy="3784600"/>
          </a:xfrm>
          <a:prstGeom prst="rect">
            <a:avLst/>
          </a:prstGeom>
        </p:spPr>
        <p:txBody>
          <a:bodyPr>
            <a:normAutofit fontScale="100000" lnSpcReduction="0"/>
          </a:bodyPr>
          <a:lstStyle/>
          <a:p>
            <a:pPr lvl="0" marL="944574" indent="-944574">
              <a:defRPr sz="1800"/>
            </a:pPr>
            <a:r>
              <a:rPr sz="4600"/>
              <a:t>With </a:t>
            </a:r>
            <a:r>
              <a:rPr sz="4600">
                <a:latin typeface="Courier"/>
                <a:ea typeface="Courier"/>
                <a:cs typeface="Courier"/>
                <a:sym typeface="Courier"/>
              </a:rPr>
              <a:t>powershell_script</a:t>
            </a:r>
            <a:r>
              <a:rPr sz="4600"/>
              <a:t> resource it’s up to you to make resources idempotent</a:t>
            </a:r>
            <a:endParaRPr sz="4600"/>
          </a:p>
          <a:p>
            <a:pPr lvl="0" marL="944574" indent="-944574">
              <a:defRPr sz="1800"/>
            </a:pPr>
            <a:r>
              <a:rPr sz="4600"/>
              <a:t>Either do it in Powershell, or Chef idempotency guards (later)</a:t>
            </a:r>
          </a:p>
        </p:txBody>
      </p:sp>
      <p:grpSp>
        <p:nvGrpSpPr>
          <p:cNvPr id="6208" name="Group 6208"/>
          <p:cNvGrpSpPr/>
          <p:nvPr/>
        </p:nvGrpSpPr>
        <p:grpSpPr>
          <a:xfrm>
            <a:off x="432595" y="1854199"/>
            <a:ext cx="15468602" cy="2413001"/>
            <a:chOff x="0" y="0"/>
            <a:chExt cx="15468601" cy="2413000"/>
          </a:xfrm>
        </p:grpSpPr>
        <p:sp>
          <p:nvSpPr>
            <p:cNvPr id="6206" name="Shape 6206"/>
            <p:cNvSpPr/>
            <p:nvPr/>
          </p:nvSpPr>
          <p:spPr>
            <a:xfrm>
              <a:off x="0" y="0"/>
              <a:ext cx="15468602" cy="24130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spcBef>
                  <a:spcPts val="1200"/>
                </a:spcBef>
                <a:defRPr b="1" sz="2200">
                  <a:solidFill>
                    <a:srgbClr val="008000"/>
                  </a:solidFill>
                  <a:latin typeface="Courier"/>
                  <a:ea typeface="Courier"/>
                  <a:cs typeface="Courier"/>
                  <a:sym typeface="Courier"/>
                </a:defRPr>
              </a:pPr>
            </a:p>
          </p:txBody>
        </p:sp>
        <p:sp>
          <p:nvSpPr>
            <p:cNvPr id="6207" name="Shape 6207"/>
            <p:cNvSpPr/>
            <p:nvPr/>
          </p:nvSpPr>
          <p:spPr>
            <a:xfrm>
              <a:off x="0" y="-1"/>
              <a:ext cx="15468602" cy="175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a:spcBef>
                  <a:spcPts val="1200"/>
                </a:spcBef>
                <a:defRPr sz="1800"/>
              </a:pPr>
              <a:r>
                <a:rPr sz="2200">
                  <a:latin typeface="Courier"/>
                  <a:ea typeface="Courier"/>
                  <a:cs typeface="Courier"/>
                  <a:sym typeface="Courier"/>
                </a:rPr>
                <a:t>powershell_script </a:t>
              </a:r>
              <a:r>
                <a:rPr sz="2200">
                  <a:solidFill>
                    <a:srgbClr val="BA2121"/>
                  </a:solidFill>
                  <a:latin typeface="Courier"/>
                  <a:ea typeface="Courier"/>
                  <a:cs typeface="Courier"/>
                  <a:sym typeface="Courier"/>
                </a:rPr>
                <a:t>"disable default site" </a:t>
              </a:r>
              <a:r>
                <a:rPr b="1" sz="2200">
                  <a:solidFill>
                    <a:srgbClr val="008000"/>
                  </a:solidFill>
                  <a:latin typeface="Courier"/>
                  <a:ea typeface="Courier"/>
                  <a:cs typeface="Courier"/>
                  <a:sym typeface="Courier"/>
                </a:rPr>
                <a:t>do</a:t>
              </a:r>
              <a:endParaRPr sz="4800">
                <a:latin typeface="Calibri"/>
                <a:ea typeface="Calibri"/>
                <a:cs typeface="Calibri"/>
                <a:sym typeface="Calibri"/>
              </a:endParaRPr>
            </a:p>
            <a:p>
              <a:pPr lvl="0">
                <a:spcBef>
                  <a:spcPts val="1200"/>
                </a:spcBef>
                <a:defRPr sz="1800"/>
              </a:pPr>
              <a:r>
                <a:rPr sz="2200">
                  <a:latin typeface="Courier"/>
                  <a:ea typeface="Courier"/>
                  <a:cs typeface="Courier"/>
                  <a:sym typeface="Courier"/>
                </a:rPr>
                <a:t>  code </a:t>
              </a:r>
              <a:r>
                <a:rPr sz="2200">
                  <a:solidFill>
                    <a:srgbClr val="BA2121"/>
                  </a:solidFill>
                  <a:latin typeface="Courier"/>
                  <a:ea typeface="Courier"/>
                  <a:cs typeface="Courier"/>
                  <a:sym typeface="Courier"/>
                </a:rPr>
                <a:t>'get-website "Default Web Site*" | where {$_.state -ne "Stopped"} | Stop-Website'</a:t>
              </a:r>
              <a:endParaRPr sz="4800">
                <a:latin typeface="Calibri"/>
                <a:ea typeface="Calibri"/>
                <a:cs typeface="Calibri"/>
                <a:sym typeface="Calibri"/>
              </a:endParaRPr>
            </a:p>
            <a:p>
              <a:pPr lvl="0">
                <a:spcBef>
                  <a:spcPts val="1200"/>
                </a:spcBef>
                <a:defRPr sz="1800"/>
              </a:pPr>
              <a:r>
                <a:rPr b="1" sz="2200">
                  <a:solidFill>
                    <a:srgbClr val="008000"/>
                  </a:solidFill>
                  <a:latin typeface="Courier"/>
                  <a:ea typeface="Courier"/>
                  <a:cs typeface="Courier"/>
                  <a:sym typeface="Courier"/>
                </a:rPr>
                <a:t>end</a:t>
              </a:r>
            </a:p>
          </p:txBody>
        </p:sp>
      </p:grpSp>
      <p:sp>
        <p:nvSpPr>
          <p:cNvPr id="6209" name="Shape 6209"/>
          <p:cNvSpPr/>
          <p:nvPr/>
        </p:nvSpPr>
        <p:spPr>
          <a:xfrm>
            <a:off x="813594" y="2514599"/>
            <a:ext cx="14706602" cy="533403"/>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4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215" name="Group 6215"/>
          <p:cNvGrpSpPr/>
          <p:nvPr/>
        </p:nvGrpSpPr>
        <p:grpSpPr>
          <a:xfrm>
            <a:off x="838279" y="2381249"/>
            <a:ext cx="14631834" cy="4591051"/>
            <a:chOff x="-1" y="0"/>
            <a:chExt cx="14631832" cy="4591050"/>
          </a:xfrm>
        </p:grpSpPr>
        <p:sp>
          <p:nvSpPr>
            <p:cNvPr id="6213" name="Shape 6213"/>
            <p:cNvSpPr/>
            <p:nvPr/>
          </p:nvSpPr>
          <p:spPr>
            <a:xfrm>
              <a:off x="-2" y="0"/>
              <a:ext cx="14631834" cy="45910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2400">
                  <a:latin typeface="Courier"/>
                  <a:ea typeface="Courier"/>
                  <a:cs typeface="Courier"/>
                  <a:sym typeface="Courier"/>
                </a:defRPr>
              </a:pPr>
            </a:p>
          </p:txBody>
        </p:sp>
        <p:sp>
          <p:nvSpPr>
            <p:cNvPr id="6214" name="Shape 6214"/>
            <p:cNvSpPr/>
            <p:nvPr/>
          </p:nvSpPr>
          <p:spPr>
            <a:xfrm>
              <a:off x="-2" y="-1"/>
              <a:ext cx="14631834" cy="369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400">
                  <a:latin typeface="Courier"/>
                  <a:ea typeface="Courier"/>
                  <a:cs typeface="Courier"/>
                  <a:sym typeface="Courier"/>
                </a:rPr>
                <a:t>powershell_script </a:t>
              </a:r>
              <a:r>
                <a:rPr sz="2400">
                  <a:solidFill>
                    <a:srgbClr val="BA2121"/>
                  </a:solidFill>
                  <a:latin typeface="Courier"/>
                  <a:ea typeface="Courier"/>
                  <a:cs typeface="Courier"/>
                  <a:sym typeface="Courier"/>
                </a:rPr>
                <a:t>"disable default site" </a:t>
              </a:r>
              <a:r>
                <a:rPr b="1" sz="24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400">
                  <a:latin typeface="Courier"/>
                  <a:ea typeface="Courier"/>
                  <a:cs typeface="Courier"/>
                  <a:sym typeface="Courier"/>
                </a:rPr>
                <a:t>    code </a:t>
              </a:r>
              <a:r>
                <a:rPr sz="2400">
                  <a:solidFill>
                    <a:srgbClr val="BA2121"/>
                  </a:solidFill>
                  <a:latin typeface="Courier"/>
                  <a:ea typeface="Courier"/>
                  <a:cs typeface="Courier"/>
                  <a:sym typeface="Courier"/>
                </a:rPr>
                <a:t>'get-website "Default Web Site*" | where {$_.state -ne "Stopped"} | Stop-Website'</a:t>
              </a:r>
              <a:endParaRPr>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sz="2400">
                <a:latin typeface="Calibri"/>
                <a:ea typeface="Calibri"/>
                <a:cs typeface="Calibri"/>
                <a:sym typeface="Calibri"/>
              </a:endParaRPr>
            </a:p>
            <a:p>
              <a:pPr lvl="0">
                <a:defRPr sz="1800"/>
              </a:pPr>
              <a:r>
                <a:rPr sz="2400">
                  <a:latin typeface="Courier"/>
                  <a:ea typeface="Courier"/>
                  <a:cs typeface="Courier"/>
                  <a:sym typeface="Courier"/>
                </a:rPr>
                <a:t>node</a:t>
              </a:r>
              <a:r>
                <a:rPr sz="2400">
                  <a:solidFill>
                    <a:srgbClr val="666666"/>
                  </a:solidFill>
                  <a:latin typeface="Courier"/>
                  <a:ea typeface="Courier"/>
                  <a:cs typeface="Courier"/>
                  <a:sym typeface="Courier"/>
                </a:rPr>
                <a:t>[</a:t>
              </a:r>
              <a:r>
                <a:rPr sz="2400">
                  <a:solidFill>
                    <a:srgbClr val="BA2121"/>
                  </a:solidFill>
                  <a:latin typeface="Courier"/>
                  <a:ea typeface="Courier"/>
                  <a:cs typeface="Courier"/>
                  <a:sym typeface="Courier"/>
                </a:rPr>
                <a:t>"iis_demo"</a:t>
              </a:r>
              <a:r>
                <a:rPr sz="2400">
                  <a:solidFill>
                    <a:srgbClr val="666666"/>
                  </a:solidFill>
                  <a:latin typeface="Courier"/>
                  <a:ea typeface="Courier"/>
                  <a:cs typeface="Courier"/>
                  <a:sym typeface="Courier"/>
                </a:rPr>
                <a:t>][</a:t>
              </a:r>
              <a:r>
                <a:rPr sz="2400">
                  <a:solidFill>
                    <a:srgbClr val="BA2121"/>
                  </a:solidFill>
                  <a:latin typeface="Courier"/>
                  <a:ea typeface="Courier"/>
                  <a:cs typeface="Courier"/>
                  <a:sym typeface="Courier"/>
                </a:rPr>
                <a:t>"sites"</a:t>
              </a:r>
              <a:r>
                <a:rPr sz="2400">
                  <a:solidFill>
                    <a:srgbClr val="666666"/>
                  </a:solidFill>
                  <a:latin typeface="Courier"/>
                  <a:ea typeface="Courier"/>
                  <a:cs typeface="Courier"/>
                  <a:sym typeface="Courier"/>
                </a:rPr>
                <a:t>].each </a:t>
              </a:r>
              <a:r>
                <a:rPr b="1" sz="2400">
                  <a:solidFill>
                    <a:srgbClr val="008000"/>
                  </a:solidFill>
                  <a:latin typeface="Courier"/>
                  <a:ea typeface="Courier"/>
                  <a:cs typeface="Courier"/>
                  <a:sym typeface="Courier"/>
                </a:rPr>
                <a:t>do </a:t>
              </a:r>
              <a:r>
                <a:rPr b="1" sz="2400">
                  <a:solidFill>
                    <a:srgbClr val="666666"/>
                  </a:solidFill>
                  <a:latin typeface="Courier"/>
                  <a:ea typeface="Courier"/>
                  <a:cs typeface="Courier"/>
                  <a:sym typeface="Courier"/>
                </a:rPr>
                <a:t>|site_name, site_data|</a:t>
              </a:r>
              <a:endParaRPr>
                <a:latin typeface="Calibri"/>
                <a:ea typeface="Calibri"/>
                <a:cs typeface="Calibri"/>
                <a:sym typeface="Calibri"/>
              </a:endParaRPr>
            </a:p>
            <a:p>
              <a:pPr lvl="0">
                <a:defRPr sz="1800"/>
              </a:pPr>
              <a:r>
                <a:rPr sz="2400">
                  <a:latin typeface="Courier"/>
                  <a:ea typeface="Courier"/>
                  <a:cs typeface="Courier"/>
                  <a:sym typeface="Courier"/>
                </a:rPr>
                <a:t>    site_dir </a:t>
              </a:r>
              <a:r>
                <a:rPr sz="2400">
                  <a:solidFill>
                    <a:srgbClr val="666666"/>
                  </a:solidFill>
                  <a:latin typeface="Courier"/>
                  <a:ea typeface="Courier"/>
                  <a:cs typeface="Courier"/>
                  <a:sym typeface="Courier"/>
                </a:rPr>
                <a:t>= </a:t>
              </a:r>
              <a:r>
                <a:rPr sz="2400">
                  <a:solidFill>
                    <a:srgbClr val="BA2121"/>
                  </a:solidFill>
                  <a:latin typeface="Courier"/>
                  <a:ea typeface="Courier"/>
                  <a:cs typeface="Courier"/>
                  <a:sym typeface="Courier"/>
                </a:rPr>
                <a:t>"</a:t>
              </a:r>
              <a:r>
                <a:rPr b="1" sz="2400">
                  <a:solidFill>
                    <a:srgbClr val="BB6688"/>
                  </a:solidFill>
                  <a:latin typeface="Courier"/>
                  <a:ea typeface="Courier"/>
                  <a:cs typeface="Courier"/>
                  <a:sym typeface="Courier"/>
                </a:rPr>
                <a:t>#{</a:t>
              </a:r>
              <a:r>
                <a:rPr b="1" sz="2400">
                  <a:solidFill>
                    <a:srgbClr val="880000"/>
                  </a:solidFill>
                  <a:latin typeface="Courier"/>
                  <a:ea typeface="Courier"/>
                  <a:cs typeface="Courier"/>
                  <a:sym typeface="Courier"/>
                </a:rPr>
                <a:t>ENV</a:t>
              </a:r>
              <a:r>
                <a:rPr b="1" sz="2400">
                  <a:solidFill>
                    <a:srgbClr val="666666"/>
                  </a:solidFill>
                  <a:latin typeface="Courier"/>
                  <a:ea typeface="Courier"/>
                  <a:cs typeface="Courier"/>
                  <a:sym typeface="Courier"/>
                </a:rPr>
                <a:t>[</a:t>
              </a:r>
              <a:r>
                <a:rPr b="1" sz="2400">
                  <a:solidFill>
                    <a:srgbClr val="BA2121"/>
                  </a:solidFill>
                  <a:latin typeface="Courier"/>
                  <a:ea typeface="Courier"/>
                  <a:cs typeface="Courier"/>
                  <a:sym typeface="Courier"/>
                </a:rPr>
                <a:t>'SYSTEMDRIVE'</a:t>
              </a:r>
              <a:r>
                <a:rPr b="1" sz="2400">
                  <a:solidFill>
                    <a:srgbClr val="666666"/>
                  </a:solidFill>
                  <a:latin typeface="Courier"/>
                  <a:ea typeface="Courier"/>
                  <a:cs typeface="Courier"/>
                  <a:sym typeface="Courier"/>
                </a:rPr>
                <a:t>]</a:t>
              </a:r>
              <a:r>
                <a:rPr b="1" sz="2400">
                  <a:solidFill>
                    <a:srgbClr val="BB6688"/>
                  </a:solidFill>
                  <a:latin typeface="Courier"/>
                  <a:ea typeface="Courier"/>
                  <a:cs typeface="Courier"/>
                  <a:sym typeface="Courier"/>
                </a:rPr>
                <a:t>}</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inetpub</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wwwroot</a:t>
              </a:r>
              <a:r>
                <a:rPr b="1" sz="2400">
                  <a:solidFill>
                    <a:srgbClr val="BB6622"/>
                  </a:solidFill>
                  <a:latin typeface="Courier"/>
                  <a:ea typeface="Courier"/>
                  <a:cs typeface="Courier"/>
                  <a:sym typeface="Courier"/>
                </a:rPr>
                <a:t>\\</a:t>
              </a:r>
              <a:r>
                <a:rPr b="1" sz="2400">
                  <a:solidFill>
                    <a:srgbClr val="BB6688"/>
                  </a:solidFill>
                  <a:latin typeface="Courier"/>
                  <a:ea typeface="Courier"/>
                  <a:cs typeface="Courier"/>
                  <a:sym typeface="Courier"/>
                </a:rPr>
                <a:t>#{site_name}</a:t>
              </a:r>
              <a:r>
                <a:rPr b="1" sz="2400">
                  <a:solidFill>
                    <a:srgbClr val="BA2121"/>
                  </a:solidFill>
                  <a:latin typeface="Courier"/>
                  <a:ea typeface="Courier"/>
                  <a:cs typeface="Courier"/>
                  <a:sym typeface="Courier"/>
                </a:rPr>
                <a:t>”</a:t>
              </a:r>
              <a:endParaRPr>
                <a:latin typeface="Calibri"/>
                <a:ea typeface="Calibri"/>
                <a:cs typeface="Calibri"/>
                <a:sym typeface="Calibri"/>
              </a:endParaRPr>
            </a:p>
            <a:p>
              <a:pPr lvl="0">
                <a:defRPr sz="1800"/>
              </a:pPr>
              <a:endParaRPr b="1" sz="2400">
                <a:solidFill>
                  <a:srgbClr val="BA2121"/>
                </a:solidFill>
                <a:latin typeface="Calibri"/>
                <a:ea typeface="Calibri"/>
                <a:cs typeface="Calibri"/>
                <a:sym typeface="Calibri"/>
              </a:endParaRPr>
            </a:p>
            <a:p>
              <a:pPr lvl="0">
                <a:defRPr sz="1800"/>
              </a:pPr>
              <a:r>
                <a:rPr sz="2400">
                  <a:latin typeface="Courier"/>
                  <a:ea typeface="Courier"/>
                  <a:cs typeface="Courier"/>
                  <a:sym typeface="Courier"/>
                </a:rPr>
                <a:t>    directory site_dir</a:t>
              </a:r>
            </a:p>
          </p:txBody>
        </p:sp>
      </p:grpSp>
      <p:sp>
        <p:nvSpPr>
          <p:cNvPr id="6216" name="Shape 6216"/>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217" name="Shape 6217"/>
          <p:cNvSpPr/>
          <p:nvPr/>
        </p:nvSpPr>
        <p:spPr>
          <a:xfrm>
            <a:off x="5048741" y="1612900"/>
            <a:ext cx="14657235" cy="7366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300">
                <a:latin typeface="Courier"/>
                <a:ea typeface="Courier"/>
                <a:cs typeface="Courier"/>
                <a:sym typeface="Courier"/>
              </a:defRPr>
            </a:lvl1pPr>
          </a:lstStyle>
          <a:p>
            <a:pPr lvl="0">
              <a:defRPr sz="1800"/>
            </a:pPr>
            <a:r>
              <a:rPr sz="3300"/>
              <a:t>\cookbooks\iis_demo\recipes\default.rb</a:t>
            </a:r>
          </a:p>
        </p:txBody>
      </p:sp>
      <p:sp>
        <p:nvSpPr>
          <p:cNvPr id="6218" name="Shape 6218"/>
          <p:cNvSpPr/>
          <p:nvPr/>
        </p:nvSpPr>
        <p:spPr>
          <a:xfrm>
            <a:off x="6642748" y="71247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219" name="Shape 621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Iterate over each IIS site </a:t>
            </a:r>
          </a:p>
        </p:txBody>
      </p:sp>
      <p:sp>
        <p:nvSpPr>
          <p:cNvPr id="6220" name="Shape 6220"/>
          <p:cNvSpPr/>
          <p:nvPr>
            <p:ph type="body" idx="1"/>
          </p:nvPr>
        </p:nvSpPr>
        <p:spPr>
          <a:xfrm>
            <a:off x="800177" y="7772400"/>
            <a:ext cx="14669936" cy="1143000"/>
          </a:xfrm>
          <a:prstGeom prst="rect">
            <a:avLst/>
          </a:prstGeom>
        </p:spPr>
        <p:txBody>
          <a:bodyPr>
            <a:normAutofit fontScale="100000" lnSpcReduction="0"/>
          </a:bodyPr>
          <a:lstStyle/>
          <a:p>
            <a:pPr lvl="0" marL="578529" indent="-578529">
              <a:defRPr sz="1800"/>
            </a:pPr>
            <a:r>
              <a:rPr sz="3600">
                <a:latin typeface="Courier"/>
                <a:ea typeface="Courier"/>
                <a:cs typeface="Courier"/>
                <a:sym typeface="Courier"/>
              </a:rPr>
              <a:t>node</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"iis_demo"</a:t>
            </a:r>
            <a:r>
              <a:rPr sz="3600">
                <a:solidFill>
                  <a:srgbClr val="666666"/>
                </a:solidFill>
                <a:latin typeface="Courier"/>
                <a:ea typeface="Courier"/>
                <a:cs typeface="Courier"/>
                <a:sym typeface="Courier"/>
              </a:rPr>
              <a:t>][</a:t>
            </a:r>
            <a:r>
              <a:rPr sz="3600">
                <a:solidFill>
                  <a:srgbClr val="BA2121"/>
                </a:solidFill>
                <a:latin typeface="Courier"/>
                <a:ea typeface="Courier"/>
                <a:cs typeface="Courier"/>
                <a:sym typeface="Courier"/>
              </a:rPr>
              <a:t>"sites"</a:t>
            </a:r>
            <a:r>
              <a:rPr sz="3600">
                <a:solidFill>
                  <a:srgbClr val="666666"/>
                </a:solidFill>
                <a:latin typeface="Courier"/>
                <a:ea typeface="Courier"/>
                <a:cs typeface="Courier"/>
                <a:sym typeface="Courier"/>
              </a:rPr>
              <a:t>]</a:t>
            </a:r>
            <a:r>
              <a:rPr sz="3600">
                <a:solidFill>
                  <a:srgbClr val="222321"/>
                </a:solidFill>
                <a:latin typeface="Courier"/>
                <a:ea typeface="Courier"/>
                <a:cs typeface="Courier"/>
                <a:sym typeface="Courier"/>
              </a:rPr>
              <a:t> </a:t>
            </a:r>
            <a:r>
              <a:rPr sz="3600">
                <a:solidFill>
                  <a:srgbClr val="222321"/>
                </a:solidFill>
              </a:rPr>
              <a:t>is the Ruby hash, with keys and values we defined in our default attributes</a:t>
            </a:r>
          </a:p>
        </p:txBody>
      </p:sp>
      <p:sp>
        <p:nvSpPr>
          <p:cNvPr id="6221" name="Shape 6221"/>
          <p:cNvSpPr/>
          <p:nvPr/>
        </p:nvSpPr>
        <p:spPr>
          <a:xfrm>
            <a:off x="965992" y="4251324"/>
            <a:ext cx="14137152" cy="1158876"/>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222" name="Shape 6222"/>
          <p:cNvSpPr/>
          <p:nvPr/>
        </p:nvSpPr>
        <p:spPr>
          <a:xfrm>
            <a:off x="863755" y="2540000"/>
            <a:ext cx="14123112" cy="14986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8" name="Shape 2028"/>
          <p:cNvSpPr/>
          <p:nvPr/>
        </p:nvSpPr>
        <p:spPr>
          <a:xfrm>
            <a:off x="5982284"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29" name="Shape 2029"/>
          <p:cNvSpPr/>
          <p:nvPr/>
        </p:nvSpPr>
        <p:spPr>
          <a:xfrm>
            <a:off x="8209763" y="3036354"/>
            <a:ext cx="201950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2030" name="Shape 2030"/>
          <p:cNvSpPr/>
          <p:nvPr/>
        </p:nvSpPr>
        <p:spPr>
          <a:xfrm>
            <a:off x="5982284"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1" name="Shape 2031"/>
          <p:cNvSpPr/>
          <p:nvPr/>
        </p:nvSpPr>
        <p:spPr>
          <a:xfrm>
            <a:off x="10365799" y="4807210"/>
            <a:ext cx="303401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2032" name="Shape 2032"/>
          <p:cNvSpPr/>
          <p:nvPr/>
        </p:nvSpPr>
        <p:spPr>
          <a:xfrm>
            <a:off x="4936020"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3" name="Shape 2033"/>
          <p:cNvSpPr/>
          <p:nvPr/>
        </p:nvSpPr>
        <p:spPr>
          <a:xfrm>
            <a:off x="7098406"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4" name="Shape 2034"/>
          <p:cNvSpPr/>
          <p:nvPr/>
        </p:nvSpPr>
        <p:spPr>
          <a:xfrm>
            <a:off x="2868894" y="5534026"/>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5" name="Shape 2035"/>
          <p:cNvSpPr/>
          <p:nvPr/>
        </p:nvSpPr>
        <p:spPr>
          <a:xfrm>
            <a:off x="3916745" y="55340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6" name="Shape 2036"/>
          <p:cNvSpPr/>
          <p:nvPr/>
        </p:nvSpPr>
        <p:spPr>
          <a:xfrm>
            <a:off x="7098406"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7" name="Shape 2037"/>
          <p:cNvSpPr/>
          <p:nvPr/>
        </p:nvSpPr>
        <p:spPr>
          <a:xfrm>
            <a:off x="8212939"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8" name="Shape 2038"/>
          <p:cNvSpPr/>
          <p:nvPr/>
        </p:nvSpPr>
        <p:spPr>
          <a:xfrm>
            <a:off x="9260792"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39" name="Shape 2039"/>
          <p:cNvSpPr/>
          <p:nvPr/>
        </p:nvSpPr>
        <p:spPr>
          <a:xfrm>
            <a:off x="7109520" y="63912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0" name="Shape 2040"/>
          <p:cNvSpPr/>
          <p:nvPr/>
        </p:nvSpPr>
        <p:spPr>
          <a:xfrm>
            <a:off x="8244692" y="64166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1" name="Shape 2041"/>
          <p:cNvSpPr/>
          <p:nvPr/>
        </p:nvSpPr>
        <p:spPr>
          <a:xfrm>
            <a:off x="9362402" y="6586004"/>
            <a:ext cx="3289623"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slaves</a:t>
            </a:r>
          </a:p>
        </p:txBody>
      </p:sp>
      <p:sp>
        <p:nvSpPr>
          <p:cNvPr id="2042" name="Shape 2042"/>
          <p:cNvSpPr/>
          <p:nvPr/>
        </p:nvSpPr>
        <p:spPr>
          <a:xfrm>
            <a:off x="5991809"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3" name="Shape 2043"/>
          <p:cNvSpPr/>
          <p:nvPr/>
        </p:nvSpPr>
        <p:spPr>
          <a:xfrm>
            <a:off x="9467188" y="3858678"/>
            <a:ext cx="2235420"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Cache</a:t>
            </a:r>
          </a:p>
        </p:txBody>
      </p:sp>
      <p:sp>
        <p:nvSpPr>
          <p:cNvPr id="2044" name="Shape 2044"/>
          <p:cNvSpPr/>
          <p:nvPr/>
        </p:nvSpPr>
        <p:spPr>
          <a:xfrm>
            <a:off x="7109520"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5" name="Shape 2045"/>
          <p:cNvSpPr/>
          <p:nvPr/>
        </p:nvSpPr>
        <p:spPr>
          <a:xfrm>
            <a:off x="8227228"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6" name="Shape 2046"/>
          <p:cNvSpPr/>
          <p:nvPr/>
        </p:nvSpPr>
        <p:spPr>
          <a:xfrm>
            <a:off x="3889754" y="46101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7" name="Shape 2047"/>
          <p:cNvSpPr/>
          <p:nvPr/>
        </p:nvSpPr>
        <p:spPr>
          <a:xfrm>
            <a:off x="4874100"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8" name="Shape 2048"/>
          <p:cNvSpPr/>
          <p:nvPr/>
        </p:nvSpPr>
        <p:spPr>
          <a:xfrm>
            <a:off x="7111107" y="5494337"/>
            <a:ext cx="850985"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49" name="Shape 2049"/>
          <p:cNvSpPr/>
          <p:nvPr/>
        </p:nvSpPr>
        <p:spPr>
          <a:xfrm>
            <a:off x="8233578" y="5519739"/>
            <a:ext cx="852573"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50" name="Shape 2050"/>
          <p:cNvSpPr/>
          <p:nvPr/>
        </p:nvSpPr>
        <p:spPr>
          <a:xfrm>
            <a:off x="9270317" y="5647790"/>
            <a:ext cx="3289623"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Cache</a:t>
            </a:r>
          </a:p>
        </p:txBody>
      </p:sp>
      <p:sp>
        <p:nvSpPr>
          <p:cNvPr id="2051" name="Shape 2051"/>
          <p:cNvSpPr/>
          <p:nvPr/>
        </p:nvSpPr>
        <p:spPr>
          <a:xfrm>
            <a:off x="5985459" y="7378700"/>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52" name="Shape 2052"/>
          <p:cNvSpPr/>
          <p:nvPr/>
        </p:nvSpPr>
        <p:spPr>
          <a:xfrm>
            <a:off x="7095232" y="7378700"/>
            <a:ext cx="852570"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53" name="Shape 2053"/>
          <p:cNvSpPr/>
          <p:nvPr/>
        </p:nvSpPr>
        <p:spPr>
          <a:xfrm>
            <a:off x="8244692" y="7622640"/>
            <a:ext cx="2019499"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DBs</a:t>
            </a:r>
          </a:p>
        </p:txBody>
      </p:sp>
      <p:sp>
        <p:nvSpPr>
          <p:cNvPr id="2054" name="Shape 2054"/>
          <p:cNvSpPr/>
          <p:nvPr/>
        </p:nvSpPr>
        <p:spPr>
          <a:xfrm>
            <a:off x="5982284"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55" name="Shape 2055"/>
          <p:cNvSpPr/>
          <p:nvPr/>
        </p:nvSpPr>
        <p:spPr>
          <a:xfrm>
            <a:off x="4940782"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56" name="Shape 205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...and change happens!</a:t>
            </a:r>
          </a:p>
        </p:txBody>
      </p:sp>
      <p:grpSp>
        <p:nvGrpSpPr>
          <p:cNvPr id="2061" name="Group 2061"/>
          <p:cNvGrpSpPr/>
          <p:nvPr/>
        </p:nvGrpSpPr>
        <p:grpSpPr>
          <a:xfrm>
            <a:off x="-39693" y="2005013"/>
            <a:ext cx="5307536" cy="2870201"/>
            <a:chOff x="0" y="0"/>
            <a:chExt cx="5307534" cy="2870200"/>
          </a:xfrm>
        </p:grpSpPr>
        <p:grpSp>
          <p:nvGrpSpPr>
            <p:cNvPr id="2059" name="Group 2059"/>
            <p:cNvGrpSpPr/>
            <p:nvPr/>
          </p:nvGrpSpPr>
          <p:grpSpPr>
            <a:xfrm>
              <a:off x="241697" y="212276"/>
              <a:ext cx="4744780" cy="2207524"/>
              <a:chOff x="-1" y="0"/>
              <a:chExt cx="4744779" cy="2207522"/>
            </a:xfrm>
          </p:grpSpPr>
          <p:sp>
            <p:nvSpPr>
              <p:cNvPr id="2057" name="Shape 2057"/>
              <p:cNvSpPr/>
              <p:nvPr/>
            </p:nvSpPr>
            <p:spPr>
              <a:xfrm rot="20396873">
                <a:off x="-46477" y="811660"/>
                <a:ext cx="4837731" cy="584202"/>
              </a:xfrm>
              <a:prstGeom prst="rect">
                <a:avLst/>
              </a:prstGeom>
              <a:solidFill>
                <a:srgbClr val="4A241E"/>
              </a:solidFill>
              <a:ln w="12700" cap="flat">
                <a:noFill/>
                <a:miter lim="400000"/>
              </a:ln>
              <a:effectLst/>
            </p:spPr>
            <p:txBody>
              <a:bodyPr wrap="square" lIns="0" tIns="0" rIns="0" bIns="0" numCol="1" anchor="ctr">
                <a:noAutofit/>
              </a:bodyPr>
              <a:lstStyle/>
              <a:p>
                <a:pPr lvl="0">
                  <a:defRPr>
                    <a:latin typeface="Arial"/>
                    <a:ea typeface="Arial"/>
                    <a:cs typeface="Arial"/>
                    <a:sym typeface="Arial"/>
                  </a:defRPr>
                </a:pPr>
              </a:p>
            </p:txBody>
          </p:sp>
          <p:sp>
            <p:nvSpPr>
              <p:cNvPr id="2058" name="Shape 2058"/>
              <p:cNvSpPr/>
              <p:nvPr/>
            </p:nvSpPr>
            <p:spPr>
              <a:xfrm rot="20396873">
                <a:off x="-46477" y="887860"/>
                <a:ext cx="4837731"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indent="266700">
                  <a:defRPr>
                    <a:solidFill>
                      <a:srgbClr val="FFFFFF"/>
                    </a:solidFill>
                  </a:defRPr>
                </a:lvl1pPr>
              </a:lstStyle>
              <a:p>
                <a:pPr lvl="0">
                  <a:defRPr sz="1800">
                    <a:solidFill>
                      <a:srgbClr val="000000"/>
                    </a:solidFill>
                  </a:defRPr>
                </a:pPr>
                <a:r>
                  <a:rPr sz="2800">
                    <a:solidFill>
                      <a:srgbClr val="FFFFFF"/>
                    </a:solidFill>
                  </a:rPr>
                  <a:t>Add a Central Log Host</a:t>
                </a:r>
              </a:p>
            </p:txBody>
          </p:sp>
        </p:grpSp>
        <p:pic>
          <p:nvPicPr>
            <p:cNvPr id="2060" name="image11.png"/>
            <p:cNvPicPr/>
            <p:nvPr/>
          </p:nvPicPr>
          <p:blipFill>
            <a:blip r:embed="rId3">
              <a:extLst/>
            </a:blip>
            <a:stretch>
              <a:fillRect/>
            </a:stretch>
          </p:blipFill>
          <p:spPr>
            <a:xfrm>
              <a:off x="-1" y="0"/>
              <a:ext cx="5307536" cy="2870201"/>
            </a:xfrm>
            <a:prstGeom prst="rect">
              <a:avLst/>
            </a:prstGeom>
            <a:ln w="12700" cap="flat">
              <a:noFill/>
              <a:miter lim="400000"/>
            </a:ln>
            <a:effectLst/>
          </p:spPr>
        </p:pic>
      </p:grpSp>
      <p:sp>
        <p:nvSpPr>
          <p:cNvPr id="2062" name="Shape 2062"/>
          <p:cNvSpPr/>
          <p:nvPr/>
        </p:nvSpPr>
        <p:spPr>
          <a:xfrm>
            <a:off x="355999" y="7758958"/>
            <a:ext cx="4038995" cy="3824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700">
                <a:latin typeface="Arial"/>
                <a:ea typeface="Arial"/>
                <a:cs typeface="Arial"/>
                <a:sym typeface="Arial"/>
              </a:defRPr>
            </a:lvl1pPr>
          </a:lstStyle>
          <a:p>
            <a:pPr lvl="0">
              <a:defRPr sz="1800"/>
            </a:pPr>
            <a:r>
              <a:rPr sz="2700"/>
              <a:t>Central Log Host</a:t>
            </a:r>
          </a:p>
        </p:txBody>
      </p:sp>
      <p:sp>
        <p:nvSpPr>
          <p:cNvPr id="2063" name="Shape 2063"/>
          <p:cNvSpPr/>
          <p:nvPr/>
        </p:nvSpPr>
        <p:spPr>
          <a:xfrm>
            <a:off x="1397136" y="6943725"/>
            <a:ext cx="825583" cy="774700"/>
          </a:xfrm>
          <a:prstGeom prst="roundRect">
            <a:avLst>
              <a:gd name="adj" fmla="val 24588"/>
            </a:avLst>
          </a:prstGeom>
          <a:solidFill>
            <a:srgbClr val="FF0000"/>
          </a:solidFill>
          <a:ln w="254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4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6" name="Shape 622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Iterate over each IIS site </a:t>
            </a:r>
          </a:p>
        </p:txBody>
      </p:sp>
      <p:sp>
        <p:nvSpPr>
          <p:cNvPr id="6227" name="Shape 6227"/>
          <p:cNvSpPr/>
          <p:nvPr/>
        </p:nvSpPr>
        <p:spPr>
          <a:xfrm>
            <a:off x="914488" y="3250665"/>
            <a:ext cx="9906972"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Calling </a:t>
            </a:r>
            <a:r>
              <a:rPr sz="2800">
                <a:solidFill>
                  <a:srgbClr val="222321"/>
                </a:solidFill>
                <a:latin typeface="Arial Bold"/>
                <a:ea typeface="Arial Bold"/>
                <a:cs typeface="Arial Bold"/>
                <a:sym typeface="Arial Bold"/>
              </a:rPr>
              <a:t>.each</a:t>
            </a:r>
            <a:r>
              <a:rPr sz="2800">
                <a:solidFill>
                  <a:srgbClr val="222321"/>
                </a:solidFill>
                <a:latin typeface="Arial"/>
                <a:ea typeface="Arial"/>
                <a:cs typeface="Arial"/>
                <a:sym typeface="Arial"/>
              </a:rPr>
              <a:t> loops over each site</a:t>
            </a:r>
          </a:p>
        </p:txBody>
      </p:sp>
      <p:sp>
        <p:nvSpPr>
          <p:cNvPr id="6228" name="Shape 6228"/>
          <p:cNvSpPr/>
          <p:nvPr/>
        </p:nvSpPr>
        <p:spPr>
          <a:xfrm>
            <a:off x="889794" y="5702298"/>
            <a:ext cx="6757059" cy="154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1371600" indent="-1371600">
              <a:spcBef>
                <a:spcPts val="600"/>
              </a:spcBef>
              <a:buClr>
                <a:srgbClr val="C15332"/>
              </a:buClr>
              <a:buSzPct val="171000"/>
              <a:buFont typeface="Times Roman"/>
              <a:buChar char="•"/>
              <a:defRPr sz="1800"/>
            </a:pPr>
            <a:r>
              <a:rPr sz="3600">
                <a:solidFill>
                  <a:srgbClr val="222321"/>
                </a:solidFill>
                <a:latin typeface="Arial Bold"/>
                <a:ea typeface="Arial Bold"/>
                <a:cs typeface="Arial Bold"/>
                <a:sym typeface="Arial Bold"/>
              </a:rPr>
              <a:t>First pass</a:t>
            </a:r>
            <a:endParaRPr>
              <a:latin typeface="Calibri"/>
              <a:ea typeface="Calibri"/>
              <a:cs typeface="Calibri"/>
              <a:sym typeface="Calibri"/>
            </a:endParaRPr>
          </a:p>
          <a:p>
            <a:pPr lvl="0" marL="829733" indent="-829733">
              <a:spcBef>
                <a:spcPts val="600"/>
              </a:spcBef>
              <a:buClr>
                <a:srgbClr val="C15332"/>
              </a:buClr>
              <a:buSzPct val="171000"/>
              <a:buFont typeface="Times Roman"/>
              <a:buChar char="•"/>
              <a:defRPr sz="1800"/>
            </a:pPr>
            <a:r>
              <a:rPr sz="2800">
                <a:solidFill>
                  <a:srgbClr val="222321"/>
                </a:solidFill>
                <a:latin typeface="Courier"/>
                <a:ea typeface="Courier"/>
                <a:cs typeface="Courier"/>
                <a:sym typeface="Courier"/>
              </a:rPr>
              <a:t>site_name = "clowns"</a:t>
            </a:r>
            <a:endParaRPr>
              <a:latin typeface="Calibri"/>
              <a:ea typeface="Calibri"/>
              <a:cs typeface="Calibri"/>
              <a:sym typeface="Calibri"/>
            </a:endParaRPr>
          </a:p>
          <a:p>
            <a:pPr lvl="0" marL="829733" indent="-829733">
              <a:spcBef>
                <a:spcPts val="600"/>
              </a:spcBef>
              <a:buClr>
                <a:srgbClr val="C15332"/>
              </a:buClr>
              <a:buSzPct val="171000"/>
              <a:buFont typeface="Times Roman"/>
              <a:buChar char="•"/>
              <a:defRPr sz="1800"/>
            </a:pPr>
            <a:r>
              <a:rPr sz="2800">
                <a:solidFill>
                  <a:srgbClr val="222321"/>
                </a:solidFill>
                <a:latin typeface="Courier"/>
                <a:ea typeface="Courier"/>
                <a:cs typeface="Courier"/>
                <a:sym typeface="Courier"/>
              </a:rPr>
              <a:t>site_data = { “port” =&gt; 80 }</a:t>
            </a:r>
          </a:p>
        </p:txBody>
      </p:sp>
      <p:sp>
        <p:nvSpPr>
          <p:cNvPr id="6229" name="Shape 6229"/>
          <p:cNvSpPr/>
          <p:nvPr/>
        </p:nvSpPr>
        <p:spPr>
          <a:xfrm>
            <a:off x="8128792" y="5778498"/>
            <a:ext cx="7989084" cy="154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1371600" indent="-1371600">
              <a:spcBef>
                <a:spcPts val="600"/>
              </a:spcBef>
              <a:buClr>
                <a:srgbClr val="C15332"/>
              </a:buClr>
              <a:buSzPct val="171000"/>
              <a:buFont typeface="Times Roman"/>
              <a:buChar char="•"/>
              <a:defRPr sz="1800"/>
            </a:pPr>
            <a:r>
              <a:rPr sz="3600">
                <a:solidFill>
                  <a:srgbClr val="222321"/>
                </a:solidFill>
                <a:latin typeface="Arial Bold"/>
                <a:ea typeface="Arial Bold"/>
                <a:cs typeface="Arial Bold"/>
                <a:sym typeface="Arial Bold"/>
              </a:rPr>
              <a:t>Second pass</a:t>
            </a:r>
            <a:endParaRPr>
              <a:latin typeface="Calibri"/>
              <a:ea typeface="Calibri"/>
              <a:cs typeface="Calibri"/>
              <a:sym typeface="Calibri"/>
            </a:endParaRPr>
          </a:p>
          <a:p>
            <a:pPr lvl="0" marL="829733" indent="-829733">
              <a:spcBef>
                <a:spcPts val="600"/>
              </a:spcBef>
              <a:buClr>
                <a:srgbClr val="C15332"/>
              </a:buClr>
              <a:buSzPct val="171000"/>
              <a:buFont typeface="Times Roman"/>
              <a:buChar char="•"/>
              <a:defRPr sz="1800"/>
            </a:pPr>
            <a:r>
              <a:rPr sz="2800">
                <a:solidFill>
                  <a:srgbClr val="222321"/>
                </a:solidFill>
                <a:latin typeface="Courier"/>
                <a:ea typeface="Courier"/>
                <a:cs typeface="Courier"/>
                <a:sym typeface="Courier"/>
              </a:rPr>
              <a:t>site_name = "bears"</a:t>
            </a:r>
            <a:endParaRPr>
              <a:solidFill>
                <a:srgbClr val="222321"/>
              </a:solidFill>
              <a:latin typeface="Calibri"/>
              <a:ea typeface="Calibri"/>
              <a:cs typeface="Calibri"/>
              <a:sym typeface="Calibri"/>
            </a:endParaRPr>
          </a:p>
          <a:p>
            <a:pPr lvl="0" marL="829733" indent="-829733">
              <a:spcBef>
                <a:spcPts val="600"/>
              </a:spcBef>
              <a:buClr>
                <a:srgbClr val="C15332"/>
              </a:buClr>
              <a:buSzPct val="171000"/>
              <a:buFont typeface="Times Roman"/>
              <a:buChar char="•"/>
              <a:defRPr sz="1800"/>
            </a:pPr>
            <a:r>
              <a:rPr sz="2800">
                <a:solidFill>
                  <a:srgbClr val="222321"/>
                </a:solidFill>
                <a:latin typeface="Courier"/>
                <a:ea typeface="Courier"/>
                <a:cs typeface="Courier"/>
                <a:sym typeface="Courier"/>
              </a:rPr>
              <a:t>site_data = { “port” =&gt; 81 }</a:t>
            </a:r>
          </a:p>
        </p:txBody>
      </p:sp>
      <p:sp>
        <p:nvSpPr>
          <p:cNvPr id="6230" name="Shape 6230"/>
          <p:cNvSpPr/>
          <p:nvPr/>
        </p:nvSpPr>
        <p:spPr>
          <a:xfrm>
            <a:off x="889865" y="2017691"/>
            <a:ext cx="12420603"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2800">
                <a:latin typeface="Consolas"/>
                <a:ea typeface="Consolas"/>
                <a:cs typeface="Consolas"/>
                <a:sym typeface="Consolas"/>
              </a:rPr>
              <a:t>node</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"iis_demo"</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"sites"</a:t>
            </a:r>
            <a:r>
              <a:rPr sz="2800">
                <a:solidFill>
                  <a:srgbClr val="666666"/>
                </a:solidFill>
                <a:latin typeface="Consolas"/>
                <a:ea typeface="Consolas"/>
                <a:cs typeface="Consolas"/>
                <a:sym typeface="Consolas"/>
              </a:rPr>
              <a:t>].each </a:t>
            </a:r>
            <a:r>
              <a:rPr b="1" sz="2800">
                <a:solidFill>
                  <a:srgbClr val="008000"/>
                </a:solidFill>
                <a:latin typeface="Consolas"/>
                <a:ea typeface="Consolas"/>
                <a:cs typeface="Consolas"/>
                <a:sym typeface="Consolas"/>
              </a:rPr>
              <a:t>do </a:t>
            </a:r>
            <a:r>
              <a:rPr b="1" sz="2800">
                <a:solidFill>
                  <a:srgbClr val="666666"/>
                </a:solidFill>
                <a:latin typeface="Consolas"/>
                <a:ea typeface="Consolas"/>
                <a:cs typeface="Consolas"/>
                <a:sym typeface="Consolas"/>
              </a:rPr>
              <a:t>|site_name, site_data|</a:t>
            </a:r>
          </a:p>
        </p:txBody>
      </p:sp>
      <p:sp>
        <p:nvSpPr>
          <p:cNvPr id="6231" name="Shape 6231"/>
          <p:cNvSpPr/>
          <p:nvPr/>
        </p:nvSpPr>
        <p:spPr>
          <a:xfrm>
            <a:off x="889794" y="3809999"/>
            <a:ext cx="14249402" cy="1056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3200">
                <a:latin typeface="Courier"/>
                <a:ea typeface="Courier"/>
                <a:cs typeface="Courier"/>
                <a:sym typeface="Courier"/>
              </a:rPr>
              <a:t>default</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"iis_demo"</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"sites"</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"clowns"</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666666"/>
                </a:solidFill>
                <a:latin typeface="Courier"/>
                <a:ea typeface="Courier"/>
                <a:cs typeface="Courier"/>
                <a:sym typeface="Courier"/>
              </a:rPr>
              <a:t>=</a:t>
            </a:r>
            <a:r>
              <a:rPr sz="3200">
                <a:latin typeface="Courier"/>
                <a:ea typeface="Courier"/>
                <a:cs typeface="Courier"/>
                <a:sym typeface="Courier"/>
              </a:rPr>
              <a:t> { </a:t>
            </a:r>
            <a:r>
              <a:rPr sz="3200">
                <a:solidFill>
                  <a:srgbClr val="BA2121"/>
                </a:solidFill>
                <a:latin typeface="Courier"/>
                <a:ea typeface="Courier"/>
                <a:cs typeface="Courier"/>
                <a:sym typeface="Courier"/>
              </a:rPr>
              <a:t>"port"</a:t>
            </a:r>
            <a:r>
              <a:rPr sz="3200">
                <a:latin typeface="Courier"/>
                <a:ea typeface="Courier"/>
                <a:cs typeface="Courier"/>
                <a:sym typeface="Courier"/>
              </a:rPr>
              <a:t> </a:t>
            </a:r>
            <a:r>
              <a:rPr sz="3200">
                <a:solidFill>
                  <a:srgbClr val="666666"/>
                </a:solidFill>
                <a:latin typeface="Courier"/>
                <a:ea typeface="Courier"/>
                <a:cs typeface="Courier"/>
                <a:sym typeface="Courier"/>
              </a:rPr>
              <a:t>=&gt;</a:t>
            </a:r>
            <a:r>
              <a:rPr sz="3200">
                <a:latin typeface="Courier"/>
                <a:ea typeface="Courier"/>
                <a:cs typeface="Courier"/>
                <a:sym typeface="Courier"/>
              </a:rPr>
              <a:t> </a:t>
            </a:r>
            <a:r>
              <a:rPr sz="3200">
                <a:solidFill>
                  <a:srgbClr val="666666"/>
                </a:solidFill>
                <a:latin typeface="Courier"/>
                <a:ea typeface="Courier"/>
                <a:cs typeface="Courier"/>
                <a:sym typeface="Courier"/>
              </a:rPr>
              <a:t>80</a:t>
            </a:r>
            <a:r>
              <a:rPr sz="3200">
                <a:latin typeface="Courier"/>
                <a:ea typeface="Courier"/>
                <a:cs typeface="Courier"/>
                <a:sym typeface="Courier"/>
              </a:rPr>
              <a:t> }</a:t>
            </a:r>
            <a:endParaRPr>
              <a:latin typeface="Calibri"/>
              <a:ea typeface="Calibri"/>
              <a:cs typeface="Calibri"/>
              <a:sym typeface="Calibri"/>
            </a:endParaRPr>
          </a:p>
          <a:p>
            <a:pPr lvl="0">
              <a:defRPr sz="1800"/>
            </a:pPr>
            <a:r>
              <a:rPr sz="3200">
                <a:latin typeface="Courier"/>
                <a:ea typeface="Courier"/>
                <a:cs typeface="Courier"/>
                <a:sym typeface="Courier"/>
              </a:rPr>
              <a:t>default</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"iis_demo"</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"sites"</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"bears"</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666666"/>
                </a:solidFill>
                <a:latin typeface="Courier"/>
                <a:ea typeface="Courier"/>
                <a:cs typeface="Courier"/>
                <a:sym typeface="Courier"/>
              </a:rPr>
              <a:t>=</a:t>
            </a:r>
            <a:r>
              <a:rPr sz="3200">
                <a:latin typeface="Courier"/>
                <a:ea typeface="Courier"/>
                <a:cs typeface="Courier"/>
                <a:sym typeface="Courier"/>
              </a:rPr>
              <a:t> { </a:t>
            </a:r>
            <a:r>
              <a:rPr sz="3200">
                <a:solidFill>
                  <a:srgbClr val="BA2121"/>
                </a:solidFill>
                <a:latin typeface="Courier"/>
                <a:ea typeface="Courier"/>
                <a:cs typeface="Courier"/>
                <a:sym typeface="Courier"/>
              </a:rPr>
              <a:t>"port"</a:t>
            </a:r>
            <a:r>
              <a:rPr sz="3200">
                <a:latin typeface="Courier"/>
                <a:ea typeface="Courier"/>
                <a:cs typeface="Courier"/>
                <a:sym typeface="Courier"/>
              </a:rPr>
              <a:t> </a:t>
            </a:r>
            <a:r>
              <a:rPr sz="3200">
                <a:solidFill>
                  <a:srgbClr val="666666"/>
                </a:solidFill>
                <a:latin typeface="Courier"/>
                <a:ea typeface="Courier"/>
                <a:cs typeface="Courier"/>
                <a:sym typeface="Courier"/>
              </a:rPr>
              <a:t>=&gt;</a:t>
            </a:r>
            <a:r>
              <a:rPr sz="3200">
                <a:latin typeface="Courier"/>
                <a:ea typeface="Courier"/>
                <a:cs typeface="Courier"/>
                <a:sym typeface="Courier"/>
              </a:rPr>
              <a:t> </a:t>
            </a:r>
            <a:r>
              <a:rPr sz="3200">
                <a:solidFill>
                  <a:srgbClr val="666666"/>
                </a:solidFill>
                <a:latin typeface="Courier"/>
                <a:ea typeface="Courier"/>
                <a:cs typeface="Courier"/>
                <a:sym typeface="Courier"/>
              </a:rPr>
              <a:t>81</a:t>
            </a:r>
            <a:r>
              <a:rPr sz="3200">
                <a:latin typeface="Courier"/>
                <a:ea typeface="Courier"/>
                <a:cs typeface="Courier"/>
                <a:sym typeface="Courier"/>
              </a:rPr>
              <a:t> } </a:t>
            </a:r>
          </a:p>
        </p:txBody>
      </p:sp>
      <p:sp>
        <p:nvSpPr>
          <p:cNvPr id="6232" name="Shape 6232"/>
          <p:cNvSpPr/>
          <p:nvPr/>
        </p:nvSpPr>
        <p:spPr>
          <a:xfrm>
            <a:off x="594900" y="1944010"/>
            <a:ext cx="13010532" cy="772879"/>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233" name="Shape 6233"/>
          <p:cNvSpPr/>
          <p:nvPr/>
        </p:nvSpPr>
        <p:spPr>
          <a:xfrm>
            <a:off x="603363" y="3704729"/>
            <a:ext cx="14631835" cy="1337172"/>
          </a:xfrm>
          <a:prstGeom prst="rect">
            <a:avLst/>
          </a:prstGeom>
          <a:ln w="25400">
            <a:solidFill>
              <a:srgbClr val="4F81BD"/>
            </a:solidFill>
            <a:custDash>
              <a:ds d="200000" sp="200000"/>
            </a:custDash>
            <a:miter lim="400000"/>
          </a:ln>
          <a:effectLst>
            <a:outerShdw sx="100000" sy="100000" kx="0" ky="0" algn="b" rotWithShape="0" blurRad="38100" dist="23000" dir="5400000">
              <a:srgbClr val="000000">
                <a:alpha val="35000"/>
              </a:srgbClr>
            </a:outerShdw>
          </a:effectLst>
        </p:spPr>
        <p:txBody>
          <a:bodyPr lIns="0" tIns="0" rIns="0" bIns="0" anchor="ctr"/>
          <a:lstStyle/>
          <a:p>
            <a:pPr lvl="0"/>
          </a:p>
        </p:txBody>
      </p:sp>
    </p:spTree>
  </p:cSld>
  <p:clrMapOvr>
    <a:masterClrMapping/>
  </p:clrMapOvr>
  <p:transition spd="med" advClick="1"/>
</p:sld>
</file>

<file path=ppt/slides/slide4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7" name="Shape 623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Iterate over each IIS site </a:t>
            </a:r>
          </a:p>
        </p:txBody>
      </p:sp>
      <p:sp>
        <p:nvSpPr>
          <p:cNvPr id="6238" name="Shape 6238"/>
          <p:cNvSpPr/>
          <p:nvPr/>
        </p:nvSpPr>
        <p:spPr>
          <a:xfrm>
            <a:off x="889793" y="5251450"/>
            <a:ext cx="12496803" cy="2298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29733" indent="-829733">
              <a:spcBef>
                <a:spcPts val="1500"/>
              </a:spcBef>
              <a:buClr>
                <a:srgbClr val="C15332"/>
              </a:buClr>
              <a:buSzPct val="171000"/>
              <a:buFont typeface="Times Roman"/>
              <a:buChar char="•"/>
              <a:defRPr sz="1800"/>
            </a:pPr>
            <a:r>
              <a:rPr sz="2800">
                <a:solidFill>
                  <a:srgbClr val="222321"/>
                </a:solidFill>
              </a:rPr>
              <a:t>Store directory path in a variable called </a:t>
            </a:r>
            <a:r>
              <a:rPr b="1" sz="2800">
                <a:solidFill>
                  <a:srgbClr val="222321"/>
                </a:solidFill>
              </a:rPr>
              <a:t>site_dir</a:t>
            </a:r>
            <a:endParaRPr b="1">
              <a:solidFill>
                <a:srgbClr val="222321"/>
              </a:solidFill>
              <a:latin typeface="Calibri"/>
              <a:ea typeface="Calibri"/>
              <a:cs typeface="Calibri"/>
              <a:sym typeface="Calibri"/>
            </a:endParaRPr>
          </a:p>
          <a:p>
            <a:pPr lvl="0" marL="829733" indent="-829733">
              <a:spcBef>
                <a:spcPts val="1500"/>
              </a:spcBef>
              <a:buClr>
                <a:srgbClr val="C15332"/>
              </a:buClr>
              <a:buSzPct val="171000"/>
              <a:buFont typeface="Times Roman"/>
              <a:buChar char="•"/>
              <a:defRPr sz="1800"/>
            </a:pPr>
            <a:r>
              <a:rPr b="1" sz="2800">
                <a:solidFill>
                  <a:srgbClr val="222321"/>
                </a:solidFill>
              </a:rPr>
              <a:t>directory</a:t>
            </a:r>
            <a:r>
              <a:rPr sz="2800">
                <a:solidFill>
                  <a:srgbClr val="222321"/>
                </a:solidFill>
              </a:rPr>
              <a:t> resource creates a directory</a:t>
            </a:r>
            <a:endParaRPr>
              <a:solidFill>
                <a:srgbClr val="222321"/>
              </a:solidFill>
              <a:latin typeface="Calibri"/>
              <a:ea typeface="Calibri"/>
              <a:cs typeface="Calibri"/>
              <a:sym typeface="Calibri"/>
            </a:endParaRPr>
          </a:p>
          <a:p>
            <a:pPr lvl="0" marL="829733" indent="-829733">
              <a:spcBef>
                <a:spcPts val="1500"/>
              </a:spcBef>
              <a:buClr>
                <a:srgbClr val="C15332"/>
              </a:buClr>
              <a:buSzPct val="171000"/>
              <a:buFont typeface="Times Roman"/>
              <a:buChar char="•"/>
              <a:defRPr sz="1800"/>
            </a:pPr>
            <a:r>
              <a:rPr b="1" sz="2800">
                <a:solidFill>
                  <a:srgbClr val="BA2121"/>
                </a:solidFill>
              </a:rPr>
              <a:t>#{ENV['SYSTEMDRIVE'</a:t>
            </a:r>
            <a:r>
              <a:rPr b="1" sz="2800">
                <a:solidFill>
                  <a:srgbClr val="666666"/>
                </a:solidFill>
              </a:rPr>
              <a:t>]</a:t>
            </a:r>
            <a:r>
              <a:rPr b="1" sz="2800">
                <a:solidFill>
                  <a:srgbClr val="BB6688"/>
                </a:solidFill>
              </a:rPr>
              <a:t>} </a:t>
            </a:r>
            <a:r>
              <a:rPr sz="2800">
                <a:solidFill>
                  <a:srgbClr val="222321"/>
                </a:solidFill>
              </a:rPr>
              <a:t>– insert local environment variable</a:t>
            </a:r>
            <a:endParaRPr>
              <a:solidFill>
                <a:srgbClr val="222321"/>
              </a:solidFill>
              <a:latin typeface="Calibri"/>
              <a:ea typeface="Calibri"/>
              <a:cs typeface="Calibri"/>
              <a:sym typeface="Calibri"/>
            </a:endParaRPr>
          </a:p>
          <a:p>
            <a:pPr lvl="0" marL="829733" indent="-829733">
              <a:spcBef>
                <a:spcPts val="1500"/>
              </a:spcBef>
              <a:buClr>
                <a:srgbClr val="C15332"/>
              </a:buClr>
              <a:buSzPct val="171000"/>
              <a:buFont typeface="Times Roman"/>
              <a:buChar char="•"/>
              <a:defRPr sz="1800"/>
            </a:pPr>
            <a:r>
              <a:rPr b="1" sz="2800">
                <a:solidFill>
                  <a:srgbClr val="BA2121"/>
                </a:solidFill>
              </a:rPr>
              <a:t>#{site_name} </a:t>
            </a:r>
            <a:r>
              <a:rPr sz="2800">
                <a:solidFill>
                  <a:srgbClr val="222321"/>
                </a:solidFill>
              </a:rPr>
              <a:t>means “insert the value of </a:t>
            </a:r>
            <a:r>
              <a:rPr b="1" sz="2800">
                <a:solidFill>
                  <a:srgbClr val="222321"/>
                </a:solidFill>
              </a:rPr>
              <a:t>site_name</a:t>
            </a:r>
            <a:r>
              <a:rPr sz="2800">
                <a:solidFill>
                  <a:srgbClr val="222321"/>
                </a:solidFill>
              </a:rPr>
              <a:t> here”</a:t>
            </a:r>
          </a:p>
        </p:txBody>
      </p:sp>
      <p:sp>
        <p:nvSpPr>
          <p:cNvPr id="6239" name="Shape 6239"/>
          <p:cNvSpPr/>
          <p:nvPr/>
        </p:nvSpPr>
        <p:spPr>
          <a:xfrm>
            <a:off x="813594" y="1981199"/>
            <a:ext cx="15159038" cy="1666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2800">
                <a:latin typeface="Consolas"/>
                <a:ea typeface="Consolas"/>
                <a:cs typeface="Consolas"/>
                <a:sym typeface="Consolas"/>
              </a:rPr>
              <a:t>node</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"iis_demo"</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"sites"</a:t>
            </a:r>
            <a:r>
              <a:rPr sz="2800">
                <a:solidFill>
                  <a:srgbClr val="666666"/>
                </a:solidFill>
                <a:latin typeface="Consolas"/>
                <a:ea typeface="Consolas"/>
                <a:cs typeface="Consolas"/>
                <a:sym typeface="Consolas"/>
              </a:rPr>
              <a:t>].each </a:t>
            </a:r>
            <a:r>
              <a:rPr b="1" sz="2800">
                <a:solidFill>
                  <a:srgbClr val="008000"/>
                </a:solidFill>
                <a:latin typeface="Consolas"/>
                <a:ea typeface="Consolas"/>
                <a:cs typeface="Consolas"/>
                <a:sym typeface="Consolas"/>
              </a:rPr>
              <a:t>do </a:t>
            </a:r>
            <a:r>
              <a:rPr b="1" sz="2800">
                <a:solidFill>
                  <a:srgbClr val="666666"/>
                </a:solidFill>
                <a:latin typeface="Consolas"/>
                <a:ea typeface="Consolas"/>
                <a:cs typeface="Consolas"/>
                <a:sym typeface="Consolas"/>
              </a:rPr>
              <a:t>|site_name, site_data|</a:t>
            </a:r>
            <a:endParaRPr>
              <a:latin typeface="Calibri"/>
              <a:ea typeface="Calibri"/>
              <a:cs typeface="Calibri"/>
              <a:sym typeface="Calibri"/>
            </a:endParaRPr>
          </a:p>
          <a:p>
            <a:pPr lvl="0">
              <a:defRPr sz="1800"/>
            </a:pPr>
            <a:r>
              <a:rPr sz="2800">
                <a:latin typeface="Consolas"/>
                <a:ea typeface="Consolas"/>
                <a:cs typeface="Consolas"/>
                <a:sym typeface="Consolas"/>
              </a:rPr>
              <a:t>    site_dir </a:t>
            </a:r>
            <a:r>
              <a:rPr sz="2800">
                <a:solidFill>
                  <a:srgbClr val="666666"/>
                </a:solidFill>
                <a:latin typeface="Consolas"/>
                <a:ea typeface="Consolas"/>
                <a:cs typeface="Consolas"/>
                <a:sym typeface="Consolas"/>
              </a:rPr>
              <a:t>= </a:t>
            </a:r>
            <a:r>
              <a:rPr sz="2800">
                <a:solidFill>
                  <a:srgbClr val="BA2121"/>
                </a:solidFill>
                <a:latin typeface="Consolas"/>
                <a:ea typeface="Consolas"/>
                <a:cs typeface="Consolas"/>
                <a:sym typeface="Consolas"/>
              </a:rPr>
              <a:t>"</a:t>
            </a:r>
            <a:r>
              <a:rPr b="1" sz="2800">
                <a:solidFill>
                  <a:srgbClr val="BB6688"/>
                </a:solidFill>
                <a:latin typeface="Consolas"/>
                <a:ea typeface="Consolas"/>
                <a:cs typeface="Consolas"/>
                <a:sym typeface="Consolas"/>
              </a:rPr>
              <a:t>#{</a:t>
            </a:r>
            <a:r>
              <a:rPr b="1" sz="2800">
                <a:solidFill>
                  <a:srgbClr val="880000"/>
                </a:solidFill>
                <a:latin typeface="Consolas"/>
                <a:ea typeface="Consolas"/>
                <a:cs typeface="Consolas"/>
                <a:sym typeface="Consolas"/>
              </a:rPr>
              <a:t>ENV</a:t>
            </a:r>
            <a:r>
              <a:rPr b="1" sz="2800">
                <a:solidFill>
                  <a:srgbClr val="666666"/>
                </a:solidFill>
                <a:latin typeface="Consolas"/>
                <a:ea typeface="Consolas"/>
                <a:cs typeface="Consolas"/>
                <a:sym typeface="Consolas"/>
              </a:rPr>
              <a:t>[</a:t>
            </a:r>
            <a:r>
              <a:rPr b="1" sz="2800">
                <a:solidFill>
                  <a:srgbClr val="BA2121"/>
                </a:solidFill>
                <a:latin typeface="Consolas"/>
                <a:ea typeface="Consolas"/>
                <a:cs typeface="Consolas"/>
                <a:sym typeface="Consolas"/>
              </a:rPr>
              <a:t>'SYSTEMDRIVE'</a:t>
            </a:r>
            <a:r>
              <a:rPr b="1" sz="2800">
                <a:solidFill>
                  <a:srgbClr val="666666"/>
                </a:solidFill>
                <a:latin typeface="Consolas"/>
                <a:ea typeface="Consolas"/>
                <a:cs typeface="Consolas"/>
                <a:sym typeface="Consolas"/>
              </a:rPr>
              <a:t>]</a:t>
            </a:r>
            <a:r>
              <a:rPr b="1" sz="2800">
                <a:solidFill>
                  <a:srgbClr val="BB6688"/>
                </a:solidFill>
                <a:latin typeface="Consolas"/>
                <a:ea typeface="Consolas"/>
                <a:cs typeface="Consolas"/>
                <a:sym typeface="Consolas"/>
              </a:rPr>
              <a:t>}</a:t>
            </a:r>
            <a:r>
              <a:rPr b="1" sz="2800">
                <a:solidFill>
                  <a:srgbClr val="BB6622"/>
                </a:solidFill>
                <a:latin typeface="Consolas"/>
                <a:ea typeface="Consolas"/>
                <a:cs typeface="Consolas"/>
                <a:sym typeface="Consolas"/>
              </a:rPr>
              <a:t>\\</a:t>
            </a:r>
            <a:r>
              <a:rPr b="1" sz="2800">
                <a:solidFill>
                  <a:srgbClr val="BA2121"/>
                </a:solidFill>
                <a:latin typeface="Consolas"/>
                <a:ea typeface="Consolas"/>
                <a:cs typeface="Consolas"/>
                <a:sym typeface="Consolas"/>
              </a:rPr>
              <a:t>inetpub</a:t>
            </a:r>
            <a:r>
              <a:rPr b="1" sz="2800">
                <a:solidFill>
                  <a:srgbClr val="BB6622"/>
                </a:solidFill>
                <a:latin typeface="Consolas"/>
                <a:ea typeface="Consolas"/>
                <a:cs typeface="Consolas"/>
                <a:sym typeface="Consolas"/>
              </a:rPr>
              <a:t>\\</a:t>
            </a:r>
            <a:r>
              <a:rPr b="1" sz="2800">
                <a:solidFill>
                  <a:srgbClr val="BA2121"/>
                </a:solidFill>
                <a:latin typeface="Consolas"/>
                <a:ea typeface="Consolas"/>
                <a:cs typeface="Consolas"/>
                <a:sym typeface="Consolas"/>
              </a:rPr>
              <a:t>wwwroot</a:t>
            </a:r>
            <a:r>
              <a:rPr b="1" sz="2800">
                <a:solidFill>
                  <a:srgbClr val="BB6622"/>
                </a:solidFill>
                <a:latin typeface="Consolas"/>
                <a:ea typeface="Consolas"/>
                <a:cs typeface="Consolas"/>
                <a:sym typeface="Consolas"/>
              </a:rPr>
              <a:t>\\</a:t>
            </a:r>
            <a:r>
              <a:rPr b="1" sz="2800">
                <a:solidFill>
                  <a:srgbClr val="BB6688"/>
                </a:solidFill>
                <a:latin typeface="Consolas"/>
                <a:ea typeface="Consolas"/>
                <a:cs typeface="Consolas"/>
                <a:sym typeface="Consolas"/>
              </a:rPr>
              <a:t>#{site_name}</a:t>
            </a:r>
            <a:r>
              <a:rPr b="1" sz="2800">
                <a:solidFill>
                  <a:srgbClr val="BA2121"/>
                </a:solidFill>
                <a:latin typeface="Consolas"/>
                <a:ea typeface="Consolas"/>
                <a:cs typeface="Consolas"/>
                <a:sym typeface="Consolas"/>
              </a:rPr>
              <a:t>”</a:t>
            </a:r>
            <a:endParaRPr>
              <a:latin typeface="Calibri"/>
              <a:ea typeface="Calibri"/>
              <a:cs typeface="Calibri"/>
              <a:sym typeface="Calibri"/>
            </a:endParaRPr>
          </a:p>
          <a:p>
            <a:pPr lvl="0">
              <a:defRPr sz="1800"/>
            </a:pPr>
            <a:endParaRPr b="1">
              <a:solidFill>
                <a:srgbClr val="BA2121"/>
              </a:solidFill>
              <a:latin typeface="Consolas"/>
              <a:ea typeface="Consolas"/>
              <a:cs typeface="Consolas"/>
              <a:sym typeface="Consolas"/>
            </a:endParaRPr>
          </a:p>
          <a:p>
            <a:pPr lvl="0">
              <a:defRPr sz="1800"/>
            </a:pPr>
            <a:r>
              <a:rPr sz="2800">
                <a:latin typeface="Consolas"/>
                <a:ea typeface="Consolas"/>
                <a:cs typeface="Consolas"/>
                <a:sym typeface="Consolas"/>
              </a:rPr>
              <a:t>    directory site_dir</a:t>
            </a:r>
          </a:p>
        </p:txBody>
      </p:sp>
      <p:sp>
        <p:nvSpPr>
          <p:cNvPr id="6240" name="Shape 6240"/>
          <p:cNvSpPr/>
          <p:nvPr/>
        </p:nvSpPr>
        <p:spPr>
          <a:xfrm>
            <a:off x="325363" y="1876479"/>
            <a:ext cx="15592565" cy="2029914"/>
          </a:xfrm>
          <a:prstGeom prst="rect">
            <a:avLst/>
          </a:prstGeom>
          <a:ln w="25400">
            <a:solidFill>
              <a:srgbClr val="4F81BD"/>
            </a:solidFill>
            <a:custDash>
              <a:ds d="200000" sp="200000"/>
            </a:custDash>
            <a:miter lim="400000"/>
          </a:ln>
          <a:effectLst>
            <a:outerShdw sx="100000" sy="100000" kx="0" ky="0" algn="b" rotWithShape="0" blurRad="38100" dist="23000" dir="5400000">
              <a:srgbClr val="000000">
                <a:alpha val="35000"/>
              </a:srgbClr>
            </a:outerShdw>
          </a:effectLst>
        </p:spPr>
        <p:txBody>
          <a:bodyPr lIns="0" tIns="0" rIns="0" bIns="0" anchor="ctr"/>
          <a:lstStyle/>
          <a:p>
            <a:pPr lvl="0"/>
          </a:p>
        </p:txBody>
      </p:sp>
    </p:spTree>
  </p:cSld>
  <p:clrMapOvr>
    <a:masterClrMapping/>
  </p:clrMapOvr>
  <p:transition spd="med" advClick="1"/>
</p:sld>
</file>

<file path=ppt/slides/slide4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4" name="Shape 624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Iterate over each IIS site </a:t>
            </a:r>
          </a:p>
        </p:txBody>
      </p:sp>
      <p:sp>
        <p:nvSpPr>
          <p:cNvPr id="6245" name="Shape 6245"/>
          <p:cNvSpPr/>
          <p:nvPr/>
        </p:nvSpPr>
        <p:spPr>
          <a:xfrm>
            <a:off x="889794" y="5061482"/>
            <a:ext cx="14097002" cy="225953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First pass</a:t>
            </a:r>
            <a:endParaRPr>
              <a:latin typeface="Calibri"/>
              <a:ea typeface="Calibri"/>
              <a:cs typeface="Calibri"/>
              <a:sym typeface="Calibri"/>
            </a:endParaRPr>
          </a:p>
          <a:p>
            <a:pPr lvl="1" marL="1533765"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The value of </a:t>
            </a:r>
            <a:r>
              <a:rPr sz="2800">
                <a:solidFill>
                  <a:srgbClr val="222321"/>
                </a:solidFill>
                <a:latin typeface="Courier"/>
                <a:ea typeface="Courier"/>
                <a:cs typeface="Courier"/>
                <a:sym typeface="Courier"/>
              </a:rPr>
              <a:t>site_dir</a:t>
            </a:r>
            <a:r>
              <a:rPr sz="2800">
                <a:solidFill>
                  <a:srgbClr val="222321"/>
                </a:solidFill>
                <a:latin typeface="Arial"/>
                <a:ea typeface="Arial"/>
                <a:cs typeface="Arial"/>
                <a:sym typeface="Arial"/>
              </a:rPr>
              <a:t> is the string “</a:t>
            </a:r>
            <a:r>
              <a:rPr sz="2800">
                <a:solidFill>
                  <a:srgbClr val="222321"/>
                </a:solidFill>
                <a:latin typeface="Courier"/>
                <a:ea typeface="Courier"/>
                <a:cs typeface="Courier"/>
                <a:sym typeface="Courier"/>
              </a:rPr>
              <a:t>c:\inetpub\wwwroot\clowns</a:t>
            </a:r>
            <a:r>
              <a:rPr sz="2800">
                <a:solidFill>
                  <a:srgbClr val="222321"/>
                </a:solidFill>
                <a:latin typeface="Arial"/>
                <a:ea typeface="Arial"/>
                <a:cs typeface="Arial"/>
                <a:sym typeface="Arial"/>
              </a:rPr>
              <a:t>”</a:t>
            </a:r>
            <a:endParaRPr>
              <a:latin typeface="Calibri"/>
              <a:ea typeface="Calibri"/>
              <a:cs typeface="Calibri"/>
              <a:sym typeface="Calibri"/>
            </a:endParaRPr>
          </a:p>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Second pass</a:t>
            </a:r>
            <a:endParaRPr>
              <a:latin typeface="Calibri"/>
              <a:ea typeface="Calibri"/>
              <a:cs typeface="Calibri"/>
              <a:sym typeface="Calibri"/>
            </a:endParaRPr>
          </a:p>
          <a:p>
            <a:pPr lvl="1" marL="1533765"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The value of </a:t>
            </a:r>
            <a:r>
              <a:rPr sz="2800">
                <a:solidFill>
                  <a:srgbClr val="222321"/>
                </a:solidFill>
                <a:latin typeface="Courier"/>
                <a:ea typeface="Courier"/>
                <a:cs typeface="Courier"/>
                <a:sym typeface="Courier"/>
              </a:rPr>
              <a:t>site_dir</a:t>
            </a:r>
            <a:r>
              <a:rPr sz="2800">
                <a:solidFill>
                  <a:srgbClr val="222321"/>
                </a:solidFill>
                <a:latin typeface="Arial"/>
                <a:ea typeface="Arial"/>
                <a:cs typeface="Arial"/>
                <a:sym typeface="Arial"/>
              </a:rPr>
              <a:t> is the string “</a:t>
            </a:r>
            <a:r>
              <a:rPr sz="2800">
                <a:solidFill>
                  <a:srgbClr val="222321"/>
                </a:solidFill>
                <a:latin typeface="Courier"/>
                <a:ea typeface="Courier"/>
                <a:cs typeface="Courier"/>
                <a:sym typeface="Courier"/>
              </a:rPr>
              <a:t>c:\inetpub\wwwroot\bears</a:t>
            </a:r>
            <a:r>
              <a:rPr sz="2800">
                <a:solidFill>
                  <a:srgbClr val="222321"/>
                </a:solidFill>
                <a:latin typeface="Arial"/>
                <a:ea typeface="Arial"/>
                <a:cs typeface="Arial"/>
                <a:sym typeface="Arial"/>
              </a:rPr>
              <a:t>”</a:t>
            </a:r>
          </a:p>
        </p:txBody>
      </p:sp>
      <p:sp>
        <p:nvSpPr>
          <p:cNvPr id="6246" name="Shape 6246"/>
          <p:cNvSpPr/>
          <p:nvPr/>
        </p:nvSpPr>
        <p:spPr>
          <a:xfrm>
            <a:off x="325363" y="1876479"/>
            <a:ext cx="15592565" cy="2029914"/>
          </a:xfrm>
          <a:prstGeom prst="rect">
            <a:avLst/>
          </a:prstGeom>
          <a:ln w="25400">
            <a:solidFill>
              <a:srgbClr val="4F81BD"/>
            </a:solidFill>
            <a:custDash>
              <a:ds d="200000" sp="200000"/>
            </a:custDash>
            <a:miter lim="400000"/>
          </a:ln>
          <a:effectLst>
            <a:outerShdw sx="100000" sy="100000" kx="0" ky="0" algn="b" rotWithShape="0" blurRad="38100" dist="23000" dir="5400000">
              <a:srgbClr val="000000">
                <a:alpha val="35000"/>
              </a:srgbClr>
            </a:outerShdw>
          </a:effectLst>
        </p:spPr>
        <p:txBody>
          <a:bodyPr lIns="0" tIns="0" rIns="0" bIns="0" anchor="ctr"/>
          <a:lstStyle/>
          <a:p>
            <a:pPr lvl="0"/>
          </a:p>
        </p:txBody>
      </p:sp>
      <p:sp>
        <p:nvSpPr>
          <p:cNvPr id="6247" name="Shape 6247"/>
          <p:cNvSpPr/>
          <p:nvPr/>
        </p:nvSpPr>
        <p:spPr>
          <a:xfrm>
            <a:off x="813594" y="1981200"/>
            <a:ext cx="15159038" cy="166623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sz="2800">
                <a:latin typeface="Consolas"/>
                <a:ea typeface="Consolas"/>
                <a:cs typeface="Consolas"/>
                <a:sym typeface="Consolas"/>
              </a:rPr>
              <a:t>node</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"iis_demo"</a:t>
            </a:r>
            <a:r>
              <a:rPr sz="2800">
                <a:solidFill>
                  <a:srgbClr val="666666"/>
                </a:solidFill>
                <a:latin typeface="Consolas"/>
                <a:ea typeface="Consolas"/>
                <a:cs typeface="Consolas"/>
                <a:sym typeface="Consolas"/>
              </a:rPr>
              <a:t>][</a:t>
            </a:r>
            <a:r>
              <a:rPr sz="2800">
                <a:solidFill>
                  <a:srgbClr val="BA2121"/>
                </a:solidFill>
                <a:latin typeface="Consolas"/>
                <a:ea typeface="Consolas"/>
                <a:cs typeface="Consolas"/>
                <a:sym typeface="Consolas"/>
              </a:rPr>
              <a:t>"sites"</a:t>
            </a:r>
            <a:r>
              <a:rPr sz="2800">
                <a:solidFill>
                  <a:srgbClr val="666666"/>
                </a:solidFill>
                <a:latin typeface="Consolas"/>
                <a:ea typeface="Consolas"/>
                <a:cs typeface="Consolas"/>
                <a:sym typeface="Consolas"/>
              </a:rPr>
              <a:t>].each </a:t>
            </a:r>
            <a:r>
              <a:rPr b="1" sz="2800">
                <a:solidFill>
                  <a:srgbClr val="008000"/>
                </a:solidFill>
                <a:latin typeface="Consolas"/>
                <a:ea typeface="Consolas"/>
                <a:cs typeface="Consolas"/>
                <a:sym typeface="Consolas"/>
              </a:rPr>
              <a:t>do </a:t>
            </a:r>
            <a:r>
              <a:rPr b="1" sz="2800">
                <a:solidFill>
                  <a:srgbClr val="666666"/>
                </a:solidFill>
                <a:latin typeface="Consolas"/>
                <a:ea typeface="Consolas"/>
                <a:cs typeface="Consolas"/>
                <a:sym typeface="Consolas"/>
              </a:rPr>
              <a:t>|site_name, site_data|</a:t>
            </a:r>
            <a:endParaRPr>
              <a:latin typeface="Calibri"/>
              <a:ea typeface="Calibri"/>
              <a:cs typeface="Calibri"/>
              <a:sym typeface="Calibri"/>
            </a:endParaRPr>
          </a:p>
          <a:p>
            <a:pPr lvl="0">
              <a:defRPr sz="1800"/>
            </a:pPr>
            <a:r>
              <a:rPr sz="2800">
                <a:latin typeface="Consolas"/>
                <a:ea typeface="Consolas"/>
                <a:cs typeface="Consolas"/>
                <a:sym typeface="Consolas"/>
              </a:rPr>
              <a:t>    site_dir </a:t>
            </a:r>
            <a:r>
              <a:rPr sz="2800">
                <a:solidFill>
                  <a:srgbClr val="666666"/>
                </a:solidFill>
                <a:latin typeface="Consolas"/>
                <a:ea typeface="Consolas"/>
                <a:cs typeface="Consolas"/>
                <a:sym typeface="Consolas"/>
              </a:rPr>
              <a:t>= </a:t>
            </a:r>
            <a:r>
              <a:rPr sz="2800">
                <a:solidFill>
                  <a:srgbClr val="BA2121"/>
                </a:solidFill>
                <a:latin typeface="Consolas"/>
                <a:ea typeface="Consolas"/>
                <a:cs typeface="Consolas"/>
                <a:sym typeface="Consolas"/>
              </a:rPr>
              <a:t>"</a:t>
            </a:r>
            <a:r>
              <a:rPr b="1" sz="2800">
                <a:solidFill>
                  <a:srgbClr val="BB6688"/>
                </a:solidFill>
                <a:latin typeface="Consolas"/>
                <a:ea typeface="Consolas"/>
                <a:cs typeface="Consolas"/>
                <a:sym typeface="Consolas"/>
              </a:rPr>
              <a:t>#{</a:t>
            </a:r>
            <a:r>
              <a:rPr b="1" sz="2800">
                <a:solidFill>
                  <a:srgbClr val="880000"/>
                </a:solidFill>
                <a:latin typeface="Consolas"/>
                <a:ea typeface="Consolas"/>
                <a:cs typeface="Consolas"/>
                <a:sym typeface="Consolas"/>
              </a:rPr>
              <a:t>ENV</a:t>
            </a:r>
            <a:r>
              <a:rPr b="1" sz="2800">
                <a:solidFill>
                  <a:srgbClr val="666666"/>
                </a:solidFill>
                <a:latin typeface="Consolas"/>
                <a:ea typeface="Consolas"/>
                <a:cs typeface="Consolas"/>
                <a:sym typeface="Consolas"/>
              </a:rPr>
              <a:t>[</a:t>
            </a:r>
            <a:r>
              <a:rPr b="1" sz="2800">
                <a:solidFill>
                  <a:srgbClr val="BA2121"/>
                </a:solidFill>
                <a:latin typeface="Consolas"/>
                <a:ea typeface="Consolas"/>
                <a:cs typeface="Consolas"/>
                <a:sym typeface="Consolas"/>
              </a:rPr>
              <a:t>'SYSTEMDRIVE'</a:t>
            </a:r>
            <a:r>
              <a:rPr b="1" sz="2800">
                <a:solidFill>
                  <a:srgbClr val="666666"/>
                </a:solidFill>
                <a:latin typeface="Consolas"/>
                <a:ea typeface="Consolas"/>
                <a:cs typeface="Consolas"/>
                <a:sym typeface="Consolas"/>
              </a:rPr>
              <a:t>]</a:t>
            </a:r>
            <a:r>
              <a:rPr b="1" sz="2800">
                <a:solidFill>
                  <a:srgbClr val="BB6688"/>
                </a:solidFill>
                <a:latin typeface="Consolas"/>
                <a:ea typeface="Consolas"/>
                <a:cs typeface="Consolas"/>
                <a:sym typeface="Consolas"/>
              </a:rPr>
              <a:t>}</a:t>
            </a:r>
            <a:r>
              <a:rPr b="1" sz="2800">
                <a:solidFill>
                  <a:srgbClr val="BB6622"/>
                </a:solidFill>
                <a:latin typeface="Consolas"/>
                <a:ea typeface="Consolas"/>
                <a:cs typeface="Consolas"/>
                <a:sym typeface="Consolas"/>
              </a:rPr>
              <a:t>\\</a:t>
            </a:r>
            <a:r>
              <a:rPr b="1" sz="2800">
                <a:solidFill>
                  <a:srgbClr val="BA2121"/>
                </a:solidFill>
                <a:latin typeface="Consolas"/>
                <a:ea typeface="Consolas"/>
                <a:cs typeface="Consolas"/>
                <a:sym typeface="Consolas"/>
              </a:rPr>
              <a:t>inetpub</a:t>
            </a:r>
            <a:r>
              <a:rPr b="1" sz="2800">
                <a:solidFill>
                  <a:srgbClr val="BB6622"/>
                </a:solidFill>
                <a:latin typeface="Consolas"/>
                <a:ea typeface="Consolas"/>
                <a:cs typeface="Consolas"/>
                <a:sym typeface="Consolas"/>
              </a:rPr>
              <a:t>\\</a:t>
            </a:r>
            <a:r>
              <a:rPr b="1" sz="2800">
                <a:solidFill>
                  <a:srgbClr val="BA2121"/>
                </a:solidFill>
                <a:latin typeface="Consolas"/>
                <a:ea typeface="Consolas"/>
                <a:cs typeface="Consolas"/>
                <a:sym typeface="Consolas"/>
              </a:rPr>
              <a:t>wwwroot</a:t>
            </a:r>
            <a:r>
              <a:rPr b="1" sz="2800">
                <a:solidFill>
                  <a:srgbClr val="BB6622"/>
                </a:solidFill>
                <a:latin typeface="Consolas"/>
                <a:ea typeface="Consolas"/>
                <a:cs typeface="Consolas"/>
                <a:sym typeface="Consolas"/>
              </a:rPr>
              <a:t>\\</a:t>
            </a:r>
            <a:r>
              <a:rPr b="1" sz="2800">
                <a:solidFill>
                  <a:srgbClr val="BB6688"/>
                </a:solidFill>
                <a:latin typeface="Consolas"/>
                <a:ea typeface="Consolas"/>
                <a:cs typeface="Consolas"/>
                <a:sym typeface="Consolas"/>
              </a:rPr>
              <a:t>#{site_name}</a:t>
            </a:r>
            <a:r>
              <a:rPr sz="2800">
                <a:solidFill>
                  <a:srgbClr val="BA2121"/>
                </a:solidFill>
                <a:latin typeface="Consolas"/>
                <a:ea typeface="Consolas"/>
                <a:cs typeface="Consolas"/>
                <a:sym typeface="Consolas"/>
              </a:rPr>
              <a:t>"</a:t>
            </a:r>
            <a:endParaRPr>
              <a:latin typeface="Calibri"/>
              <a:ea typeface="Calibri"/>
              <a:cs typeface="Calibri"/>
              <a:sym typeface="Calibri"/>
            </a:endParaRPr>
          </a:p>
          <a:p>
            <a:pPr lvl="0">
              <a:defRPr sz="1800"/>
            </a:pPr>
            <a:endParaRPr b="1">
              <a:solidFill>
                <a:srgbClr val="BA2121"/>
              </a:solidFill>
              <a:latin typeface="Consolas"/>
              <a:ea typeface="Consolas"/>
              <a:cs typeface="Consolas"/>
              <a:sym typeface="Consolas"/>
            </a:endParaRPr>
          </a:p>
          <a:p>
            <a:pPr lvl="0">
              <a:defRPr sz="1800"/>
            </a:pPr>
            <a:r>
              <a:rPr sz="2800">
                <a:latin typeface="Consolas"/>
                <a:ea typeface="Consolas"/>
                <a:cs typeface="Consolas"/>
                <a:sym typeface="Consolas"/>
              </a:rPr>
              <a:t>    directory site_dir</a:t>
            </a:r>
          </a:p>
        </p:txBody>
      </p:sp>
    </p:spTree>
  </p:cSld>
  <p:clrMapOvr>
    <a:masterClrMapping/>
  </p:clrMapOvr>
  <p:transition spd="med" advClick="1"/>
</p:sld>
</file>

<file path=ppt/slides/slide4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253" name="Group 6253"/>
          <p:cNvGrpSpPr/>
          <p:nvPr/>
        </p:nvGrpSpPr>
        <p:grpSpPr>
          <a:xfrm>
            <a:off x="10605536" y="5283199"/>
            <a:ext cx="5461536" cy="3225801"/>
            <a:chOff x="0" y="0"/>
            <a:chExt cx="5461535" cy="3225800"/>
          </a:xfrm>
        </p:grpSpPr>
        <p:sp>
          <p:nvSpPr>
            <p:cNvPr id="6251" name="Shape 6251"/>
            <p:cNvSpPr/>
            <p:nvPr/>
          </p:nvSpPr>
          <p:spPr>
            <a:xfrm>
              <a:off x="-1" y="0"/>
              <a:ext cx="5461537" cy="32258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252" name="Shape 6252"/>
            <p:cNvSpPr/>
            <p:nvPr/>
          </p:nvSpPr>
          <p:spPr>
            <a:xfrm>
              <a:off x="-1" y="-1"/>
              <a:ext cx="54615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4800">
                  <a:solidFill>
                    <a:srgbClr val="A40800"/>
                  </a:solidFill>
                  <a:latin typeface="Courier"/>
                  <a:ea typeface="Courier"/>
                  <a:cs typeface="Courier"/>
                  <a:sym typeface="Courier"/>
                </a:rPr>
                <a:t>   </a:t>
              </a:r>
            </a:p>
          </p:txBody>
        </p:sp>
      </p:grpSp>
      <p:sp>
        <p:nvSpPr>
          <p:cNvPr id="6254" name="Shape 6254"/>
          <p:cNvSpPr/>
          <p:nvPr>
            <p:ph type="title"/>
          </p:nvPr>
        </p:nvSpPr>
        <p:spPr>
          <a:xfrm>
            <a:off x="800271" y="177800"/>
            <a:ext cx="14657235" cy="1117600"/>
          </a:xfrm>
          <a:prstGeom prst="rect">
            <a:avLst/>
          </a:prstGeom>
        </p:spPr>
        <p:txBody>
          <a:bodyPr lIns="0" tIns="0" rIns="0" bIns="0">
            <a:normAutofit fontScale="100000" lnSpcReduction="0"/>
          </a:bodyPr>
          <a:lstStyle>
            <a:lvl1pPr defTabSz="859536">
              <a:defRPr sz="6486">
                <a:effectLst>
                  <a:outerShdw sx="100000" sy="100000" kx="0" ky="0" algn="b" rotWithShape="0" blurRad="35814" dist="35814" dir="2700000">
                    <a:srgbClr val="C0C0C0"/>
                  </a:outerShdw>
                </a:effectLst>
              </a:defRPr>
            </a:lvl1pPr>
          </a:lstStyle>
          <a:p>
            <a:pPr lvl="0">
              <a:defRPr sz="1800">
                <a:solidFill>
                  <a:srgbClr val="000000"/>
                </a:solidFill>
                <a:effectLst/>
              </a:defRPr>
            </a:pPr>
            <a:r>
              <a:rPr sz="6486">
                <a:solidFill>
                  <a:srgbClr val="FFFFFF"/>
                </a:solidFill>
                <a:effectLst>
                  <a:outerShdw sx="100000" sy="100000" kx="0" ky="0" algn="b" rotWithShape="0" blurRad="35814" dist="35814" dir="2700000">
                    <a:srgbClr val="C0C0C0"/>
                  </a:outerShdw>
                </a:effectLst>
              </a:rPr>
              <a:t>Pop Quiz: Variables and interpolation </a:t>
            </a:r>
          </a:p>
        </p:txBody>
      </p:sp>
      <p:sp>
        <p:nvSpPr>
          <p:cNvPr id="6255" name="Shape 6255"/>
          <p:cNvSpPr/>
          <p:nvPr>
            <p:ph type="body" idx="1"/>
          </p:nvPr>
        </p:nvSpPr>
        <p:spPr>
          <a:xfrm>
            <a:off x="838281" y="4191000"/>
            <a:ext cx="15266893" cy="1117600"/>
          </a:xfrm>
          <a:prstGeom prst="rect">
            <a:avLst/>
          </a:prstGeom>
        </p:spPr>
        <p:txBody>
          <a:bodyPr>
            <a:normAutofit fontScale="100000" lnSpcReduction="0"/>
          </a:bodyPr>
          <a:lstStyle>
            <a:lvl1pPr marL="944574" indent="-944574"/>
          </a:lstStyle>
          <a:p>
            <a:pPr lvl="0">
              <a:defRPr sz="1800"/>
            </a:pPr>
            <a:r>
              <a:rPr sz="4600"/>
              <a:t>What directory will be created in each of the following?</a:t>
            </a:r>
          </a:p>
        </p:txBody>
      </p:sp>
      <p:grpSp>
        <p:nvGrpSpPr>
          <p:cNvPr id="6258" name="Group 6258"/>
          <p:cNvGrpSpPr/>
          <p:nvPr/>
        </p:nvGrpSpPr>
        <p:grpSpPr>
          <a:xfrm>
            <a:off x="596957" y="5283199"/>
            <a:ext cx="9818061" cy="3225801"/>
            <a:chOff x="0" y="0"/>
            <a:chExt cx="9818060" cy="3225800"/>
          </a:xfrm>
        </p:grpSpPr>
        <p:sp>
          <p:nvSpPr>
            <p:cNvPr id="6256" name="Shape 6256"/>
            <p:cNvSpPr/>
            <p:nvPr/>
          </p:nvSpPr>
          <p:spPr>
            <a:xfrm>
              <a:off x="-1" y="0"/>
              <a:ext cx="9818061" cy="32258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257" name="Shape 6257"/>
            <p:cNvSpPr/>
            <p:nvPr/>
          </p:nvSpPr>
          <p:spPr>
            <a:xfrm>
              <a:off x="-1" y="-1"/>
              <a:ext cx="9818061" cy="287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3200">
                  <a:latin typeface="Courier"/>
                  <a:ea typeface="Courier"/>
                  <a:cs typeface="Courier"/>
                  <a:sym typeface="Courier"/>
                </a:rPr>
                <a:t>Directory</a:t>
              </a:r>
              <a:r>
                <a:rPr sz="3200">
                  <a:solidFill>
                    <a:srgbClr val="A40800"/>
                  </a:solidFill>
                  <a:latin typeface="Courier"/>
                  <a:ea typeface="Courier"/>
                  <a:cs typeface="Courier"/>
                  <a:sym typeface="Courier"/>
                </a:rPr>
                <a:t> site_dir </a:t>
              </a:r>
              <a:r>
                <a:rPr sz="3200">
                  <a:solidFill>
                    <a:srgbClr val="3F691E"/>
                  </a:solidFill>
                  <a:latin typeface="Courier"/>
                  <a:ea typeface="Courier"/>
                  <a:cs typeface="Courier"/>
                  <a:sym typeface="Courier"/>
                </a:rPr>
                <a:t>do</a:t>
              </a:r>
              <a:r>
                <a:rPr sz="3200">
                  <a:solidFill>
                    <a:srgbClr val="A40800"/>
                  </a:solidFill>
                  <a:latin typeface="Courier"/>
                  <a:ea typeface="Courier"/>
                  <a:cs typeface="Courier"/>
                  <a:sym typeface="Courier"/>
                </a:rPr>
                <a:t> </a:t>
              </a:r>
              <a:r>
                <a:rPr sz="3200">
                  <a:latin typeface="Courier"/>
                  <a:ea typeface="Courier"/>
                  <a:cs typeface="Courier"/>
                  <a:sym typeface="Courier"/>
                </a:rPr>
                <a:t>...</a:t>
              </a:r>
              <a:endParaRPr sz="3200">
                <a:solidFill>
                  <a:srgbClr val="A40800"/>
                </a:solidFill>
                <a:latin typeface="Calibri"/>
                <a:ea typeface="Calibri"/>
                <a:cs typeface="Calibri"/>
                <a:sym typeface="Calibri"/>
              </a:endParaRPr>
            </a:p>
            <a:p>
              <a:pPr lvl="4">
                <a:defRPr sz="1800"/>
              </a:pPr>
              <a:endParaRPr sz="3200">
                <a:latin typeface="Calibri"/>
                <a:ea typeface="Calibri"/>
                <a:cs typeface="Calibri"/>
                <a:sym typeface="Calibri"/>
              </a:endParaRPr>
            </a:p>
            <a:p>
              <a:pPr lvl="4">
                <a:defRPr sz="1800"/>
              </a:pPr>
              <a:r>
                <a:rPr sz="3200">
                  <a:latin typeface="Courier"/>
                  <a:ea typeface="Courier"/>
                  <a:cs typeface="Courier"/>
                  <a:sym typeface="Courier"/>
                </a:rPr>
                <a:t>directory</a:t>
              </a:r>
              <a:r>
                <a:rPr sz="3200">
                  <a:solidFill>
                    <a:srgbClr val="A40800"/>
                  </a:solidFill>
                  <a:latin typeface="Courier"/>
                  <a:ea typeface="Courier"/>
                  <a:cs typeface="Courier"/>
                  <a:sym typeface="Courier"/>
                </a:rPr>
                <a:t> "site_dir" </a:t>
              </a:r>
              <a:r>
                <a:rPr sz="3200">
                  <a:solidFill>
                    <a:srgbClr val="3F691E"/>
                  </a:solidFill>
                  <a:latin typeface="Courier"/>
                  <a:ea typeface="Courier"/>
                  <a:cs typeface="Courier"/>
                  <a:sym typeface="Courier"/>
                </a:rPr>
                <a:t>do</a:t>
              </a:r>
              <a:r>
                <a:rPr sz="3200">
                  <a:solidFill>
                    <a:srgbClr val="A40800"/>
                  </a:solidFill>
                  <a:latin typeface="Courier"/>
                  <a:ea typeface="Courier"/>
                  <a:cs typeface="Courier"/>
                  <a:sym typeface="Courier"/>
                </a:rPr>
                <a:t> </a:t>
              </a:r>
              <a:r>
                <a:rPr sz="3200">
                  <a:latin typeface="Courier"/>
                  <a:ea typeface="Courier"/>
                  <a:cs typeface="Courier"/>
                  <a:sym typeface="Courier"/>
                </a:rPr>
                <a:t>...</a:t>
              </a:r>
              <a:endParaRPr sz="3200">
                <a:solidFill>
                  <a:srgbClr val="A40800"/>
                </a:solidFill>
                <a:latin typeface="Calibri"/>
                <a:ea typeface="Calibri"/>
                <a:cs typeface="Calibri"/>
                <a:sym typeface="Calibri"/>
              </a:endParaRPr>
            </a:p>
            <a:p>
              <a:pPr lvl="4">
                <a:defRPr sz="1800"/>
              </a:pPr>
              <a:endParaRPr sz="3200">
                <a:latin typeface="Calibri"/>
                <a:ea typeface="Calibri"/>
                <a:cs typeface="Calibri"/>
                <a:sym typeface="Calibri"/>
              </a:endParaRPr>
            </a:p>
            <a:p>
              <a:pPr lvl="4">
                <a:defRPr sz="1800"/>
              </a:pPr>
              <a:r>
                <a:rPr sz="3200">
                  <a:latin typeface="Courier"/>
                  <a:ea typeface="Courier"/>
                  <a:cs typeface="Courier"/>
                  <a:sym typeface="Courier"/>
                </a:rPr>
                <a:t>directory</a:t>
              </a:r>
              <a:r>
                <a:rPr sz="3200">
                  <a:solidFill>
                    <a:srgbClr val="A40800"/>
                  </a:solidFill>
                  <a:latin typeface="Courier"/>
                  <a:ea typeface="Courier"/>
                  <a:cs typeface="Courier"/>
                  <a:sym typeface="Courier"/>
                </a:rPr>
                <a:t> "#{site_dir}" </a:t>
              </a:r>
              <a:r>
                <a:rPr sz="3200">
                  <a:solidFill>
                    <a:srgbClr val="3F691E"/>
                  </a:solidFill>
                  <a:latin typeface="Courier"/>
                  <a:ea typeface="Courier"/>
                  <a:cs typeface="Courier"/>
                  <a:sym typeface="Courier"/>
                </a:rPr>
                <a:t>do</a:t>
              </a:r>
              <a:r>
                <a:rPr sz="3200">
                  <a:solidFill>
                    <a:srgbClr val="A40800"/>
                  </a:solidFill>
                  <a:latin typeface="Courier"/>
                  <a:ea typeface="Courier"/>
                  <a:cs typeface="Courier"/>
                  <a:sym typeface="Courier"/>
                </a:rPr>
                <a:t> </a:t>
              </a:r>
              <a:r>
                <a:rPr sz="3200">
                  <a:latin typeface="Courier"/>
                  <a:ea typeface="Courier"/>
                  <a:cs typeface="Courier"/>
                  <a:sym typeface="Courier"/>
                </a:rPr>
                <a:t>...</a:t>
              </a:r>
            </a:p>
          </p:txBody>
        </p:sp>
      </p:grpSp>
      <p:grpSp>
        <p:nvGrpSpPr>
          <p:cNvPr id="6261" name="Group 6261"/>
          <p:cNvGrpSpPr/>
          <p:nvPr/>
        </p:nvGrpSpPr>
        <p:grpSpPr>
          <a:xfrm>
            <a:off x="622359" y="2832099"/>
            <a:ext cx="11151693" cy="1092201"/>
            <a:chOff x="0" y="0"/>
            <a:chExt cx="11151692" cy="1092200"/>
          </a:xfrm>
        </p:grpSpPr>
        <p:sp>
          <p:nvSpPr>
            <p:cNvPr id="6259" name="Shape 6259"/>
            <p:cNvSpPr/>
            <p:nvPr/>
          </p:nvSpPr>
          <p:spPr>
            <a:xfrm>
              <a:off x="-1" y="0"/>
              <a:ext cx="11151693" cy="10922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260" name="Shape 6260"/>
            <p:cNvSpPr/>
            <p:nvPr/>
          </p:nvSpPr>
          <p:spPr>
            <a:xfrm>
              <a:off x="-1" y="-1"/>
              <a:ext cx="11151693"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3200">
                  <a:latin typeface="Courier"/>
                  <a:ea typeface="Courier"/>
                  <a:cs typeface="Courier"/>
                  <a:sym typeface="Courier"/>
                </a:rPr>
                <a:t>site_dir=</a:t>
              </a:r>
              <a:r>
                <a:rPr sz="3200">
                  <a:solidFill>
                    <a:srgbClr val="BA2121"/>
                  </a:solidFill>
                  <a:latin typeface="Courier"/>
                  <a:ea typeface="Courier"/>
                  <a:cs typeface="Courier"/>
                  <a:sym typeface="Courier"/>
                </a:rPr>
                <a:t>"c:\foo\foobar"</a:t>
              </a:r>
            </a:p>
          </p:txBody>
        </p:sp>
      </p:grpSp>
      <p:sp>
        <p:nvSpPr>
          <p:cNvPr id="6262" name="Shape 6262"/>
          <p:cNvSpPr/>
          <p:nvPr/>
        </p:nvSpPr>
        <p:spPr>
          <a:xfrm>
            <a:off x="838281" y="1892300"/>
            <a:ext cx="15266893" cy="7366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741711" indent="-1741711">
              <a:spcBef>
                <a:spcPts val="1200"/>
              </a:spcBef>
              <a:buClr>
                <a:srgbClr val="ED781C"/>
              </a:buClr>
              <a:buSzPct val="100000"/>
              <a:buFont typeface="Arial"/>
              <a:buChar char="•"/>
              <a:defRPr sz="1800"/>
            </a:pPr>
            <a:r>
              <a:rPr sz="4800">
                <a:latin typeface="Arial"/>
                <a:ea typeface="Arial"/>
                <a:cs typeface="Arial"/>
                <a:sym typeface="Arial"/>
              </a:rPr>
              <a:t>Given the following variable for '</a:t>
            </a:r>
            <a:r>
              <a:rPr sz="4800">
                <a:latin typeface="Courier"/>
                <a:ea typeface="Courier"/>
                <a:cs typeface="Courier"/>
                <a:sym typeface="Courier"/>
              </a:rPr>
              <a:t>document_root</a:t>
            </a:r>
            <a:r>
              <a:rPr sz="4800">
                <a:latin typeface="Arial"/>
                <a:ea typeface="Arial"/>
                <a:cs typeface="Arial"/>
                <a:sym typeface="Arial"/>
              </a:rPr>
              <a:t>'</a:t>
            </a:r>
          </a:p>
        </p:txBody>
      </p:sp>
      <p:grpSp>
        <p:nvGrpSpPr>
          <p:cNvPr id="6265" name="Group 6265"/>
          <p:cNvGrpSpPr/>
          <p:nvPr/>
        </p:nvGrpSpPr>
        <p:grpSpPr>
          <a:xfrm>
            <a:off x="10605536" y="5283199"/>
            <a:ext cx="5461536" cy="3225801"/>
            <a:chOff x="0" y="0"/>
            <a:chExt cx="5461535" cy="3225800"/>
          </a:xfrm>
        </p:grpSpPr>
        <p:sp>
          <p:nvSpPr>
            <p:cNvPr id="6263" name="Shape 6263"/>
            <p:cNvSpPr/>
            <p:nvPr/>
          </p:nvSpPr>
          <p:spPr>
            <a:xfrm>
              <a:off x="-1" y="0"/>
              <a:ext cx="5461537" cy="32258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sz="3200">
                  <a:solidFill>
                    <a:srgbClr val="A40800"/>
                  </a:solidFill>
                  <a:latin typeface="Courier"/>
                  <a:ea typeface="Courier"/>
                  <a:cs typeface="Courier"/>
                  <a:sym typeface="Courier"/>
                </a:defRPr>
              </a:pPr>
            </a:p>
          </p:txBody>
        </p:sp>
        <p:sp>
          <p:nvSpPr>
            <p:cNvPr id="6264" name="Shape 6264"/>
            <p:cNvSpPr/>
            <p:nvPr/>
          </p:nvSpPr>
          <p:spPr>
            <a:xfrm>
              <a:off x="-1" y="-1"/>
              <a:ext cx="5461537" cy="2870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3200">
                  <a:solidFill>
                    <a:srgbClr val="A40800"/>
                  </a:solidFill>
                  <a:latin typeface="Courier"/>
                  <a:ea typeface="Courier"/>
                  <a:cs typeface="Courier"/>
                  <a:sym typeface="Courier"/>
                </a:rPr>
                <a:t>c:\foo\bar</a:t>
              </a:r>
              <a:endParaRPr>
                <a:latin typeface="Calibri"/>
                <a:ea typeface="Calibri"/>
                <a:cs typeface="Calibri"/>
                <a:sym typeface="Calibri"/>
              </a:endParaRPr>
            </a:p>
            <a:p>
              <a:pPr lvl="4">
                <a:defRPr sz="1800"/>
              </a:pPr>
              <a:endParaRPr sz="3200">
                <a:solidFill>
                  <a:srgbClr val="A40800"/>
                </a:solidFill>
                <a:latin typeface="Calibri"/>
                <a:ea typeface="Calibri"/>
                <a:cs typeface="Calibri"/>
                <a:sym typeface="Calibri"/>
              </a:endParaRPr>
            </a:p>
            <a:p>
              <a:pPr lvl="4">
                <a:defRPr sz="1800"/>
              </a:pPr>
              <a:r>
                <a:rPr sz="3200">
                  <a:solidFill>
                    <a:srgbClr val="A40800"/>
                  </a:solidFill>
                  <a:latin typeface="Courier"/>
                  <a:ea typeface="Courier"/>
                  <a:cs typeface="Courier"/>
                  <a:sym typeface="Courier"/>
                </a:rPr>
                <a:t>c:\site_dir</a:t>
              </a:r>
              <a:endParaRPr sz="3200">
                <a:solidFill>
                  <a:srgbClr val="A40800"/>
                </a:solidFill>
                <a:latin typeface="Calibri"/>
                <a:ea typeface="Calibri"/>
                <a:cs typeface="Calibri"/>
                <a:sym typeface="Calibri"/>
              </a:endParaRPr>
            </a:p>
            <a:p>
              <a:pPr lvl="4">
                <a:defRPr sz="1800"/>
              </a:pPr>
              <a:endParaRPr sz="3200">
                <a:solidFill>
                  <a:srgbClr val="A40800"/>
                </a:solidFill>
                <a:latin typeface="Calibri"/>
                <a:ea typeface="Calibri"/>
                <a:cs typeface="Calibri"/>
                <a:sym typeface="Calibri"/>
              </a:endParaRPr>
            </a:p>
            <a:p>
              <a:pPr lvl="4">
                <a:defRPr sz="1800"/>
              </a:pPr>
              <a:r>
                <a:rPr sz="3200">
                  <a:solidFill>
                    <a:srgbClr val="A40800"/>
                  </a:solidFill>
                  <a:latin typeface="Courier"/>
                  <a:ea typeface="Courier"/>
                  <a:cs typeface="Courier"/>
                  <a:sym typeface="Courier"/>
                </a:rPr>
                <a:t>c:\foo\bar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65" grpId="1"/>
    </p:bldLst>
  </p:timing>
</p:sld>
</file>

<file path=ppt/slides/slide4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9" name="Shape 6269"/>
          <p:cNvSpPr/>
          <p:nvPr>
            <p:ph type="title"/>
          </p:nvPr>
        </p:nvSpPr>
        <p:spPr>
          <a:xfrm>
            <a:off x="800271" y="177800"/>
            <a:ext cx="14657235" cy="1117600"/>
          </a:xfrm>
          <a:prstGeom prst="rect">
            <a:avLst/>
          </a:prstGeom>
        </p:spPr>
        <p:txBody>
          <a:bodyPr lIns="0" tIns="0" rIns="0" bIns="0">
            <a:normAutofit fontScale="100000" lnSpcReduction="0"/>
          </a:bodyPr>
          <a:lstStyle/>
          <a:p>
            <a:pPr lvl="0" defTabSz="722376">
              <a:defRPr sz="1800">
                <a:solidFill>
                  <a:srgbClr val="000000"/>
                </a:solidFill>
                <a:effectLst/>
              </a:defRPr>
            </a:pPr>
            <a:r>
              <a:rPr sz="3400">
                <a:solidFill>
                  <a:srgbClr val="FFFFFF"/>
                </a:solidFill>
                <a:effectLst>
                  <a:outerShdw sx="100000" sy="100000" kx="0" ky="0" algn="b" rotWithShape="0" blurRad="25400" dist="30098" dir="2700000">
                    <a:srgbClr val="C0C0C0"/>
                  </a:outerShdw>
                </a:effectLst>
              </a:rPr>
              <a:t>Exercise: </a:t>
            </a:r>
            <a:br>
              <a:rPr sz="3400">
                <a:solidFill>
                  <a:srgbClr val="FFFFFF"/>
                </a:solidFill>
                <a:effectLst>
                  <a:outerShdw sx="100000" sy="100000" kx="0" ky="0" algn="b" rotWithShape="0" blurRad="25400" dist="30098" dir="2700000">
                    <a:srgbClr val="C0C0C0"/>
                  </a:outerShdw>
                </a:effectLst>
              </a:rPr>
            </a:br>
            <a:r>
              <a:rPr sz="3700">
                <a:solidFill>
                  <a:srgbClr val="FFFFFF"/>
                </a:solidFill>
                <a:effectLst>
                  <a:outerShdw sx="100000" sy="100000" kx="0" ky="0" algn="b" rotWithShape="0" blurRad="25400" dist="30098" dir="2700000">
                    <a:srgbClr val="C0C0C0"/>
                  </a:outerShdw>
                </a:effectLst>
              </a:rPr>
              <a:t>Add an iis_site resource to install the new sites</a:t>
            </a:r>
          </a:p>
        </p:txBody>
      </p:sp>
      <p:sp>
        <p:nvSpPr>
          <p:cNvPr id="6270" name="Shape 6270"/>
          <p:cNvSpPr/>
          <p:nvPr/>
        </p:nvSpPr>
        <p:spPr>
          <a:xfrm>
            <a:off x="540792" y="3405074"/>
            <a:ext cx="15478676" cy="2000252"/>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271" name="Shape 6271"/>
          <p:cNvSpPr/>
          <p:nvPr/>
        </p:nvSpPr>
        <p:spPr>
          <a:xfrm>
            <a:off x="242094" y="1828799"/>
            <a:ext cx="15771812" cy="3304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2400">
                <a:latin typeface="Consolas"/>
                <a:ea typeface="Consolas"/>
                <a:cs typeface="Consolas"/>
                <a:sym typeface="Consolas"/>
              </a:rPr>
              <a:t>node</a:t>
            </a:r>
            <a:r>
              <a:rPr sz="2400">
                <a:solidFill>
                  <a:srgbClr val="666666"/>
                </a:solidFill>
                <a:latin typeface="Consolas"/>
                <a:ea typeface="Consolas"/>
                <a:cs typeface="Consolas"/>
                <a:sym typeface="Consolas"/>
              </a:rPr>
              <a:t>[</a:t>
            </a:r>
            <a:r>
              <a:rPr sz="2400">
                <a:solidFill>
                  <a:srgbClr val="BA2121"/>
                </a:solidFill>
                <a:latin typeface="Consolas"/>
                <a:ea typeface="Consolas"/>
                <a:cs typeface="Consolas"/>
                <a:sym typeface="Consolas"/>
              </a:rPr>
              <a:t>"iis_demo"</a:t>
            </a:r>
            <a:r>
              <a:rPr sz="2400">
                <a:solidFill>
                  <a:srgbClr val="666666"/>
                </a:solidFill>
                <a:latin typeface="Consolas"/>
                <a:ea typeface="Consolas"/>
                <a:cs typeface="Consolas"/>
                <a:sym typeface="Consolas"/>
              </a:rPr>
              <a:t>][</a:t>
            </a:r>
            <a:r>
              <a:rPr sz="2400">
                <a:solidFill>
                  <a:srgbClr val="BA2121"/>
                </a:solidFill>
                <a:latin typeface="Consolas"/>
                <a:ea typeface="Consolas"/>
                <a:cs typeface="Consolas"/>
                <a:sym typeface="Consolas"/>
              </a:rPr>
              <a:t>"sites"</a:t>
            </a:r>
            <a:r>
              <a:rPr sz="2400">
                <a:solidFill>
                  <a:srgbClr val="666666"/>
                </a:solidFill>
                <a:latin typeface="Consolas"/>
                <a:ea typeface="Consolas"/>
                <a:cs typeface="Consolas"/>
                <a:sym typeface="Consolas"/>
              </a:rPr>
              <a:t>].each </a:t>
            </a:r>
            <a:r>
              <a:rPr b="1" sz="2400">
                <a:solidFill>
                  <a:srgbClr val="008000"/>
                </a:solidFill>
                <a:latin typeface="Consolas"/>
                <a:ea typeface="Consolas"/>
                <a:cs typeface="Consolas"/>
                <a:sym typeface="Consolas"/>
              </a:rPr>
              <a:t>do </a:t>
            </a:r>
            <a:r>
              <a:rPr b="1" sz="2400">
                <a:solidFill>
                  <a:srgbClr val="666666"/>
                </a:solidFill>
                <a:latin typeface="Consolas"/>
                <a:ea typeface="Consolas"/>
                <a:cs typeface="Consolas"/>
                <a:sym typeface="Consolas"/>
              </a:rPr>
              <a:t>|site_name, site_data|</a:t>
            </a:r>
            <a:endParaRPr>
              <a:latin typeface="Calibri"/>
              <a:ea typeface="Calibri"/>
              <a:cs typeface="Calibri"/>
              <a:sym typeface="Calibri"/>
            </a:endParaRPr>
          </a:p>
          <a:p>
            <a:pPr lvl="0">
              <a:defRPr sz="1800"/>
            </a:pPr>
            <a:r>
              <a:rPr sz="2400">
                <a:latin typeface="Consolas"/>
                <a:ea typeface="Consolas"/>
                <a:cs typeface="Consolas"/>
                <a:sym typeface="Consolas"/>
              </a:rPr>
              <a:t>    site_dir </a:t>
            </a:r>
            <a:r>
              <a:rPr sz="2400">
                <a:solidFill>
                  <a:srgbClr val="666666"/>
                </a:solidFill>
                <a:latin typeface="Consolas"/>
                <a:ea typeface="Consolas"/>
                <a:cs typeface="Consolas"/>
                <a:sym typeface="Consolas"/>
              </a:rPr>
              <a:t>= </a:t>
            </a:r>
            <a:r>
              <a:rPr sz="2400">
                <a:solidFill>
                  <a:srgbClr val="BA2121"/>
                </a:solidFill>
                <a:latin typeface="Consolas"/>
                <a:ea typeface="Consolas"/>
                <a:cs typeface="Consolas"/>
                <a:sym typeface="Consolas"/>
              </a:rPr>
              <a:t>"</a:t>
            </a:r>
            <a:r>
              <a:rPr b="1" sz="2400">
                <a:solidFill>
                  <a:srgbClr val="BB6688"/>
                </a:solidFill>
                <a:latin typeface="Consolas"/>
                <a:ea typeface="Consolas"/>
                <a:cs typeface="Consolas"/>
                <a:sym typeface="Consolas"/>
              </a:rPr>
              <a:t>#{</a:t>
            </a:r>
            <a:r>
              <a:rPr b="1" sz="2400">
                <a:solidFill>
                  <a:srgbClr val="880000"/>
                </a:solidFill>
                <a:latin typeface="Consolas"/>
                <a:ea typeface="Consolas"/>
                <a:cs typeface="Consolas"/>
                <a:sym typeface="Consolas"/>
              </a:rPr>
              <a:t>ENV</a:t>
            </a:r>
            <a:r>
              <a:rPr b="1" sz="2400">
                <a:solidFill>
                  <a:srgbClr val="666666"/>
                </a:solidFill>
                <a:latin typeface="Consolas"/>
                <a:ea typeface="Consolas"/>
                <a:cs typeface="Consolas"/>
                <a:sym typeface="Consolas"/>
              </a:rPr>
              <a:t>[</a:t>
            </a:r>
            <a:r>
              <a:rPr b="1" sz="2400">
                <a:solidFill>
                  <a:srgbClr val="BA2121"/>
                </a:solidFill>
                <a:latin typeface="Consolas"/>
                <a:ea typeface="Consolas"/>
                <a:cs typeface="Consolas"/>
                <a:sym typeface="Consolas"/>
              </a:rPr>
              <a:t>'SYSTEMDRIVE'</a:t>
            </a:r>
            <a:r>
              <a:rPr b="1" sz="2400">
                <a:solidFill>
                  <a:srgbClr val="666666"/>
                </a:solidFill>
                <a:latin typeface="Consolas"/>
                <a:ea typeface="Consolas"/>
                <a:cs typeface="Consolas"/>
                <a:sym typeface="Consolas"/>
              </a:rPr>
              <a:t>]</a:t>
            </a:r>
            <a:r>
              <a:rPr b="1" sz="2400">
                <a:solidFill>
                  <a:srgbClr val="BB6688"/>
                </a:solidFill>
                <a:latin typeface="Consolas"/>
                <a:ea typeface="Consolas"/>
                <a:cs typeface="Consolas"/>
                <a:sym typeface="Consolas"/>
              </a:rPr>
              <a:t>}</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inetpub</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wwwroot</a:t>
            </a:r>
            <a:r>
              <a:rPr b="1" sz="2400">
                <a:solidFill>
                  <a:srgbClr val="BB6622"/>
                </a:solidFill>
                <a:latin typeface="Consolas"/>
                <a:ea typeface="Consolas"/>
                <a:cs typeface="Consolas"/>
                <a:sym typeface="Consolas"/>
              </a:rPr>
              <a:t>\\</a:t>
            </a:r>
            <a:r>
              <a:rPr b="1" sz="2400">
                <a:solidFill>
                  <a:srgbClr val="BB6688"/>
                </a:solidFill>
                <a:latin typeface="Consolas"/>
                <a:ea typeface="Consolas"/>
                <a:cs typeface="Consolas"/>
                <a:sym typeface="Consolas"/>
              </a:rPr>
              <a:t>#{site_name}</a:t>
            </a:r>
            <a:r>
              <a:rPr b="1" sz="2400">
                <a:solidFill>
                  <a:srgbClr val="BA2121"/>
                </a:solidFill>
                <a:latin typeface="Consolas"/>
                <a:ea typeface="Consolas"/>
                <a:cs typeface="Consolas"/>
                <a:sym typeface="Consolas"/>
              </a:rPr>
              <a:t>”</a:t>
            </a:r>
            <a:endParaRPr>
              <a:latin typeface="Calibri"/>
              <a:ea typeface="Calibri"/>
              <a:cs typeface="Calibri"/>
              <a:sym typeface="Calibri"/>
            </a:endParaRPr>
          </a:p>
          <a:p>
            <a:pPr lvl="0">
              <a:defRPr sz="1800"/>
            </a:pPr>
            <a:endParaRPr b="1" sz="2400">
              <a:solidFill>
                <a:srgbClr val="BA2121"/>
              </a:solidFill>
              <a:latin typeface="Consolas"/>
              <a:ea typeface="Consolas"/>
              <a:cs typeface="Consolas"/>
              <a:sym typeface="Consolas"/>
            </a:endParaRPr>
          </a:p>
          <a:p>
            <a:pPr lvl="0">
              <a:defRPr sz="1800"/>
            </a:pPr>
            <a:r>
              <a:rPr sz="2400">
                <a:latin typeface="Consolas"/>
                <a:ea typeface="Consolas"/>
                <a:cs typeface="Consolas"/>
                <a:sym typeface="Consolas"/>
              </a:rPr>
              <a:t>    directory site_dir</a:t>
            </a:r>
            <a:endParaRPr b="1" sz="2400">
              <a:solidFill>
                <a:srgbClr val="BA2121"/>
              </a:solidFill>
              <a:latin typeface="Consolas"/>
              <a:ea typeface="Consolas"/>
              <a:cs typeface="Consolas"/>
              <a:sym typeface="Consolas"/>
            </a:endParaRPr>
          </a:p>
          <a:p>
            <a:pPr lvl="0">
              <a:defRPr sz="1800"/>
            </a:pPr>
            <a:endParaRPr>
              <a:latin typeface="Calibri"/>
              <a:ea typeface="Calibri"/>
              <a:cs typeface="Calibri"/>
              <a:sym typeface="Calibri"/>
            </a:endParaRPr>
          </a:p>
          <a:p>
            <a:pPr lvl="0">
              <a:defRPr sz="1800"/>
            </a:pPr>
            <a:r>
              <a:rPr sz="2400">
                <a:latin typeface="Consolas"/>
                <a:ea typeface="Consolas"/>
                <a:cs typeface="Consolas"/>
                <a:sym typeface="Consolas"/>
              </a:rPr>
              <a:t>    powershell_script </a:t>
            </a:r>
            <a:r>
              <a:rPr sz="2400">
                <a:solidFill>
                  <a:srgbClr val="BA2121"/>
                </a:solidFill>
                <a:latin typeface="Consolas"/>
                <a:ea typeface="Consolas"/>
                <a:cs typeface="Consolas"/>
                <a:sym typeface="Consolas"/>
              </a:rPr>
              <a:t>"create app pool for </a:t>
            </a:r>
            <a:r>
              <a:rPr b="1" sz="2400">
                <a:solidFill>
                  <a:srgbClr val="BB6688"/>
                </a:solidFill>
                <a:latin typeface="Consolas"/>
                <a:ea typeface="Consolas"/>
                <a:cs typeface="Consolas"/>
                <a:sym typeface="Consolas"/>
              </a:rPr>
              <a:t>#{site_name}</a:t>
            </a:r>
            <a:r>
              <a:rPr b="1" sz="2400">
                <a:solidFill>
                  <a:srgbClr val="BA2121"/>
                </a:solidFill>
                <a:latin typeface="Consolas"/>
                <a:ea typeface="Consolas"/>
                <a:cs typeface="Consolas"/>
                <a:sym typeface="Consolas"/>
              </a:rPr>
              <a:t>" </a:t>
            </a:r>
            <a:r>
              <a:rPr b="1" sz="2400">
                <a:solidFill>
                  <a:srgbClr val="008000"/>
                </a:solidFill>
                <a:latin typeface="Consolas"/>
                <a:ea typeface="Consolas"/>
                <a:cs typeface="Consolas"/>
                <a:sym typeface="Consolas"/>
              </a:rPr>
              <a:t>do</a:t>
            </a:r>
            <a:endParaRPr>
              <a:latin typeface="Calibri"/>
              <a:ea typeface="Calibri"/>
              <a:cs typeface="Calibri"/>
              <a:sym typeface="Calibri"/>
            </a:endParaRPr>
          </a:p>
          <a:p>
            <a:pPr lvl="0">
              <a:defRPr sz="1800"/>
            </a:pPr>
            <a:r>
              <a:rPr sz="2400">
                <a:latin typeface="Consolas"/>
                <a:ea typeface="Consolas"/>
                <a:cs typeface="Consolas"/>
                <a:sym typeface="Consolas"/>
              </a:rPr>
              <a:t>        code </a:t>
            </a:r>
            <a:r>
              <a:rPr sz="2400">
                <a:solidFill>
                  <a:srgbClr val="BA2121"/>
                </a:solidFill>
                <a:latin typeface="Consolas"/>
                <a:ea typeface="Consolas"/>
                <a:cs typeface="Consolas"/>
                <a:sym typeface="Consolas"/>
              </a:rPr>
              <a:t>"New-WebAppPool </a:t>
            </a:r>
            <a:r>
              <a:rPr b="1" sz="2400">
                <a:solidFill>
                  <a:srgbClr val="BB6688"/>
                </a:solidFill>
                <a:latin typeface="Consolas"/>
                <a:ea typeface="Consolas"/>
                <a:cs typeface="Consolas"/>
                <a:sym typeface="Consolas"/>
              </a:rPr>
              <a:t>#{site_name}</a:t>
            </a:r>
            <a:r>
              <a:rPr b="1" sz="2400">
                <a:solidFill>
                  <a:srgbClr val="BA2121"/>
                </a:solidFill>
                <a:latin typeface="Consolas"/>
                <a:ea typeface="Consolas"/>
                <a:cs typeface="Consolas"/>
                <a:sym typeface="Consolas"/>
              </a:rPr>
              <a:t>"</a:t>
            </a:r>
            <a:endParaRPr>
              <a:latin typeface="Calibri"/>
              <a:ea typeface="Calibri"/>
              <a:cs typeface="Calibri"/>
              <a:sym typeface="Calibri"/>
            </a:endParaRPr>
          </a:p>
          <a:p>
            <a:pPr lvl="0">
              <a:defRPr sz="1800"/>
            </a:pPr>
            <a:r>
              <a:rPr sz="2400">
                <a:latin typeface="Consolas"/>
                <a:ea typeface="Consolas"/>
                <a:cs typeface="Consolas"/>
                <a:sym typeface="Consolas"/>
              </a:rPr>
              <a:t>        not_if </a:t>
            </a:r>
            <a:r>
              <a:rPr sz="2400">
                <a:solidFill>
                  <a:srgbClr val="BA2121"/>
                </a:solidFill>
                <a:latin typeface="Consolas"/>
                <a:ea typeface="Consolas"/>
                <a:cs typeface="Consolas"/>
                <a:sym typeface="Consolas"/>
              </a:rPr>
              <a:t>"C:</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Windows</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System32</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inetsrv</a:t>
            </a:r>
            <a:r>
              <a:rPr b="1" sz="2400">
                <a:solidFill>
                  <a:srgbClr val="BB6622"/>
                </a:solidFill>
                <a:latin typeface="Consolas"/>
                <a:ea typeface="Consolas"/>
                <a:cs typeface="Consolas"/>
                <a:sym typeface="Consolas"/>
              </a:rPr>
              <a:t>\\</a:t>
            </a:r>
            <a:r>
              <a:rPr b="1" sz="2400">
                <a:solidFill>
                  <a:srgbClr val="BA2121"/>
                </a:solidFill>
                <a:latin typeface="Consolas"/>
                <a:ea typeface="Consolas"/>
                <a:cs typeface="Consolas"/>
                <a:sym typeface="Consolas"/>
              </a:rPr>
              <a:t>appcmd.exe list apppool </a:t>
            </a:r>
            <a:r>
              <a:rPr b="1" sz="2400">
                <a:solidFill>
                  <a:srgbClr val="BB6688"/>
                </a:solidFill>
                <a:latin typeface="Consolas"/>
                <a:ea typeface="Consolas"/>
                <a:cs typeface="Consolas"/>
                <a:sym typeface="Consolas"/>
              </a:rPr>
              <a:t>#{site_name}</a:t>
            </a:r>
            <a:r>
              <a:rPr b="1" sz="2400">
                <a:solidFill>
                  <a:srgbClr val="BA2121"/>
                </a:solidFill>
                <a:latin typeface="Consolas"/>
                <a:ea typeface="Consolas"/>
                <a:cs typeface="Consolas"/>
                <a:sym typeface="Consolas"/>
              </a:rPr>
              <a:t>"</a:t>
            </a:r>
            <a:endParaRPr>
              <a:latin typeface="Calibri"/>
              <a:ea typeface="Calibri"/>
              <a:cs typeface="Calibri"/>
              <a:sym typeface="Calibri"/>
            </a:endParaRPr>
          </a:p>
          <a:p>
            <a:pPr lvl="0">
              <a:defRPr sz="1800"/>
            </a:pPr>
            <a:r>
              <a:rPr sz="2400">
                <a:latin typeface="Consolas"/>
                <a:ea typeface="Consolas"/>
                <a:cs typeface="Consolas"/>
                <a:sym typeface="Consolas"/>
              </a:rPr>
              <a:t>    </a:t>
            </a:r>
            <a:r>
              <a:rPr b="1" sz="2400">
                <a:solidFill>
                  <a:srgbClr val="008000"/>
                </a:solidFill>
                <a:latin typeface="Consolas"/>
                <a:ea typeface="Consolas"/>
                <a:cs typeface="Consolas"/>
                <a:sym typeface="Consolas"/>
              </a:rPr>
              <a:t>end</a:t>
            </a:r>
          </a:p>
        </p:txBody>
      </p:sp>
      <p:sp>
        <p:nvSpPr>
          <p:cNvPr id="6272" name="Shape 6272"/>
          <p:cNvSpPr/>
          <p:nvPr/>
        </p:nvSpPr>
        <p:spPr>
          <a:xfrm>
            <a:off x="813594" y="6705599"/>
            <a:ext cx="14668502" cy="569883"/>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lvl1pPr marL="957468" indent="-957468" defTabSz="914400">
              <a:buClr>
                <a:srgbClr val="ED781C"/>
              </a:buClr>
              <a:buSzPct val="100000"/>
              <a:buFont typeface="Arial"/>
              <a:buChar char="•"/>
              <a:defRPr sz="3400">
                <a:latin typeface="Arial"/>
                <a:ea typeface="Arial"/>
                <a:cs typeface="Arial"/>
                <a:sym typeface="Arial"/>
              </a:defRPr>
            </a:lvl1pPr>
          </a:lstStyle>
          <a:p>
            <a:pPr lvl="0">
              <a:defRPr sz="1800"/>
            </a:pPr>
            <a:r>
              <a:rPr sz="3400"/>
              <a:t>Create App Pool, but only if one doesn’t already exist. </a:t>
            </a:r>
          </a:p>
        </p:txBody>
      </p:sp>
      <p:sp>
        <p:nvSpPr>
          <p:cNvPr id="6273" name="Shape 6273"/>
          <p:cNvSpPr/>
          <p:nvPr/>
        </p:nvSpPr>
        <p:spPr>
          <a:xfrm>
            <a:off x="6299994" y="59817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Tree>
  </p:cSld>
  <p:clrMapOvr>
    <a:masterClrMapping/>
  </p:clrMapOvr>
  <p:transition spd="med" advClick="1"/>
</p:sld>
</file>

<file path=ppt/slides/slide4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7" name="Shape 6277"/>
          <p:cNvSpPr/>
          <p:nvPr>
            <p:ph type="title"/>
          </p:nvPr>
        </p:nvSpPr>
        <p:spPr>
          <a:xfrm>
            <a:off x="800271" y="177800"/>
            <a:ext cx="14657235" cy="1117600"/>
          </a:xfrm>
          <a:prstGeom prst="rect">
            <a:avLst/>
          </a:prstGeom>
        </p:spPr>
        <p:txBody>
          <a:bodyPr lIns="0" tIns="0" rIns="0" bIns="0">
            <a:normAutofit fontScale="100000" lnSpcReduction="0"/>
          </a:bodyPr>
          <a:lstStyle/>
          <a:p>
            <a:pPr lvl="0" defTabSz="722376">
              <a:defRPr sz="1800">
                <a:solidFill>
                  <a:srgbClr val="000000"/>
                </a:solidFill>
                <a:effectLst/>
              </a:defRPr>
            </a:pPr>
            <a:r>
              <a:rPr sz="3400">
                <a:solidFill>
                  <a:srgbClr val="FFFFFF"/>
                </a:solidFill>
                <a:effectLst>
                  <a:outerShdw sx="100000" sy="100000" kx="0" ky="0" algn="b" rotWithShape="0" blurRad="25400" dist="30098" dir="2700000">
                    <a:srgbClr val="C0C0C0"/>
                  </a:outerShdw>
                </a:effectLst>
              </a:rPr>
              <a:t>Exercise: </a:t>
            </a:r>
            <a:br>
              <a:rPr sz="3400">
                <a:solidFill>
                  <a:srgbClr val="FFFFFF"/>
                </a:solidFill>
                <a:effectLst>
                  <a:outerShdw sx="100000" sy="100000" kx="0" ky="0" algn="b" rotWithShape="0" blurRad="25400" dist="30098" dir="2700000">
                    <a:srgbClr val="C0C0C0"/>
                  </a:outerShdw>
                </a:effectLst>
              </a:rPr>
            </a:br>
            <a:r>
              <a:rPr sz="3700">
                <a:solidFill>
                  <a:srgbClr val="FFFFFF"/>
                </a:solidFill>
                <a:effectLst>
                  <a:outerShdw sx="100000" sy="100000" kx="0" ky="0" algn="b" rotWithShape="0" blurRad="25400" dist="30098" dir="2700000">
                    <a:srgbClr val="C0C0C0"/>
                  </a:outerShdw>
                </a:effectLst>
              </a:rPr>
              <a:t>Add a Web Site with Powershell_script resource</a:t>
            </a:r>
          </a:p>
        </p:txBody>
      </p:sp>
      <p:sp>
        <p:nvSpPr>
          <p:cNvPr id="6278" name="Shape 6278"/>
          <p:cNvSpPr/>
          <p:nvPr/>
        </p:nvSpPr>
        <p:spPr>
          <a:xfrm>
            <a:off x="203220" y="3505216"/>
            <a:ext cx="15851149" cy="4005929"/>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279" name="Shape 6279"/>
          <p:cNvSpPr/>
          <p:nvPr/>
        </p:nvSpPr>
        <p:spPr>
          <a:xfrm>
            <a:off x="203220" y="1828949"/>
            <a:ext cx="15621774" cy="53619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2400">
                <a:latin typeface="Courier"/>
                <a:ea typeface="Courier"/>
                <a:cs typeface="Courier"/>
                <a:sym typeface="Courier"/>
              </a:rPr>
              <a:t>  powershell_script </a:t>
            </a:r>
            <a:r>
              <a:rPr sz="2400">
                <a:solidFill>
                  <a:srgbClr val="BA2121"/>
                </a:solidFill>
                <a:latin typeface="Courier"/>
                <a:ea typeface="Courier"/>
                <a:cs typeface="Courier"/>
                <a:sym typeface="Courier"/>
              </a:rPr>
              <a:t>"create app pool for </a:t>
            </a:r>
            <a:r>
              <a:rPr b="1" sz="2400">
                <a:solidFill>
                  <a:srgbClr val="BB6688"/>
                </a:solidFill>
                <a:latin typeface="Courier"/>
                <a:ea typeface="Courier"/>
                <a:cs typeface="Courier"/>
                <a:sym typeface="Courier"/>
              </a:rPr>
              <a:t>#{site_name}</a:t>
            </a:r>
            <a:r>
              <a:rPr b="1" sz="2400">
                <a:solidFill>
                  <a:srgbClr val="BA2121"/>
                </a:solidFill>
                <a:latin typeface="Courier"/>
                <a:ea typeface="Courier"/>
                <a:cs typeface="Courier"/>
                <a:sym typeface="Courier"/>
              </a:rPr>
              <a:t>" </a:t>
            </a:r>
            <a:r>
              <a:rPr b="1" sz="24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400">
                <a:latin typeface="Courier"/>
                <a:ea typeface="Courier"/>
                <a:cs typeface="Courier"/>
                <a:sym typeface="Courier"/>
              </a:rPr>
              <a:t>    code </a:t>
            </a:r>
            <a:r>
              <a:rPr sz="2400">
                <a:solidFill>
                  <a:srgbClr val="BA2121"/>
                </a:solidFill>
                <a:latin typeface="Courier"/>
                <a:ea typeface="Courier"/>
                <a:cs typeface="Courier"/>
                <a:sym typeface="Courier"/>
              </a:rPr>
              <a:t>"New-WebAppPool </a:t>
            </a:r>
            <a:r>
              <a:rPr b="1" sz="2400">
                <a:solidFill>
                  <a:srgbClr val="BB6688"/>
                </a:solidFill>
                <a:latin typeface="Courier"/>
                <a:ea typeface="Courier"/>
                <a:cs typeface="Courier"/>
                <a:sym typeface="Courier"/>
              </a:rPr>
              <a:t>#{site_name}</a:t>
            </a:r>
            <a:r>
              <a:rPr b="1" sz="2400">
                <a:solidFill>
                  <a:srgbClr val="BA2121"/>
                </a:solidFill>
                <a:latin typeface="Courier"/>
                <a:ea typeface="Courier"/>
                <a:cs typeface="Courier"/>
                <a:sym typeface="Courier"/>
              </a:rPr>
              <a:t>"</a:t>
            </a:r>
            <a:endParaRPr>
              <a:latin typeface="Calibri"/>
              <a:ea typeface="Calibri"/>
              <a:cs typeface="Calibri"/>
              <a:sym typeface="Calibri"/>
            </a:endParaRPr>
          </a:p>
          <a:p>
            <a:pPr lvl="0">
              <a:defRPr sz="1800"/>
            </a:pPr>
            <a:r>
              <a:rPr sz="2400">
                <a:latin typeface="Courier"/>
                <a:ea typeface="Courier"/>
                <a:cs typeface="Courier"/>
                <a:sym typeface="Courier"/>
              </a:rPr>
              <a:t>    not_if </a:t>
            </a:r>
            <a:r>
              <a:rPr sz="2400">
                <a:solidFill>
                  <a:srgbClr val="BA2121"/>
                </a:solidFill>
                <a:latin typeface="Courier"/>
                <a:ea typeface="Courier"/>
                <a:cs typeface="Courier"/>
                <a:sym typeface="Courier"/>
              </a:rPr>
              <a:t>"C:</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Windows</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System32</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inetsrv</a:t>
            </a:r>
            <a:r>
              <a:rPr b="1" sz="2400">
                <a:solidFill>
                  <a:srgbClr val="BB6622"/>
                </a:solidFill>
                <a:latin typeface="Courier"/>
                <a:ea typeface="Courier"/>
                <a:cs typeface="Courier"/>
                <a:sym typeface="Courier"/>
              </a:rPr>
              <a:t>\\</a:t>
            </a:r>
            <a:r>
              <a:rPr b="1" sz="2400">
                <a:solidFill>
                  <a:srgbClr val="BA2121"/>
                </a:solidFill>
                <a:latin typeface="Courier"/>
                <a:ea typeface="Courier"/>
                <a:cs typeface="Courier"/>
                <a:sym typeface="Courier"/>
              </a:rPr>
              <a:t>appcmd.exe list apppool </a:t>
            </a:r>
            <a:r>
              <a:rPr b="1" sz="2400">
                <a:solidFill>
                  <a:srgbClr val="BB6688"/>
                </a:solidFill>
                <a:latin typeface="Courier"/>
                <a:ea typeface="Courier"/>
                <a:cs typeface="Courier"/>
                <a:sym typeface="Courier"/>
              </a:rPr>
              <a:t>#{site_name}</a:t>
            </a:r>
            <a:r>
              <a:rPr b="1" sz="2400">
                <a:solidFill>
                  <a:srgbClr val="BA2121"/>
                </a:solidFill>
                <a:latin typeface="Courier"/>
                <a:ea typeface="Courier"/>
                <a:cs typeface="Courier"/>
                <a:sym typeface="Courier"/>
              </a:rPr>
              <a:t>"</a:t>
            </a:r>
            <a:endParaRPr>
              <a:latin typeface="Calibri"/>
              <a:ea typeface="Calibri"/>
              <a:cs typeface="Calibri"/>
              <a:sym typeface="Calibri"/>
            </a:endParaRPr>
          </a:p>
          <a:p>
            <a:pPr lvl="0">
              <a:defRPr sz="1800"/>
            </a:pPr>
            <a:r>
              <a:rPr b="1" sz="2400">
                <a:solidFill>
                  <a:srgbClr val="008000"/>
                </a:solidFill>
                <a:latin typeface="Courier"/>
                <a:ea typeface="Courier"/>
                <a:cs typeface="Courier"/>
                <a:sym typeface="Courier"/>
              </a:rPr>
              <a:t>  end</a:t>
            </a:r>
            <a:endParaRPr b="1" sz="2400">
              <a:solidFill>
                <a:srgbClr val="008000"/>
              </a:solidFill>
              <a:latin typeface="Calibri"/>
              <a:ea typeface="Calibri"/>
              <a:cs typeface="Calibri"/>
              <a:sym typeface="Calibri"/>
            </a:endParaRPr>
          </a:p>
          <a:p>
            <a:pPr lvl="0">
              <a:defRPr sz="1800"/>
            </a:pPr>
            <a:endParaRPr sz="2400">
              <a:latin typeface="Calibri"/>
              <a:ea typeface="Calibri"/>
              <a:cs typeface="Calibri"/>
              <a:sym typeface="Calibri"/>
            </a:endParaRPr>
          </a:p>
          <a:p>
            <a:pPr lvl="0">
              <a:defRPr sz="1800"/>
            </a:pPr>
            <a:r>
              <a:rPr sz="2400">
                <a:latin typeface="Courier"/>
                <a:ea typeface="Courier"/>
                <a:cs typeface="Courier"/>
                <a:sym typeface="Courier"/>
              </a:rPr>
              <a:t>  powershell_script </a:t>
            </a:r>
            <a:r>
              <a:rPr sz="2400">
                <a:solidFill>
                  <a:srgbClr val="BA2121"/>
                </a:solidFill>
                <a:latin typeface="Courier"/>
                <a:ea typeface="Courier"/>
                <a:cs typeface="Courier"/>
                <a:sym typeface="Courier"/>
              </a:rPr>
              <a:t>"new website for </a:t>
            </a:r>
            <a:r>
              <a:rPr b="1" sz="2400">
                <a:solidFill>
                  <a:srgbClr val="BB6688"/>
                </a:solidFill>
                <a:latin typeface="Courier"/>
                <a:ea typeface="Courier"/>
                <a:cs typeface="Courier"/>
                <a:sym typeface="Courier"/>
              </a:rPr>
              <a:t>#{site_name}</a:t>
            </a:r>
            <a:r>
              <a:rPr b="1" sz="2400">
                <a:solidFill>
                  <a:srgbClr val="BA2121"/>
                </a:solidFill>
                <a:latin typeface="Courier"/>
                <a:ea typeface="Courier"/>
                <a:cs typeface="Courier"/>
                <a:sym typeface="Courier"/>
              </a:rPr>
              <a:t>" </a:t>
            </a:r>
            <a:r>
              <a:rPr b="1" sz="24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400">
                <a:latin typeface="Courier"/>
                <a:ea typeface="Courier"/>
                <a:cs typeface="Courier"/>
                <a:sym typeface="Courier"/>
              </a:rPr>
              <a:t>    code &lt;&lt;-EOH</a:t>
            </a:r>
            <a:endParaRPr>
              <a:latin typeface="Calibri"/>
              <a:ea typeface="Calibri"/>
              <a:cs typeface="Calibri"/>
              <a:sym typeface="Calibri"/>
            </a:endParaRPr>
          </a:p>
          <a:p>
            <a:pPr lvl="0">
              <a:defRPr sz="1800"/>
            </a:pPr>
            <a:r>
              <a:rPr sz="1200">
                <a:latin typeface="Courier"/>
                <a:ea typeface="Courier"/>
                <a:cs typeface="Courier"/>
                <a:sym typeface="Courier"/>
              </a:rPr>
              <a:t>      Import-Module WebAdministration</a:t>
            </a:r>
            <a:endParaRPr sz="1200">
              <a:latin typeface="Calibri"/>
              <a:ea typeface="Calibri"/>
              <a:cs typeface="Calibri"/>
              <a:sym typeface="Calibri"/>
            </a:endParaRPr>
          </a:p>
          <a:p>
            <a:pPr lvl="0">
              <a:defRPr sz="1800"/>
            </a:pPr>
            <a:r>
              <a:rPr sz="1200">
                <a:latin typeface="Courier"/>
                <a:ea typeface="Courier"/>
                <a:cs typeface="Courier"/>
                <a:sym typeface="Courier"/>
              </a:rPr>
              <a:t>      if (-not(test-path IIS:\\Sites\\#{site_name})){</a:t>
            </a:r>
            <a:endParaRPr>
              <a:latin typeface="Calibri"/>
              <a:ea typeface="Calibri"/>
              <a:cs typeface="Calibri"/>
              <a:sym typeface="Calibri"/>
            </a:endParaRPr>
          </a:p>
          <a:p>
            <a:pPr lvl="0">
              <a:defRPr sz="1800"/>
            </a:pPr>
            <a:r>
              <a:rPr sz="1200">
                <a:latin typeface="Courier"/>
                <a:ea typeface="Courier"/>
                <a:cs typeface="Courier"/>
                <a:sym typeface="Courier"/>
              </a:rPr>
              <a:t>        $NewWebsiteParams = @{Name= '#{site_name}';Port= #{site_data["port"]};PhysicalPath= '#{site_dir}';ApplicationPool= '#{site_name}'}</a:t>
            </a:r>
            <a:endParaRPr>
              <a:latin typeface="Calibri"/>
              <a:ea typeface="Calibri"/>
              <a:cs typeface="Calibri"/>
              <a:sym typeface="Calibri"/>
            </a:endParaRPr>
          </a:p>
          <a:p>
            <a:pPr lvl="0">
              <a:defRPr sz="1800"/>
            </a:pPr>
            <a:r>
              <a:rPr sz="1200">
                <a:latin typeface="Courier"/>
                <a:ea typeface="Courier"/>
                <a:cs typeface="Courier"/>
                <a:sym typeface="Courier"/>
              </a:rPr>
              <a:t>        New-Website @NewWebsiteParams</a:t>
            </a:r>
            <a:endParaRPr sz="1200">
              <a:latin typeface="Calibri"/>
              <a:ea typeface="Calibri"/>
              <a:cs typeface="Calibri"/>
              <a:sym typeface="Calibri"/>
            </a:endParaRPr>
          </a:p>
          <a:p>
            <a:pPr lvl="0">
              <a:defRPr sz="1800"/>
            </a:pPr>
            <a:r>
              <a:rPr sz="1200">
                <a:latin typeface="Courier"/>
                <a:ea typeface="Courier"/>
                <a:cs typeface="Courier"/>
                <a:sym typeface="Courier"/>
              </a:rPr>
              <a:t>      }</a:t>
            </a:r>
            <a:endParaRPr>
              <a:latin typeface="Calibri"/>
              <a:ea typeface="Calibri"/>
              <a:cs typeface="Calibri"/>
              <a:sym typeface="Calibri"/>
            </a:endParaRPr>
          </a:p>
          <a:p>
            <a:pPr lvl="0">
              <a:defRPr sz="1800"/>
            </a:pPr>
            <a:r>
              <a:rPr sz="1200">
                <a:latin typeface="Courier"/>
                <a:ea typeface="Courier"/>
                <a:cs typeface="Courier"/>
                <a:sym typeface="Courier"/>
              </a:rPr>
              <a:t>      elseif ((Get-WebBinding -Name #{site_name}).bindingInformation -ne '*:#{site_data["port"]}:') {</a:t>
            </a:r>
            <a:endParaRPr>
              <a:latin typeface="Calibri"/>
              <a:ea typeface="Calibri"/>
              <a:cs typeface="Calibri"/>
              <a:sym typeface="Calibri"/>
            </a:endParaRPr>
          </a:p>
          <a:p>
            <a:pPr lvl="0">
              <a:defRPr sz="1800"/>
            </a:pPr>
            <a:r>
              <a:rPr sz="1200">
                <a:latin typeface="Courier"/>
                <a:ea typeface="Courier"/>
                <a:cs typeface="Courier"/>
                <a:sym typeface="Courier"/>
              </a:rPr>
              <a:t>        $CurrentBinding = (Get-WebBinding -Name #{site_name}).bindingInformation</a:t>
            </a:r>
            <a:endParaRPr sz="1200">
              <a:latin typeface="Calibri"/>
              <a:ea typeface="Calibri"/>
              <a:cs typeface="Calibri"/>
              <a:sym typeface="Calibri"/>
            </a:endParaRPr>
          </a:p>
          <a:p>
            <a:pPr lvl="0">
              <a:defRPr sz="1800"/>
            </a:pPr>
            <a:r>
              <a:rPr sz="1200">
                <a:latin typeface="Courier"/>
                <a:ea typeface="Courier"/>
                <a:cs typeface="Courier"/>
                <a:sym typeface="Courier"/>
              </a:rPr>
              <a:t>        $BindingParameters = @{Name= '#{site_name}';Binding= $CurrentBinding;PropertyName= 'Port';Value = #{site_data["port"]} }</a:t>
            </a:r>
            <a:endParaRPr>
              <a:latin typeface="Calibri"/>
              <a:ea typeface="Calibri"/>
              <a:cs typeface="Calibri"/>
              <a:sym typeface="Calibri"/>
            </a:endParaRPr>
          </a:p>
          <a:p>
            <a:pPr lvl="0">
              <a:defRPr sz="1800"/>
            </a:pPr>
            <a:r>
              <a:rPr sz="1200">
                <a:latin typeface="Courier"/>
                <a:ea typeface="Courier"/>
                <a:cs typeface="Courier"/>
                <a:sym typeface="Courier"/>
              </a:rPr>
              <a:t>        Set-WebBinding @BindingParameters</a:t>
            </a:r>
            <a:endParaRPr sz="1200">
              <a:latin typeface="Calibri"/>
              <a:ea typeface="Calibri"/>
              <a:cs typeface="Calibri"/>
              <a:sym typeface="Calibri"/>
            </a:endParaRPr>
          </a:p>
          <a:p>
            <a:pPr lvl="0">
              <a:defRPr sz="1800"/>
            </a:pPr>
            <a:r>
              <a:rPr sz="1200">
                <a:latin typeface="Courier"/>
                <a:ea typeface="Courier"/>
                <a:cs typeface="Courier"/>
                <a:sym typeface="Courier"/>
              </a:rPr>
              <a:t>      }</a:t>
            </a:r>
            <a:endParaRPr>
              <a:latin typeface="Calibri"/>
              <a:ea typeface="Calibri"/>
              <a:cs typeface="Calibri"/>
              <a:sym typeface="Calibri"/>
            </a:endParaRPr>
          </a:p>
          <a:p>
            <a:pPr lvl="0">
              <a:defRPr sz="1800"/>
            </a:pPr>
            <a:r>
              <a:rPr sz="1200">
                <a:latin typeface="Courier"/>
                <a:ea typeface="Courier"/>
                <a:cs typeface="Courier"/>
                <a:sym typeface="Courier"/>
              </a:rPr>
              <a:t>      Get-Website -Name #{site_name} | Where {$_.state -like 'Stopped'} | Start-Website</a:t>
            </a:r>
            <a:endParaRPr>
              <a:latin typeface="Calibri"/>
              <a:ea typeface="Calibri"/>
              <a:cs typeface="Calibri"/>
              <a:sym typeface="Calibri"/>
            </a:endParaRPr>
          </a:p>
          <a:p>
            <a:pPr lvl="0">
              <a:defRPr sz="1800"/>
            </a:pPr>
            <a:r>
              <a:rPr sz="2400">
                <a:latin typeface="Courier"/>
                <a:ea typeface="Courier"/>
                <a:cs typeface="Courier"/>
                <a:sym typeface="Courier"/>
              </a:rPr>
              <a:t>    EOH</a:t>
            </a:r>
            <a:r>
              <a:rPr b="1" sz="2400">
                <a:solidFill>
                  <a:srgbClr val="880000"/>
                </a:solidFill>
                <a:latin typeface="Courier"/>
                <a:ea typeface="Courier"/>
                <a:cs typeface="Courier"/>
                <a:sym typeface="Courier"/>
              </a:rPr>
              <a:t>  </a:t>
            </a:r>
            <a:endParaRPr>
              <a:latin typeface="Calibri"/>
              <a:ea typeface="Calibri"/>
              <a:cs typeface="Calibri"/>
              <a:sym typeface="Calibri"/>
            </a:endParaRPr>
          </a:p>
          <a:p>
            <a:pPr lvl="0">
              <a:defRPr sz="1800"/>
            </a:pPr>
            <a:r>
              <a:rPr b="1" sz="2400">
                <a:solidFill>
                  <a:srgbClr val="880000"/>
                </a:solidFill>
                <a:latin typeface="Courier"/>
                <a:ea typeface="Courier"/>
                <a:cs typeface="Courier"/>
                <a:sym typeface="Courier"/>
              </a:rPr>
              <a:t>  </a:t>
            </a:r>
            <a:r>
              <a:rPr b="1" sz="2400">
                <a:solidFill>
                  <a:srgbClr val="008000"/>
                </a:solidFill>
                <a:latin typeface="Courier"/>
                <a:ea typeface="Courier"/>
                <a:cs typeface="Courier"/>
                <a:sym typeface="Courier"/>
              </a:rPr>
              <a:t>end</a:t>
            </a:r>
          </a:p>
        </p:txBody>
      </p:sp>
      <p:sp>
        <p:nvSpPr>
          <p:cNvPr id="6280" name="Shape 6280"/>
          <p:cNvSpPr/>
          <p:nvPr/>
        </p:nvSpPr>
        <p:spPr>
          <a:xfrm>
            <a:off x="661193" y="7772399"/>
            <a:ext cx="14668502" cy="1065182"/>
          </a:xfrm>
          <a:prstGeom prst="rect">
            <a:avLst/>
          </a:prstGeom>
          <a:ln w="12700">
            <a:miter lim="400000"/>
          </a:ln>
          <a:extLst>
            <a:ext uri="{C572A759-6A51-4108-AA02-DFA0A04FC94B}">
              <ma14:wrappingTextBoxFlag xmlns:ma14="http://schemas.microsoft.com/office/mac/drawingml/2011/main" val="1"/>
            </a:ext>
          </a:extLst>
        </p:spPr>
        <p:txBody>
          <a:bodyPr lIns="44353" tIns="44353" rIns="44353" bIns="44353">
            <a:spAutoFit/>
          </a:bodyPr>
          <a:lstStyle/>
          <a:p>
            <a:pPr lvl="0" marL="685800" indent="-685800" defTabSz="914400">
              <a:buClr>
                <a:srgbClr val="ED781C"/>
              </a:buClr>
              <a:buSzPct val="100000"/>
              <a:buFont typeface="Arial"/>
              <a:buChar char="•"/>
              <a:defRPr sz="1800"/>
            </a:pPr>
            <a:endParaRPr sz="3400">
              <a:latin typeface="Calibri"/>
              <a:ea typeface="Calibri"/>
              <a:cs typeface="Calibri"/>
              <a:sym typeface="Calibri"/>
            </a:endParaRPr>
          </a:p>
          <a:p>
            <a:pPr lvl="0" marL="957468" indent="-957468" defTabSz="914400">
              <a:buClr>
                <a:srgbClr val="ED781C"/>
              </a:buClr>
              <a:buSzPct val="100000"/>
              <a:buFont typeface="Arial"/>
              <a:buChar char="•"/>
              <a:defRPr sz="1800"/>
            </a:pPr>
            <a:r>
              <a:rPr sz="3400">
                <a:latin typeface="Arial"/>
                <a:ea typeface="Arial"/>
                <a:cs typeface="Arial"/>
                <a:sym typeface="Arial"/>
              </a:rPr>
              <a:t>Create Web Site, but only if one doesn’t already exist. </a:t>
            </a:r>
          </a:p>
        </p:txBody>
      </p:sp>
      <p:sp>
        <p:nvSpPr>
          <p:cNvPr id="6281" name="Shape 6281"/>
          <p:cNvSpPr/>
          <p:nvPr/>
        </p:nvSpPr>
        <p:spPr>
          <a:xfrm>
            <a:off x="6223794" y="765810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282" name="Shape 6282"/>
          <p:cNvSpPr/>
          <p:nvPr/>
        </p:nvSpPr>
        <p:spPr>
          <a:xfrm>
            <a:off x="72" y="1536700"/>
            <a:ext cx="15215321" cy="1803400"/>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4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6" name="Shape 628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Template Variables</a:t>
            </a:r>
          </a:p>
        </p:txBody>
      </p:sp>
      <p:sp>
        <p:nvSpPr>
          <p:cNvPr id="6287" name="Shape 6287"/>
          <p:cNvSpPr/>
          <p:nvPr>
            <p:ph type="body" idx="1"/>
          </p:nvPr>
        </p:nvSpPr>
        <p:spPr>
          <a:xfrm>
            <a:off x="800271" y="1879602"/>
            <a:ext cx="14657235" cy="6731001"/>
          </a:xfrm>
          <a:prstGeom prst="rect">
            <a:avLst/>
          </a:prstGeom>
        </p:spPr>
        <p:txBody>
          <a:bodyPr>
            <a:normAutofit fontScale="100000" lnSpcReduction="0"/>
          </a:bodyPr>
          <a:lstStyle/>
          <a:p>
            <a:pPr lvl="0" marL="1324258" indent="-944574">
              <a:defRPr sz="1800"/>
            </a:pPr>
            <a:r>
              <a:rPr sz="4600"/>
              <a:t>Not all data you might need in a template is necessarily node attributes</a:t>
            </a:r>
            <a:endParaRPr sz="4600"/>
          </a:p>
          <a:p>
            <a:pPr lvl="0" marL="1324258" indent="-944574">
              <a:defRPr sz="1800"/>
            </a:pPr>
            <a:r>
              <a:rPr sz="4600"/>
              <a:t>The </a:t>
            </a:r>
            <a:r>
              <a:rPr sz="4600">
                <a:latin typeface="Arial Bold"/>
                <a:ea typeface="Arial Bold"/>
                <a:cs typeface="Arial Bold"/>
                <a:sym typeface="Arial Bold"/>
              </a:rPr>
              <a:t>variables</a:t>
            </a:r>
            <a:r>
              <a:rPr sz="4600"/>
              <a:t> parameter lets you pass in custom data for use in a template</a:t>
            </a:r>
          </a:p>
        </p:txBody>
      </p:sp>
    </p:spTree>
  </p:cSld>
  <p:clrMapOvr>
    <a:masterClrMapping/>
  </p:clrMapOvr>
  <p:transition spd="med" advClick="1"/>
</p:sld>
</file>

<file path=ppt/slides/slide4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1" name="Shape 629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Notifications </a:t>
            </a:r>
          </a:p>
        </p:txBody>
      </p:sp>
      <p:sp>
        <p:nvSpPr>
          <p:cNvPr id="6292" name="Shape 6292"/>
          <p:cNvSpPr/>
          <p:nvPr>
            <p:ph type="body" idx="1"/>
          </p:nvPr>
        </p:nvSpPr>
        <p:spPr>
          <a:xfrm>
            <a:off x="1270196" y="3276600"/>
            <a:ext cx="13793549" cy="5486400"/>
          </a:xfrm>
          <a:prstGeom prst="rect">
            <a:avLst/>
          </a:prstGeom>
        </p:spPr>
        <p:txBody>
          <a:bodyPr>
            <a:normAutofit fontScale="100000" lnSpcReduction="0"/>
          </a:bodyPr>
          <a:lstStyle/>
          <a:p>
            <a:pPr lvl="0" marL="1104346" indent="-1104346">
              <a:defRPr sz="1800"/>
            </a:pPr>
            <a:r>
              <a:rPr sz="4000"/>
              <a:t>Resource Notifications in Chef are used to trigger an action on a resource when the current resources actions are successful.</a:t>
            </a:r>
            <a:endParaRPr sz="4000"/>
          </a:p>
          <a:p>
            <a:pPr lvl="0" marL="1104346" indent="-1104346">
              <a:spcBef>
                <a:spcPts val="1000"/>
              </a:spcBef>
              <a:defRPr sz="1800"/>
            </a:pPr>
            <a:r>
              <a:rPr sz="4000"/>
              <a:t>“If we delete the site, restart iis”</a:t>
            </a:r>
            <a:endParaRPr sz="4000"/>
          </a:p>
          <a:p>
            <a:pPr lvl="0" marL="1104346" indent="-1104346">
              <a:spcBef>
                <a:spcPts val="1000"/>
              </a:spcBef>
              <a:defRPr sz="1800"/>
            </a:pPr>
            <a:r>
              <a:rPr sz="4000"/>
              <a:t>The first argument is an action, and the second argument is the string representation of a given resource</a:t>
            </a:r>
            <a:endParaRPr sz="4000"/>
          </a:p>
          <a:p>
            <a:pPr lvl="0" marL="1104346" indent="-1104346">
              <a:spcBef>
                <a:spcPts val="1000"/>
              </a:spcBef>
              <a:defRPr sz="1800"/>
            </a:pPr>
            <a:r>
              <a:rPr sz="4000"/>
              <a:t>Like not_if and only_if, </a:t>
            </a:r>
            <a:r>
              <a:rPr sz="4000">
                <a:latin typeface="Arial Bold"/>
                <a:ea typeface="Arial Bold"/>
                <a:cs typeface="Arial Bold"/>
                <a:sym typeface="Arial Bold"/>
              </a:rPr>
              <a:t>notifies</a:t>
            </a:r>
            <a:r>
              <a:rPr sz="4000"/>
              <a:t> is a resource metaparameter - any resource can notify any other</a:t>
            </a:r>
          </a:p>
        </p:txBody>
      </p:sp>
      <p:grpSp>
        <p:nvGrpSpPr>
          <p:cNvPr id="6295" name="Group 6295"/>
          <p:cNvGrpSpPr/>
          <p:nvPr/>
        </p:nvGrpSpPr>
        <p:grpSpPr>
          <a:xfrm>
            <a:off x="825580" y="1854200"/>
            <a:ext cx="14606430" cy="1193800"/>
            <a:chOff x="0" y="0"/>
            <a:chExt cx="14606429" cy="1193800"/>
          </a:xfrm>
        </p:grpSpPr>
        <p:sp>
          <p:nvSpPr>
            <p:cNvPr id="6293" name="Shape 6293"/>
            <p:cNvSpPr/>
            <p:nvPr/>
          </p:nvSpPr>
          <p:spPr>
            <a:xfrm>
              <a:off x="-1" y="0"/>
              <a:ext cx="14606430" cy="11938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sz="4800">
                  <a:solidFill>
                    <a:srgbClr val="A40800"/>
                  </a:solidFill>
                  <a:latin typeface="Courier"/>
                  <a:ea typeface="Courier"/>
                  <a:cs typeface="Courier"/>
                  <a:sym typeface="Courier"/>
                </a:defRPr>
              </a:pPr>
            </a:p>
          </p:txBody>
        </p:sp>
        <p:sp>
          <p:nvSpPr>
            <p:cNvPr id="6294" name="Shape 6294"/>
            <p:cNvSpPr/>
            <p:nvPr/>
          </p:nvSpPr>
          <p:spPr>
            <a:xfrm>
              <a:off x="-1" y="0"/>
              <a:ext cx="14606430" cy="1193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4">
                <a:defRPr sz="1800"/>
              </a:pPr>
              <a:r>
                <a:rPr sz="4800">
                  <a:latin typeface="Courier"/>
                  <a:ea typeface="Courier"/>
                  <a:cs typeface="Courier"/>
                  <a:sym typeface="Courier"/>
                </a:rPr>
                <a:t> notifies </a:t>
              </a:r>
              <a:r>
                <a:rPr sz="4800">
                  <a:solidFill>
                    <a:srgbClr val="19177C"/>
                  </a:solidFill>
                  <a:latin typeface="Courier"/>
                  <a:ea typeface="Courier"/>
                  <a:cs typeface="Courier"/>
                  <a:sym typeface="Courier"/>
                </a:rPr>
                <a:t>:restart, </a:t>
              </a:r>
              <a:r>
                <a:rPr sz="4800">
                  <a:solidFill>
                    <a:srgbClr val="BA2121"/>
                  </a:solidFill>
                  <a:latin typeface="Courier"/>
                  <a:ea typeface="Courier"/>
                  <a:cs typeface="Courier"/>
                  <a:sym typeface="Courier"/>
                </a:rPr>
                <a:t>"service[w3svc]"</a:t>
              </a:r>
            </a:p>
          </p:txBody>
        </p:sp>
      </p:grpSp>
    </p:spTree>
  </p:cSld>
  <p:clrMapOvr>
    <a:masterClrMapping/>
  </p:clrMapOvr>
  <p:transition spd="med" advClick="1"/>
</p:sld>
</file>

<file path=ppt/slides/slide4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9" name="Shape 6299"/>
          <p:cNvSpPr/>
          <p:nvPr>
            <p:ph type="title"/>
          </p:nvPr>
        </p:nvSpPr>
        <p:spPr>
          <a:xfrm>
            <a:off x="800271" y="177800"/>
            <a:ext cx="14657235" cy="1117600"/>
          </a:xfrm>
          <a:prstGeom prst="rect">
            <a:avLst/>
          </a:prstGeom>
        </p:spPr>
        <p:txBody>
          <a:bodyPr lIns="0" tIns="0" rIns="0" bIns="0">
            <a:normAutofit fontScale="100000" lnSpcReduction="0"/>
          </a:bodyPr>
          <a:lstStyle>
            <a:lvl1pPr defTabSz="841247">
              <a:defRPr sz="4000">
                <a:effectLst>
                  <a:outerShdw sx="100000" sy="100000" kx="0" ky="0" algn="b" rotWithShape="0" blurRad="38100" dist="35052" dir="2700000">
                    <a:srgbClr val="C0C0C0"/>
                  </a:outerShdw>
                </a:effectLst>
              </a:defRPr>
            </a:lvl1pPr>
          </a:lstStyle>
          <a:p>
            <a:pPr lvl="0">
              <a:defRPr sz="1800">
                <a:solidFill>
                  <a:srgbClr val="000000"/>
                </a:solidFill>
                <a:effectLst/>
              </a:defRPr>
            </a:pPr>
            <a:r>
              <a:rPr sz="4000">
                <a:solidFill>
                  <a:srgbClr val="FFFFFF"/>
                </a:solidFill>
                <a:effectLst>
                  <a:outerShdw sx="100000" sy="100000" kx="0" ky="0" algn="b" rotWithShape="0" blurRad="38100" dist="35052" dir="2700000">
                    <a:srgbClr val="C0C0C0"/>
                  </a:outerShdw>
                </a:effectLst>
              </a:rPr>
              <a:t>Exercise: Use a template to create Default.htm for each site</a:t>
            </a:r>
          </a:p>
        </p:txBody>
      </p:sp>
      <p:sp>
        <p:nvSpPr>
          <p:cNvPr id="6300" name="Shape 6300"/>
          <p:cNvSpPr/>
          <p:nvPr/>
        </p:nvSpPr>
        <p:spPr>
          <a:xfrm>
            <a:off x="203219" y="3810000"/>
            <a:ext cx="15825746" cy="4784348"/>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
        <p:nvSpPr>
          <p:cNvPr id="6301" name="Shape 6301"/>
          <p:cNvSpPr/>
          <p:nvPr/>
        </p:nvSpPr>
        <p:spPr>
          <a:xfrm>
            <a:off x="203294" y="1752604"/>
            <a:ext cx="15439295" cy="6416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2800">
                <a:solidFill>
                  <a:srgbClr val="BA2121"/>
                </a:solidFill>
                <a:latin typeface="Courier"/>
                <a:ea typeface="Courier"/>
                <a:cs typeface="Courier"/>
                <a:sym typeface="Courier"/>
              </a:rPr>
              <a:t>         .... #{site_dir} -ApplicationPool #{site_name}</a:t>
            </a:r>
            <a:endParaRPr>
              <a:latin typeface="Calibri"/>
              <a:ea typeface="Calibri"/>
              <a:cs typeface="Calibri"/>
              <a:sym typeface="Calibri"/>
            </a:endParaRPr>
          </a:p>
          <a:p>
            <a:pPr lvl="0">
              <a:defRPr sz="1800"/>
            </a:pPr>
            <a:r>
              <a:rPr sz="2800">
                <a:solidFill>
                  <a:srgbClr val="BA2121"/>
                </a:solidFill>
                <a:latin typeface="Courier"/>
                <a:ea typeface="Courier"/>
                <a:cs typeface="Courier"/>
                <a:sym typeface="Courier"/>
              </a:rPr>
              <a:t>            }</a:t>
            </a:r>
            <a:endParaRPr>
              <a:latin typeface="Calibri"/>
              <a:ea typeface="Calibri"/>
              <a:cs typeface="Calibri"/>
              <a:sym typeface="Calibri"/>
            </a:endParaRPr>
          </a:p>
          <a:p>
            <a:pPr lvl="0">
              <a:defRPr sz="1800"/>
            </a:pPr>
            <a:r>
              <a:rPr sz="2800">
                <a:solidFill>
                  <a:srgbClr val="880000"/>
                </a:solidFill>
                <a:latin typeface="Courier"/>
                <a:ea typeface="Courier"/>
                <a:cs typeface="Courier"/>
                <a:sym typeface="Courier"/>
              </a:rPr>
              <a:t>        EOH</a:t>
            </a:r>
            <a:endParaRPr>
              <a:latin typeface="Calibri"/>
              <a:ea typeface="Calibri"/>
              <a:cs typeface="Calibri"/>
              <a:sym typeface="Calibri"/>
            </a:endParaRPr>
          </a:p>
          <a:p>
            <a:pPr lvl="0">
              <a:defRPr sz="1800"/>
            </a:pPr>
            <a:r>
              <a:rPr sz="2800">
                <a:latin typeface="Courier"/>
                <a:ea typeface="Courier"/>
                <a:cs typeface="Courier"/>
                <a:sym typeface="Courier"/>
              </a:rPr>
              <a:t>    </a:t>
            </a:r>
            <a:r>
              <a:rPr b="1" sz="28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Courier"/>
                <a:ea typeface="Courier"/>
                <a:cs typeface="Courier"/>
                <a:sym typeface="Courier"/>
              </a:rPr>
              <a:t>    template </a:t>
            </a:r>
            <a:r>
              <a:rPr sz="2800">
                <a:solidFill>
                  <a:srgbClr val="BA2121"/>
                </a:solidFill>
                <a:latin typeface="Courier"/>
                <a:ea typeface="Courier"/>
                <a:cs typeface="Courier"/>
                <a:sym typeface="Courier"/>
              </a:rPr>
              <a:t>"</a:t>
            </a:r>
            <a:r>
              <a:rPr b="1" sz="2800">
                <a:solidFill>
                  <a:srgbClr val="BB6688"/>
                </a:solidFill>
                <a:latin typeface="Courier"/>
                <a:ea typeface="Courier"/>
                <a:cs typeface="Courier"/>
                <a:sym typeface="Courier"/>
              </a:rPr>
              <a:t>#{site_dir}</a:t>
            </a:r>
            <a:r>
              <a:rPr b="1" sz="2800">
                <a:solidFill>
                  <a:srgbClr val="BB6622"/>
                </a:solidFill>
                <a:latin typeface="Courier"/>
                <a:ea typeface="Courier"/>
                <a:cs typeface="Courier"/>
                <a:sym typeface="Courier"/>
              </a:rPr>
              <a:t>\\</a:t>
            </a:r>
            <a:r>
              <a:rPr b="1" sz="2800">
                <a:solidFill>
                  <a:srgbClr val="BA2121"/>
                </a:solidFill>
                <a:latin typeface="Courier"/>
                <a:ea typeface="Courier"/>
                <a:cs typeface="Courier"/>
                <a:sym typeface="Courier"/>
              </a:rPr>
              <a:t>Default.htm" </a:t>
            </a:r>
            <a:r>
              <a:rPr b="1" sz="2800">
                <a:solidFill>
                  <a:srgbClr val="008000"/>
                </a:solidFill>
                <a:latin typeface="Courier"/>
                <a:ea typeface="Courier"/>
                <a:cs typeface="Courier"/>
                <a:sym typeface="Courier"/>
              </a:rPr>
              <a:t>do</a:t>
            </a:r>
            <a:endParaRPr>
              <a:latin typeface="Calibri"/>
              <a:ea typeface="Calibri"/>
              <a:cs typeface="Calibri"/>
              <a:sym typeface="Calibri"/>
            </a:endParaRPr>
          </a:p>
          <a:p>
            <a:pPr lvl="0">
              <a:defRPr sz="1800"/>
            </a:pPr>
            <a:r>
              <a:rPr sz="2800">
                <a:latin typeface="Courier"/>
                <a:ea typeface="Courier"/>
                <a:cs typeface="Courier"/>
                <a:sym typeface="Courier"/>
              </a:rPr>
              <a:t>      source </a:t>
            </a:r>
            <a:r>
              <a:rPr sz="2800">
                <a:solidFill>
                  <a:srgbClr val="BA2121"/>
                </a:solidFill>
                <a:latin typeface="Courier"/>
                <a:ea typeface="Courier"/>
                <a:cs typeface="Courier"/>
                <a:sym typeface="Courier"/>
              </a:rPr>
              <a:t>"Default.htm.erb”</a:t>
            </a:r>
            <a:endParaRPr>
              <a:solidFill>
                <a:srgbClr val="BA2121"/>
              </a:solidFill>
              <a:latin typeface="Calibri"/>
              <a:ea typeface="Calibri"/>
              <a:cs typeface="Calibri"/>
              <a:sym typeface="Calibri"/>
            </a:endParaRPr>
          </a:p>
          <a:p>
            <a:pPr lvl="0">
              <a:defRPr sz="1800"/>
            </a:pPr>
            <a:r>
              <a:rPr sz="2800">
                <a:latin typeface="Courier"/>
                <a:ea typeface="Courier"/>
                <a:cs typeface="Courier"/>
                <a:sym typeface="Courier"/>
              </a:rPr>
              <a:t>      rights </a:t>
            </a:r>
            <a:r>
              <a:rPr sz="2800">
                <a:solidFill>
                  <a:srgbClr val="19177C"/>
                </a:solidFill>
                <a:latin typeface="Courier"/>
                <a:ea typeface="Courier"/>
                <a:cs typeface="Courier"/>
                <a:sym typeface="Courier"/>
              </a:rPr>
              <a:t>:read, </a:t>
            </a:r>
            <a:r>
              <a:rPr sz="2800">
                <a:solidFill>
                  <a:srgbClr val="BA2121"/>
                </a:solidFill>
                <a:latin typeface="Courier"/>
                <a:ea typeface="Courier"/>
                <a:cs typeface="Courier"/>
                <a:sym typeface="Courier"/>
              </a:rPr>
              <a:t>"Everyone"</a:t>
            </a:r>
            <a:endParaRPr>
              <a:latin typeface="Calibri"/>
              <a:ea typeface="Calibri"/>
              <a:cs typeface="Calibri"/>
              <a:sym typeface="Calibri"/>
            </a:endParaRPr>
          </a:p>
          <a:p>
            <a:pPr lvl="0">
              <a:defRPr sz="1800"/>
            </a:pPr>
            <a:r>
              <a:rPr sz="2800">
                <a:latin typeface="Courier"/>
                <a:ea typeface="Courier"/>
                <a:cs typeface="Courier"/>
                <a:sym typeface="Courier"/>
              </a:rPr>
              <a:t>      variables(</a:t>
            </a:r>
            <a:endParaRPr>
              <a:latin typeface="Calibri"/>
              <a:ea typeface="Calibri"/>
              <a:cs typeface="Calibri"/>
              <a:sym typeface="Calibri"/>
            </a:endParaRPr>
          </a:p>
          <a:p>
            <a:pPr lvl="0">
              <a:defRPr sz="1800"/>
            </a:pPr>
            <a:r>
              <a:rPr sz="2800">
                <a:solidFill>
                  <a:srgbClr val="19177C"/>
                </a:solidFill>
                <a:latin typeface="Courier"/>
                <a:ea typeface="Courier"/>
                <a:cs typeface="Courier"/>
                <a:sym typeface="Courier"/>
              </a:rPr>
              <a:t>        :site_name </a:t>
            </a:r>
            <a:r>
              <a:rPr sz="2800">
                <a:solidFill>
                  <a:srgbClr val="666666"/>
                </a:solidFill>
                <a:latin typeface="Courier"/>
                <a:ea typeface="Courier"/>
                <a:cs typeface="Courier"/>
                <a:sym typeface="Courier"/>
              </a:rPr>
              <a:t>=&gt; site_name,</a:t>
            </a:r>
            <a:endParaRPr>
              <a:latin typeface="Calibri"/>
              <a:ea typeface="Calibri"/>
              <a:cs typeface="Calibri"/>
              <a:sym typeface="Calibri"/>
            </a:endParaRPr>
          </a:p>
          <a:p>
            <a:pPr lvl="0">
              <a:defRPr sz="1800"/>
            </a:pPr>
            <a:r>
              <a:rPr sz="2800">
                <a:solidFill>
                  <a:srgbClr val="19177C"/>
                </a:solidFill>
                <a:latin typeface="Courier"/>
                <a:ea typeface="Courier"/>
                <a:cs typeface="Courier"/>
                <a:sym typeface="Courier"/>
              </a:rPr>
              <a:t>        :port </a:t>
            </a:r>
            <a:r>
              <a:rPr sz="2800">
                <a:solidFill>
                  <a:srgbClr val="666666"/>
                </a:solidFill>
                <a:latin typeface="Courier"/>
                <a:ea typeface="Courier"/>
                <a:cs typeface="Courier"/>
                <a:sym typeface="Courier"/>
              </a:rPr>
              <a:t>=&gt; site_data["</a:t>
            </a:r>
            <a:r>
              <a:rPr sz="2800">
                <a:solidFill>
                  <a:srgbClr val="BA2121"/>
                </a:solidFill>
                <a:latin typeface="Courier"/>
                <a:ea typeface="Courier"/>
                <a:cs typeface="Courier"/>
                <a:sym typeface="Courier"/>
              </a:rPr>
              <a:t>port"]</a:t>
            </a:r>
            <a:endParaRPr>
              <a:solidFill>
                <a:srgbClr val="666666"/>
              </a:solidFill>
              <a:latin typeface="Calibri"/>
              <a:ea typeface="Calibri"/>
              <a:cs typeface="Calibri"/>
              <a:sym typeface="Calibri"/>
            </a:endParaRPr>
          </a:p>
          <a:p>
            <a:pPr lvl="0">
              <a:defRPr sz="1800"/>
            </a:pPr>
            <a:r>
              <a:rPr sz="2800">
                <a:latin typeface="Courier"/>
                <a:ea typeface="Courier"/>
                <a:cs typeface="Courier"/>
                <a:sym typeface="Courier"/>
              </a:rPr>
              <a:t>      )</a:t>
            </a:r>
            <a:endParaRPr>
              <a:latin typeface="Calibri"/>
              <a:ea typeface="Calibri"/>
              <a:cs typeface="Calibri"/>
              <a:sym typeface="Calibri"/>
            </a:endParaRPr>
          </a:p>
          <a:p>
            <a:pPr lvl="0">
              <a:defRPr sz="1800"/>
            </a:pPr>
            <a:r>
              <a:rPr sz="2800">
                <a:latin typeface="Courier"/>
                <a:ea typeface="Courier"/>
                <a:cs typeface="Courier"/>
                <a:sym typeface="Courier"/>
              </a:rPr>
              <a:t>      notifies </a:t>
            </a:r>
            <a:r>
              <a:rPr sz="2800">
                <a:solidFill>
                  <a:srgbClr val="19177C"/>
                </a:solidFill>
                <a:latin typeface="Courier"/>
                <a:ea typeface="Courier"/>
                <a:cs typeface="Courier"/>
                <a:sym typeface="Courier"/>
              </a:rPr>
              <a:t>:restart, </a:t>
            </a:r>
            <a:r>
              <a:rPr sz="2800">
                <a:solidFill>
                  <a:srgbClr val="BA2121"/>
                </a:solidFill>
                <a:latin typeface="Courier"/>
                <a:ea typeface="Courier"/>
                <a:cs typeface="Courier"/>
                <a:sym typeface="Courier"/>
              </a:rPr>
              <a:t>"service[w3svc]"</a:t>
            </a:r>
            <a:endParaRPr>
              <a:latin typeface="Calibri"/>
              <a:ea typeface="Calibri"/>
              <a:cs typeface="Calibri"/>
              <a:sym typeface="Calibri"/>
            </a:endParaRPr>
          </a:p>
          <a:p>
            <a:pPr lvl="0">
              <a:defRPr sz="1800"/>
            </a:pPr>
            <a:r>
              <a:rPr sz="2800">
                <a:latin typeface="Courier"/>
                <a:ea typeface="Courier"/>
                <a:cs typeface="Courier"/>
                <a:sym typeface="Courier"/>
              </a:rPr>
              <a:t>    </a:t>
            </a:r>
            <a:r>
              <a:rPr b="1" sz="2800">
                <a:solidFill>
                  <a:srgbClr val="008000"/>
                </a:solidFill>
                <a:latin typeface="Courier"/>
                <a:ea typeface="Courier"/>
                <a:cs typeface="Courier"/>
                <a:sym typeface="Courier"/>
              </a:rPr>
              <a:t>end</a:t>
            </a:r>
            <a:endParaRPr>
              <a:latin typeface="Calibri"/>
              <a:ea typeface="Calibri"/>
              <a:cs typeface="Calibri"/>
              <a:sym typeface="Calibri"/>
            </a:endParaRPr>
          </a:p>
          <a:p>
            <a:pPr lvl="0">
              <a:defRPr sz="1800"/>
            </a:pPr>
            <a:r>
              <a:rPr b="1" sz="2800">
                <a:solidFill>
                  <a:srgbClr val="008000"/>
                </a:solidFill>
                <a:latin typeface="Courier"/>
                <a:ea typeface="Courier"/>
                <a:cs typeface="Courier"/>
                <a:sym typeface="Courier"/>
              </a:rPr>
              <a:t>  end</a:t>
            </a:r>
          </a:p>
        </p:txBody>
      </p:sp>
      <p:sp>
        <p:nvSpPr>
          <p:cNvPr id="6302" name="Shape 6302"/>
          <p:cNvSpPr/>
          <p:nvPr/>
        </p:nvSpPr>
        <p:spPr>
          <a:xfrm>
            <a:off x="70" y="1536699"/>
            <a:ext cx="14123112" cy="2166623"/>
          </a:xfrm>
          <a:prstGeom prst="rect">
            <a:avLst/>
          </a:prstGeom>
          <a:solidFill>
            <a:srgbClr val="FFFFFF">
              <a:alpha val="59999"/>
            </a:srgbClr>
          </a:solidFill>
          <a:ln w="12700">
            <a:miter lim="400000"/>
          </a:ln>
        </p:spPr>
        <p:txBody>
          <a:bodyPr lIns="0" tIns="0" rIns="0" bIns="0"/>
          <a:lstStyle/>
          <a:p>
            <a:pPr lvl="0" algn="ctr">
              <a:defRPr>
                <a:latin typeface="Arial"/>
                <a:ea typeface="Arial"/>
                <a:cs typeface="Arial"/>
                <a:sym typeface="Arial"/>
              </a:defRPr>
            </a:pPr>
          </a:p>
        </p:txBody>
      </p:sp>
    </p:spTree>
  </p:cSld>
  <p:clrMapOvr>
    <a:masterClrMapping/>
  </p:clrMapOvr>
  <p:transition spd="med" advClick="1"/>
</p:sld>
</file>

<file path=ppt/slides/slide4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6" name="Shape 6306"/>
          <p:cNvSpPr/>
          <p:nvPr>
            <p:ph type="title"/>
          </p:nvPr>
        </p:nvSpPr>
        <p:spPr>
          <a:xfrm>
            <a:off x="800271" y="177800"/>
            <a:ext cx="14657235" cy="1117600"/>
          </a:xfrm>
          <a:prstGeom prst="rect">
            <a:avLst/>
          </a:prstGeom>
        </p:spPr>
        <p:txBody>
          <a:bodyPr lIns="0" tIns="0" rIns="0" bIns="0">
            <a:normAutofit fontScale="100000" lnSpcReduction="0"/>
          </a:bodyPr>
          <a:lstStyle>
            <a:lvl1pPr defTabSz="813816">
              <a:defRPr sz="3500">
                <a:effectLst>
                  <a:outerShdw sx="100000" sy="100000" kx="0" ky="0" algn="b" rotWithShape="0" blurRad="38100" dist="33909"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Exercise: Add a file resource to set the permissions on the Default.htm files</a:t>
            </a:r>
          </a:p>
        </p:txBody>
      </p:sp>
      <p:sp>
        <p:nvSpPr>
          <p:cNvPr id="6307" name="Shape 6307"/>
          <p:cNvSpPr/>
          <p:nvPr/>
        </p:nvSpPr>
        <p:spPr>
          <a:xfrm>
            <a:off x="3213488" y="7282915"/>
            <a:ext cx="8306615" cy="9916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Don’t forget the last </a:t>
            </a:r>
            <a:r>
              <a:rPr sz="2800">
                <a:solidFill>
                  <a:srgbClr val="222321"/>
                </a:solidFill>
                <a:latin typeface="Arial Bold"/>
                <a:ea typeface="Arial Bold"/>
                <a:cs typeface="Arial Bold"/>
                <a:sym typeface="Arial Bold"/>
              </a:rPr>
              <a:t>end</a:t>
            </a:r>
            <a:endParaRPr>
              <a:solidFill>
                <a:srgbClr val="222321"/>
              </a:solidFill>
              <a:latin typeface="Calibri"/>
              <a:ea typeface="Calibri"/>
              <a:cs typeface="Calibri"/>
              <a:sym typeface="Calibri"/>
            </a:endParaRPr>
          </a:p>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Delete the rest of the lines below</a:t>
            </a:r>
          </a:p>
        </p:txBody>
      </p:sp>
      <p:sp>
        <p:nvSpPr>
          <p:cNvPr id="6308" name="Shape 6308"/>
          <p:cNvSpPr/>
          <p:nvPr/>
        </p:nvSpPr>
        <p:spPr>
          <a:xfrm>
            <a:off x="280234" y="6324589"/>
            <a:ext cx="2463978" cy="850879"/>
          </a:xfrm>
          <a:custGeom>
            <a:avLst/>
            <a:gdLst/>
            <a:ahLst/>
            <a:cxnLst>
              <a:cxn ang="0">
                <a:pos x="wd2" y="hd2"/>
              </a:cxn>
              <a:cxn ang="5400000">
                <a:pos x="wd2" y="hd2"/>
              </a:cxn>
              <a:cxn ang="10800000">
                <a:pos x="wd2" y="hd2"/>
              </a:cxn>
              <a:cxn ang="16200000">
                <a:pos x="wd2" y="hd2"/>
              </a:cxn>
            </a:cxnLst>
            <a:rect l="0" t="0" r="r" b="b"/>
            <a:pathLst>
              <a:path w="19678" h="19678"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FD9A00"/>
            </a:solidFill>
            <a:miter/>
          </a:ln>
        </p:spPr>
        <p:txBody>
          <a:bodyPr lIns="0" tIns="0" rIns="0" bIns="0"/>
          <a:lstStyle/>
          <a:p>
            <a:pPr lvl="0" algn="ctr">
              <a:defRPr>
                <a:latin typeface="Arial"/>
                <a:ea typeface="Arial"/>
                <a:cs typeface="Arial"/>
                <a:sym typeface="Arial"/>
              </a:defRPr>
            </a:pPr>
          </a:p>
        </p:txBody>
      </p:sp>
      <p:grpSp>
        <p:nvGrpSpPr>
          <p:cNvPr id="6311" name="Group 6311"/>
          <p:cNvGrpSpPr/>
          <p:nvPr/>
        </p:nvGrpSpPr>
        <p:grpSpPr>
          <a:xfrm>
            <a:off x="825571" y="1854199"/>
            <a:ext cx="14605002" cy="6985001"/>
            <a:chOff x="0" y="0"/>
            <a:chExt cx="14605001" cy="6985000"/>
          </a:xfrm>
        </p:grpSpPr>
        <p:sp>
          <p:nvSpPr>
            <p:cNvPr id="6309" name="Shape 6309"/>
            <p:cNvSpPr/>
            <p:nvPr/>
          </p:nvSpPr>
          <p:spPr>
            <a:xfrm>
              <a:off x="0" y="0"/>
              <a:ext cx="14605002" cy="69850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marL="342900" indent="-342900">
                <a:defRPr sz="3200">
                  <a:solidFill>
                    <a:srgbClr val="3F691E"/>
                  </a:solidFill>
                  <a:latin typeface="Consolas"/>
                  <a:ea typeface="Consolas"/>
                  <a:cs typeface="Consolas"/>
                  <a:sym typeface="Consolas"/>
                </a:defRPr>
              </a:pPr>
            </a:p>
          </p:txBody>
        </p:sp>
        <p:sp>
          <p:nvSpPr>
            <p:cNvPr id="6310" name="Shape 6310"/>
            <p:cNvSpPr/>
            <p:nvPr/>
          </p:nvSpPr>
          <p:spPr>
            <a:xfrm>
              <a:off x="0" y="-1"/>
              <a:ext cx="14605002" cy="52897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marL="342900" indent="-342900">
                <a:defRPr sz="1800"/>
              </a:pPr>
              <a:r>
                <a:rPr b="1" sz="3200">
                  <a:latin typeface="Inconsolata"/>
                  <a:ea typeface="Inconsolata"/>
                  <a:cs typeface="Inconsolata"/>
                  <a:sym typeface="Inconsolata"/>
                </a:rPr>
                <a:t>       </a:t>
              </a:r>
              <a:r>
                <a:rPr sz="3200">
                  <a:latin typeface="Consolas"/>
                  <a:ea typeface="Consolas"/>
                  <a:cs typeface="Consolas"/>
                  <a:sym typeface="Consolas"/>
                </a:rPr>
                <a:t>template </a:t>
              </a:r>
              <a:r>
                <a:rPr sz="3200">
                  <a:solidFill>
                    <a:srgbClr val="BA2121"/>
                  </a:solidFill>
                  <a:latin typeface="Consolas"/>
                  <a:ea typeface="Consolas"/>
                  <a:cs typeface="Consolas"/>
                  <a:sym typeface="Consolas"/>
                </a:rPr>
                <a:t>"</a:t>
              </a:r>
              <a:r>
                <a:rPr b="1" sz="3200">
                  <a:solidFill>
                    <a:srgbClr val="BB6688"/>
                  </a:solidFill>
                  <a:latin typeface="Consolas"/>
                  <a:ea typeface="Consolas"/>
                  <a:cs typeface="Consolas"/>
                  <a:sym typeface="Consolas"/>
                </a:rPr>
                <a:t>#{site_dir}</a:t>
              </a:r>
              <a:r>
                <a:rPr b="1" sz="3200">
                  <a:solidFill>
                    <a:srgbClr val="BB6622"/>
                  </a:solidFill>
                  <a:latin typeface="Consolas"/>
                  <a:ea typeface="Consolas"/>
                  <a:cs typeface="Consolas"/>
                  <a:sym typeface="Consolas"/>
                </a:rPr>
                <a:t>\\</a:t>
              </a:r>
              <a:r>
                <a:rPr b="1" sz="3200">
                  <a:solidFill>
                    <a:srgbClr val="BA2121"/>
                  </a:solidFill>
                  <a:latin typeface="Consolas"/>
                  <a:ea typeface="Consolas"/>
                  <a:cs typeface="Consolas"/>
                  <a:sym typeface="Consolas"/>
                </a:rPr>
                <a:t>Default.htm" </a:t>
              </a:r>
              <a:r>
                <a:rPr b="1" sz="3200">
                  <a:solidFill>
                    <a:srgbClr val="008000"/>
                  </a:solidFill>
                  <a:latin typeface="Consolas"/>
                  <a:ea typeface="Consolas"/>
                  <a:cs typeface="Consolas"/>
                  <a:sym typeface="Consolas"/>
                </a:rPr>
                <a:t>do</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source </a:t>
              </a:r>
              <a:r>
                <a:rPr sz="3200">
                  <a:solidFill>
                    <a:srgbClr val="BA2121"/>
                  </a:solidFill>
                  <a:latin typeface="Consolas"/>
                  <a:ea typeface="Consolas"/>
                  <a:cs typeface="Consolas"/>
                  <a:sym typeface="Consolas"/>
                </a:rPr>
                <a:t>"Default.htm.erb"</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rights </a:t>
              </a:r>
              <a:r>
                <a:rPr sz="3200">
                  <a:solidFill>
                    <a:srgbClr val="19177C"/>
                  </a:solidFill>
                  <a:latin typeface="Consolas"/>
                  <a:ea typeface="Consolas"/>
                  <a:cs typeface="Consolas"/>
                  <a:sym typeface="Consolas"/>
                </a:rPr>
                <a:t>:read, </a:t>
              </a:r>
              <a:r>
                <a:rPr sz="3200">
                  <a:solidFill>
                    <a:srgbClr val="BA2121"/>
                  </a:solidFill>
                  <a:latin typeface="Consolas"/>
                  <a:ea typeface="Consolas"/>
                  <a:cs typeface="Consolas"/>
                  <a:sym typeface="Consolas"/>
                </a:rPr>
                <a:t>"Everyone"</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variables(</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a:t>
              </a:r>
              <a:r>
                <a:rPr sz="3200">
                  <a:solidFill>
                    <a:srgbClr val="19177C"/>
                  </a:solidFill>
                  <a:latin typeface="Consolas"/>
                  <a:ea typeface="Consolas"/>
                  <a:cs typeface="Consolas"/>
                  <a:sym typeface="Consolas"/>
                </a:rPr>
                <a:t>:site_name </a:t>
              </a:r>
              <a:r>
                <a:rPr sz="3200">
                  <a:solidFill>
                    <a:srgbClr val="666666"/>
                  </a:solidFill>
                  <a:latin typeface="Consolas"/>
                  <a:ea typeface="Consolas"/>
                  <a:cs typeface="Consolas"/>
                  <a:sym typeface="Consolas"/>
                </a:rPr>
                <a:t>=&gt; site_name,</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a:t>
              </a:r>
              <a:r>
                <a:rPr sz="3200">
                  <a:solidFill>
                    <a:srgbClr val="19177C"/>
                  </a:solidFill>
                  <a:latin typeface="Consolas"/>
                  <a:ea typeface="Consolas"/>
                  <a:cs typeface="Consolas"/>
                  <a:sym typeface="Consolas"/>
                </a:rPr>
                <a:t>:port </a:t>
              </a:r>
              <a:r>
                <a:rPr sz="3200">
                  <a:solidFill>
                    <a:srgbClr val="666666"/>
                  </a:solidFill>
                  <a:latin typeface="Consolas"/>
                  <a:ea typeface="Consolas"/>
                  <a:cs typeface="Consolas"/>
                  <a:sym typeface="Consolas"/>
                </a:rPr>
                <a:t>=&gt; site_data["</a:t>
              </a:r>
              <a:r>
                <a:rPr sz="3200">
                  <a:solidFill>
                    <a:srgbClr val="BA2121"/>
                  </a:solidFill>
                  <a:latin typeface="Consolas"/>
                  <a:ea typeface="Consolas"/>
                  <a:cs typeface="Consolas"/>
                  <a:sym typeface="Consolas"/>
                </a:rPr>
                <a:t>port"]</a:t>
              </a:r>
              <a:endParaRPr sz="3200">
                <a:solidFill>
                  <a:srgbClr val="666666"/>
                </a:solidFill>
                <a:latin typeface="Consolas"/>
                <a:ea typeface="Consolas"/>
                <a:cs typeface="Consolas"/>
                <a:sym typeface="Consolas"/>
              </a:endParaRPr>
            </a:p>
            <a:p>
              <a:pPr lvl="0" marL="342900" indent="-342900">
                <a:defRPr sz="1800"/>
              </a:pPr>
              <a:r>
                <a:rPr sz="3200">
                  <a:latin typeface="Consolas"/>
                  <a:ea typeface="Consolas"/>
                  <a:cs typeface="Consolas"/>
                  <a:sym typeface="Consolas"/>
                </a:rPr>
                <a:t>            )</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notifies </a:t>
              </a:r>
              <a:r>
                <a:rPr sz="3200">
                  <a:solidFill>
                    <a:srgbClr val="19177C"/>
                  </a:solidFill>
                  <a:latin typeface="Consolas"/>
                  <a:ea typeface="Consolas"/>
                  <a:cs typeface="Consolas"/>
                  <a:sym typeface="Consolas"/>
                </a:rPr>
                <a:t>:restart, </a:t>
              </a:r>
              <a:r>
                <a:rPr sz="3200">
                  <a:solidFill>
                    <a:srgbClr val="BA2121"/>
                  </a:solidFill>
                  <a:latin typeface="Consolas"/>
                  <a:ea typeface="Consolas"/>
                  <a:cs typeface="Consolas"/>
                  <a:sym typeface="Consolas"/>
                </a:rPr>
                <a:t>"service[w3svc]"</a:t>
              </a:r>
              <a:endParaRPr sz="4800">
                <a:latin typeface="Calibri"/>
                <a:ea typeface="Calibri"/>
                <a:cs typeface="Calibri"/>
                <a:sym typeface="Calibri"/>
              </a:endParaRPr>
            </a:p>
            <a:p>
              <a:pPr lvl="0" marL="342900" indent="-342900">
                <a:defRPr sz="1800"/>
              </a:pPr>
              <a:r>
                <a:rPr sz="3200">
                  <a:latin typeface="Consolas"/>
                  <a:ea typeface="Consolas"/>
                  <a:cs typeface="Consolas"/>
                  <a:sym typeface="Consolas"/>
                </a:rPr>
                <a:t>    </a:t>
              </a:r>
              <a:r>
                <a:rPr b="1" sz="3200">
                  <a:solidFill>
                    <a:srgbClr val="008000"/>
                  </a:solidFill>
                  <a:latin typeface="Consolas"/>
                  <a:ea typeface="Consolas"/>
                  <a:cs typeface="Consolas"/>
                  <a:sym typeface="Consolas"/>
                </a:rPr>
                <a:t>end</a:t>
              </a:r>
              <a:endParaRPr sz="4800">
                <a:latin typeface="Calibri"/>
                <a:ea typeface="Calibri"/>
                <a:cs typeface="Calibri"/>
                <a:sym typeface="Calibri"/>
              </a:endParaRPr>
            </a:p>
            <a:p>
              <a:pPr lvl="0" marL="342900" indent="-342900">
                <a:defRPr sz="1800"/>
              </a:pPr>
              <a:r>
                <a:rPr b="1" sz="3200">
                  <a:solidFill>
                    <a:srgbClr val="008000"/>
                  </a:solidFill>
                  <a:latin typeface="Consolas"/>
                  <a:ea typeface="Consolas"/>
                  <a:cs typeface="Consolas"/>
                  <a:sym typeface="Consolas"/>
                </a:rPr>
                <a:t>end</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lt" backwards="0">
                                    <p:tmAbs val="0"/>
                                  </p:iterate>
                                  <p:childTnLst>
                                    <p:set>
                                      <p:cBhvr>
                                        <p:cTn id="6" fill="hold"/>
                                        <p:tgtEl>
                                          <p:spTgt spid="6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07" grpId="1"/>
    </p:bldLst>
  </p:timing>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7" name="Shape 2067"/>
          <p:cNvSpPr/>
          <p:nvPr/>
        </p:nvSpPr>
        <p:spPr>
          <a:xfrm>
            <a:off x="5982284"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68" name="Shape 2068"/>
          <p:cNvSpPr/>
          <p:nvPr/>
        </p:nvSpPr>
        <p:spPr>
          <a:xfrm>
            <a:off x="8209763" y="3036354"/>
            <a:ext cx="201950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LBs</a:t>
            </a:r>
          </a:p>
        </p:txBody>
      </p:sp>
      <p:sp>
        <p:nvSpPr>
          <p:cNvPr id="2069" name="Shape 2069"/>
          <p:cNvSpPr/>
          <p:nvPr/>
        </p:nvSpPr>
        <p:spPr>
          <a:xfrm>
            <a:off x="5982284"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0" name="Shape 2070"/>
          <p:cNvSpPr/>
          <p:nvPr/>
        </p:nvSpPr>
        <p:spPr>
          <a:xfrm>
            <a:off x="10365799" y="4807210"/>
            <a:ext cx="303401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Servers</a:t>
            </a:r>
          </a:p>
        </p:txBody>
      </p:sp>
      <p:sp>
        <p:nvSpPr>
          <p:cNvPr id="2071" name="Shape 2071"/>
          <p:cNvSpPr/>
          <p:nvPr/>
        </p:nvSpPr>
        <p:spPr>
          <a:xfrm>
            <a:off x="4936020"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2" name="Shape 2072"/>
          <p:cNvSpPr/>
          <p:nvPr/>
        </p:nvSpPr>
        <p:spPr>
          <a:xfrm>
            <a:off x="7098406"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3" name="Shape 2073"/>
          <p:cNvSpPr/>
          <p:nvPr/>
        </p:nvSpPr>
        <p:spPr>
          <a:xfrm>
            <a:off x="2868894" y="5534026"/>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4" name="Shape 2074"/>
          <p:cNvSpPr/>
          <p:nvPr/>
        </p:nvSpPr>
        <p:spPr>
          <a:xfrm>
            <a:off x="3916745" y="55340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5" name="Shape 2075"/>
          <p:cNvSpPr/>
          <p:nvPr/>
        </p:nvSpPr>
        <p:spPr>
          <a:xfrm>
            <a:off x="7098406" y="27559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6" name="Shape 2076"/>
          <p:cNvSpPr/>
          <p:nvPr/>
        </p:nvSpPr>
        <p:spPr>
          <a:xfrm>
            <a:off x="8212939"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7" name="Shape 2077"/>
          <p:cNvSpPr/>
          <p:nvPr/>
        </p:nvSpPr>
        <p:spPr>
          <a:xfrm>
            <a:off x="9260792" y="45704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8" name="Shape 2078"/>
          <p:cNvSpPr/>
          <p:nvPr/>
        </p:nvSpPr>
        <p:spPr>
          <a:xfrm>
            <a:off x="7109520" y="63912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79" name="Shape 2079"/>
          <p:cNvSpPr/>
          <p:nvPr/>
        </p:nvSpPr>
        <p:spPr>
          <a:xfrm>
            <a:off x="8244692" y="64166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0" name="Shape 2080"/>
          <p:cNvSpPr/>
          <p:nvPr/>
        </p:nvSpPr>
        <p:spPr>
          <a:xfrm>
            <a:off x="9362402" y="6586004"/>
            <a:ext cx="3289623"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slaves</a:t>
            </a:r>
          </a:p>
        </p:txBody>
      </p:sp>
      <p:sp>
        <p:nvSpPr>
          <p:cNvPr id="2081" name="Shape 2081"/>
          <p:cNvSpPr/>
          <p:nvPr/>
        </p:nvSpPr>
        <p:spPr>
          <a:xfrm>
            <a:off x="5991809"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2" name="Shape 2082"/>
          <p:cNvSpPr/>
          <p:nvPr/>
        </p:nvSpPr>
        <p:spPr>
          <a:xfrm>
            <a:off x="9467188" y="3858678"/>
            <a:ext cx="2235420"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Cache</a:t>
            </a:r>
          </a:p>
        </p:txBody>
      </p:sp>
      <p:sp>
        <p:nvSpPr>
          <p:cNvPr id="2083" name="Shape 2083"/>
          <p:cNvSpPr/>
          <p:nvPr/>
        </p:nvSpPr>
        <p:spPr>
          <a:xfrm>
            <a:off x="7109520"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4" name="Shape 2084"/>
          <p:cNvSpPr/>
          <p:nvPr/>
        </p:nvSpPr>
        <p:spPr>
          <a:xfrm>
            <a:off x="8227228" y="36671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5" name="Shape 2085"/>
          <p:cNvSpPr/>
          <p:nvPr/>
        </p:nvSpPr>
        <p:spPr>
          <a:xfrm>
            <a:off x="3889754" y="46101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6" name="Shape 2086"/>
          <p:cNvSpPr/>
          <p:nvPr/>
        </p:nvSpPr>
        <p:spPr>
          <a:xfrm>
            <a:off x="4874100" y="36671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7" name="Shape 2087"/>
          <p:cNvSpPr/>
          <p:nvPr/>
        </p:nvSpPr>
        <p:spPr>
          <a:xfrm>
            <a:off x="7111107" y="5494337"/>
            <a:ext cx="850985"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8" name="Shape 2088"/>
          <p:cNvSpPr/>
          <p:nvPr/>
        </p:nvSpPr>
        <p:spPr>
          <a:xfrm>
            <a:off x="8233578" y="5519739"/>
            <a:ext cx="852573"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89" name="Shape 2089"/>
          <p:cNvSpPr/>
          <p:nvPr/>
        </p:nvSpPr>
        <p:spPr>
          <a:xfrm>
            <a:off x="9270317" y="5647790"/>
            <a:ext cx="3289623"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Cache</a:t>
            </a:r>
          </a:p>
        </p:txBody>
      </p:sp>
      <p:sp>
        <p:nvSpPr>
          <p:cNvPr id="2090" name="Shape 2090"/>
          <p:cNvSpPr/>
          <p:nvPr/>
        </p:nvSpPr>
        <p:spPr>
          <a:xfrm>
            <a:off x="5985459" y="7378700"/>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91" name="Shape 2091"/>
          <p:cNvSpPr/>
          <p:nvPr/>
        </p:nvSpPr>
        <p:spPr>
          <a:xfrm>
            <a:off x="7095232" y="7378700"/>
            <a:ext cx="852570"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92" name="Shape 2092"/>
          <p:cNvSpPr/>
          <p:nvPr/>
        </p:nvSpPr>
        <p:spPr>
          <a:xfrm>
            <a:off x="8244692" y="7622640"/>
            <a:ext cx="2019499"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DBs</a:t>
            </a:r>
          </a:p>
        </p:txBody>
      </p:sp>
      <p:sp>
        <p:nvSpPr>
          <p:cNvPr id="2093" name="Shape 2093"/>
          <p:cNvSpPr/>
          <p:nvPr/>
        </p:nvSpPr>
        <p:spPr>
          <a:xfrm>
            <a:off x="5982284"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94" name="Shape 2094"/>
          <p:cNvSpPr/>
          <p:nvPr/>
        </p:nvSpPr>
        <p:spPr>
          <a:xfrm>
            <a:off x="4940782" y="64246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095" name="Shape 209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...and change happens!</a:t>
            </a:r>
          </a:p>
        </p:txBody>
      </p:sp>
      <p:grpSp>
        <p:nvGrpSpPr>
          <p:cNvPr id="2100" name="Group 2100"/>
          <p:cNvGrpSpPr/>
          <p:nvPr/>
        </p:nvGrpSpPr>
        <p:grpSpPr>
          <a:xfrm>
            <a:off x="-24608" y="1181100"/>
            <a:ext cx="5802884" cy="4229100"/>
            <a:chOff x="0" y="0"/>
            <a:chExt cx="5802882" cy="4229100"/>
          </a:xfrm>
        </p:grpSpPr>
        <p:grpSp>
          <p:nvGrpSpPr>
            <p:cNvPr id="2098" name="Group 2098"/>
            <p:cNvGrpSpPr/>
            <p:nvPr/>
          </p:nvGrpSpPr>
          <p:grpSpPr>
            <a:xfrm>
              <a:off x="242692" y="211687"/>
              <a:ext cx="5241311" cy="3567602"/>
              <a:chOff x="0" y="0"/>
              <a:chExt cx="5241309" cy="3567600"/>
            </a:xfrm>
          </p:grpSpPr>
          <p:sp>
            <p:nvSpPr>
              <p:cNvPr id="2096" name="Shape 2096"/>
              <p:cNvSpPr/>
              <p:nvPr/>
            </p:nvSpPr>
            <p:spPr>
              <a:xfrm rot="20396873">
                <a:off x="201728" y="767799"/>
                <a:ext cx="4837853" cy="2032002"/>
              </a:xfrm>
              <a:prstGeom prst="rect">
                <a:avLst/>
              </a:prstGeom>
              <a:solidFill>
                <a:srgbClr val="4A241E"/>
              </a:solidFill>
              <a:ln w="12700" cap="flat">
                <a:noFill/>
                <a:miter lim="400000"/>
              </a:ln>
              <a:effectLst/>
            </p:spPr>
            <p:txBody>
              <a:bodyPr wrap="square" lIns="0" tIns="0" rIns="0" bIns="0" numCol="1" anchor="ctr">
                <a:noAutofit/>
              </a:bodyPr>
              <a:lstStyle/>
              <a:p>
                <a:pPr lvl="0">
                  <a:defRPr>
                    <a:latin typeface="Arial"/>
                    <a:ea typeface="Arial"/>
                    <a:cs typeface="Arial"/>
                    <a:sym typeface="Arial"/>
                  </a:defRPr>
                </a:pPr>
              </a:p>
            </p:txBody>
          </p:sp>
          <p:sp>
            <p:nvSpPr>
              <p:cNvPr id="2097" name="Shape 2097"/>
              <p:cNvSpPr/>
              <p:nvPr/>
            </p:nvSpPr>
            <p:spPr>
              <a:xfrm rot="20396873">
                <a:off x="201728" y="1002749"/>
                <a:ext cx="4837853" cy="156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indent="266700">
                  <a:defRPr sz="1800"/>
                </a:pPr>
                <a:r>
                  <a:rPr sz="2800">
                    <a:solidFill>
                      <a:srgbClr val="FFFFFF"/>
                    </a:solidFill>
                  </a:rPr>
                  <a:t>Add a Central Log Host</a:t>
                </a:r>
                <a:endParaRPr>
                  <a:latin typeface="Calibri"/>
                  <a:ea typeface="Calibri"/>
                  <a:cs typeface="Calibri"/>
                  <a:sym typeface="Calibri"/>
                </a:endParaRPr>
              </a:p>
              <a:p>
                <a:pPr lvl="0" indent="266700">
                  <a:defRPr sz="1800"/>
                </a:pPr>
                <a:endParaRPr>
                  <a:solidFill>
                    <a:srgbClr val="FFFFFF"/>
                  </a:solidFill>
                  <a:latin typeface="Calibri"/>
                  <a:ea typeface="Calibri"/>
                  <a:cs typeface="Calibri"/>
                  <a:sym typeface="Calibri"/>
                </a:endParaRPr>
              </a:p>
              <a:p>
                <a:pPr lvl="0" indent="266700">
                  <a:defRPr sz="1800"/>
                </a:pPr>
                <a:r>
                  <a:rPr sz="2800">
                    <a:solidFill>
                      <a:srgbClr val="FFFFFF"/>
                    </a:solidFill>
                  </a:rPr>
                  <a:t>Update syslog.conf on all Nodes</a:t>
                </a:r>
              </a:p>
            </p:txBody>
          </p:sp>
        </p:grpSp>
        <p:pic>
          <p:nvPicPr>
            <p:cNvPr id="2099" name="image12.png"/>
            <p:cNvPicPr/>
            <p:nvPr/>
          </p:nvPicPr>
          <p:blipFill>
            <a:blip r:embed="rId3">
              <a:extLst/>
            </a:blip>
            <a:stretch>
              <a:fillRect/>
            </a:stretch>
          </p:blipFill>
          <p:spPr>
            <a:xfrm>
              <a:off x="-1" y="0"/>
              <a:ext cx="5802884" cy="4229100"/>
            </a:xfrm>
            <a:prstGeom prst="rect">
              <a:avLst/>
            </a:prstGeom>
            <a:ln w="12700" cap="flat">
              <a:noFill/>
              <a:miter lim="400000"/>
            </a:ln>
            <a:effectLst/>
          </p:spPr>
        </p:pic>
      </p:grpSp>
      <p:sp>
        <p:nvSpPr>
          <p:cNvPr id="2101" name="Shape 2101"/>
          <p:cNvSpPr/>
          <p:nvPr/>
        </p:nvSpPr>
        <p:spPr>
          <a:xfrm>
            <a:off x="1397136" y="6943725"/>
            <a:ext cx="825583" cy="774700"/>
          </a:xfrm>
          <a:prstGeom prst="roundRect">
            <a:avLst>
              <a:gd name="adj" fmla="val 24588"/>
            </a:avLst>
          </a:prstGeom>
          <a:solidFill>
            <a:srgbClr val="FF0000"/>
          </a:solidFill>
          <a:ln w="25400">
            <a:solidFill/>
            <a:miter/>
          </a:ln>
        </p:spPr>
        <p:txBody>
          <a:bodyPr lIns="0" tIns="0" rIns="0" bIns="0"/>
          <a:lstStyle/>
          <a:p>
            <a:pPr lvl="0">
              <a:defRPr>
                <a:latin typeface="Arial"/>
                <a:ea typeface="Arial"/>
                <a:cs typeface="Arial"/>
                <a:sym typeface="Arial"/>
              </a:defRPr>
            </a:pPr>
          </a:p>
        </p:txBody>
      </p:sp>
      <p:sp>
        <p:nvSpPr>
          <p:cNvPr id="2102" name="Shape 2102"/>
          <p:cNvSpPr/>
          <p:nvPr/>
        </p:nvSpPr>
        <p:spPr>
          <a:xfrm>
            <a:off x="355999" y="7758958"/>
            <a:ext cx="4038995" cy="3824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700">
                <a:latin typeface="Arial"/>
                <a:ea typeface="Arial"/>
                <a:cs typeface="Arial"/>
                <a:sym typeface="Arial"/>
              </a:defRPr>
            </a:lvl1pPr>
          </a:lstStyle>
          <a:p>
            <a:pPr lvl="0">
              <a:defRPr sz="1800"/>
            </a:pPr>
            <a:r>
              <a:rPr sz="2700"/>
              <a:t>Central Log Host</a:t>
            </a:r>
          </a:p>
        </p:txBody>
      </p:sp>
    </p:spTree>
  </p:cSld>
  <p:clrMapOvr>
    <a:masterClrMapping/>
  </p:clrMapOvr>
  <p:transition spd="med" advClick="1"/>
</p:sld>
</file>

<file path=ppt/slides/slide4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5" name="Shape 631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The entire recipe</a:t>
            </a:r>
          </a:p>
        </p:txBody>
      </p:sp>
      <p:sp>
        <p:nvSpPr>
          <p:cNvPr id="6316" name="Shape 6316"/>
          <p:cNvSpPr/>
          <p:nvPr/>
        </p:nvSpPr>
        <p:spPr>
          <a:xfrm>
            <a:off x="39914" y="7848600"/>
            <a:ext cx="16176172" cy="6217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38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lvl="0">
              <a:defRPr sz="1800" u="none">
                <a:solidFill>
                  <a:srgbClr val="000000"/>
                </a:solidFill>
                <a:uFillTx/>
              </a:defRPr>
            </a:pPr>
            <a:r>
              <a:rPr sz="3800" u="sng">
                <a:solidFill>
                  <a:srgbClr val="0000FF"/>
                </a:solidFill>
                <a:uFill>
                  <a:solidFill>
                    <a:srgbClr val="0000FF"/>
                  </a:solidFill>
                </a:uFill>
                <a:hlinkClick r:id="rId3" invalidUrl="" action="" tgtFrame="" tooltip="" history="1" highlightClick="0" endSnd="0"/>
              </a:rPr>
              <a:t>http://tinyurl.com/pelqotr</a:t>
            </a:r>
          </a:p>
        </p:txBody>
      </p:sp>
      <p:pic>
        <p:nvPicPr>
          <p:cNvPr id="6317" name="pasted-image.png"/>
          <p:cNvPicPr/>
          <p:nvPr/>
        </p:nvPicPr>
        <p:blipFill>
          <a:blip r:embed="rId4">
            <a:extLst/>
          </a:blip>
          <a:stretch>
            <a:fillRect/>
          </a:stretch>
        </p:blipFill>
        <p:spPr>
          <a:xfrm>
            <a:off x="4411345" y="1598676"/>
            <a:ext cx="7433310" cy="5946648"/>
          </a:xfrm>
          <a:prstGeom prst="rect">
            <a:avLst/>
          </a:prstGeom>
          <a:ln w="12700">
            <a:miter lim="400000"/>
          </a:ln>
        </p:spPr>
      </p:pic>
    </p:spTree>
  </p:cSld>
  <p:clrMapOvr>
    <a:masterClrMapping/>
  </p:clrMapOvr>
  <p:transition spd="med" advClick="1"/>
</p:sld>
</file>

<file path=ppt/slides/slide4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1" name="Shape 6321"/>
          <p:cNvSpPr/>
          <p:nvPr>
            <p:ph type="title"/>
          </p:nvPr>
        </p:nvSpPr>
        <p:spPr>
          <a:xfrm>
            <a:off x="800271" y="177800"/>
            <a:ext cx="14657235" cy="1117600"/>
          </a:xfrm>
          <a:prstGeom prst="rect">
            <a:avLst/>
          </a:prstGeom>
        </p:spPr>
        <p:txBody>
          <a:bodyPr lIns="0" tIns="0" rIns="0" bIns="0">
            <a:normAutofit fontScale="100000" lnSpcReduction="0"/>
          </a:bodyPr>
          <a:lstStyle>
            <a:lvl1pPr defTabSz="868680">
              <a:defRPr sz="4100">
                <a:effectLst>
                  <a:outerShdw sx="100000" sy="100000" kx="0" ky="0" algn="b" rotWithShape="0" blurRad="38100" dist="36195" dir="2700000">
                    <a:srgbClr val="C0C0C0"/>
                  </a:outerShdw>
                </a:effectLst>
              </a:defRPr>
            </a:lvl1pPr>
          </a:lstStyle>
          <a:p>
            <a:pPr lvl="0">
              <a:defRPr sz="1800">
                <a:solidFill>
                  <a:srgbClr val="000000"/>
                </a:solidFill>
                <a:effectLst/>
              </a:defRPr>
            </a:pPr>
            <a:r>
              <a:rPr sz="4100">
                <a:solidFill>
                  <a:srgbClr val="FFFFFF"/>
                </a:solidFill>
                <a:effectLst>
                  <a:outerShdw sx="100000" sy="100000" kx="0" ky="0" algn="b" rotWithShape="0" blurRad="38100" dist="36195" dir="2700000">
                    <a:srgbClr val="C0C0C0"/>
                  </a:outerShdw>
                </a:effectLst>
              </a:rPr>
              <a:t>Exercise: Add Default.htm.erb to your templates directory </a:t>
            </a:r>
          </a:p>
        </p:txBody>
      </p:sp>
      <p:sp>
        <p:nvSpPr>
          <p:cNvPr id="6322" name="Shape 6322"/>
          <p:cNvSpPr/>
          <p:nvPr/>
        </p:nvSpPr>
        <p:spPr>
          <a:xfrm>
            <a:off x="1374036" y="7422615"/>
            <a:ext cx="13118080"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29733" indent="-829733">
              <a:spcBef>
                <a:spcPts val="1500"/>
              </a:spcBef>
              <a:buClr>
                <a:srgbClr val="C15332"/>
              </a:buClr>
              <a:buSzPct val="171000"/>
              <a:buFont typeface="Times Roman"/>
              <a:buChar char="•"/>
              <a:defRPr sz="1800"/>
            </a:pPr>
            <a:r>
              <a:rPr sz="2800">
                <a:solidFill>
                  <a:srgbClr val="222321"/>
                </a:solidFill>
                <a:latin typeface="Arial"/>
                <a:ea typeface="Arial"/>
                <a:cs typeface="Arial"/>
                <a:sym typeface="Arial"/>
              </a:rPr>
              <a:t>Note the two </a:t>
            </a:r>
            <a:r>
              <a:rPr sz="2800">
                <a:solidFill>
                  <a:srgbClr val="222321"/>
                </a:solidFill>
                <a:latin typeface="Arial Bold"/>
                <a:ea typeface="Arial Bold"/>
                <a:cs typeface="Arial Bold"/>
                <a:sym typeface="Arial Bold"/>
              </a:rPr>
              <a:t>template variables</a:t>
            </a:r>
            <a:r>
              <a:rPr sz="2800">
                <a:solidFill>
                  <a:srgbClr val="222321"/>
                </a:solidFill>
                <a:latin typeface="Arial"/>
                <a:ea typeface="Arial"/>
                <a:cs typeface="Arial"/>
                <a:sym typeface="Arial"/>
              </a:rPr>
              <a:t> are prefixed with an @ symbol</a:t>
            </a:r>
          </a:p>
        </p:txBody>
      </p:sp>
      <p:sp>
        <p:nvSpPr>
          <p:cNvPr id="6323" name="Shape 6323"/>
          <p:cNvSpPr/>
          <p:nvPr/>
        </p:nvSpPr>
        <p:spPr>
          <a:xfrm>
            <a:off x="813594" y="2743198"/>
            <a:ext cx="14097002" cy="2600326"/>
          </a:xfrm>
          <a:prstGeom prst="rect">
            <a:avLst/>
          </a:prstGeom>
          <a:ln>
            <a:solidFill/>
            <a:prstDash val="dot"/>
          </a:ln>
          <a:extLst>
            <a:ext uri="{C572A759-6A51-4108-AA02-DFA0A04FC94B}">
              <ma14:wrappingTextBoxFlag xmlns:ma14="http://schemas.microsoft.com/office/mac/drawingml/2011/main" val="1"/>
            </a:ext>
          </a:extLst>
        </p:spPr>
        <p:txBody>
          <a:bodyPr lIns="0" tIns="0" rIns="0" bIns="0">
            <a:spAutoFit/>
          </a:bodyPr>
          <a:lstStyle/>
          <a:p>
            <a:pPr lvl="0">
              <a:defRPr sz="1800"/>
            </a:pPr>
            <a:r>
              <a:rPr sz="2800">
                <a:solidFill>
                  <a:srgbClr val="000080"/>
                </a:solidFill>
                <a:latin typeface="Consolas"/>
                <a:ea typeface="Consolas"/>
                <a:cs typeface="Consolas"/>
                <a:sym typeface="Consolas"/>
              </a:rPr>
              <a:t>&lt;html&gt;</a:t>
            </a:r>
            <a:endParaRPr>
              <a:latin typeface="Consolas"/>
              <a:ea typeface="Consolas"/>
              <a:cs typeface="Consolas"/>
              <a:sym typeface="Consolas"/>
            </a:endParaRPr>
          </a:p>
          <a:p>
            <a:pPr lvl="0">
              <a:defRPr sz="1800"/>
            </a:pPr>
            <a:r>
              <a:rPr sz="2800">
                <a:solidFill>
                  <a:srgbClr val="000080"/>
                </a:solidFill>
                <a:latin typeface="Consolas"/>
                <a:ea typeface="Consolas"/>
                <a:cs typeface="Consolas"/>
                <a:sym typeface="Consolas"/>
              </a:rPr>
              <a:t>    &lt;body&gt;</a:t>
            </a:r>
            <a:endParaRPr>
              <a:latin typeface="Consolas"/>
              <a:ea typeface="Consolas"/>
              <a:cs typeface="Consolas"/>
              <a:sym typeface="Consolas"/>
            </a:endParaRPr>
          </a:p>
          <a:p>
            <a:pPr lvl="0">
              <a:defRPr sz="1800"/>
            </a:pPr>
            <a:r>
              <a:rPr sz="2800">
                <a:solidFill>
                  <a:srgbClr val="000080"/>
                </a:solidFill>
                <a:latin typeface="Consolas"/>
                <a:ea typeface="Consolas"/>
                <a:cs typeface="Consolas"/>
                <a:sym typeface="Consolas"/>
              </a:rPr>
              <a:t>        &lt;h2&gt;</a:t>
            </a:r>
            <a:r>
              <a:rPr sz="2800">
                <a:latin typeface="Consolas"/>
                <a:ea typeface="Consolas"/>
                <a:cs typeface="Consolas"/>
                <a:sym typeface="Consolas"/>
              </a:rPr>
              <a:t>We love </a:t>
            </a:r>
            <a:r>
              <a:rPr b="1" sz="2800">
                <a:solidFill>
                  <a:srgbClr val="999999"/>
                </a:solidFill>
                <a:latin typeface="Consolas"/>
                <a:ea typeface="Consolas"/>
                <a:cs typeface="Consolas"/>
                <a:sym typeface="Consolas"/>
              </a:rPr>
              <a:t>&lt;%=</a:t>
            </a:r>
            <a:r>
              <a:rPr sz="2800">
                <a:latin typeface="Consolas"/>
                <a:ea typeface="Consolas"/>
                <a:cs typeface="Consolas"/>
                <a:sym typeface="Consolas"/>
              </a:rPr>
              <a:t> </a:t>
            </a:r>
            <a:r>
              <a:rPr sz="2800">
                <a:solidFill>
                  <a:srgbClr val="008080"/>
                </a:solidFill>
                <a:latin typeface="Consolas"/>
                <a:ea typeface="Consolas"/>
                <a:cs typeface="Consolas"/>
                <a:sym typeface="Consolas"/>
              </a:rPr>
              <a:t>@site_name</a:t>
            </a:r>
            <a:r>
              <a:rPr sz="2800">
                <a:latin typeface="Consolas"/>
                <a:ea typeface="Consolas"/>
                <a:cs typeface="Consolas"/>
                <a:sym typeface="Consolas"/>
              </a:rPr>
              <a:t> </a:t>
            </a:r>
            <a:r>
              <a:rPr b="1" sz="2800">
                <a:solidFill>
                  <a:srgbClr val="999999"/>
                </a:solidFill>
                <a:latin typeface="Consolas"/>
                <a:ea typeface="Consolas"/>
                <a:cs typeface="Consolas"/>
                <a:sym typeface="Consolas"/>
              </a:rPr>
              <a:t>%&gt;</a:t>
            </a:r>
            <a:r>
              <a:rPr sz="2800">
                <a:solidFill>
                  <a:srgbClr val="000080"/>
                </a:solidFill>
                <a:latin typeface="Consolas"/>
                <a:ea typeface="Consolas"/>
                <a:cs typeface="Consolas"/>
                <a:sym typeface="Consolas"/>
              </a:rPr>
              <a:t>&lt;/h2&gt;</a:t>
            </a:r>
            <a:endParaRPr>
              <a:latin typeface="Consolas"/>
              <a:ea typeface="Consolas"/>
              <a:cs typeface="Consolas"/>
              <a:sym typeface="Consolas"/>
            </a:endParaRPr>
          </a:p>
          <a:p>
            <a:pPr lvl="0">
              <a:defRPr sz="1800"/>
            </a:pPr>
            <a:r>
              <a:rPr b="1" sz="2800">
                <a:solidFill>
                  <a:srgbClr val="999999"/>
                </a:solidFill>
                <a:latin typeface="Consolas"/>
                <a:ea typeface="Consolas"/>
                <a:cs typeface="Consolas"/>
                <a:sym typeface="Consolas"/>
              </a:rPr>
              <a:t>        &lt;%=</a:t>
            </a:r>
            <a:r>
              <a:rPr sz="2800">
                <a:latin typeface="Consolas"/>
                <a:ea typeface="Consolas"/>
                <a:cs typeface="Consolas"/>
                <a:sym typeface="Consolas"/>
              </a:rPr>
              <a:t> </a:t>
            </a:r>
            <a:r>
              <a:rPr sz="2800">
                <a:solidFill>
                  <a:srgbClr val="333333"/>
                </a:solidFill>
                <a:latin typeface="Consolas"/>
                <a:ea typeface="Consolas"/>
                <a:cs typeface="Consolas"/>
                <a:sym typeface="Consolas"/>
              </a:rPr>
              <a:t>node</a:t>
            </a:r>
            <a:r>
              <a:rPr b="1" sz="2800">
                <a:latin typeface="Consolas"/>
                <a:ea typeface="Consolas"/>
                <a:cs typeface="Consolas"/>
                <a:sym typeface="Consolas"/>
              </a:rPr>
              <a:t>["</a:t>
            </a:r>
            <a:r>
              <a:rPr sz="2800">
                <a:solidFill>
                  <a:srgbClr val="DD1144"/>
                </a:solidFill>
                <a:latin typeface="Consolas"/>
                <a:ea typeface="Consolas"/>
                <a:cs typeface="Consolas"/>
                <a:sym typeface="Consolas"/>
              </a:rPr>
              <a:t>ipaddress"]</a:t>
            </a:r>
            <a:r>
              <a:rPr sz="2800">
                <a:latin typeface="Consolas"/>
                <a:ea typeface="Consolas"/>
                <a:cs typeface="Consolas"/>
                <a:sym typeface="Consolas"/>
              </a:rPr>
              <a:t> </a:t>
            </a:r>
            <a:r>
              <a:rPr b="1" sz="2800">
                <a:solidFill>
                  <a:srgbClr val="999999"/>
                </a:solidFill>
                <a:latin typeface="Consolas"/>
                <a:ea typeface="Consolas"/>
                <a:cs typeface="Consolas"/>
                <a:sym typeface="Consolas"/>
              </a:rPr>
              <a:t>%&gt;</a:t>
            </a:r>
            <a:r>
              <a:rPr sz="2800">
                <a:latin typeface="Consolas"/>
                <a:ea typeface="Consolas"/>
                <a:cs typeface="Consolas"/>
                <a:sym typeface="Consolas"/>
              </a:rPr>
              <a:t>:</a:t>
            </a:r>
            <a:r>
              <a:rPr b="1" sz="2800">
                <a:solidFill>
                  <a:srgbClr val="999999"/>
                </a:solidFill>
                <a:latin typeface="Consolas"/>
                <a:ea typeface="Consolas"/>
                <a:cs typeface="Consolas"/>
                <a:sym typeface="Consolas"/>
              </a:rPr>
              <a:t>&lt;%=</a:t>
            </a:r>
            <a:r>
              <a:rPr sz="2800">
                <a:latin typeface="Consolas"/>
                <a:ea typeface="Consolas"/>
                <a:cs typeface="Consolas"/>
                <a:sym typeface="Consolas"/>
              </a:rPr>
              <a:t> </a:t>
            </a:r>
            <a:r>
              <a:rPr sz="2800">
                <a:solidFill>
                  <a:srgbClr val="008080"/>
                </a:solidFill>
                <a:latin typeface="Consolas"/>
                <a:ea typeface="Consolas"/>
                <a:cs typeface="Consolas"/>
                <a:sym typeface="Consolas"/>
              </a:rPr>
              <a:t>@port</a:t>
            </a:r>
            <a:r>
              <a:rPr sz="2800">
                <a:latin typeface="Consolas"/>
                <a:ea typeface="Consolas"/>
                <a:cs typeface="Consolas"/>
                <a:sym typeface="Consolas"/>
              </a:rPr>
              <a:t> </a:t>
            </a:r>
            <a:r>
              <a:rPr b="1" sz="2800">
                <a:solidFill>
                  <a:srgbClr val="999999"/>
                </a:solidFill>
                <a:latin typeface="Consolas"/>
                <a:ea typeface="Consolas"/>
                <a:cs typeface="Consolas"/>
                <a:sym typeface="Consolas"/>
              </a:rPr>
              <a:t>%&gt;</a:t>
            </a:r>
            <a:endParaRPr>
              <a:latin typeface="Consolas"/>
              <a:ea typeface="Consolas"/>
              <a:cs typeface="Consolas"/>
              <a:sym typeface="Consolas"/>
            </a:endParaRPr>
          </a:p>
          <a:p>
            <a:pPr lvl="0">
              <a:defRPr sz="1800"/>
            </a:pPr>
            <a:r>
              <a:rPr sz="2800">
                <a:solidFill>
                  <a:srgbClr val="000080"/>
                </a:solidFill>
                <a:latin typeface="Consolas"/>
                <a:ea typeface="Consolas"/>
                <a:cs typeface="Consolas"/>
                <a:sym typeface="Consolas"/>
              </a:rPr>
              <a:t>    &lt;/body&gt;</a:t>
            </a:r>
            <a:endParaRPr>
              <a:latin typeface="Consolas"/>
              <a:ea typeface="Consolas"/>
              <a:cs typeface="Consolas"/>
              <a:sym typeface="Consolas"/>
            </a:endParaRPr>
          </a:p>
          <a:p>
            <a:pPr lvl="0">
              <a:defRPr sz="1800"/>
            </a:pPr>
            <a:r>
              <a:rPr sz="2800">
                <a:solidFill>
                  <a:srgbClr val="000080"/>
                </a:solidFill>
                <a:latin typeface="Consolas"/>
                <a:ea typeface="Consolas"/>
                <a:cs typeface="Consolas"/>
                <a:sym typeface="Consolas"/>
              </a:rPr>
              <a:t>&lt;/html&gt;</a:t>
            </a:r>
          </a:p>
        </p:txBody>
      </p:sp>
      <p:sp>
        <p:nvSpPr>
          <p:cNvPr id="6324" name="Shape 6324"/>
          <p:cNvSpPr/>
          <p:nvPr/>
        </p:nvSpPr>
        <p:spPr>
          <a:xfrm>
            <a:off x="813594" y="1752600"/>
            <a:ext cx="3352803"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325" name="Shape 6325"/>
          <p:cNvSpPr/>
          <p:nvPr/>
        </p:nvSpPr>
        <p:spPr>
          <a:xfrm>
            <a:off x="4013993" y="1625599"/>
            <a:ext cx="12243596" cy="6858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000">
                <a:latin typeface="Courier"/>
                <a:ea typeface="Courier"/>
                <a:cs typeface="Courier"/>
                <a:sym typeface="Courier"/>
              </a:defRPr>
            </a:lvl1pPr>
          </a:lstStyle>
          <a:p>
            <a:pPr lvl="0">
              <a:defRPr sz="1800"/>
            </a:pPr>
            <a:r>
              <a:rPr sz="3000"/>
              <a:t>cookbooks\iis_demo\templates\default\Default.htm.erb</a:t>
            </a:r>
          </a:p>
        </p:txBody>
      </p:sp>
    </p:spTree>
  </p:cSld>
  <p:clrMapOvr>
    <a:masterClrMapping/>
  </p:clrMapOvr>
  <p:transition spd="med" advClick="1"/>
</p:sld>
</file>

<file path=ppt/slides/slide4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331" name="Group 6331"/>
          <p:cNvGrpSpPr/>
          <p:nvPr/>
        </p:nvGrpSpPr>
        <p:grpSpPr>
          <a:xfrm>
            <a:off x="812878" y="1854200"/>
            <a:ext cx="14657236" cy="1219200"/>
            <a:chOff x="0" y="0"/>
            <a:chExt cx="14657235" cy="1219200"/>
          </a:xfrm>
        </p:grpSpPr>
        <p:sp>
          <p:nvSpPr>
            <p:cNvPr id="6329" name="Shape 6329"/>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330" name="Shape 6330"/>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iis_demo</a:t>
              </a:r>
            </a:p>
          </p:txBody>
        </p:sp>
      </p:grpSp>
      <p:sp>
        <p:nvSpPr>
          <p:cNvPr id="6332" name="Shape 6332"/>
          <p:cNvSpPr/>
          <p:nvPr>
            <p:ph type="title"/>
          </p:nvPr>
        </p:nvSpPr>
        <p:spPr>
          <a:xfrm>
            <a:off x="203993" y="177800"/>
            <a:ext cx="15253514"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Upload the iis_demo cookbook</a:t>
            </a:r>
          </a:p>
        </p:txBody>
      </p:sp>
      <p:grpSp>
        <p:nvGrpSpPr>
          <p:cNvPr id="6335" name="Group 6335"/>
          <p:cNvGrpSpPr/>
          <p:nvPr/>
        </p:nvGrpSpPr>
        <p:grpSpPr>
          <a:xfrm>
            <a:off x="825580" y="3657600"/>
            <a:ext cx="14606430" cy="4686300"/>
            <a:chOff x="0" y="0"/>
            <a:chExt cx="14606429" cy="4686300"/>
          </a:xfrm>
        </p:grpSpPr>
        <p:sp>
          <p:nvSpPr>
            <p:cNvPr id="6333" name="Shape 6333"/>
            <p:cNvSpPr/>
            <p:nvPr/>
          </p:nvSpPr>
          <p:spPr>
            <a:xfrm>
              <a:off x="-1" y="0"/>
              <a:ext cx="14606430" cy="46863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334" name="Shape 6334"/>
            <p:cNvSpPr/>
            <p:nvPr/>
          </p:nvSpPr>
          <p:spPr>
            <a:xfrm>
              <a:off x="-1" y="1606549"/>
              <a:ext cx="14606430" cy="147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4800">
                  <a:solidFill>
                    <a:srgbClr val="FFFFFF"/>
                  </a:solidFill>
                  <a:latin typeface="Courier"/>
                  <a:ea typeface="Courier"/>
                  <a:cs typeface="Courier"/>
                  <a:sym typeface="Courier"/>
                </a:rPr>
                <a:t>Uploading iis_demo             [0.2.0]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331"/>
                                        </p:tgtEl>
                                        <p:attrNameLst>
                                          <p:attrName>style.visibility</p:attrName>
                                        </p:attrNameLst>
                                      </p:cBhvr>
                                      <p:to>
                                        <p:strVal val="visible"/>
                                      </p:to>
                                    </p:set>
                                    <p:animEffect filter="fade" transition="in">
                                      <p:cBhvr>
                                        <p:cTn id="7" dur="1000"/>
                                        <p:tgtEl>
                                          <p:spTgt spid="6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1" grpId="1"/>
    </p:bldLst>
  </p:timing>
</p:sld>
</file>

<file path=ppt/slides/slide4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339" name="Group 6339"/>
          <p:cNvGrpSpPr/>
          <p:nvPr/>
        </p:nvGrpSpPr>
        <p:grpSpPr>
          <a:xfrm>
            <a:off x="812878" y="1854200"/>
            <a:ext cx="14657236" cy="1219200"/>
            <a:chOff x="0" y="0"/>
            <a:chExt cx="14657235" cy="1219200"/>
          </a:xfrm>
        </p:grpSpPr>
        <p:sp>
          <p:nvSpPr>
            <p:cNvPr id="6337" name="Shape 633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338" name="Shape 633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a:t>
              </a:r>
              <a:r>
                <a:rPr b="1" sz="4800">
                  <a:solidFill>
                    <a:srgbClr val="FFFFFF"/>
                  </a:solidFill>
                  <a:latin typeface="Courier"/>
                  <a:ea typeface="Courier"/>
                  <a:cs typeface="Courier"/>
                  <a:sym typeface="Courier"/>
                </a:rPr>
                <a:t>\&gt;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6340" name="Shape 634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343" name="Group 6343"/>
          <p:cNvGrpSpPr/>
          <p:nvPr/>
        </p:nvGrpSpPr>
        <p:grpSpPr>
          <a:xfrm>
            <a:off x="800253" y="3200400"/>
            <a:ext cx="14606430" cy="5740400"/>
            <a:chOff x="0" y="0"/>
            <a:chExt cx="14606429" cy="5740400"/>
          </a:xfrm>
        </p:grpSpPr>
        <p:sp>
          <p:nvSpPr>
            <p:cNvPr id="6341" name="Shape 6341"/>
            <p:cNvSpPr/>
            <p:nvPr/>
          </p:nvSpPr>
          <p:spPr>
            <a:xfrm>
              <a:off x="-1" y="0"/>
              <a:ext cx="14606430" cy="57404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342" name="Shape 6342"/>
            <p:cNvSpPr/>
            <p:nvPr/>
          </p:nvSpPr>
          <p:spPr>
            <a:xfrm>
              <a:off x="-1" y="292099"/>
              <a:ext cx="14606430" cy="5156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400">
                  <a:solidFill>
                    <a:srgbClr val="FFFFFF"/>
                  </a:solidFill>
                  <a:latin typeface="Courier"/>
                  <a:ea typeface="Courier"/>
                  <a:cs typeface="Courier"/>
                  <a:sym typeface="Courier"/>
                </a:rPr>
                <a:t>"C:/Users/ADMINI~1/AppData/Local/Temp/2/chef-script20130918-1312-ebgd1i.ps1"</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 template[C:\inetpub\wwwroot\bears\Default.htm] action create </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INFO: Processing template[C:\inetpub\wwwroot\bears\Default.htm] action create (iis_demo::default line 45)</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(up to date)</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Recipe: hosts::default</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 template[C:\Windows\System32\drivers\etc\hosts] action create </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INFO: Processing template[C:\Windows\System32\drivers\etc\hosts] action create (hosts::default line 11)</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(up to date)</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[2013-09-18T21:02:52+00:00] INFO: Chef Run complete in 13.1508 seconds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[2013-09-18T21:02:52+00:00] INFO: Running report handlers</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[2013-09-18T21:02:52+00:00] INFO: Report handlers complete</a:t>
              </a:r>
              <a:endParaRPr>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Chef Client finished, 6 resources updated</a:t>
              </a:r>
            </a:p>
          </p:txBody>
        </p:sp>
      </p:grpSp>
      <p:sp>
        <p:nvSpPr>
          <p:cNvPr id="6344" name="Shape 6344"/>
          <p:cNvSpPr/>
          <p:nvPr/>
        </p:nvSpPr>
        <p:spPr>
          <a:xfrm>
            <a:off x="661192" y="6477000"/>
            <a:ext cx="12536129" cy="1828800"/>
          </a:xfrm>
          <a:prstGeom prst="rect">
            <a:avLst/>
          </a:prstGeom>
          <a:ln w="63500">
            <a:solidFill>
              <a:srgbClr val="FD9A00"/>
            </a:solidFill>
            <a:miter/>
          </a:ln>
        </p:spPr>
        <p:txBody>
          <a:bodyPr lIns="0" tIns="0" rIns="0" bIns="0"/>
          <a:lstStyle/>
          <a:p>
            <a:pPr lvl="0" algn="ctr">
              <a:defRPr>
                <a:latin typeface="Arial"/>
                <a:ea typeface="Arial"/>
                <a:cs typeface="Arial"/>
                <a:sym typeface="Aria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339"/>
                                        </p:tgtEl>
                                        <p:attrNameLst>
                                          <p:attrName>style.visibility</p:attrName>
                                        </p:attrNameLst>
                                      </p:cBhvr>
                                      <p:to>
                                        <p:strVal val="visible"/>
                                      </p:to>
                                    </p:set>
                                    <p:animEffect filter="fade" transition="in">
                                      <p:cBhvr>
                                        <p:cTn id="7" dur="1000"/>
                                        <p:tgtEl>
                                          <p:spTgt spid="6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9" grpId="1"/>
    </p:bldLst>
  </p:timing>
</p:sld>
</file>

<file path=ppt/slides/slide4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8" name="Shape 6348"/>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Verify our two sites are working!</a:t>
            </a:r>
          </a:p>
        </p:txBody>
      </p:sp>
      <p:pic>
        <p:nvPicPr>
          <p:cNvPr id="6349" name="image102.png"/>
          <p:cNvPicPr/>
          <p:nvPr/>
        </p:nvPicPr>
        <p:blipFill>
          <a:blip r:embed="rId3">
            <a:extLst/>
          </a:blip>
          <a:stretch>
            <a:fillRect/>
          </a:stretch>
        </p:blipFill>
        <p:spPr>
          <a:xfrm>
            <a:off x="7976392" y="2514600"/>
            <a:ext cx="6400803" cy="3145459"/>
          </a:xfrm>
          <a:prstGeom prst="rect">
            <a:avLst/>
          </a:prstGeom>
          <a:ln w="12700">
            <a:miter lim="400000"/>
          </a:ln>
        </p:spPr>
      </p:pic>
      <p:grpSp>
        <p:nvGrpSpPr>
          <p:cNvPr id="6352" name="Group 6352"/>
          <p:cNvGrpSpPr/>
          <p:nvPr/>
        </p:nvGrpSpPr>
        <p:grpSpPr>
          <a:xfrm>
            <a:off x="965994" y="2514600"/>
            <a:ext cx="6400802" cy="3117988"/>
            <a:chOff x="0" y="0"/>
            <a:chExt cx="6400801" cy="3117987"/>
          </a:xfrm>
        </p:grpSpPr>
        <p:pic>
          <p:nvPicPr>
            <p:cNvPr id="6350" name="image103.png"/>
            <p:cNvPicPr/>
            <p:nvPr/>
          </p:nvPicPr>
          <p:blipFill>
            <a:blip r:embed="rId4">
              <a:extLst/>
            </a:blip>
            <a:stretch>
              <a:fillRect/>
            </a:stretch>
          </p:blipFill>
          <p:spPr>
            <a:xfrm>
              <a:off x="0" y="0"/>
              <a:ext cx="6400802" cy="3117988"/>
            </a:xfrm>
            <a:prstGeom prst="rect">
              <a:avLst/>
            </a:prstGeom>
            <a:ln w="12700" cap="flat">
              <a:noFill/>
              <a:miter lim="400000"/>
            </a:ln>
            <a:effectLst/>
          </p:spPr>
        </p:pic>
        <p:pic>
          <p:nvPicPr>
            <p:cNvPr id="6351" name="image104.png"/>
            <p:cNvPicPr/>
            <p:nvPr/>
          </p:nvPicPr>
          <p:blipFill>
            <a:blip r:embed="rId5">
              <a:extLst/>
            </a:blip>
            <a:stretch>
              <a:fillRect/>
            </a:stretch>
          </p:blipFill>
          <p:spPr>
            <a:xfrm>
              <a:off x="139698" y="1092200"/>
              <a:ext cx="2374903" cy="1422402"/>
            </a:xfrm>
            <a:prstGeom prst="rect">
              <a:avLst/>
            </a:prstGeom>
            <a:ln w="12700" cap="flat">
              <a:noFill/>
              <a:miter lim="400000"/>
            </a:ln>
            <a:effectLst/>
          </p:spPr>
        </p:pic>
      </p:grpSp>
    </p:spTree>
  </p:cSld>
  <p:clrMapOvr>
    <a:masterClrMapping/>
  </p:clrMapOvr>
  <p:transition spd="med" advClick="1"/>
</p:sld>
</file>

<file path=ppt/slides/slide4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6" name="Shape 6356"/>
          <p:cNvSpPr/>
          <p:nvPr>
            <p:ph type="title"/>
          </p:nvPr>
        </p:nvSpPr>
        <p:spPr>
          <a:xfrm>
            <a:off x="800271" y="177800"/>
            <a:ext cx="14657235" cy="1117600"/>
          </a:xfrm>
          <a:prstGeom prst="rect">
            <a:avLst/>
          </a:prstGeom>
        </p:spPr>
        <p:txBody>
          <a:bodyPr lIns="0" tIns="0" rIns="0" bIns="0">
            <a:normAutofit fontScale="100000" lnSpcReduction="0"/>
          </a:bodyPr>
          <a:lstStyle/>
          <a:p>
            <a:pPr lvl="0" defTabSz="813816">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Best Practice: </a:t>
            </a:r>
            <a:br>
              <a:rPr sz="3500">
                <a:solidFill>
                  <a:srgbClr val="FFFFFF"/>
                </a:solidFill>
                <a:effectLst>
                  <a:outerShdw sx="100000" sy="100000" kx="0" ky="0" algn="b" rotWithShape="0" blurRad="38100" dist="33909" dir="2700000">
                    <a:srgbClr val="C0C0C0"/>
                  </a:outerShdw>
                </a:effectLst>
              </a:rPr>
            </a:br>
            <a:r>
              <a:rPr sz="3500">
                <a:solidFill>
                  <a:srgbClr val="FFFFFF"/>
                </a:solidFill>
                <a:effectLst>
                  <a:outerShdw sx="100000" sy="100000" kx="0" ky="0" algn="b" rotWithShape="0" blurRad="38100" dist="33909" dir="2700000">
                    <a:srgbClr val="C0C0C0"/>
                  </a:outerShdw>
                </a:effectLst>
              </a:rPr>
              <a:t>Recipes contain the pattern, attributes supply the details</a:t>
            </a:r>
          </a:p>
        </p:txBody>
      </p:sp>
      <p:sp>
        <p:nvSpPr>
          <p:cNvPr id="6357" name="Shape 6357"/>
          <p:cNvSpPr/>
          <p:nvPr>
            <p:ph type="body" idx="1"/>
          </p:nvPr>
        </p:nvSpPr>
        <p:spPr>
          <a:xfrm>
            <a:off x="800271" y="1879602"/>
            <a:ext cx="14657235" cy="6731001"/>
          </a:xfrm>
          <a:prstGeom prst="rect">
            <a:avLst/>
          </a:prstGeom>
        </p:spPr>
        <p:txBody>
          <a:bodyPr>
            <a:normAutofit fontScale="100000" lnSpcReduction="0"/>
          </a:bodyPr>
          <a:lstStyle/>
          <a:p>
            <a:pPr lvl="0" marL="1752600" indent="-1752600">
              <a:defRPr sz="1800"/>
            </a:pPr>
            <a:r>
              <a:rPr sz="4600"/>
              <a:t>Recipes contain the pattern for how to do something. (“How we deploy IIS virtual hosts?”)</a:t>
            </a:r>
            <a:endParaRPr sz="4600"/>
          </a:p>
          <a:p>
            <a:pPr lvl="0" marL="685800" indent="-685800">
              <a:defRPr sz="1800"/>
            </a:pPr>
            <a:endParaRPr sz="4600"/>
          </a:p>
          <a:p>
            <a:pPr lvl="0" marL="1752600" indent="-1752600">
              <a:defRPr sz="1800"/>
            </a:pPr>
            <a:r>
              <a:rPr sz="4600"/>
              <a:t>Attributes contain the details. (“What virtual hosts should we deploy?”)</a:t>
            </a:r>
          </a:p>
        </p:txBody>
      </p:sp>
    </p:spTree>
  </p:cSld>
  <p:clrMapOvr>
    <a:masterClrMapping/>
  </p:clrMapOvr>
  <p:transition spd="med" advClick="1"/>
</p:sld>
</file>

<file path=ppt/slides/slide4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1" name="Shape 63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6362" name="Shape 6362"/>
          <p:cNvSpPr/>
          <p:nvPr>
            <p:ph type="body" idx="1"/>
          </p:nvPr>
        </p:nvSpPr>
        <p:spPr>
          <a:xfrm>
            <a:off x="368409" y="1651000"/>
            <a:ext cx="15025567" cy="7239000"/>
          </a:xfrm>
          <a:prstGeom prst="rect">
            <a:avLst/>
          </a:prstGeom>
        </p:spPr>
        <p:txBody>
          <a:bodyPr>
            <a:normAutofit fontScale="100000" lnSpcReduction="0"/>
          </a:bodyPr>
          <a:lstStyle/>
          <a:p>
            <a:pPr lvl="0" marL="1752600" indent="-1752600">
              <a:defRPr sz="1800"/>
            </a:pPr>
            <a:r>
              <a:rPr sz="4600"/>
              <a:t>How do you control the idempotence of an </a:t>
            </a:r>
            <a:r>
              <a:rPr sz="4600">
                <a:latin typeface="Courier"/>
                <a:ea typeface="Courier"/>
                <a:cs typeface="Courier"/>
                <a:sym typeface="Courier"/>
              </a:rPr>
              <a:t>powershell_script</a:t>
            </a:r>
            <a:r>
              <a:rPr sz="4600"/>
              <a:t> resource?</a:t>
            </a:r>
            <a:endParaRPr sz="4600"/>
          </a:p>
          <a:p>
            <a:pPr lvl="0" marL="1752600" indent="-1752600">
              <a:defRPr sz="1800"/>
            </a:pPr>
            <a:r>
              <a:rPr sz="4600"/>
              <a:t>Where can you learn the details about all the core resources in Chef?</a:t>
            </a:r>
            <a:endParaRPr sz="4600"/>
          </a:p>
          <a:p>
            <a:pPr lvl="0" marL="1752600" indent="-1752600">
              <a:defRPr sz="1800"/>
            </a:pPr>
            <a:r>
              <a:rPr sz="4600"/>
              <a:t>What is a notification?</a:t>
            </a:r>
            <a:endParaRPr sz="4600"/>
          </a:p>
          <a:p>
            <a:pPr lvl="0" marL="1752600" indent="-1752600">
              <a:defRPr sz="1800"/>
            </a:pPr>
            <a:r>
              <a:rPr sz="4600"/>
              <a:t>What is a template variable?</a:t>
            </a:r>
            <a:endParaRPr sz="4600"/>
          </a:p>
          <a:p>
            <a:pPr lvl="0" marL="1752600" indent="-1752600">
              <a:defRPr sz="1800"/>
            </a:pPr>
            <a:r>
              <a:rPr sz="4600"/>
              <a:t>What does </a:t>
            </a:r>
            <a:r>
              <a:rPr sz="4600">
                <a:latin typeface="Courier"/>
                <a:ea typeface="Courier"/>
                <a:cs typeface="Courier"/>
                <a:sym typeface="Courier"/>
              </a:rPr>
              <a:t>#{foo}</a:t>
            </a:r>
            <a:r>
              <a:rPr sz="4600"/>
              <a:t> do in a Ruby string?</a:t>
            </a:r>
          </a:p>
        </p:txBody>
      </p:sp>
    </p:spTree>
  </p:cSld>
  <p:clrMapOvr>
    <a:masterClrMapping/>
  </p:clrMapOvr>
  <p:transition spd="med" advClick="1"/>
</p:sld>
</file>

<file path=ppt/slides/slide4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4" name="Shape 6364"/>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Search</a:t>
            </a:r>
          </a:p>
        </p:txBody>
      </p:sp>
      <p:sp>
        <p:nvSpPr>
          <p:cNvPr id="6365" name="Shape 6365"/>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A deeper dive....</a:t>
            </a:r>
          </a:p>
        </p:txBody>
      </p:sp>
    </p:spTree>
  </p:cSld>
  <p:clrMapOvr>
    <a:masterClrMapping/>
  </p:clrMapOvr>
  <p:transition spd="med" advClick="1"/>
</p:sld>
</file>

<file path=ppt/slides/slide4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9" name="Shape 636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6370" name="Shape 637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Describe the query syntax used in search</a:t>
            </a:r>
            <a:endParaRPr sz="4600"/>
          </a:p>
          <a:p>
            <a:pPr lvl="1" marL="1349614" indent="-944574">
              <a:defRPr sz="1800"/>
            </a:pPr>
            <a:r>
              <a:rPr sz="4600"/>
              <a:t>Invoke a search from command line </a:t>
            </a:r>
            <a:endParaRPr sz="4600"/>
          </a:p>
          <a:p>
            <a:pPr lvl="1" marL="1349614" indent="-944574">
              <a:defRPr sz="1800"/>
            </a:pPr>
            <a:r>
              <a:rPr sz="4600"/>
              <a:t>Build a search into your recipe code</a:t>
            </a:r>
          </a:p>
        </p:txBody>
      </p:sp>
    </p:spTree>
  </p:cSld>
  <p:clrMapOvr>
    <a:masterClrMapping/>
  </p:clrMapOvr>
  <p:transition spd="med" advClick="1"/>
</p:sld>
</file>

<file path=ppt/slides/slide4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4" name="Shape 63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is search?</a:t>
            </a:r>
          </a:p>
        </p:txBody>
      </p:sp>
      <p:sp>
        <p:nvSpPr>
          <p:cNvPr id="6375" name="Shape 6375"/>
          <p:cNvSpPr/>
          <p:nvPr>
            <p:ph type="body" idx="1"/>
          </p:nvPr>
        </p:nvSpPr>
        <p:spPr>
          <a:xfrm>
            <a:off x="800271" y="1879602"/>
            <a:ext cx="14657235" cy="6731001"/>
          </a:xfrm>
          <a:prstGeom prst="rect">
            <a:avLst/>
          </a:prstGeom>
        </p:spPr>
        <p:txBody>
          <a:bodyPr>
            <a:normAutofit fontScale="100000" lnSpcReduction="0"/>
          </a:bodyPr>
          <a:lstStyle/>
          <a:p>
            <a:pPr lvl="0" marL="864223" indent="-864223">
              <a:spcBef>
                <a:spcPts val="0"/>
              </a:spcBef>
              <a:defRPr sz="1800"/>
            </a:pPr>
            <a:r>
              <a:rPr sz="4400"/>
              <a:t>Use search to query data indexed on the chef server</a:t>
            </a:r>
            <a:endParaRPr sz="4400"/>
          </a:p>
          <a:p>
            <a:pPr lvl="0" marL="864223" indent="-864223">
              <a:defRPr sz="1800"/>
            </a:pPr>
            <a:r>
              <a:rPr sz="4400"/>
              <a:t>Syntax is</a:t>
            </a:r>
            <a:endParaRPr sz="4400"/>
          </a:p>
          <a:p>
            <a:pPr lvl="0" marL="0" indent="0">
              <a:buSzTx/>
              <a:buNone/>
              <a:defRPr sz="1800"/>
            </a:pPr>
            <a:endParaRPr sz="4400"/>
          </a:p>
          <a:p>
            <a:pPr lvl="0" marL="864223" indent="-864223">
              <a:defRPr sz="1800"/>
            </a:pPr>
            <a:r>
              <a:rPr sz="4400"/>
              <a:t>Where index can be client, environment, node, role, (or the name of a data bag)</a:t>
            </a:r>
            <a:endParaRPr sz="4400"/>
          </a:p>
          <a:p>
            <a:pPr lvl="0" marL="864223" indent="-864223">
              <a:defRPr sz="1800"/>
            </a:pPr>
            <a:r>
              <a:rPr sz="4400"/>
              <a:t>Search query </a:t>
            </a:r>
            <a:r>
              <a:rPr sz="4400">
                <a:latin typeface="Arial Bold"/>
                <a:ea typeface="Arial Bold"/>
                <a:cs typeface="Arial Bold"/>
                <a:sym typeface="Arial Bold"/>
              </a:rPr>
              <a:t>runs on</a:t>
            </a:r>
            <a:r>
              <a:rPr sz="4400"/>
              <a:t> the server and is </a:t>
            </a:r>
            <a:r>
              <a:rPr sz="4400">
                <a:latin typeface="Arial Bold"/>
                <a:ea typeface="Arial Bold"/>
                <a:cs typeface="Arial Bold"/>
                <a:sym typeface="Arial Bold"/>
              </a:rPr>
              <a:t>invoked from</a:t>
            </a:r>
            <a:r>
              <a:rPr sz="4400"/>
              <a:t> within a recipe, using knife or via WebUI</a:t>
            </a:r>
          </a:p>
        </p:txBody>
      </p:sp>
      <p:sp>
        <p:nvSpPr>
          <p:cNvPr id="6376" name="Shape 6376"/>
          <p:cNvSpPr/>
          <p:nvPr/>
        </p:nvSpPr>
        <p:spPr>
          <a:xfrm>
            <a:off x="1956593" y="3727449"/>
            <a:ext cx="12989591"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knife search </a:t>
            </a:r>
            <a:r>
              <a:rPr b="1" sz="3600">
                <a:latin typeface="Courier"/>
                <a:ea typeface="Courier"/>
                <a:cs typeface="Courier"/>
                <a:sym typeface="Courier"/>
              </a:rPr>
              <a:t>INDEX</a:t>
            </a:r>
            <a:r>
              <a:rPr sz="3600">
                <a:latin typeface="Courier"/>
                <a:ea typeface="Courier"/>
                <a:cs typeface="Courier"/>
                <a:sym typeface="Courier"/>
              </a:rPr>
              <a:t> </a:t>
            </a:r>
            <a:r>
              <a:rPr b="1" sz="3600">
                <a:latin typeface="Courier"/>
                <a:ea typeface="Courier"/>
                <a:cs typeface="Courier"/>
                <a:sym typeface="Courier"/>
              </a:rPr>
              <a:t>SEARCH_QUERY</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6" name="Shape 210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Solves This Problem</a:t>
            </a:r>
          </a:p>
        </p:txBody>
      </p:sp>
      <p:sp>
        <p:nvSpPr>
          <p:cNvPr id="2107" name="Shape 2107"/>
          <p:cNvSpPr/>
          <p:nvPr>
            <p:ph type="body" idx="1"/>
          </p:nvPr>
        </p:nvSpPr>
        <p:spPr>
          <a:xfrm>
            <a:off x="8052592" y="1879602"/>
            <a:ext cx="7404915" cy="6731001"/>
          </a:xfrm>
          <a:prstGeom prst="rect">
            <a:avLst/>
          </a:prstGeom>
        </p:spPr>
        <p:txBody>
          <a:bodyPr>
            <a:normAutofit fontScale="100000" lnSpcReduction="0"/>
          </a:bodyPr>
          <a:lstStyle>
            <a:lvl1pPr marL="944574" indent="-944574"/>
          </a:lstStyle>
          <a:p>
            <a:pPr lvl="0">
              <a:defRPr sz="1800"/>
            </a:pPr>
            <a:r>
              <a:rPr sz="4600"/>
              <a:t>But you already guessed that, didn’t you?</a:t>
            </a:r>
          </a:p>
        </p:txBody>
      </p:sp>
      <p:pic>
        <p:nvPicPr>
          <p:cNvPr id="2108" name="Chef_Vertical_Website_Reg.png"/>
          <p:cNvPicPr/>
          <p:nvPr/>
        </p:nvPicPr>
        <p:blipFill>
          <a:blip r:embed="rId2">
            <a:extLst/>
          </a:blip>
          <a:stretch>
            <a:fillRect/>
          </a:stretch>
        </p:blipFill>
        <p:spPr>
          <a:xfrm>
            <a:off x="1041400" y="1638300"/>
            <a:ext cx="6565900" cy="7175511"/>
          </a:xfrm>
          <a:prstGeom prst="rect">
            <a:avLst/>
          </a:prstGeom>
          <a:ln w="12700">
            <a:miter lim="400000"/>
          </a:ln>
        </p:spPr>
      </p:pic>
    </p:spTree>
  </p:cSld>
  <p:clrMapOvr>
    <a:masterClrMapping/>
  </p:clrMapOvr>
  <p:transition spd="med" advClick="1"/>
</p:sld>
</file>

<file path=ppt/slides/slide4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0" name="Shape 638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Use knife search</a:t>
            </a:r>
          </a:p>
        </p:txBody>
      </p:sp>
      <p:sp>
        <p:nvSpPr>
          <p:cNvPr id="6381" name="Shape 6381"/>
          <p:cNvSpPr/>
          <p:nvPr>
            <p:ph type="body" idx="1"/>
          </p:nvPr>
        </p:nvSpPr>
        <p:spPr>
          <a:xfrm>
            <a:off x="800273" y="3467104"/>
            <a:ext cx="14872322" cy="5143503"/>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2800">
                <a:solidFill>
                  <a:srgbClr val="FFFFFF"/>
                </a:solidFill>
                <a:latin typeface="Courier"/>
                <a:ea typeface="Courier"/>
                <a:cs typeface="Courier"/>
                <a:sym typeface="Courier"/>
              </a:rPr>
              <a:t>Node Name:   node1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Environment: _default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FQDN:        C1263834251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IP:          10.160.33.236</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Run List:    recipe[iis_demo], recipe[hosts]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Roles: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Recipes:     iis_demo, hosts, iis_demo::default, hosts::default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Platform:    windows 6.2.9200</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Tags:</a:t>
            </a:r>
          </a:p>
        </p:txBody>
      </p:sp>
      <p:grpSp>
        <p:nvGrpSpPr>
          <p:cNvPr id="6384" name="Group 6384"/>
          <p:cNvGrpSpPr/>
          <p:nvPr/>
        </p:nvGrpSpPr>
        <p:grpSpPr>
          <a:xfrm>
            <a:off x="812876" y="1854200"/>
            <a:ext cx="14859720" cy="1219200"/>
            <a:chOff x="0" y="0"/>
            <a:chExt cx="14859719" cy="1219200"/>
          </a:xfrm>
        </p:grpSpPr>
        <p:sp>
          <p:nvSpPr>
            <p:cNvPr id="6382" name="Shape 6382"/>
            <p:cNvSpPr/>
            <p:nvPr/>
          </p:nvSpPr>
          <p:spPr>
            <a:xfrm>
              <a:off x="-1" y="0"/>
              <a:ext cx="14859720"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383" name="Shape 6383"/>
            <p:cNvSpPr/>
            <p:nvPr/>
          </p:nvSpPr>
          <p:spPr>
            <a:xfrm>
              <a:off x="-1" y="12699"/>
              <a:ext cx="14859720"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search node "*:*"</a:t>
              </a:r>
            </a:p>
          </p:txBody>
        </p:sp>
      </p:grpSp>
    </p:spTree>
  </p:cSld>
  <p:clrMapOvr>
    <a:masterClrMapping/>
  </p:clrMapOvr>
  <p:transition spd="med" advClick="1"/>
</p:sld>
</file>

<file path=ppt/slides/slide4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8" name="Shape 638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Query Syntax</a:t>
            </a:r>
          </a:p>
        </p:txBody>
      </p:sp>
      <p:sp>
        <p:nvSpPr>
          <p:cNvPr id="6389" name="Shape 6389"/>
          <p:cNvSpPr/>
          <p:nvPr>
            <p:ph type="body" idx="1"/>
          </p:nvPr>
        </p:nvSpPr>
        <p:spPr>
          <a:xfrm>
            <a:off x="800177" y="1905000"/>
            <a:ext cx="15266893" cy="7264400"/>
          </a:xfrm>
          <a:prstGeom prst="rect">
            <a:avLst/>
          </a:prstGeom>
        </p:spPr>
        <p:txBody>
          <a:bodyPr>
            <a:normAutofit fontScale="100000" lnSpcReduction="0"/>
          </a:bodyPr>
          <a:lstStyle/>
          <a:p>
            <a:pPr lvl="0" marL="944574" indent="-944574">
              <a:defRPr sz="1800"/>
            </a:pPr>
            <a:r>
              <a:rPr sz="4600"/>
              <a:t>Chef search uses the Solr 'key:search_pattern' syntax</a:t>
            </a:r>
            <a:endParaRPr sz="4600"/>
          </a:p>
          <a:p>
            <a:pPr lvl="0" marL="0" indent="0">
              <a:buSzTx/>
              <a:buNone/>
              <a:defRPr sz="1800"/>
            </a:pPr>
            <a:endParaRPr sz="4600"/>
          </a:p>
          <a:p>
            <a:pPr lvl="0" marL="944574" indent="-944574">
              <a:defRPr sz="1800"/>
            </a:pPr>
            <a:r>
              <a:rPr sz="4600"/>
              <a:t>Use an asterisk ("*") for &gt;=0 chars in a wildcard search</a:t>
            </a:r>
            <a:endParaRPr sz="4600"/>
          </a:p>
          <a:p>
            <a:pPr lvl="0">
              <a:defRPr sz="1800"/>
            </a:pPr>
            <a:endParaRPr sz="4600"/>
          </a:p>
          <a:p>
            <a:pPr lvl="0">
              <a:defRPr sz="1800"/>
            </a:pPr>
            <a:endParaRPr sz="4600"/>
          </a:p>
          <a:p>
            <a:pPr lvl="0" marL="944574" indent="-944574">
              <a:defRPr sz="1800"/>
            </a:pPr>
            <a:r>
              <a:rPr sz="4600"/>
              <a:t>Use a question mark ("?") to replace a single character</a:t>
            </a:r>
          </a:p>
        </p:txBody>
      </p:sp>
      <p:sp>
        <p:nvSpPr>
          <p:cNvPr id="6390" name="Shape 6390"/>
          <p:cNvSpPr/>
          <p:nvPr/>
        </p:nvSpPr>
        <p:spPr>
          <a:xfrm>
            <a:off x="2108992" y="7048499"/>
            <a:ext cx="12573003"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600">
                <a:latin typeface="Courier"/>
                <a:ea typeface="Courier"/>
                <a:cs typeface="Courier"/>
                <a:sym typeface="Courier"/>
              </a:defRPr>
            </a:lvl1pPr>
          </a:lstStyle>
          <a:p>
            <a:pPr lvl="0">
              <a:defRPr sz="1800"/>
            </a:pPr>
            <a:r>
              <a:rPr sz="3600"/>
              <a:t>knife search node "platform_version:6.2.920?"</a:t>
            </a:r>
          </a:p>
        </p:txBody>
      </p:sp>
      <p:sp>
        <p:nvSpPr>
          <p:cNvPr id="6391" name="Shape 6391"/>
          <p:cNvSpPr/>
          <p:nvPr/>
        </p:nvSpPr>
        <p:spPr>
          <a:xfrm>
            <a:off x="2112168" y="2844799"/>
            <a:ext cx="12573003"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600">
                <a:latin typeface="Courier"/>
                <a:ea typeface="Courier"/>
                <a:cs typeface="Courier"/>
                <a:sym typeface="Courier"/>
              </a:defRPr>
            </a:lvl1pPr>
          </a:lstStyle>
          <a:p>
            <a:pPr lvl="0">
              <a:defRPr sz="1800"/>
            </a:pPr>
            <a:r>
              <a:rPr sz="3600"/>
              <a:t>knife search node "ipaddress:10.20.30.40"</a:t>
            </a:r>
          </a:p>
        </p:txBody>
      </p:sp>
      <p:sp>
        <p:nvSpPr>
          <p:cNvPr id="6392" name="Shape 6392"/>
          <p:cNvSpPr/>
          <p:nvPr/>
        </p:nvSpPr>
        <p:spPr>
          <a:xfrm>
            <a:off x="2112168" y="4610098"/>
            <a:ext cx="12573003" cy="109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knife search node "ipaddress:10.*"</a:t>
            </a:r>
            <a:endParaRPr>
              <a:latin typeface="Calibri"/>
              <a:ea typeface="Calibri"/>
              <a:cs typeface="Calibri"/>
              <a:sym typeface="Calibri"/>
            </a:endParaRPr>
          </a:p>
          <a:p>
            <a:pPr lvl="0">
              <a:defRPr sz="1800"/>
            </a:pPr>
            <a:r>
              <a:rPr sz="3600">
                <a:latin typeface="Courier"/>
                <a:ea typeface="Courier"/>
                <a:cs typeface="Courier"/>
                <a:sym typeface="Courier"/>
              </a:rPr>
              <a:t>knife search node "platfo*:windows"</a:t>
            </a:r>
          </a:p>
        </p:txBody>
      </p:sp>
    </p:spTree>
  </p:cSld>
  <p:clrMapOvr>
    <a:masterClrMapping/>
  </p:clrMapOvr>
  <p:transition spd="med" advClick="1"/>
</p:sld>
</file>

<file path=ppt/slides/slide4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6" name="Shape 6396"/>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	Indexing and search delay</a:t>
            </a:r>
          </a:p>
        </p:txBody>
      </p:sp>
      <p:sp>
        <p:nvSpPr>
          <p:cNvPr id="6397" name="Shape 6397"/>
          <p:cNvSpPr/>
          <p:nvPr>
            <p:ph type="body" idx="1"/>
          </p:nvPr>
        </p:nvSpPr>
        <p:spPr>
          <a:xfrm>
            <a:off x="800100" y="1879600"/>
            <a:ext cx="15240000" cy="6731000"/>
          </a:xfrm>
          <a:prstGeom prst="rect">
            <a:avLst/>
          </a:prstGeom>
        </p:spPr>
        <p:txBody>
          <a:bodyPr/>
          <a:lstStyle/>
          <a:p>
            <a:pPr lvl="0" marL="293369" indent="-293369" defTabSz="430275">
              <a:spcBef>
                <a:spcPts val="900"/>
              </a:spcBef>
              <a:defRPr sz="1800"/>
            </a:pPr>
            <a:r>
              <a:rPr sz="3696"/>
              <a:t>Search is based on an index, so if you write to a node it may not be immediately available</a:t>
            </a:r>
            <a:endParaRPr sz="3696"/>
          </a:p>
          <a:p>
            <a:pPr lvl="0" marL="293369" indent="-293369" defTabSz="430275">
              <a:spcBef>
                <a:spcPts val="900"/>
              </a:spcBef>
              <a:defRPr sz="1800"/>
            </a:pPr>
            <a:endParaRPr sz="3696"/>
          </a:p>
          <a:p>
            <a:pPr lvl="0" marL="293369" indent="-293369" defTabSz="430275">
              <a:spcBef>
                <a:spcPts val="900"/>
              </a:spcBef>
              <a:defRPr sz="1800"/>
            </a:pPr>
            <a:endParaRPr sz="3696"/>
          </a:p>
          <a:p>
            <a:pPr lvl="0" marL="293369" indent="-293369" defTabSz="430275">
              <a:spcBef>
                <a:spcPts val="900"/>
              </a:spcBef>
              <a:defRPr sz="1800"/>
            </a:pPr>
            <a:endParaRPr sz="3696"/>
          </a:p>
          <a:p>
            <a:pPr lvl="0" marL="293369" indent="-293369" defTabSz="430275">
              <a:spcBef>
                <a:spcPts val="900"/>
              </a:spcBef>
              <a:defRPr sz="1800"/>
            </a:pPr>
            <a:endParaRPr sz="3696"/>
          </a:p>
          <a:p>
            <a:pPr lvl="0" marL="293369" indent="-293369" defTabSz="430275">
              <a:spcBef>
                <a:spcPts val="900"/>
              </a:spcBef>
              <a:defRPr sz="1800"/>
            </a:pPr>
            <a:r>
              <a:rPr sz="3696"/>
              <a:t>Here, since the attribute value has just been written the search will not pick it up until the index is rebuilt</a:t>
            </a:r>
            <a:endParaRPr sz="3696"/>
          </a:p>
          <a:p>
            <a:pPr lvl="0" marL="293369" indent="-293369" defTabSz="430275">
              <a:spcBef>
                <a:spcPts val="900"/>
              </a:spcBef>
              <a:defRPr sz="1800"/>
            </a:pPr>
            <a:r>
              <a:rPr sz="3696"/>
              <a:t>Also, node attributes changed during a Chef run aren’t posted to the server until the entire Chef run is successful </a:t>
            </a:r>
            <a:endParaRPr sz="3696"/>
          </a:p>
          <a:p>
            <a:pPr lvl="0" marL="293369" indent="-293369" defTabSz="430275">
              <a:spcBef>
                <a:spcPts val="900"/>
              </a:spcBef>
              <a:defRPr sz="1800"/>
            </a:pPr>
            <a:r>
              <a:rPr sz="3696"/>
              <a:t>But the value is stored in memory - so no need to search!</a:t>
            </a:r>
          </a:p>
        </p:txBody>
      </p:sp>
      <p:sp>
        <p:nvSpPr>
          <p:cNvPr id="6398" name="Shape 6398"/>
          <p:cNvSpPr/>
          <p:nvPr/>
        </p:nvSpPr>
        <p:spPr>
          <a:xfrm>
            <a:off x="2486124" y="3009900"/>
            <a:ext cx="11264901" cy="2463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558800">
              <a:defRPr sz="1800"/>
            </a:pPr>
            <a:r>
              <a:rPr sz="3600">
                <a:latin typeface="Courier"/>
                <a:ea typeface="Courier"/>
                <a:cs typeface="Courier"/>
                <a:sym typeface="Courier"/>
              </a:rPr>
              <a:t>node.default</a:t>
            </a:r>
            <a:r>
              <a:rPr sz="3600">
                <a:latin typeface="Courier"/>
                <a:ea typeface="Courier"/>
                <a:cs typeface="Courier"/>
                <a:sym typeface="Courier"/>
              </a:rPr>
              <a:t>[</a:t>
            </a:r>
            <a:r>
              <a:rPr sz="3600">
                <a:solidFill>
                  <a:srgbClr val="B51A00"/>
                </a:solidFill>
                <a:latin typeface="Courier"/>
                <a:ea typeface="Courier"/>
                <a:cs typeface="Courier"/>
                <a:sym typeface="Courier"/>
              </a:rPr>
              <a:t>"serveradmin"</a:t>
            </a:r>
            <a:r>
              <a:rPr sz="3600">
                <a:latin typeface="Courier"/>
                <a:ea typeface="Courier"/>
                <a:cs typeface="Courier"/>
                <a:sym typeface="Courier"/>
              </a:rPr>
              <a:t>]</a:t>
            </a:r>
            <a:r>
              <a:rPr sz="3600">
                <a:latin typeface="Courier"/>
                <a:ea typeface="Courier"/>
                <a:cs typeface="Courier"/>
                <a:sym typeface="Courier"/>
              </a:rPr>
              <a:t> = </a:t>
            </a:r>
            <a:r>
              <a:rPr sz="3600">
                <a:solidFill>
                  <a:srgbClr val="B51A00"/>
                </a:solidFill>
                <a:latin typeface="Courier"/>
                <a:ea typeface="Courier"/>
                <a:cs typeface="Courier"/>
                <a:sym typeface="Courier"/>
              </a:rPr>
              <a:t>"Jane"</a:t>
            </a:r>
            <a:endParaRPr sz="3600">
              <a:latin typeface="Courier"/>
              <a:ea typeface="Courier"/>
              <a:cs typeface="Courier"/>
              <a:sym typeface="Courier"/>
            </a:endParaRPr>
          </a:p>
          <a:p>
            <a:pPr lvl="0" defTabSz="558800">
              <a:defRPr sz="1800"/>
            </a:pPr>
            <a:endParaRPr sz="1300">
              <a:latin typeface="Courier"/>
              <a:ea typeface="Courier"/>
              <a:cs typeface="Courier"/>
              <a:sym typeface="Courier"/>
            </a:endParaRPr>
          </a:p>
          <a:p>
            <a:pPr lvl="0" defTabSz="558800">
              <a:defRPr sz="1800"/>
            </a:pPr>
            <a:r>
              <a:rPr sz="3600">
                <a:latin typeface="Courier"/>
                <a:ea typeface="Courier"/>
                <a:cs typeface="Courier"/>
                <a:sym typeface="Courier"/>
              </a:rPr>
              <a:t>search("node","*:*").each </a:t>
            </a:r>
            <a:r>
              <a:rPr sz="3600">
                <a:solidFill>
                  <a:srgbClr val="006D8F"/>
                </a:solidFill>
                <a:latin typeface="Courier"/>
                <a:ea typeface="Courier"/>
                <a:cs typeface="Courier"/>
                <a:sym typeface="Courier"/>
              </a:rPr>
              <a:t>do</a:t>
            </a:r>
            <a:r>
              <a:rPr sz="3600">
                <a:latin typeface="Courier"/>
                <a:ea typeface="Courier"/>
                <a:cs typeface="Courier"/>
                <a:sym typeface="Courier"/>
              </a:rPr>
              <a:t> |servers|</a:t>
            </a:r>
            <a:endParaRPr sz="3600">
              <a:latin typeface="Courier"/>
              <a:ea typeface="Courier"/>
              <a:cs typeface="Courier"/>
              <a:sym typeface="Courier"/>
            </a:endParaRPr>
          </a:p>
          <a:p>
            <a:pPr lvl="0" defTabSz="558800">
              <a:defRPr sz="1800"/>
            </a:pPr>
            <a:r>
              <a:rPr sz="3600">
                <a:latin typeface="Courier"/>
                <a:ea typeface="Courier"/>
                <a:cs typeface="Courier"/>
                <a:sym typeface="Courier"/>
              </a:rPr>
              <a:t> user servers[</a:t>
            </a:r>
            <a:r>
              <a:rPr sz="3600">
                <a:solidFill>
                  <a:srgbClr val="A96800"/>
                </a:solidFill>
                <a:latin typeface="Courier"/>
                <a:ea typeface="Courier"/>
                <a:cs typeface="Courier"/>
                <a:sym typeface="Courier"/>
              </a:rPr>
              <a:t>"serveradmin"</a:t>
            </a:r>
            <a:r>
              <a:rPr sz="3600">
                <a:latin typeface="Courier"/>
                <a:ea typeface="Courier"/>
                <a:cs typeface="Courier"/>
                <a:sym typeface="Courier"/>
              </a:rPr>
              <a:t>]</a:t>
            </a:r>
            <a:endParaRPr sz="3600">
              <a:latin typeface="Courier"/>
              <a:ea typeface="Courier"/>
              <a:cs typeface="Courier"/>
              <a:sym typeface="Courier"/>
            </a:endParaRPr>
          </a:p>
          <a:p>
            <a:pPr lvl="0" defTabSz="558800">
              <a:defRPr sz="1800"/>
            </a:pPr>
            <a:r>
              <a:rPr sz="3600">
                <a:solidFill>
                  <a:srgbClr val="4F7A28"/>
                </a:solidFill>
                <a:latin typeface="Courier"/>
                <a:ea typeface="Courier"/>
                <a:cs typeface="Courier"/>
                <a:sym typeface="Courier"/>
              </a:rPr>
              <a:t>end</a:t>
            </a:r>
          </a:p>
        </p:txBody>
      </p:sp>
      <p:grpSp>
        <p:nvGrpSpPr>
          <p:cNvPr id="6401" name="Group 6401"/>
          <p:cNvGrpSpPr/>
          <p:nvPr/>
        </p:nvGrpSpPr>
        <p:grpSpPr>
          <a:xfrm>
            <a:off x="2044700" y="3213100"/>
            <a:ext cx="12162500" cy="2039675"/>
            <a:chOff x="0" y="0"/>
            <a:chExt cx="12162499" cy="2039674"/>
          </a:xfrm>
        </p:grpSpPr>
        <p:sp>
          <p:nvSpPr>
            <p:cNvPr id="6399" name="Shape 6399"/>
            <p:cNvSpPr/>
            <p:nvPr/>
          </p:nvSpPr>
          <p:spPr>
            <a:xfrm>
              <a:off x="0" y="0"/>
              <a:ext cx="12131146" cy="2026446"/>
            </a:xfrm>
            <a:prstGeom prst="line">
              <a:avLst/>
            </a:prstGeom>
            <a:noFill/>
            <a:ln w="38100" cap="flat">
              <a:solidFill>
                <a:srgbClr val="B51A00"/>
              </a:solidFill>
              <a:prstDash val="solid"/>
              <a:miter lim="400000"/>
            </a:ln>
            <a:effectLst/>
          </p:spPr>
          <p:txBody>
            <a:bodyPr wrap="square" lIns="0" tIns="0" rIns="0" bIns="0" numCol="1" anchor="t">
              <a:noAutofit/>
            </a:bodyPr>
            <a:lstStyle/>
            <a:p>
              <a:pPr lvl="0" defTabSz="457200">
                <a:defRPr sz="1200"/>
              </a:pPr>
            </a:p>
          </p:txBody>
        </p:sp>
        <p:sp>
          <p:nvSpPr>
            <p:cNvPr id="6400" name="Shape 6400"/>
            <p:cNvSpPr/>
            <p:nvPr/>
          </p:nvSpPr>
          <p:spPr>
            <a:xfrm flipH="1">
              <a:off x="43788" y="16735"/>
              <a:ext cx="12118712" cy="2022940"/>
            </a:xfrm>
            <a:prstGeom prst="line">
              <a:avLst/>
            </a:prstGeom>
            <a:noFill/>
            <a:ln w="38100" cap="flat">
              <a:solidFill>
                <a:srgbClr val="B51A00"/>
              </a:solidFill>
              <a:prstDash val="solid"/>
              <a:miter lim="400000"/>
            </a:ln>
            <a:effectLst/>
          </p:spPr>
          <p:txBody>
            <a:bodyPr wrap="square" lIns="0" tIns="0" rIns="0" bIns="0" numCol="1" anchor="t">
              <a:noAutofit/>
            </a:bodyPr>
            <a:lstStyle/>
            <a:p>
              <a:pPr lvl="0" defTabSz="457200">
                <a:defRPr sz="1200"/>
              </a:pPr>
            </a:p>
          </p:txBody>
        </p:sp>
      </p:grpSp>
      <p:sp>
        <p:nvSpPr>
          <p:cNvPr id="6402" name="Shape 6402"/>
          <p:cNvSpPr/>
          <p:nvPr/>
        </p:nvSpPr>
        <p:spPr>
          <a:xfrm>
            <a:off x="13268424" y="3594100"/>
            <a:ext cx="2692401" cy="9906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solidFill>
                  <a:srgbClr val="FF2600"/>
                </a:solidFill>
                <a:latin typeface="Gill Sans"/>
                <a:ea typeface="Gill Sans"/>
                <a:cs typeface="Gill Sans"/>
                <a:sym typeface="Gill Sans"/>
              </a:defRPr>
            </a:lvl1pPr>
          </a:lstStyle>
          <a:p>
            <a:pPr lvl="0">
              <a:defRPr sz="1800">
                <a:solidFill>
                  <a:srgbClr val="000000"/>
                </a:solidFill>
              </a:defRPr>
            </a:pPr>
            <a:r>
              <a:rPr sz="3200">
                <a:solidFill>
                  <a:srgbClr val="FF2600"/>
                </a:solidFill>
              </a:rPr>
              <a:t>BAD PRACTICE!</a:t>
            </a:r>
          </a:p>
        </p:txBody>
      </p:sp>
      <p:sp>
        <p:nvSpPr>
          <p:cNvPr id="6403" name="Shape 6403"/>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401"/>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6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01" grpId="1"/>
      <p:bldP build="whole" bldLvl="1" animBg="1" rev="0" advAuto="0" spid="6402" grpId="2"/>
    </p:bldLst>
  </p:timing>
</p:sld>
</file>

<file path=ppt/slides/slide4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7" name="Shape 6407"/>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Remember what you're searching for!</a:t>
            </a:r>
          </a:p>
        </p:txBody>
      </p:sp>
      <p:sp>
        <p:nvSpPr>
          <p:cNvPr id="6408" name="Shape 6408"/>
          <p:cNvSpPr/>
          <p:nvPr>
            <p:ph type="body" idx="1"/>
          </p:nvPr>
        </p:nvSpPr>
        <p:spPr>
          <a:xfrm>
            <a:off x="800177" y="1905000"/>
            <a:ext cx="15266893" cy="6731000"/>
          </a:xfrm>
          <a:prstGeom prst="rect">
            <a:avLst/>
          </a:prstGeom>
        </p:spPr>
        <p:txBody>
          <a:bodyPr>
            <a:normAutofit fontScale="100000" lnSpcReduction="0"/>
          </a:bodyPr>
          <a:lstStyle/>
          <a:p>
            <a:pPr lvl="0">
              <a:defRPr sz="1800"/>
            </a:pPr>
          </a:p>
          <a:p>
            <a:pPr lvl="0">
              <a:defRPr sz="1800"/>
            </a:pPr>
          </a:p>
          <a:p>
            <a:pPr lvl="0">
              <a:defRPr sz="1800"/>
            </a:pPr>
          </a:p>
          <a:p>
            <a:pPr lvl="0">
              <a:defRPr sz="1800"/>
            </a:pPr>
          </a:p>
          <a:p>
            <a:pPr lvl="0">
              <a:defRPr sz="1800"/>
            </a:pPr>
          </a:p>
          <a:p>
            <a:pPr lvl="0">
              <a:defRPr sz="1800"/>
            </a:pPr>
          </a:p>
          <a:p>
            <a:pPr lvl="0">
              <a:defRPr sz="1800"/>
            </a:pPr>
          </a:p>
          <a:p>
            <a:pPr lvl="0">
              <a:defRPr sz="1800"/>
            </a:pPr>
          </a:p>
          <a:p>
            <a:pPr lvl="0" marL="944574" indent="-944574">
              <a:defRPr sz="1800"/>
            </a:pPr>
            <a:r>
              <a:rPr sz="4600"/>
              <a:t>A successful search returns </a:t>
            </a:r>
            <a:r>
              <a:rPr sz="4600">
                <a:latin typeface="Arial Bold"/>
                <a:ea typeface="Arial Bold"/>
                <a:cs typeface="Arial Bold"/>
                <a:sym typeface="Arial Bold"/>
              </a:rPr>
              <a:t>all objects</a:t>
            </a:r>
            <a:r>
              <a:rPr sz="4600"/>
              <a:t>, not just the attributes, that satisfy the search criteria</a:t>
            </a:r>
            <a:endParaRPr sz="4600"/>
          </a:p>
          <a:p>
            <a:pPr lvl="0" marL="944574" indent="-944574">
              <a:defRPr sz="1800"/>
            </a:pPr>
            <a:r>
              <a:rPr sz="4600"/>
              <a:t>In other words 'search for nodes containing this attribute', </a:t>
            </a:r>
            <a:r>
              <a:rPr sz="4600">
                <a:latin typeface="Arial Bold"/>
                <a:ea typeface="Arial Bold"/>
                <a:cs typeface="Arial Bold"/>
                <a:sym typeface="Arial Bold"/>
              </a:rPr>
              <a:t>NOT</a:t>
            </a:r>
            <a:r>
              <a:rPr sz="4600"/>
              <a:t> 'search for this attribute across nodes'!</a:t>
            </a:r>
          </a:p>
        </p:txBody>
      </p:sp>
      <p:sp>
        <p:nvSpPr>
          <p:cNvPr id="6409" name="Shape 6409"/>
          <p:cNvSpPr/>
          <p:nvPr/>
        </p:nvSpPr>
        <p:spPr>
          <a:xfrm>
            <a:off x="1800401" y="3117849"/>
            <a:ext cx="13920560"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600">
                <a:latin typeface="Courier"/>
                <a:ea typeface="Courier"/>
                <a:cs typeface="Courier"/>
                <a:sym typeface="Courier"/>
              </a:defRPr>
            </a:lvl1pPr>
          </a:lstStyle>
          <a:p>
            <a:pPr lvl="0">
              <a:defRPr sz="1800"/>
            </a:pPr>
            <a:r>
              <a:rPr sz="3600"/>
              <a:t>  knife search node 'ipaddress:10.1.1.*'</a:t>
            </a:r>
          </a:p>
        </p:txBody>
      </p:sp>
      <p:sp>
        <p:nvSpPr>
          <p:cNvPr id="6410" name="Shape 6410"/>
          <p:cNvSpPr/>
          <p:nvPr/>
        </p:nvSpPr>
        <p:spPr>
          <a:xfrm>
            <a:off x="2327503" y="2355315"/>
            <a:ext cx="1435969"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use knife</a:t>
            </a:r>
          </a:p>
        </p:txBody>
      </p:sp>
      <p:sp>
        <p:nvSpPr>
          <p:cNvPr id="6411" name="Shape 6411"/>
          <p:cNvSpPr/>
          <p:nvPr/>
        </p:nvSpPr>
        <p:spPr>
          <a:xfrm flipV="1">
            <a:off x="3097515" y="2805114"/>
            <a:ext cx="2" cy="473077"/>
          </a:xfrm>
          <a:prstGeom prst="line">
            <a:avLst/>
          </a:prstGeom>
          <a:ln w="38100">
            <a:solidFill/>
            <a:miter/>
            <a:headEnd type="stealth"/>
          </a:ln>
        </p:spPr>
        <p:txBody>
          <a:bodyPr lIns="0" tIns="0" rIns="0" bIns="0"/>
          <a:lstStyle/>
          <a:p>
            <a:pPr lvl="0" defTabSz="457200">
              <a:defRPr sz="1200"/>
            </a:pPr>
          </a:p>
        </p:txBody>
      </p:sp>
      <p:sp>
        <p:nvSpPr>
          <p:cNvPr id="6412" name="Shape 6412"/>
          <p:cNvSpPr/>
          <p:nvPr/>
        </p:nvSpPr>
        <p:spPr>
          <a:xfrm>
            <a:off x="5626649" y="2304515"/>
            <a:ext cx="1495351"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for nodes</a:t>
            </a:r>
          </a:p>
        </p:txBody>
      </p:sp>
      <p:sp>
        <p:nvSpPr>
          <p:cNvPr id="6413" name="Shape 6413"/>
          <p:cNvSpPr/>
          <p:nvPr/>
        </p:nvSpPr>
        <p:spPr>
          <a:xfrm flipV="1">
            <a:off x="6464929" y="2755900"/>
            <a:ext cx="2" cy="473077"/>
          </a:xfrm>
          <a:prstGeom prst="line">
            <a:avLst/>
          </a:prstGeom>
          <a:ln w="38100">
            <a:solidFill/>
            <a:miter/>
            <a:headEnd type="stealth"/>
          </a:ln>
        </p:spPr>
        <p:txBody>
          <a:bodyPr lIns="0" tIns="0" rIns="0" bIns="0"/>
          <a:lstStyle/>
          <a:p>
            <a:pPr lvl="0" defTabSz="457200">
              <a:defRPr sz="1200"/>
            </a:pPr>
          </a:p>
        </p:txBody>
      </p:sp>
      <p:sp>
        <p:nvSpPr>
          <p:cNvPr id="6414" name="Shape 6414"/>
          <p:cNvSpPr/>
          <p:nvPr/>
        </p:nvSpPr>
        <p:spPr>
          <a:xfrm>
            <a:off x="4813770" y="3584576"/>
            <a:ext cx="2" cy="473077"/>
          </a:xfrm>
          <a:prstGeom prst="line">
            <a:avLst/>
          </a:prstGeom>
          <a:ln w="38100">
            <a:solidFill/>
            <a:miter/>
            <a:headEnd type="stealth"/>
          </a:ln>
        </p:spPr>
        <p:txBody>
          <a:bodyPr lIns="0" tIns="0" rIns="0" bIns="0"/>
          <a:lstStyle/>
          <a:p>
            <a:pPr lvl="0" defTabSz="457200">
              <a:defRPr sz="1200"/>
            </a:pPr>
          </a:p>
        </p:txBody>
      </p:sp>
      <p:sp>
        <p:nvSpPr>
          <p:cNvPr id="6415" name="Shape 6415"/>
          <p:cNvSpPr/>
          <p:nvPr/>
        </p:nvSpPr>
        <p:spPr>
          <a:xfrm>
            <a:off x="3997716" y="4095215"/>
            <a:ext cx="1475383"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to search</a:t>
            </a:r>
          </a:p>
        </p:txBody>
      </p:sp>
      <p:sp>
        <p:nvSpPr>
          <p:cNvPr id="6416" name="Shape 6416"/>
          <p:cNvSpPr/>
          <p:nvPr/>
        </p:nvSpPr>
        <p:spPr>
          <a:xfrm>
            <a:off x="10046681" y="3530601"/>
            <a:ext cx="2" cy="473077"/>
          </a:xfrm>
          <a:prstGeom prst="line">
            <a:avLst/>
          </a:prstGeom>
          <a:ln w="38100">
            <a:solidFill/>
            <a:miter/>
            <a:headEnd type="stealth"/>
          </a:ln>
        </p:spPr>
        <p:txBody>
          <a:bodyPr lIns="0" tIns="0" rIns="0" bIns="0"/>
          <a:lstStyle/>
          <a:p>
            <a:pPr lvl="0" defTabSz="457200">
              <a:defRPr sz="1200"/>
            </a:pPr>
          </a:p>
        </p:txBody>
      </p:sp>
      <p:sp>
        <p:nvSpPr>
          <p:cNvPr id="6417" name="Shape 6417"/>
          <p:cNvSpPr/>
          <p:nvPr/>
        </p:nvSpPr>
        <p:spPr>
          <a:xfrm>
            <a:off x="8057350" y="4095215"/>
            <a:ext cx="3629125" cy="394768"/>
          </a:xfrm>
          <a:prstGeom prst="rect">
            <a:avLst/>
          </a:prstGeom>
          <a:solidFill>
            <a:srgbClr val="FF7F00"/>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with this search criteria</a:t>
            </a:r>
          </a:p>
        </p:txBody>
      </p:sp>
    </p:spTree>
  </p:cSld>
  <p:clrMapOvr>
    <a:masterClrMapping/>
  </p:clrMapOvr>
  <p:transition spd="med" advClick="1"/>
</p:sld>
</file>

<file path=ppt/slides/slide4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1" name="Shape 6421"/>
          <p:cNvSpPr/>
          <p:nvPr>
            <p:ph type="title"/>
          </p:nvPr>
        </p:nvSpPr>
        <p:spPr>
          <a:xfrm>
            <a:off x="800273" y="177800"/>
            <a:ext cx="15710522" cy="1117600"/>
          </a:xfrm>
          <a:prstGeom prst="rect">
            <a:avLst/>
          </a:prstGeom>
        </p:spPr>
        <p:txBody>
          <a:bodyPr lIns="0" tIns="0" rIns="0" bIns="0">
            <a:normAutofit fontScale="100000" lnSpcReduction="0"/>
          </a:bodyPr>
          <a:lstStyle>
            <a:lvl1pPr defTabSz="859536">
              <a:defRPr sz="4700">
                <a:effectLst>
                  <a:outerShdw sx="100000" sy="100000" kx="0" ky="0" algn="b" rotWithShape="0" blurRad="38100" dist="35814" dir="2700000">
                    <a:srgbClr val="C0C0C0"/>
                  </a:outerShdw>
                </a:effectLst>
              </a:defRPr>
            </a:lvl1pPr>
          </a:lstStyle>
          <a:p>
            <a:pPr lvl="0">
              <a:defRPr sz="1800">
                <a:solidFill>
                  <a:srgbClr val="000000"/>
                </a:solidFill>
                <a:effectLst/>
              </a:defRPr>
            </a:pPr>
            <a:r>
              <a:rPr sz="4700">
                <a:solidFill>
                  <a:srgbClr val="FFFFFF"/>
                </a:solidFill>
                <a:effectLst>
                  <a:outerShdw sx="100000" sy="100000" kx="0" ky="0" algn="b" rotWithShape="0" blurRad="38100" dist="35814" dir="2700000">
                    <a:srgbClr val="C0C0C0"/>
                  </a:outerShdw>
                </a:effectLst>
              </a:rPr>
              <a:t>Exercise: Find a node with the specific attribute value</a:t>
            </a:r>
          </a:p>
        </p:txBody>
      </p:sp>
      <p:sp>
        <p:nvSpPr>
          <p:cNvPr id="6422" name="Shape 6422"/>
          <p:cNvSpPr/>
          <p:nvPr>
            <p:ph type="body" idx="1"/>
          </p:nvPr>
        </p:nvSpPr>
        <p:spPr>
          <a:xfrm>
            <a:off x="800271" y="3276601"/>
            <a:ext cx="14657235" cy="5334004"/>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2800">
                <a:solidFill>
                  <a:srgbClr val="FFFFFF"/>
                </a:solidFill>
                <a:latin typeface="Courier"/>
                <a:ea typeface="Courier"/>
                <a:cs typeface="Courier"/>
                <a:sym typeface="Courier"/>
              </a:rPr>
              <a:t>1 items found</a:t>
            </a:r>
            <a:endParaRPr sz="2800">
              <a:solidFill>
                <a:srgbClr val="FFFFFF"/>
              </a:solidFill>
              <a:latin typeface="Courier"/>
              <a:ea typeface="Courier"/>
              <a:cs typeface="Courier"/>
              <a:sym typeface="Courier"/>
            </a:endParaRPr>
          </a:p>
          <a:p>
            <a:pPr lvl="0" marL="0" indent="0">
              <a:spcBef>
                <a:spcPts val="0"/>
              </a:spcBef>
              <a:buSzTx/>
              <a:buNone/>
              <a:defRPr sz="1800"/>
            </a:pP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Node Name:   node1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Environment: _default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FQDN:        C1263834251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IP:          10.160.33.236</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Run List:    recipe[iis_demo], recipe[hosts]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Roles: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Recipes:     iis_demo, hosts, iis_demo::default, hosts::default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Platform:    windows 6.2.9200</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Tags:</a:t>
            </a:r>
          </a:p>
        </p:txBody>
      </p:sp>
      <p:grpSp>
        <p:nvGrpSpPr>
          <p:cNvPr id="6425" name="Group 6425"/>
          <p:cNvGrpSpPr/>
          <p:nvPr/>
        </p:nvGrpSpPr>
        <p:grpSpPr>
          <a:xfrm>
            <a:off x="812877" y="1854200"/>
            <a:ext cx="14657237" cy="1219200"/>
            <a:chOff x="0" y="0"/>
            <a:chExt cx="14657235" cy="1219200"/>
          </a:xfrm>
        </p:grpSpPr>
        <p:sp>
          <p:nvSpPr>
            <p:cNvPr id="6423" name="Shape 642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424" name="Shape 642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FFFFFF"/>
                  </a:solidFill>
                  <a:latin typeface="Courier"/>
                  <a:ea typeface="Courier"/>
                  <a:cs typeface="Courier"/>
                  <a:sym typeface="Courier"/>
                </a:rPr>
                <a:t>PS\&gt; </a:t>
              </a:r>
              <a:r>
                <a:rPr sz="4400">
                  <a:solidFill>
                    <a:srgbClr val="FFFFFF"/>
                  </a:solidFill>
                  <a:latin typeface="Courier"/>
                  <a:ea typeface="Courier"/>
                  <a:cs typeface="Courier"/>
                  <a:sym typeface="Courier"/>
                </a:rPr>
                <a:t>knife</a:t>
              </a:r>
              <a:r>
                <a:rPr sz="4800">
                  <a:solidFill>
                    <a:srgbClr val="FFFFFF"/>
                  </a:solidFill>
                  <a:latin typeface="Courier"/>
                  <a:ea typeface="Courier"/>
                  <a:cs typeface="Courier"/>
                  <a:sym typeface="Courier"/>
                </a:rPr>
                <a:t> search node "ipaddress:10.*"</a:t>
              </a:r>
            </a:p>
          </p:txBody>
        </p:sp>
      </p:grpSp>
    </p:spTree>
  </p:cSld>
  <p:clrMapOvr>
    <a:masterClrMapping/>
  </p:clrMapOvr>
  <p:transition spd="med" advClick="1"/>
</p:sld>
</file>

<file path=ppt/slides/slide4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9" name="Shape 6429"/>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Exercise: Using Knife to find an attribute value</a:t>
            </a:r>
          </a:p>
        </p:txBody>
      </p:sp>
      <p:sp>
        <p:nvSpPr>
          <p:cNvPr id="6430" name="Shape 6430"/>
          <p:cNvSpPr/>
          <p:nvPr>
            <p:ph type="body" idx="1"/>
          </p:nvPr>
        </p:nvSpPr>
        <p:spPr>
          <a:xfrm>
            <a:off x="800271" y="3505197"/>
            <a:ext cx="14657235" cy="5105406"/>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4000">
                <a:solidFill>
                  <a:srgbClr val="FFFFFF"/>
                </a:solidFill>
                <a:latin typeface="Courier"/>
                <a:ea typeface="Courier"/>
                <a:cs typeface="Courier"/>
                <a:sym typeface="Courier"/>
              </a:rPr>
              <a:t>1 items found</a:t>
            </a:r>
            <a:endParaRPr sz="4000">
              <a:solidFill>
                <a:srgbClr val="FFFFFF"/>
              </a:solidFill>
              <a:latin typeface="Courier"/>
              <a:ea typeface="Courier"/>
              <a:cs typeface="Courier"/>
              <a:sym typeface="Courier"/>
            </a:endParaRPr>
          </a:p>
          <a:p>
            <a:pPr lvl="0" marL="0" indent="0">
              <a:spcBef>
                <a:spcPts val="0"/>
              </a:spcBef>
              <a:buSzTx/>
              <a:buNone/>
              <a:defRPr sz="1800"/>
            </a:pPr>
            <a:endParaRPr sz="4000">
              <a:solidFill>
                <a:srgbClr val="FFFFFF"/>
              </a:solidFill>
              <a:latin typeface="Courier"/>
              <a:ea typeface="Courier"/>
              <a:cs typeface="Courier"/>
              <a:sym typeface="Courier"/>
            </a:endParaRPr>
          </a:p>
          <a:p>
            <a:pPr lvl="0" marL="0" indent="0">
              <a:spcBef>
                <a:spcPts val="0"/>
              </a:spcBef>
              <a:buSzTx/>
              <a:buNone/>
              <a:defRPr sz="1800"/>
            </a:pPr>
            <a:r>
              <a:rPr sz="4000">
                <a:solidFill>
                  <a:srgbClr val="FFFFFF"/>
                </a:solidFill>
                <a:latin typeface="Courier"/>
                <a:ea typeface="Courier"/>
                <a:cs typeface="Courier"/>
                <a:sym typeface="Courier"/>
              </a:rPr>
              <a:t>node1:</a:t>
            </a:r>
            <a:endParaRPr sz="4000">
              <a:solidFill>
                <a:srgbClr val="FFFFFF"/>
              </a:solidFill>
              <a:latin typeface="Courier"/>
              <a:ea typeface="Courier"/>
              <a:cs typeface="Courier"/>
              <a:sym typeface="Courier"/>
            </a:endParaRPr>
          </a:p>
          <a:p>
            <a:pPr lvl="0" marL="0" indent="0">
              <a:spcBef>
                <a:spcPts val="0"/>
              </a:spcBef>
              <a:buSzTx/>
              <a:buNone/>
              <a:defRPr sz="1800"/>
            </a:pPr>
            <a:r>
              <a:rPr sz="4000">
                <a:solidFill>
                  <a:srgbClr val="FFFFFF"/>
                </a:solidFill>
                <a:latin typeface="Courier"/>
                <a:ea typeface="Courier"/>
                <a:cs typeface="Courier"/>
                <a:sym typeface="Courier"/>
              </a:rPr>
              <a:t>  ipaddress: 10.160.33.236</a:t>
            </a:r>
          </a:p>
        </p:txBody>
      </p:sp>
      <p:grpSp>
        <p:nvGrpSpPr>
          <p:cNvPr id="6433" name="Group 6433"/>
          <p:cNvGrpSpPr/>
          <p:nvPr/>
        </p:nvGrpSpPr>
        <p:grpSpPr>
          <a:xfrm>
            <a:off x="812877" y="1854200"/>
            <a:ext cx="14657237" cy="1219200"/>
            <a:chOff x="0" y="0"/>
            <a:chExt cx="14657235" cy="1219200"/>
          </a:xfrm>
        </p:grpSpPr>
        <p:sp>
          <p:nvSpPr>
            <p:cNvPr id="6431" name="Shape 6431"/>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400">
                  <a:solidFill>
                    <a:srgbClr val="FFFFFF"/>
                  </a:solidFill>
                  <a:latin typeface="Courier"/>
                  <a:ea typeface="Courier"/>
                  <a:cs typeface="Courier"/>
                  <a:sym typeface="Courier"/>
                </a:defRPr>
              </a:pPr>
            </a:p>
          </p:txBody>
        </p:sp>
        <p:sp>
          <p:nvSpPr>
            <p:cNvPr id="6432" name="Shape 6432"/>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400">
                  <a:solidFill>
                    <a:srgbClr val="FFFFFF"/>
                  </a:solidFill>
                  <a:latin typeface="Courier"/>
                  <a:ea typeface="Courier"/>
                  <a:cs typeface="Courier"/>
                  <a:sym typeface="Courier"/>
                </a:defRPr>
              </a:lvl1pPr>
            </a:lstStyle>
            <a:p>
              <a:pPr lvl="0">
                <a:defRPr sz="1800">
                  <a:solidFill>
                    <a:srgbClr val="000000"/>
                  </a:solidFill>
                </a:defRPr>
              </a:pPr>
              <a:r>
                <a:rPr sz="4400">
                  <a:solidFill>
                    <a:srgbClr val="FFFFFF"/>
                  </a:solidFill>
                </a:rPr>
                <a:t>PS\&gt; knife search node "*:*" -a ipaddress</a:t>
              </a:r>
            </a:p>
          </p:txBody>
        </p:sp>
      </p:grpSp>
    </p:spTree>
  </p:cSld>
  <p:clrMapOvr>
    <a:masterClrMapping/>
  </p:clrMapOvr>
  <p:transition spd="med" advClick="1"/>
</p:sld>
</file>

<file path=ppt/slides/slide4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7" name="Shape 6437"/>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Exercise: Return just the attribute value</a:t>
            </a:r>
          </a:p>
        </p:txBody>
      </p:sp>
      <p:sp>
        <p:nvSpPr>
          <p:cNvPr id="6438" name="Shape 6438"/>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4000">
                <a:solidFill>
                  <a:srgbClr val="FFFFFF"/>
                </a:solidFill>
                <a:latin typeface="Courier"/>
                <a:ea typeface="Courier"/>
                <a:cs typeface="Courier"/>
                <a:sym typeface="Courier"/>
              </a:rPr>
              <a:t>1 items found</a:t>
            </a:r>
            <a:endParaRPr sz="4000">
              <a:solidFill>
                <a:srgbClr val="FFFFFF"/>
              </a:solidFill>
              <a:latin typeface="Courier"/>
              <a:ea typeface="Courier"/>
              <a:cs typeface="Courier"/>
              <a:sym typeface="Courier"/>
            </a:endParaRPr>
          </a:p>
          <a:p>
            <a:pPr lvl="0" marL="0" indent="0">
              <a:spcBef>
                <a:spcPts val="0"/>
              </a:spcBef>
              <a:buSzTx/>
              <a:buNone/>
              <a:defRPr sz="1800"/>
            </a:pPr>
            <a:endParaRPr sz="4000">
              <a:solidFill>
                <a:srgbClr val="FFFFFF"/>
              </a:solidFill>
              <a:latin typeface="Courier"/>
              <a:ea typeface="Courier"/>
              <a:cs typeface="Courier"/>
              <a:sym typeface="Courier"/>
            </a:endParaRPr>
          </a:p>
          <a:p>
            <a:pPr lvl="0" marL="0" indent="0">
              <a:spcBef>
                <a:spcPts val="0"/>
              </a:spcBef>
              <a:buSzTx/>
              <a:buNone/>
              <a:defRPr sz="1800"/>
            </a:pPr>
            <a:r>
              <a:rPr sz="4000">
                <a:solidFill>
                  <a:srgbClr val="FFFFFF"/>
                </a:solidFill>
                <a:latin typeface="Courier"/>
                <a:ea typeface="Courier"/>
                <a:cs typeface="Courier"/>
                <a:sym typeface="Courier"/>
              </a:rPr>
              <a:t>node1:</a:t>
            </a:r>
            <a:endParaRPr sz="4000">
              <a:solidFill>
                <a:srgbClr val="FFFFFF"/>
              </a:solidFill>
              <a:latin typeface="Courier"/>
              <a:ea typeface="Courier"/>
              <a:cs typeface="Courier"/>
              <a:sym typeface="Courier"/>
            </a:endParaRPr>
          </a:p>
          <a:p>
            <a:pPr lvl="0" marL="0" indent="0">
              <a:spcBef>
                <a:spcPts val="0"/>
              </a:spcBef>
              <a:buSzTx/>
              <a:buNone/>
              <a:defRPr sz="1800"/>
            </a:pPr>
            <a:r>
              <a:rPr sz="4000">
                <a:solidFill>
                  <a:srgbClr val="FFFFFF"/>
                </a:solidFill>
                <a:latin typeface="Courier"/>
                <a:ea typeface="Courier"/>
                <a:cs typeface="Courier"/>
                <a:sym typeface="Courier"/>
              </a:rPr>
              <a:t>  ipaddress: 10.160.33.236</a:t>
            </a:r>
          </a:p>
        </p:txBody>
      </p:sp>
      <p:grpSp>
        <p:nvGrpSpPr>
          <p:cNvPr id="6441" name="Group 6441"/>
          <p:cNvGrpSpPr/>
          <p:nvPr/>
        </p:nvGrpSpPr>
        <p:grpSpPr>
          <a:xfrm>
            <a:off x="812877" y="1949450"/>
            <a:ext cx="14657237" cy="1028700"/>
            <a:chOff x="0" y="0"/>
            <a:chExt cx="14657235" cy="1028700"/>
          </a:xfrm>
        </p:grpSpPr>
        <p:sp>
          <p:nvSpPr>
            <p:cNvPr id="6439" name="Shape 6439"/>
            <p:cNvSpPr/>
            <p:nvPr/>
          </p:nvSpPr>
          <p:spPr>
            <a:xfrm>
              <a:off x="-1" y="0"/>
              <a:ext cx="14657237" cy="1028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600">
                  <a:solidFill>
                    <a:srgbClr val="FFFFFF"/>
                  </a:solidFill>
                  <a:latin typeface="Courier"/>
                  <a:ea typeface="Courier"/>
                  <a:cs typeface="Courier"/>
                  <a:sym typeface="Courier"/>
                </a:defRPr>
              </a:pPr>
            </a:p>
          </p:txBody>
        </p:sp>
        <p:sp>
          <p:nvSpPr>
            <p:cNvPr id="6440" name="Shape 6440"/>
            <p:cNvSpPr/>
            <p:nvPr/>
          </p:nvSpPr>
          <p:spPr>
            <a:xfrm>
              <a:off x="-1" y="1269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3600">
                  <a:solidFill>
                    <a:srgbClr val="FFFFFF"/>
                  </a:solidFill>
                  <a:latin typeface="Courier"/>
                  <a:ea typeface="Courier"/>
                  <a:cs typeface="Courier"/>
                  <a:sym typeface="Courier"/>
                </a:rPr>
                <a:t>PS\&gt; knife search node "ipaddress:10.*" -a </a:t>
              </a:r>
              <a:r>
                <a:rPr sz="3200">
                  <a:solidFill>
                    <a:srgbClr val="FFFFFF"/>
                  </a:solidFill>
                  <a:latin typeface="Courier"/>
                  <a:ea typeface="Courier"/>
                  <a:cs typeface="Courier"/>
                  <a:sym typeface="Courier"/>
                </a:rPr>
                <a:t>ipaddress</a:t>
              </a:r>
            </a:p>
          </p:txBody>
        </p:sp>
      </p:grpSp>
    </p:spTree>
  </p:cSld>
  <p:clrMapOvr>
    <a:masterClrMapping/>
  </p:clrMapOvr>
  <p:transition spd="med" advClick="1"/>
</p:sld>
</file>

<file path=ppt/slides/slide4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5" name="Shape 6445"/>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Exercise: Boolean matching</a:t>
            </a:r>
          </a:p>
        </p:txBody>
      </p:sp>
      <p:sp>
        <p:nvSpPr>
          <p:cNvPr id="6446" name="Shape 6446"/>
          <p:cNvSpPr/>
          <p:nvPr>
            <p:ph type="body" idx="1"/>
          </p:nvPr>
        </p:nvSpPr>
        <p:spPr>
          <a:xfrm>
            <a:off x="800273" y="3467104"/>
            <a:ext cx="14948522" cy="5143503"/>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defTabSz="886967">
              <a:spcBef>
                <a:spcPts val="0"/>
              </a:spcBef>
              <a:buSzTx/>
              <a:buNone/>
              <a:defRPr sz="1800"/>
            </a:pPr>
            <a:r>
              <a:rPr sz="2700">
                <a:solidFill>
                  <a:srgbClr val="FFFFFF"/>
                </a:solidFill>
                <a:latin typeface="Courier"/>
                <a:ea typeface="Courier"/>
                <a:cs typeface="Courier"/>
                <a:sym typeface="Courier"/>
              </a:rPr>
              <a:t>1 items found</a:t>
            </a:r>
            <a:endParaRPr sz="2700">
              <a:solidFill>
                <a:srgbClr val="FFFFFF"/>
              </a:solidFill>
              <a:latin typeface="Courier"/>
              <a:ea typeface="Courier"/>
              <a:cs typeface="Courier"/>
              <a:sym typeface="Courier"/>
            </a:endParaRPr>
          </a:p>
          <a:p>
            <a:pPr lvl="0" marL="0" indent="0" defTabSz="886967">
              <a:spcBef>
                <a:spcPts val="0"/>
              </a:spcBef>
              <a:buSzTx/>
              <a:buNone/>
              <a:defRPr sz="1800"/>
            </a:pP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Node Name:   node1</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Environment: _default</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FQDN:        C1263834251</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IP:          10.160.33.236</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Run List:    recipe[iis_demo], recipe[hosts]</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Roles:</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Recipes:     iis_demo, hosts, iis_demo::default, hosts::default</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Platform:    windows 6.2.9200</a:t>
            </a:r>
            <a:endParaRPr sz="2700">
              <a:solidFill>
                <a:srgbClr val="FFFFFF"/>
              </a:solidFill>
              <a:latin typeface="Courier"/>
              <a:ea typeface="Courier"/>
              <a:cs typeface="Courier"/>
              <a:sym typeface="Courier"/>
            </a:endParaRPr>
          </a:p>
          <a:p>
            <a:pPr lvl="0" marL="0" indent="0" defTabSz="886967">
              <a:spcBef>
                <a:spcPts val="0"/>
              </a:spcBef>
              <a:buSzTx/>
              <a:buNone/>
              <a:defRPr sz="1800"/>
            </a:pPr>
            <a:r>
              <a:rPr sz="2700">
                <a:solidFill>
                  <a:srgbClr val="FFFFFF"/>
                </a:solidFill>
                <a:latin typeface="Courier"/>
                <a:ea typeface="Courier"/>
                <a:cs typeface="Courier"/>
                <a:sym typeface="Courier"/>
              </a:rPr>
              <a:t>Tags:</a:t>
            </a:r>
          </a:p>
        </p:txBody>
      </p:sp>
      <p:grpSp>
        <p:nvGrpSpPr>
          <p:cNvPr id="6449" name="Group 6449"/>
          <p:cNvGrpSpPr/>
          <p:nvPr/>
        </p:nvGrpSpPr>
        <p:grpSpPr>
          <a:xfrm>
            <a:off x="812878" y="1752600"/>
            <a:ext cx="14935916" cy="1409700"/>
            <a:chOff x="0" y="0"/>
            <a:chExt cx="14935914" cy="1409700"/>
          </a:xfrm>
        </p:grpSpPr>
        <p:sp>
          <p:nvSpPr>
            <p:cNvPr id="6447" name="Shape 6447"/>
            <p:cNvSpPr/>
            <p:nvPr/>
          </p:nvSpPr>
          <p:spPr>
            <a:xfrm>
              <a:off x="0" y="0"/>
              <a:ext cx="14935916" cy="1409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200">
                  <a:solidFill>
                    <a:srgbClr val="FFFFFF"/>
                  </a:solidFill>
                  <a:latin typeface="Courier"/>
                  <a:ea typeface="Courier"/>
                  <a:cs typeface="Courier"/>
                  <a:sym typeface="Courier"/>
                </a:defRPr>
              </a:pPr>
            </a:p>
          </p:txBody>
        </p:sp>
        <p:sp>
          <p:nvSpPr>
            <p:cNvPr id="6448" name="Shape 6448"/>
            <p:cNvSpPr/>
            <p:nvPr/>
          </p:nvSpPr>
          <p:spPr>
            <a:xfrm>
              <a:off x="0" y="234949"/>
              <a:ext cx="14935916"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node "ipaddress:10* AND platform:windows"</a:t>
              </a:r>
            </a:p>
          </p:txBody>
        </p:sp>
      </p:grpSp>
    </p:spTree>
  </p:cSld>
  <p:clrMapOvr>
    <a:masterClrMapping/>
  </p:clrMapOvr>
  <p:transition spd="med" advClick="1"/>
</p:sld>
</file>

<file path=ppt/slides/slide4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3" name="Shape 6453"/>
          <p:cNvSpPr/>
          <p:nvPr>
            <p:ph type="title"/>
          </p:nvPr>
        </p:nvSpPr>
        <p:spPr>
          <a:xfrm>
            <a:off x="800271" y="177800"/>
            <a:ext cx="14657235" cy="1117600"/>
          </a:xfrm>
          <a:prstGeom prst="rect">
            <a:avLst/>
          </a:prstGeom>
        </p:spPr>
        <p:txBody>
          <a:bodyPr lIns="0" tIns="0" rIns="0" bIns="0">
            <a:normAutofit fontScale="100000" lnSpcReduction="0"/>
          </a:bodyPr>
          <a:lstStyle>
            <a:lvl1pPr>
              <a:defRPr sz="5100"/>
            </a:lvl1pPr>
          </a:lstStyle>
          <a:p>
            <a:pPr lvl="0">
              <a:defRPr sz="1800">
                <a:solidFill>
                  <a:srgbClr val="000000"/>
                </a:solidFill>
                <a:effectLst/>
              </a:defRPr>
            </a:pPr>
            <a:r>
              <a:rPr sz="5100">
                <a:solidFill>
                  <a:srgbClr val="FFFFFF"/>
                </a:solidFill>
                <a:effectLst>
                  <a:outerShdw sx="100000" sy="100000" kx="0" ky="0" algn="b" rotWithShape="0" blurRad="38100" dist="38100" dir="2700000">
                    <a:srgbClr val="C0C0C0"/>
                  </a:outerShdw>
                </a:effectLst>
              </a:rPr>
              <a:t>Exercise: Boolean matching</a:t>
            </a:r>
          </a:p>
        </p:txBody>
      </p:sp>
      <p:sp>
        <p:nvSpPr>
          <p:cNvPr id="6454" name="Shape 6454"/>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1771" tIns="221771" rIns="221771" bIns="221771" anchor="ctr">
            <a:normAutofit fontScale="100000" lnSpcReduction="0"/>
          </a:bodyPr>
          <a:lstStyle/>
          <a:p>
            <a:pPr lvl="0" marL="0" indent="0">
              <a:spcBef>
                <a:spcPts val="0"/>
              </a:spcBef>
              <a:buSzTx/>
              <a:buNone/>
              <a:defRPr sz="1800"/>
            </a:pPr>
            <a:r>
              <a:rPr sz="2800">
                <a:solidFill>
                  <a:srgbClr val="FFFFFF"/>
                </a:solidFill>
                <a:latin typeface="Courier"/>
                <a:ea typeface="Courier"/>
                <a:cs typeface="Courier"/>
                <a:sym typeface="Courier"/>
              </a:rPr>
              <a:t>1 items found</a:t>
            </a:r>
            <a:endParaRPr sz="2800">
              <a:solidFill>
                <a:srgbClr val="FFFFFF"/>
              </a:solidFill>
              <a:latin typeface="Courier"/>
              <a:ea typeface="Courier"/>
              <a:cs typeface="Courier"/>
              <a:sym typeface="Courier"/>
            </a:endParaRPr>
          </a:p>
          <a:p>
            <a:pPr lvl="0" marL="0" indent="0">
              <a:spcBef>
                <a:spcPts val="0"/>
              </a:spcBef>
              <a:buSzTx/>
              <a:buNone/>
              <a:defRPr sz="1800"/>
            </a:pP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Node Name:   node1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Environment: _default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FQDN:        C1263834251</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IP:          10.160.33.236</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Run List:    recipe[iis_demo], recipe[hosts]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Roles:</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Recipes:     iis_demo, hosts, iis_demo::default, hosts::default</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Platform:    windows 6.2.9200</a:t>
            </a:r>
            <a:endParaRPr sz="2800">
              <a:solidFill>
                <a:srgbClr val="FFFFFF"/>
              </a:solidFill>
              <a:latin typeface="Courier"/>
              <a:ea typeface="Courier"/>
              <a:cs typeface="Courier"/>
              <a:sym typeface="Courier"/>
            </a:endParaRPr>
          </a:p>
          <a:p>
            <a:pPr lvl="0" marL="0" indent="0">
              <a:spcBef>
                <a:spcPts val="0"/>
              </a:spcBef>
              <a:buSzTx/>
              <a:buNone/>
              <a:defRPr sz="1800"/>
            </a:pPr>
            <a:r>
              <a:rPr sz="2800">
                <a:solidFill>
                  <a:srgbClr val="FFFFFF"/>
                </a:solidFill>
                <a:latin typeface="Courier"/>
                <a:ea typeface="Courier"/>
                <a:cs typeface="Courier"/>
                <a:sym typeface="Courier"/>
              </a:rPr>
              <a:t>Tags:</a:t>
            </a:r>
          </a:p>
        </p:txBody>
      </p:sp>
      <p:grpSp>
        <p:nvGrpSpPr>
          <p:cNvPr id="6457" name="Group 6457"/>
          <p:cNvGrpSpPr/>
          <p:nvPr/>
        </p:nvGrpSpPr>
        <p:grpSpPr>
          <a:xfrm>
            <a:off x="812877" y="1752600"/>
            <a:ext cx="14657237" cy="1295400"/>
            <a:chOff x="0" y="0"/>
            <a:chExt cx="14657235" cy="1295400"/>
          </a:xfrm>
        </p:grpSpPr>
        <p:sp>
          <p:nvSpPr>
            <p:cNvPr id="6455" name="Shape 6455"/>
            <p:cNvSpPr/>
            <p:nvPr/>
          </p:nvSpPr>
          <p:spPr>
            <a:xfrm>
              <a:off x="-1" y="0"/>
              <a:ext cx="14657237" cy="1295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456" name="Shape 6456"/>
            <p:cNvSpPr/>
            <p:nvPr/>
          </p:nvSpPr>
          <p:spPr>
            <a:xfrm>
              <a:off x="-1" y="177799"/>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node "ipaddress:[10.0.* TO 10.2.*]"</a:t>
              </a:r>
            </a:p>
          </p:txBody>
        </p:sp>
      </p:grpSp>
    </p:spTree>
  </p:cSld>
  <p:clrMapOvr>
    <a:masterClrMapping/>
  </p:clrMapOvr>
  <p:transition spd="med" advClick="1"/>
</p:sld>
</file>

<file path=ppt/slides/slide4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1" name="Shape 64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Search from within a recipe</a:t>
            </a:r>
          </a:p>
        </p:txBody>
      </p:sp>
      <p:sp>
        <p:nvSpPr>
          <p:cNvPr id="6462" name="Shape 6462"/>
          <p:cNvSpPr/>
          <p:nvPr>
            <p:ph type="body" idx="1"/>
          </p:nvPr>
        </p:nvSpPr>
        <p:spPr>
          <a:xfrm>
            <a:off x="812879" y="1752598"/>
            <a:ext cx="14631831" cy="6415092"/>
          </a:xfrm>
          <a:prstGeom prst="rect">
            <a:avLst/>
          </a:prstGeom>
        </p:spPr>
        <p:txBody>
          <a:bodyPr>
            <a:normAutofit fontScale="100000" lnSpcReduction="0"/>
          </a:bodyPr>
          <a:lstStyle/>
          <a:p>
            <a:pPr lvl="0" marL="944574" indent="-944574">
              <a:defRPr sz="1800"/>
            </a:pPr>
            <a:r>
              <a:rPr sz="4600"/>
              <a:t>You can invoke a search within a recipe, and use the results to apply further Chef primitives</a:t>
            </a:r>
            <a:endParaRPr sz="4600"/>
          </a:p>
          <a:p>
            <a:pPr lvl="0">
              <a:defRPr sz="1800"/>
            </a:pPr>
            <a:endParaRPr sz="4600"/>
          </a:p>
          <a:p>
            <a:pPr lvl="0" marL="0" indent="0">
              <a:buSzTx/>
              <a:buNone/>
              <a:defRPr sz="1800"/>
            </a:pPr>
            <a:endParaRPr sz="4600"/>
          </a:p>
          <a:p>
            <a:pPr lvl="0" marL="944574" indent="-944574">
              <a:defRPr sz="1800"/>
            </a:pPr>
            <a:r>
              <a:rPr sz="4600"/>
              <a:t>For example</a:t>
            </a:r>
          </a:p>
        </p:txBody>
      </p:sp>
      <p:sp>
        <p:nvSpPr>
          <p:cNvPr id="6463" name="Shape 6463"/>
          <p:cNvSpPr/>
          <p:nvPr/>
        </p:nvSpPr>
        <p:spPr>
          <a:xfrm>
            <a:off x="813594" y="3288446"/>
            <a:ext cx="13411202" cy="1638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search(</a:t>
            </a:r>
            <a:r>
              <a:rPr sz="3600">
                <a:solidFill>
                  <a:srgbClr val="19177C"/>
                </a:solidFill>
                <a:latin typeface="Courier"/>
                <a:ea typeface="Courier"/>
                <a:cs typeface="Courier"/>
                <a:sym typeface="Courier"/>
              </a:rPr>
              <a:t>INDEX</a:t>
            </a:r>
            <a:r>
              <a:rPr sz="3600">
                <a:latin typeface="Courier"/>
                <a:ea typeface="Courier"/>
                <a:cs typeface="Courier"/>
                <a:sym typeface="Courier"/>
              </a:rPr>
              <a:t>, </a:t>
            </a:r>
            <a:r>
              <a:rPr sz="3600">
                <a:solidFill>
                  <a:srgbClr val="BA2121"/>
                </a:solidFill>
                <a:latin typeface="Courier"/>
                <a:ea typeface="Courier"/>
                <a:cs typeface="Courier"/>
                <a:sym typeface="Courier"/>
              </a:rPr>
              <a:t>SEARCH_QUERY</a:t>
            </a:r>
            <a:r>
              <a:rPr sz="3600">
                <a:latin typeface="Courier"/>
                <a:ea typeface="Courier"/>
                <a:cs typeface="Courier"/>
                <a:sym typeface="Courier"/>
              </a:rPr>
              <a:t>).each </a:t>
            </a:r>
            <a:r>
              <a:rPr b="1" sz="3600">
                <a:solidFill>
                  <a:srgbClr val="008000"/>
                </a:solidFill>
                <a:latin typeface="Courier"/>
                <a:ea typeface="Courier"/>
                <a:cs typeface="Courier"/>
                <a:sym typeface="Courier"/>
              </a:rPr>
              <a:t>do</a:t>
            </a:r>
            <a:r>
              <a:rPr sz="3600">
                <a:latin typeface="Courier"/>
                <a:ea typeface="Courier"/>
                <a:cs typeface="Courier"/>
                <a:sym typeface="Courier"/>
              </a:rPr>
              <a:t> |result|</a:t>
            </a:r>
            <a:endParaRPr>
              <a:latin typeface="Calibri"/>
              <a:ea typeface="Calibri"/>
              <a:cs typeface="Calibri"/>
              <a:sym typeface="Calibri"/>
            </a:endParaRPr>
          </a:p>
          <a:p>
            <a:pPr lvl="0">
              <a:defRPr sz="1800"/>
            </a:pPr>
            <a:r>
              <a:rPr sz="3600">
                <a:latin typeface="Courier"/>
                <a:ea typeface="Courier"/>
                <a:cs typeface="Courier"/>
                <a:sym typeface="Courier"/>
              </a:rPr>
              <a:t> foo</a:t>
            </a:r>
            <a:endParaRPr>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end</a:t>
            </a:r>
          </a:p>
        </p:txBody>
      </p:sp>
      <p:sp>
        <p:nvSpPr>
          <p:cNvPr id="6464" name="Shape 6464"/>
          <p:cNvSpPr/>
          <p:nvPr/>
        </p:nvSpPr>
        <p:spPr>
          <a:xfrm>
            <a:off x="889793" y="5829298"/>
            <a:ext cx="15520211" cy="2730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defRPr sz="1800"/>
            </a:pPr>
            <a:r>
              <a:rPr sz="3600">
                <a:latin typeface="Courier"/>
                <a:ea typeface="Courier"/>
                <a:cs typeface="Courier"/>
                <a:sym typeface="Courier"/>
              </a:rPr>
              <a:t>search(</a:t>
            </a:r>
            <a:r>
              <a:rPr sz="3600">
                <a:solidFill>
                  <a:srgbClr val="19177C"/>
                </a:solidFill>
                <a:latin typeface="Courier"/>
                <a:ea typeface="Courier"/>
                <a:cs typeface="Courier"/>
                <a:sym typeface="Courier"/>
              </a:rPr>
              <a:t>"node"</a:t>
            </a:r>
            <a:r>
              <a:rPr sz="3600">
                <a:latin typeface="Courier"/>
                <a:ea typeface="Courier"/>
                <a:cs typeface="Courier"/>
                <a:sym typeface="Courier"/>
              </a:rPr>
              <a:t>, </a:t>
            </a:r>
            <a:r>
              <a:rPr sz="3600">
                <a:solidFill>
                  <a:srgbClr val="BA2121"/>
                </a:solidFill>
                <a:latin typeface="Courier"/>
                <a:ea typeface="Courier"/>
                <a:cs typeface="Courier"/>
                <a:sym typeface="Courier"/>
              </a:rPr>
              <a:t>"role:webserver"</a:t>
            </a:r>
            <a:r>
              <a:rPr sz="3600">
                <a:latin typeface="Courier"/>
                <a:ea typeface="Courier"/>
                <a:cs typeface="Courier"/>
                <a:sym typeface="Courier"/>
              </a:rPr>
              <a:t>).each </a:t>
            </a:r>
            <a:r>
              <a:rPr b="1" sz="3600">
                <a:solidFill>
                  <a:srgbClr val="008000"/>
                </a:solidFill>
                <a:latin typeface="Courier"/>
                <a:ea typeface="Courier"/>
                <a:cs typeface="Courier"/>
                <a:sym typeface="Courier"/>
              </a:rPr>
              <a:t>do</a:t>
            </a:r>
            <a:r>
              <a:rPr sz="3600">
                <a:latin typeface="Courier"/>
                <a:ea typeface="Courier"/>
                <a:cs typeface="Courier"/>
                <a:sym typeface="Courier"/>
              </a:rPr>
              <a:t> |webserver|</a:t>
            </a:r>
            <a:endParaRPr>
              <a:latin typeface="Calibri"/>
              <a:ea typeface="Calibri"/>
              <a:cs typeface="Calibri"/>
              <a:sym typeface="Calibri"/>
            </a:endParaRPr>
          </a:p>
          <a:p>
            <a:pPr lvl="0">
              <a:defRPr sz="1800"/>
            </a:pPr>
            <a:r>
              <a:rPr i="1" sz="3600">
                <a:latin typeface="Courier"/>
                <a:ea typeface="Courier"/>
                <a:cs typeface="Courier"/>
                <a:sym typeface="Courier"/>
              </a:rPr>
              <a:t> [register webserver with load balancer]</a:t>
            </a:r>
            <a:endParaRPr>
              <a:latin typeface="Calibri"/>
              <a:ea typeface="Calibri"/>
              <a:cs typeface="Calibri"/>
              <a:sym typeface="Calibri"/>
            </a:endParaRPr>
          </a:p>
          <a:p>
            <a:pPr lvl="0">
              <a:defRPr sz="1800"/>
            </a:pPr>
            <a:r>
              <a:rPr sz="3600">
                <a:latin typeface="Courier"/>
                <a:ea typeface="Courier"/>
                <a:cs typeface="Courier"/>
                <a:sym typeface="Courier"/>
              </a:rPr>
              <a:t> or</a:t>
            </a:r>
            <a:endParaRPr>
              <a:latin typeface="Calibri"/>
              <a:ea typeface="Calibri"/>
              <a:cs typeface="Calibri"/>
              <a:sym typeface="Calibri"/>
            </a:endParaRPr>
          </a:p>
          <a:p>
            <a:pPr lvl="0">
              <a:defRPr sz="1800"/>
            </a:pPr>
            <a:r>
              <a:rPr i="1" sz="3600">
                <a:latin typeface="Courier"/>
                <a:ea typeface="Courier"/>
                <a:cs typeface="Courier"/>
                <a:sym typeface="Courier"/>
              </a:rPr>
              <a:t> [configure firewall so webserver can access database]</a:t>
            </a:r>
            <a:endParaRPr>
              <a:latin typeface="Calibri"/>
              <a:ea typeface="Calibri"/>
              <a:cs typeface="Calibri"/>
              <a:sym typeface="Calibri"/>
            </a:endParaRPr>
          </a:p>
          <a:p>
            <a:pPr lvl="0">
              <a:defRPr sz="1800"/>
            </a:pPr>
            <a:r>
              <a:rPr b="1" sz="3600">
                <a:solidFill>
                  <a:srgbClr val="008000"/>
                </a:solidFill>
                <a:latin typeface="Courier"/>
                <a:ea typeface="Courier"/>
                <a:cs typeface="Courier"/>
                <a:sym typeface="Courier"/>
              </a:rPr>
              <a:t>end</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6462">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6462">
                                            <p:txEl>
                                              <p:pRg st="0" end="0"/>
                                            </p:txEl>
                                          </p:spTgt>
                                        </p:tgtEl>
                                        <p:attrNameLst>
                                          <p:attrName>style.visibility</p:attrName>
                                        </p:attrNameLst>
                                      </p:cBhvr>
                                      <p:to>
                                        <p:strVal val="visible"/>
                                      </p:to>
                                    </p:set>
                                  </p:childTnLst>
                                </p:cTn>
                              </p:par>
                            </p:childTnLst>
                          </p:cTn>
                        </p:par>
                        <p:par>
                          <p:cTn id="9" fill="hold">
                            <p:stCondLst>
                              <p:cond delay="0"/>
                            </p:stCondLst>
                            <p:childTnLst>
                              <p:par>
                                <p:cTn id="10" nodeType="afterEffect" presetClass="entr" presetSubtype="0" presetID="1" grpId="1" fill="hold">
                                  <p:stCondLst>
                                    <p:cond delay="0"/>
                                  </p:stCondLst>
                                  <p:iterate type="el" backwards="0">
                                    <p:tmAbs val="0"/>
                                  </p:iterate>
                                  <p:childTnLst>
                                    <p:set>
                                      <p:cBhvr>
                                        <p:cTn id="11" fill="hold"/>
                                        <p:tgtEl>
                                          <p:spTgt spid="6462">
                                            <p:txEl>
                                              <p:pRg st="1" end="1"/>
                                            </p:txEl>
                                          </p:spTgt>
                                        </p:tgtEl>
                                        <p:attrNameLst>
                                          <p:attrName>style.visibility</p:attrName>
                                        </p:attrNameLst>
                                      </p:cBhvr>
                                      <p:to>
                                        <p:strVal val="visible"/>
                                      </p:to>
                                    </p:set>
                                  </p:childTnLst>
                                </p:cTn>
                              </p:par>
                            </p:childTnLst>
                          </p:cTn>
                        </p:par>
                        <p:par>
                          <p:cTn id="12" fill="hold">
                            <p:stCondLst>
                              <p:cond delay="0"/>
                            </p:stCondLst>
                            <p:childTnLst>
                              <p:par>
                                <p:cTn id="13" nodeType="afterEffect" presetClass="entr" presetSubtype="0" presetID="1" grpId="1" fill="hold">
                                  <p:stCondLst>
                                    <p:cond delay="0"/>
                                  </p:stCondLst>
                                  <p:iterate type="el" backwards="0">
                                    <p:tmAbs val="0"/>
                                  </p:iterate>
                                  <p:childTnLst>
                                    <p:set>
                                      <p:cBhvr>
                                        <p:cTn id="14" fill="hold"/>
                                        <p:tgtEl>
                                          <p:spTgt spid="6462">
                                            <p:txEl>
                                              <p:pRg st="2" end="2"/>
                                            </p:txEl>
                                          </p:spTgt>
                                        </p:tgtEl>
                                        <p:attrNameLst>
                                          <p:attrName>style.visibility</p:attrName>
                                        </p:attrNameLst>
                                      </p:cBhvr>
                                      <p:to>
                                        <p:strVal val="visible"/>
                                      </p:to>
                                    </p:set>
                                  </p:childTnLst>
                                </p:cTn>
                              </p:par>
                            </p:childTnLst>
                          </p:cTn>
                        </p:par>
                        <p:par>
                          <p:cTn id="15" fill="hold">
                            <p:stCondLst>
                              <p:cond delay="0"/>
                            </p:stCondLst>
                            <p:childTnLst>
                              <p:par>
                                <p:cTn id="16" nodeType="afterEffect" presetClass="entr" presetSubtype="0" presetID="1" grpId="1" fill="hold">
                                  <p:stCondLst>
                                    <p:cond delay="0"/>
                                  </p:stCondLst>
                                  <p:iterate type="el" backwards="0">
                                    <p:tmAbs val="0"/>
                                  </p:iterate>
                                  <p:childTnLst>
                                    <p:set>
                                      <p:cBhvr>
                                        <p:cTn id="17" fill="hold"/>
                                        <p:tgtEl>
                                          <p:spTgt spid="6462">
                                            <p:txEl>
                                              <p:pRg st="3" end="3"/>
                                            </p:txEl>
                                          </p:spTgt>
                                        </p:tgtEl>
                                        <p:attrNameLst>
                                          <p:attrName>style.visibility</p:attrName>
                                        </p:attrNameLst>
                                      </p:cBhvr>
                                      <p:to>
                                        <p:strVal val="visible"/>
                                      </p:to>
                                    </p:set>
                                  </p:childTnLst>
                                </p:cTn>
                              </p:par>
                            </p:childTnLst>
                          </p:cTn>
                        </p:par>
                        <p:par>
                          <p:cTn id="18" fill="hold">
                            <p:stCondLst>
                              <p:cond delay="0"/>
                            </p:stCondLst>
                            <p:childTnLst>
                              <p:par>
                                <p:cTn id="19" nodeType="afterEffect" presetClass="entr" presetSubtype="0" presetID="1" grpId="2" fill="hold">
                                  <p:stCondLst>
                                    <p:cond delay="0"/>
                                  </p:stCondLst>
                                  <p:iterate type="el" backwards="0">
                                    <p:tmAbs val="0"/>
                                  </p:iterate>
                                  <p:childTnLst>
                                    <p:set>
                                      <p:cBhvr>
                                        <p:cTn id="20" fill="hold"/>
                                        <p:tgtEl>
                                          <p:spTgt spid="6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462" grpId="1"/>
      <p:bldP build="whole" bldLvl="1" animBg="1" rev="0" advAuto="0" spid="6464" grpId="2"/>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0" name="Shape 211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is Infrastructure as Code</a:t>
            </a:r>
          </a:p>
        </p:txBody>
      </p:sp>
      <p:sp>
        <p:nvSpPr>
          <p:cNvPr id="2111" name="Shape 2111"/>
          <p:cNvSpPr/>
          <p:nvPr>
            <p:ph type="body" idx="1"/>
          </p:nvPr>
        </p:nvSpPr>
        <p:spPr>
          <a:xfrm>
            <a:off x="7976393" y="1879602"/>
            <a:ext cx="7239001" cy="6731001"/>
          </a:xfrm>
          <a:prstGeom prst="rect">
            <a:avLst/>
          </a:prstGeom>
        </p:spPr>
        <p:txBody>
          <a:bodyPr>
            <a:normAutofit fontScale="100000" lnSpcReduction="0"/>
          </a:bodyPr>
          <a:lstStyle>
            <a:lvl1pPr marL="944574" indent="-944574"/>
          </a:lstStyle>
          <a:p>
            <a:pPr lvl="0">
              <a:defRPr sz="1800"/>
            </a:pPr>
            <a:r>
              <a:rPr sz="4600"/>
              <a:t>Programmatically provision and configure components</a:t>
            </a:r>
          </a:p>
        </p:txBody>
      </p:sp>
      <p:pic>
        <p:nvPicPr>
          <p:cNvPr id="2112" name="image1.jpeg"/>
          <p:cNvPicPr/>
          <p:nvPr/>
        </p:nvPicPr>
        <p:blipFill>
          <a:blip r:embed="rId3">
            <a:extLst/>
          </a:blip>
          <a:stretch>
            <a:fillRect/>
          </a:stretch>
        </p:blipFill>
        <p:spPr>
          <a:xfrm>
            <a:off x="800176" y="2349500"/>
            <a:ext cx="7061892" cy="5765800"/>
          </a:xfrm>
          <a:prstGeom prst="rect">
            <a:avLst/>
          </a:prstGeom>
          <a:ln w="12700">
            <a:miter lim="400000"/>
          </a:ln>
        </p:spPr>
      </p:pic>
      <p:sp>
        <p:nvSpPr>
          <p:cNvPr id="2113" name="Shape 2113"/>
          <p:cNvSpPr/>
          <p:nvPr/>
        </p:nvSpPr>
        <p:spPr>
          <a:xfrm>
            <a:off x="2630745" y="8283099"/>
            <a:ext cx="3536876" cy="18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atin typeface="Arial"/>
                <a:ea typeface="Arial"/>
                <a:cs typeface="Arial"/>
                <a:sym typeface="Arial"/>
                <a:hlinkClick r:id="rId4" invalidUrl="" action="" tgtFrame="" tooltip="" history="1" highlightClick="0" endSnd="0"/>
              </a:defRPr>
            </a:lvl1pPr>
          </a:lstStyle>
          <a:p>
            <a:pPr lvl="0">
              <a:defRPr sz="1800"/>
            </a:pPr>
            <a:r>
              <a:rPr sz="1300">
                <a:hlinkClick r:id="rId4" invalidUrl="" action="" tgtFrame="" tooltip="" history="1" highlightClick="0" endSnd="0"/>
              </a:rPr>
              <a:t>http://www.flickr.com/photos/louisb/4555295187/</a:t>
            </a:r>
          </a:p>
        </p:txBody>
      </p:sp>
    </p:spTree>
  </p:cSld>
  <p:clrMapOvr>
    <a:masterClrMapping/>
  </p:clrMapOvr>
  <p:transition spd="med" advClick="1"/>
</p:sld>
</file>

<file path=ppt/slides/slide4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6" name="Shape 6466"/>
          <p:cNvSpPr/>
          <p:nvPr/>
        </p:nvSpPr>
        <p:spPr>
          <a:xfrm>
            <a:off x="6642748" y="5289550"/>
            <a:ext cx="3048300"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grpSp>
        <p:nvGrpSpPr>
          <p:cNvPr id="6469" name="Group 6469"/>
          <p:cNvGrpSpPr/>
          <p:nvPr/>
        </p:nvGrpSpPr>
        <p:grpSpPr>
          <a:xfrm>
            <a:off x="838280" y="2514599"/>
            <a:ext cx="15139883" cy="2482852"/>
            <a:chOff x="0" y="0"/>
            <a:chExt cx="15139882" cy="2482850"/>
          </a:xfrm>
        </p:grpSpPr>
        <p:sp>
          <p:nvSpPr>
            <p:cNvPr id="6467" name="Shape 6467"/>
            <p:cNvSpPr/>
            <p:nvPr/>
          </p:nvSpPr>
          <p:spPr>
            <a:xfrm>
              <a:off x="-1" y="0"/>
              <a:ext cx="15139883" cy="248285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lnSpc>
                  <a:spcPct val="120000"/>
                </a:lnSpc>
                <a:defRPr>
                  <a:latin typeface="Arial"/>
                  <a:ea typeface="Arial"/>
                  <a:cs typeface="Arial"/>
                  <a:sym typeface="Arial"/>
                </a:defRPr>
              </a:pPr>
            </a:p>
          </p:txBody>
        </p:sp>
        <p:sp>
          <p:nvSpPr>
            <p:cNvPr id="6468" name="Shape 6468"/>
            <p:cNvSpPr/>
            <p:nvPr/>
          </p:nvSpPr>
          <p:spPr>
            <a:xfrm>
              <a:off x="-1" y="0"/>
              <a:ext cx="15139883" cy="23905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lnSpc>
                  <a:spcPct val="120000"/>
                </a:lnSpc>
                <a:defRPr sz="1800"/>
              </a:pPr>
              <a:r>
                <a:rPr sz="2800">
                  <a:solidFill>
                    <a:srgbClr val="BA2121"/>
                  </a:solidFill>
                  <a:latin typeface="Courier"/>
                  <a:ea typeface="Courier"/>
                  <a:cs typeface="Courier"/>
                  <a:sym typeface="Courier"/>
                </a:rPr>
                <a:t>search</a:t>
              </a:r>
              <a:r>
                <a:rPr sz="2800">
                  <a:latin typeface="Courier"/>
                  <a:ea typeface="Courier"/>
                  <a:cs typeface="Courier"/>
                  <a:sym typeface="Courier"/>
                </a:rPr>
                <a:t>("</a:t>
              </a:r>
              <a:r>
                <a:rPr sz="2800">
                  <a:solidFill>
                    <a:srgbClr val="19177C"/>
                  </a:solidFill>
                  <a:latin typeface="Courier"/>
                  <a:ea typeface="Courier"/>
                  <a:cs typeface="Courier"/>
                  <a:sym typeface="Courier"/>
                </a:rPr>
                <a:t>node"</a:t>
              </a:r>
              <a:r>
                <a:rPr sz="2800">
                  <a:latin typeface="Courier"/>
                  <a:ea typeface="Courier"/>
                  <a:cs typeface="Courier"/>
                  <a:sym typeface="Courier"/>
                </a:rPr>
                <a:t>,</a:t>
              </a:r>
              <a:r>
                <a:rPr sz="2800">
                  <a:solidFill>
                    <a:srgbClr val="BA2121"/>
                  </a:solidFill>
                  <a:latin typeface="Courier"/>
                  <a:ea typeface="Courier"/>
                  <a:cs typeface="Courier"/>
                  <a:sym typeface="Courier"/>
                </a:rPr>
                <a:t>"platform:windows"</a:t>
              </a:r>
              <a:r>
                <a:rPr sz="2800">
                  <a:latin typeface="Courier"/>
                  <a:ea typeface="Courier"/>
                  <a:cs typeface="Courier"/>
                  <a:sym typeface="Courier"/>
                </a:rPr>
                <a:t>).each </a:t>
              </a:r>
              <a:r>
                <a:rPr b="1" sz="2800">
                  <a:solidFill>
                    <a:srgbClr val="008000"/>
                  </a:solidFill>
                  <a:latin typeface="Courier"/>
                  <a:ea typeface="Courier"/>
                  <a:cs typeface="Courier"/>
                  <a:sym typeface="Courier"/>
                </a:rPr>
                <a:t>do</a:t>
              </a:r>
              <a:r>
                <a:rPr sz="2800">
                  <a:latin typeface="Courier"/>
                  <a:ea typeface="Courier"/>
                  <a:cs typeface="Courier"/>
                  <a:sym typeface="Courier"/>
                </a:rPr>
                <a:t> |server|</a:t>
              </a:r>
              <a:endParaRPr>
                <a:latin typeface="Calibri"/>
                <a:ea typeface="Calibri"/>
                <a:cs typeface="Calibri"/>
                <a:sym typeface="Calibri"/>
              </a:endParaRPr>
            </a:p>
            <a:p>
              <a:pPr lvl="0">
                <a:lnSpc>
                  <a:spcPct val="120000"/>
                </a:lnSpc>
                <a:defRPr sz="1800"/>
              </a:pPr>
              <a:r>
                <a:rPr sz="2800">
                  <a:latin typeface="Arial"/>
                  <a:ea typeface="Arial"/>
                  <a:cs typeface="Arial"/>
                  <a:sym typeface="Arial"/>
                </a:rPr>
                <a:t>   </a:t>
              </a:r>
              <a:r>
                <a:rPr sz="2800">
                  <a:solidFill>
                    <a:srgbClr val="BA2121"/>
                  </a:solidFill>
                  <a:latin typeface="Courier"/>
                  <a:ea typeface="Courier"/>
                  <a:cs typeface="Courier"/>
                  <a:sym typeface="Courier"/>
                </a:rPr>
                <a:t>log</a:t>
              </a:r>
              <a:r>
                <a:rPr sz="2800">
                  <a:latin typeface="Arial"/>
                  <a:ea typeface="Arial"/>
                  <a:cs typeface="Arial"/>
                  <a:sym typeface="Arial"/>
                </a:rPr>
                <a:t> "</a:t>
              </a:r>
              <a:r>
                <a:rPr sz="2800">
                  <a:solidFill>
                    <a:srgbClr val="19177C"/>
                  </a:solidFill>
                  <a:latin typeface="Courier"/>
                  <a:ea typeface="Courier"/>
                  <a:cs typeface="Courier"/>
                  <a:sym typeface="Courier"/>
                </a:rPr>
                <a:t>The Windows servers in your organization have the following FQDN/IP Addresses:- #{server['fqdn']}/#{server['ipaddress']}</a:t>
              </a:r>
              <a:r>
                <a:rPr sz="2800">
                  <a:latin typeface="Arial"/>
                  <a:ea typeface="Arial"/>
                  <a:cs typeface="Arial"/>
                  <a:sym typeface="Arial"/>
                </a:rPr>
                <a:t>"</a:t>
              </a:r>
              <a:endParaRPr b="1">
                <a:solidFill>
                  <a:srgbClr val="008000"/>
                </a:solidFill>
                <a:latin typeface="Calibri"/>
                <a:ea typeface="Calibri"/>
                <a:cs typeface="Calibri"/>
                <a:sym typeface="Calibri"/>
              </a:endParaRPr>
            </a:p>
            <a:p>
              <a:pPr lvl="0">
                <a:lnSpc>
                  <a:spcPct val="120000"/>
                </a:lnSpc>
                <a:defRPr sz="1800"/>
              </a:pPr>
              <a:r>
                <a:rPr b="1" sz="2800">
                  <a:solidFill>
                    <a:srgbClr val="008000"/>
                  </a:solidFill>
                  <a:latin typeface="Courier"/>
                  <a:ea typeface="Courier"/>
                  <a:cs typeface="Courier"/>
                  <a:sym typeface="Courier"/>
                </a:rPr>
                <a:t>end</a:t>
              </a:r>
            </a:p>
          </p:txBody>
        </p:sp>
      </p:grpSp>
      <p:sp>
        <p:nvSpPr>
          <p:cNvPr id="6470" name="Shape 6470"/>
          <p:cNvSpPr/>
          <p:nvPr>
            <p:ph type="title"/>
          </p:nvPr>
        </p:nvSpPr>
        <p:spPr>
          <a:xfrm>
            <a:off x="1105008" y="368300"/>
            <a:ext cx="15012867"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Search for an attribute in a recipe</a:t>
            </a:r>
          </a:p>
        </p:txBody>
      </p:sp>
      <p:sp>
        <p:nvSpPr>
          <p:cNvPr id="6471" name="Shape 6471"/>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472" name="Shape 6472"/>
          <p:cNvSpPr/>
          <p:nvPr/>
        </p:nvSpPr>
        <p:spPr>
          <a:xfrm>
            <a:off x="5048743" y="1644650"/>
            <a:ext cx="10453121" cy="6985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100">
                <a:latin typeface="Courier"/>
                <a:ea typeface="Courier"/>
                <a:cs typeface="Courier"/>
                <a:sym typeface="Courier"/>
              </a:defRPr>
            </a:lvl1pPr>
          </a:lstStyle>
          <a:p>
            <a:pPr lvl="0">
              <a:defRPr sz="1800"/>
            </a:pPr>
            <a:r>
              <a:rPr sz="3100"/>
              <a:t>cookbooks\iis_demo\recipes\ip-logger.rb</a:t>
            </a:r>
          </a:p>
        </p:txBody>
      </p:sp>
    </p:spTree>
  </p:cSld>
  <p:clrMapOvr>
    <a:masterClrMapping/>
  </p:clrMapOvr>
  <p:transition spd="med" advClick="1"/>
</p:sld>
</file>

<file path=ppt/slides/slide4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476" name="Group 6476"/>
          <p:cNvGrpSpPr/>
          <p:nvPr/>
        </p:nvGrpSpPr>
        <p:grpSpPr>
          <a:xfrm>
            <a:off x="812877" y="1854200"/>
            <a:ext cx="14657237" cy="1219200"/>
            <a:chOff x="0" y="0"/>
            <a:chExt cx="14657235" cy="1219200"/>
          </a:xfrm>
        </p:grpSpPr>
        <p:sp>
          <p:nvSpPr>
            <p:cNvPr id="6474" name="Shape 6474"/>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475" name="Shape 6475"/>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iis_demo</a:t>
              </a:r>
            </a:p>
          </p:txBody>
        </p:sp>
      </p:grpSp>
      <p:sp>
        <p:nvSpPr>
          <p:cNvPr id="6477" name="Shape 6477"/>
          <p:cNvSpPr/>
          <p:nvPr>
            <p:ph type="title"/>
          </p:nvPr>
        </p:nvSpPr>
        <p:spPr>
          <a:xfrm>
            <a:off x="800271" y="177800"/>
            <a:ext cx="14657235" cy="1117600"/>
          </a:xfrm>
          <a:prstGeom prst="rect">
            <a:avLst/>
          </a:prstGeom>
        </p:spPr>
        <p:txBody>
          <a:bodyPr lIns="0" tIns="0" rIns="0" bIns="0">
            <a:normAutofit fontScale="100000" lnSpcReduction="0"/>
          </a:bodyPr>
          <a:lstStyle>
            <a:lvl1pPr defTabSz="877822">
              <a:defRPr sz="5800">
                <a:effectLst>
                  <a:outerShdw sx="100000" sy="100000" kx="0" ky="0" algn="b" rotWithShape="0" blurRad="38100" dist="36576" dir="2700000">
                    <a:srgbClr val="C0C0C0"/>
                  </a:outerShdw>
                </a:effectLst>
              </a:defRPr>
            </a:lvl1pPr>
          </a:lstStyle>
          <a:p>
            <a:pPr lvl="0">
              <a:defRPr sz="1800">
                <a:solidFill>
                  <a:srgbClr val="000000"/>
                </a:solidFill>
                <a:effectLst/>
              </a:defRPr>
            </a:pPr>
            <a:r>
              <a:rPr sz="5800">
                <a:solidFill>
                  <a:srgbClr val="FFFFFF"/>
                </a:solidFill>
                <a:effectLst>
                  <a:outerShdw sx="100000" sy="100000" kx="0" ky="0" algn="b" rotWithShape="0" blurRad="38100" dist="36576" dir="2700000">
                    <a:srgbClr val="C0C0C0"/>
                  </a:outerShdw>
                </a:effectLst>
              </a:rPr>
              <a:t>Exercise: Upload the iis_demo cookbook</a:t>
            </a:r>
          </a:p>
        </p:txBody>
      </p:sp>
      <p:grpSp>
        <p:nvGrpSpPr>
          <p:cNvPr id="6480" name="Group 6480"/>
          <p:cNvGrpSpPr/>
          <p:nvPr/>
        </p:nvGrpSpPr>
        <p:grpSpPr>
          <a:xfrm>
            <a:off x="825579" y="3657600"/>
            <a:ext cx="14606430" cy="4686300"/>
            <a:chOff x="0" y="0"/>
            <a:chExt cx="14606429" cy="4686300"/>
          </a:xfrm>
        </p:grpSpPr>
        <p:sp>
          <p:nvSpPr>
            <p:cNvPr id="6478" name="Shape 6478"/>
            <p:cNvSpPr/>
            <p:nvPr/>
          </p:nvSpPr>
          <p:spPr>
            <a:xfrm>
              <a:off x="-1" y="0"/>
              <a:ext cx="14606430" cy="46863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479" name="Shape 6479"/>
            <p:cNvSpPr/>
            <p:nvPr/>
          </p:nvSpPr>
          <p:spPr>
            <a:xfrm>
              <a:off x="-1" y="1606549"/>
              <a:ext cx="14606430" cy="147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4800">
                  <a:solidFill>
                    <a:srgbClr val="FFFFFF"/>
                  </a:solidFill>
                  <a:latin typeface="Courier"/>
                  <a:ea typeface="Courier"/>
                  <a:cs typeface="Courier"/>
                  <a:sym typeface="Courier"/>
                </a:rPr>
                <a:t>Uploading iis_demo		  [0.2.0]</a:t>
              </a:r>
              <a:endParaRPr>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476"/>
                                        </p:tgtEl>
                                        <p:attrNameLst>
                                          <p:attrName>style.visibility</p:attrName>
                                        </p:attrNameLst>
                                      </p:cBhvr>
                                      <p:to>
                                        <p:strVal val="visible"/>
                                      </p:to>
                                    </p:set>
                                    <p:animEffect filter="fade" transition="in">
                                      <p:cBhvr>
                                        <p:cTn id="7" dur="1000"/>
                                        <p:tgtEl>
                                          <p:spTgt spid="6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6" grpId="1"/>
    </p:bldLst>
  </p:timing>
</p:sld>
</file>

<file path=ppt/slides/slide4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2" name="Shape 6482"/>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Recipe Naming</a:t>
            </a:r>
          </a:p>
        </p:txBody>
      </p:sp>
      <p:sp>
        <p:nvSpPr>
          <p:cNvPr id="6483" name="Shape 6483"/>
          <p:cNvSpPr/>
          <p:nvPr>
            <p:ph type="body" idx="1"/>
          </p:nvPr>
        </p:nvSpPr>
        <p:spPr>
          <a:xfrm>
            <a:off x="800100" y="1879600"/>
            <a:ext cx="15201900" cy="6731000"/>
          </a:xfrm>
          <a:prstGeom prst="rect">
            <a:avLst/>
          </a:prstGeom>
        </p:spPr>
        <p:txBody>
          <a:bodyPr/>
          <a:lstStyle/>
          <a:p>
            <a:pPr lvl="0">
              <a:defRPr sz="1800"/>
            </a:pPr>
            <a:r>
              <a:rPr sz="4800"/>
              <a:t>Recipes are referenced using the notation ‘</a:t>
            </a:r>
            <a:r>
              <a:rPr b="1" sz="4800"/>
              <a:t>cookbook::recipe</a:t>
            </a:r>
            <a:r>
              <a:rPr sz="4800"/>
              <a:t>’, where ‘recipe’ is the name of the ‘</a:t>
            </a:r>
            <a:r>
              <a:rPr b="1" sz="4800"/>
              <a:t>.rb</a:t>
            </a:r>
            <a:r>
              <a:rPr sz="4800"/>
              <a:t>’ file in the  “cookbook/recipe” directory</a:t>
            </a:r>
            <a:endParaRPr sz="4800"/>
          </a:p>
          <a:p>
            <a:pPr lvl="0">
              <a:defRPr sz="1800"/>
            </a:pPr>
            <a:endParaRPr sz="4800"/>
          </a:p>
          <a:p>
            <a:pPr lvl="0">
              <a:defRPr sz="1800"/>
            </a:pPr>
            <a:r>
              <a:rPr sz="4800"/>
              <a:t>The “default.rb” recipe for a given cookbook may be referred to just the cookbook name (e.g. ‘</a:t>
            </a:r>
            <a:r>
              <a:rPr i="1" sz="4800"/>
              <a:t>mysql</a:t>
            </a:r>
            <a:r>
              <a:rPr sz="4800"/>
              <a:t>’)</a:t>
            </a:r>
            <a:endParaRPr sz="4800"/>
          </a:p>
          <a:p>
            <a:pPr lvl="0">
              <a:defRPr sz="1800"/>
            </a:pPr>
            <a:r>
              <a:rPr sz="4800"/>
              <a:t>If we added another recipe to this cookbook named 'backup', we would refer to it as '</a:t>
            </a:r>
            <a:r>
              <a:rPr i="1" sz="4800"/>
              <a:t>mysql::backup</a:t>
            </a:r>
            <a:r>
              <a:rPr sz="4800"/>
              <a:t>'</a:t>
            </a:r>
          </a:p>
        </p:txBody>
      </p:sp>
      <p:sp>
        <p:nvSpPr>
          <p:cNvPr id="6484" name="Shape 6484"/>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4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490" name="Group 6490"/>
          <p:cNvGrpSpPr/>
          <p:nvPr/>
        </p:nvGrpSpPr>
        <p:grpSpPr>
          <a:xfrm>
            <a:off x="825579" y="2006600"/>
            <a:ext cx="14161217" cy="914400"/>
            <a:chOff x="0" y="0"/>
            <a:chExt cx="14161216" cy="914400"/>
          </a:xfrm>
        </p:grpSpPr>
        <p:sp>
          <p:nvSpPr>
            <p:cNvPr id="6488" name="Shape 6488"/>
            <p:cNvSpPr/>
            <p:nvPr/>
          </p:nvSpPr>
          <p:spPr>
            <a:xfrm>
              <a:off x="-1" y="0"/>
              <a:ext cx="14161217" cy="914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489" name="Shape 6489"/>
            <p:cNvSpPr/>
            <p:nvPr/>
          </p:nvSpPr>
          <p:spPr>
            <a:xfrm>
              <a:off x="-1" y="12700"/>
              <a:ext cx="14161217"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a:solidFill>
                    <a:srgbClr val="FFFFFF"/>
                  </a:solidFill>
                  <a:latin typeface="Courier"/>
                  <a:ea typeface="Courier"/>
                  <a:cs typeface="Courier"/>
                  <a:sym typeface="Courier"/>
                </a:defRPr>
              </a:lvl1pPr>
            </a:lstStyle>
            <a:p>
              <a:pPr lvl="0">
                <a:defRPr sz="1800">
                  <a:solidFill>
                    <a:srgbClr val="000000"/>
                  </a:solidFill>
                </a:defRPr>
              </a:pPr>
              <a:r>
                <a:rPr sz="2800">
                  <a:solidFill>
                    <a:srgbClr val="FFFFFF"/>
                  </a:solidFill>
                </a:rPr>
                <a:t>PS\&gt; knife node run_list add node1 'recipe[iis_demo::ip-logger]'</a:t>
              </a:r>
            </a:p>
          </p:txBody>
        </p:sp>
      </p:grpSp>
      <p:sp>
        <p:nvSpPr>
          <p:cNvPr id="6491" name="Shape 649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600">
                <a:solidFill>
                  <a:srgbClr val="FFFFFF"/>
                </a:solidFill>
                <a:effectLst>
                  <a:outerShdw sx="100000" sy="100000" kx="0" ky="0" algn="b" rotWithShape="0" blurRad="38100" dist="38100" dir="2700000">
                    <a:srgbClr val="C0C0C0"/>
                  </a:outerShdw>
                </a:effectLst>
              </a:rPr>
              <a:t>Exercise: Add the recipe to your test node</a:t>
            </a:r>
            <a:r>
              <a:rPr sz="46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600">
                <a:solidFill>
                  <a:srgbClr val="FFFFFF"/>
                </a:solidFill>
                <a:effectLst>
                  <a:outerShdw sx="100000" sy="100000" kx="0" ky="0" algn="b" rotWithShape="0" blurRad="38100" dist="38100" dir="2700000">
                    <a:srgbClr val="C0C0C0"/>
                  </a:outerShdw>
                </a:effectLst>
              </a:rPr>
              <a:t>s run list</a:t>
            </a:r>
          </a:p>
        </p:txBody>
      </p:sp>
      <p:grpSp>
        <p:nvGrpSpPr>
          <p:cNvPr id="6494" name="Group 6494"/>
          <p:cNvGrpSpPr/>
          <p:nvPr/>
        </p:nvGrpSpPr>
        <p:grpSpPr>
          <a:xfrm>
            <a:off x="819230" y="3670299"/>
            <a:ext cx="14167566" cy="2806701"/>
            <a:chOff x="0" y="0"/>
            <a:chExt cx="14167564" cy="2806700"/>
          </a:xfrm>
        </p:grpSpPr>
        <p:sp>
          <p:nvSpPr>
            <p:cNvPr id="6492" name="Shape 6492"/>
            <p:cNvSpPr/>
            <p:nvPr/>
          </p:nvSpPr>
          <p:spPr>
            <a:xfrm>
              <a:off x="0" y="0"/>
              <a:ext cx="14167566" cy="28067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a:solidFill>
                    <a:srgbClr val="FFFFFF"/>
                  </a:solidFill>
                  <a:latin typeface="Courier"/>
                  <a:ea typeface="Courier"/>
                  <a:cs typeface="Courier"/>
                  <a:sym typeface="Courier"/>
                </a:defRPr>
              </a:pPr>
            </a:p>
          </p:txBody>
        </p:sp>
        <p:sp>
          <p:nvSpPr>
            <p:cNvPr id="6493" name="Shape 6493"/>
            <p:cNvSpPr/>
            <p:nvPr/>
          </p:nvSpPr>
          <p:spPr>
            <a:xfrm>
              <a:off x="0" y="-1"/>
              <a:ext cx="14167566" cy="215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r>
                <a:rPr sz="2800">
                  <a:solidFill>
                    <a:srgbClr val="FFFFFF"/>
                  </a:solidFill>
                  <a:latin typeface="Courier"/>
                  <a:ea typeface="Courier"/>
                  <a:cs typeface="Courier"/>
                  <a:sym typeface="Courier"/>
                </a:rPr>
                <a:t>node1:</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run_list:</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recipe[iis_demo]</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recipe[hosts]</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recipe[iis_demo::ip-logger]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490"/>
                                        </p:tgtEl>
                                        <p:attrNameLst>
                                          <p:attrName>style.visibility</p:attrName>
                                        </p:attrNameLst>
                                      </p:cBhvr>
                                      <p:to>
                                        <p:strVal val="visible"/>
                                      </p:to>
                                    </p:set>
                                    <p:animEffect filter="fade" transition="in">
                                      <p:cBhvr>
                                        <p:cTn id="7" dur="1000"/>
                                        <p:tgtEl>
                                          <p:spTgt spid="6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90" grpId="1"/>
    </p:bldLst>
  </p:timing>
</p:sld>
</file>

<file path=ppt/slides/slide4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00" name="Group 6500"/>
          <p:cNvGrpSpPr/>
          <p:nvPr/>
        </p:nvGrpSpPr>
        <p:grpSpPr>
          <a:xfrm>
            <a:off x="812877" y="1854200"/>
            <a:ext cx="14657237" cy="1219200"/>
            <a:chOff x="0" y="0"/>
            <a:chExt cx="14657235" cy="1219200"/>
          </a:xfrm>
        </p:grpSpPr>
        <p:sp>
          <p:nvSpPr>
            <p:cNvPr id="6498" name="Shape 649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499" name="Shape 649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a:t>
              </a:r>
              <a:r>
                <a:rPr b="1" sz="4800">
                  <a:solidFill>
                    <a:srgbClr val="FFFFFF"/>
                  </a:solidFill>
                  <a:latin typeface="Courier"/>
                  <a:ea typeface="Courier"/>
                  <a:cs typeface="Courier"/>
                  <a:sym typeface="Courier"/>
                </a:rPr>
                <a:t>\&gt;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6501" name="Shape 650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504" name="Group 6504"/>
          <p:cNvGrpSpPr/>
          <p:nvPr/>
        </p:nvGrpSpPr>
        <p:grpSpPr>
          <a:xfrm>
            <a:off x="800176" y="3200400"/>
            <a:ext cx="14606430" cy="5740400"/>
            <a:chOff x="0" y="0"/>
            <a:chExt cx="14606429" cy="5740400"/>
          </a:xfrm>
        </p:grpSpPr>
        <p:sp>
          <p:nvSpPr>
            <p:cNvPr id="6502" name="Shape 6502"/>
            <p:cNvSpPr/>
            <p:nvPr/>
          </p:nvSpPr>
          <p:spPr>
            <a:xfrm>
              <a:off x="-1" y="0"/>
              <a:ext cx="14606430" cy="57404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03" name="Shape 6503"/>
            <p:cNvSpPr/>
            <p:nvPr/>
          </p:nvSpPr>
          <p:spPr>
            <a:xfrm>
              <a:off x="-1" y="901698"/>
              <a:ext cx="14606430" cy="393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600">
                  <a:solidFill>
                    <a:srgbClr val="FFFFFF"/>
                  </a:solidFill>
                  <a:latin typeface="Courier"/>
                  <a:ea typeface="Courier"/>
                  <a:cs typeface="Courier"/>
                  <a:sym typeface="Courier"/>
                </a:rPr>
                <a:t>Recipe: iis_demo::ip-logger</a:t>
              </a:r>
              <a:endParaRPr>
                <a:latin typeface="Calibri"/>
                <a:ea typeface="Calibri"/>
                <a:cs typeface="Calibri"/>
                <a:sym typeface="Calibri"/>
              </a:endParaRPr>
            </a:p>
            <a:p>
              <a:pPr lvl="0">
                <a:defRPr sz="1800"/>
              </a:pPr>
              <a:r>
                <a:rPr sz="2600">
                  <a:solidFill>
                    <a:srgbClr val="FFFFFF"/>
                  </a:solidFill>
                  <a:latin typeface="Courier"/>
                  <a:ea typeface="Courier"/>
                  <a:cs typeface="Courier"/>
                  <a:sym typeface="Courier"/>
                </a:rPr>
                <a:t>  * log[The Windows servers in your organization have the following FQDN/IP Addresses:- C1263834251/10.160.33.236] action write[2014-02-25T06:19:43-08:00] INFO: Processing log[The Windows servers in your organization have the following FQDN</a:t>
              </a:r>
              <a:endParaRPr>
                <a:latin typeface="Calibri"/>
                <a:ea typeface="Calibri"/>
                <a:cs typeface="Calibri"/>
                <a:sym typeface="Calibri"/>
              </a:endParaRPr>
            </a:p>
            <a:p>
              <a:pPr lvl="0">
                <a:defRPr sz="1800"/>
              </a:pPr>
              <a:r>
                <a:rPr sz="2600">
                  <a:solidFill>
                    <a:srgbClr val="FFFFFF"/>
                  </a:solidFill>
                  <a:latin typeface="Courier"/>
                  <a:ea typeface="Courier"/>
                  <a:cs typeface="Courier"/>
                  <a:sym typeface="Courier"/>
                </a:rPr>
                <a:t>/IP Addresses:- C1263834251/10.160.33.236] action write (iis_demo::ip-logger line 2)</a:t>
              </a:r>
              <a:endParaRPr>
                <a:latin typeface="Calibri"/>
                <a:ea typeface="Calibri"/>
                <a:cs typeface="Calibri"/>
                <a:sym typeface="Calibri"/>
              </a:endParaRPr>
            </a:p>
            <a:p>
              <a:pPr lvl="0">
                <a:defRPr sz="1800"/>
              </a:pPr>
              <a:r>
                <a:rPr sz="2600">
                  <a:solidFill>
                    <a:srgbClr val="FFFFFF"/>
                  </a:solidFill>
                  <a:latin typeface="Courier"/>
                  <a:ea typeface="Courier"/>
                  <a:cs typeface="Courier"/>
                  <a:sym typeface="Courier"/>
                </a:rPr>
                <a:t>[2014-02-25T06:19:43-08:00] INFO: The Windows servers in your organization have the following FQDN/IP Addresses:- C1263834251/10.160.33.236</a:t>
              </a:r>
            </a:p>
          </p:txBody>
        </p:sp>
      </p:grpSp>
      <p:sp>
        <p:nvSpPr>
          <p:cNvPr id="6505" name="Shape 6505"/>
          <p:cNvSpPr/>
          <p:nvPr/>
        </p:nvSpPr>
        <p:spPr>
          <a:xfrm>
            <a:off x="661194" y="6858000"/>
            <a:ext cx="14555622" cy="1295400"/>
          </a:xfrm>
          <a:prstGeom prst="rect">
            <a:avLst/>
          </a:prstGeom>
          <a:ln w="63500">
            <a:solidFill>
              <a:srgbClr val="FD9A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500"/>
                                        </p:tgtEl>
                                        <p:attrNameLst>
                                          <p:attrName>style.visibility</p:attrName>
                                        </p:attrNameLst>
                                      </p:cBhvr>
                                      <p:to>
                                        <p:strVal val="visible"/>
                                      </p:to>
                                    </p:set>
                                    <p:animEffect filter="fade" transition="in">
                                      <p:cBhvr>
                                        <p:cTn id="7" dur="1000"/>
                                        <p:tgtEl>
                                          <p:spTgt spid="6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00" grpId="1"/>
    </p:bldLst>
  </p:timing>
</p:sld>
</file>

<file path=ppt/slides/slide4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11" name="Group 6511"/>
          <p:cNvGrpSpPr/>
          <p:nvPr/>
        </p:nvGrpSpPr>
        <p:grpSpPr>
          <a:xfrm>
            <a:off x="825579" y="2006600"/>
            <a:ext cx="15089078" cy="914400"/>
            <a:chOff x="0" y="0"/>
            <a:chExt cx="15089077" cy="914400"/>
          </a:xfrm>
        </p:grpSpPr>
        <p:sp>
          <p:nvSpPr>
            <p:cNvPr id="6509" name="Shape 6509"/>
            <p:cNvSpPr/>
            <p:nvPr/>
          </p:nvSpPr>
          <p:spPr>
            <a:xfrm>
              <a:off x="-1" y="0"/>
              <a:ext cx="15089078" cy="914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10" name="Shape 6510"/>
            <p:cNvSpPr/>
            <p:nvPr/>
          </p:nvSpPr>
          <p:spPr>
            <a:xfrm>
              <a:off x="-1" y="12700"/>
              <a:ext cx="15089078" cy="88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a:solidFill>
                    <a:srgbClr val="FFFFFF"/>
                  </a:solidFill>
                  <a:latin typeface="Courier"/>
                  <a:ea typeface="Courier"/>
                  <a:cs typeface="Courier"/>
                  <a:sym typeface="Courier"/>
                </a:defRPr>
              </a:lvl1pPr>
            </a:lstStyle>
            <a:p>
              <a:pPr lvl="0">
                <a:defRPr sz="1800">
                  <a:solidFill>
                    <a:srgbClr val="000000"/>
                  </a:solidFill>
                </a:defRPr>
              </a:pPr>
              <a:r>
                <a:rPr sz="2800">
                  <a:solidFill>
                    <a:srgbClr val="FFFFFF"/>
                  </a:solidFill>
                </a:rPr>
                <a:t>PS\&gt; knife node run_list remove node1 'recipe[iis_demo::ip-logger]'</a:t>
              </a:r>
            </a:p>
          </p:txBody>
        </p:sp>
      </p:grpSp>
      <p:sp>
        <p:nvSpPr>
          <p:cNvPr id="6512" name="Shape 65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Exercise: Remove the recipe to your test node</a:t>
            </a:r>
            <a:r>
              <a:rPr sz="43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300">
                <a:solidFill>
                  <a:srgbClr val="FFFFFF"/>
                </a:solidFill>
                <a:effectLst>
                  <a:outerShdw sx="100000" sy="100000" kx="0" ky="0" algn="b" rotWithShape="0" blurRad="38100" dist="38100" dir="2700000">
                    <a:srgbClr val="C0C0C0"/>
                  </a:outerShdw>
                </a:effectLst>
              </a:rPr>
              <a:t>s run list</a:t>
            </a:r>
          </a:p>
        </p:txBody>
      </p:sp>
      <p:grpSp>
        <p:nvGrpSpPr>
          <p:cNvPr id="6515" name="Group 6515"/>
          <p:cNvGrpSpPr/>
          <p:nvPr/>
        </p:nvGrpSpPr>
        <p:grpSpPr>
          <a:xfrm>
            <a:off x="819230" y="3670299"/>
            <a:ext cx="15152582" cy="1752601"/>
            <a:chOff x="0" y="0"/>
            <a:chExt cx="15152580" cy="1752600"/>
          </a:xfrm>
        </p:grpSpPr>
        <p:sp>
          <p:nvSpPr>
            <p:cNvPr id="6513" name="Shape 6513"/>
            <p:cNvSpPr/>
            <p:nvPr/>
          </p:nvSpPr>
          <p:spPr>
            <a:xfrm>
              <a:off x="0" y="0"/>
              <a:ext cx="15152582" cy="17526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a:solidFill>
                    <a:srgbClr val="FFFFFF"/>
                  </a:solidFill>
                  <a:latin typeface="Courier"/>
                  <a:ea typeface="Courier"/>
                  <a:cs typeface="Courier"/>
                  <a:sym typeface="Courier"/>
                </a:defRPr>
              </a:pPr>
            </a:p>
          </p:txBody>
        </p:sp>
        <p:sp>
          <p:nvSpPr>
            <p:cNvPr id="6514" name="Shape 6514"/>
            <p:cNvSpPr/>
            <p:nvPr/>
          </p:nvSpPr>
          <p:spPr>
            <a:xfrm>
              <a:off x="0" y="-1"/>
              <a:ext cx="15152582" cy="172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r>
                <a:rPr sz="2800">
                  <a:solidFill>
                    <a:srgbClr val="FFFFFF"/>
                  </a:solidFill>
                  <a:latin typeface="Courier"/>
                  <a:ea typeface="Courier"/>
                  <a:cs typeface="Courier"/>
                  <a:sym typeface="Courier"/>
                </a:rPr>
                <a:t>node1:</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run_list:</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recipe[iis_demo]</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recipe[hosts]</a:t>
              </a:r>
            </a:p>
          </p:txBody>
        </p:sp>
      </p:grpSp>
    </p:spTree>
  </p:cSld>
  <p:clrMapOvr>
    <a:masterClrMapping/>
  </p:clrMapOvr>
  <p:transition spd="med" advClick="1"/>
</p:sld>
</file>

<file path=ppt/slides/slide4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9" name="Shape 651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6520" name="Shape 6520"/>
          <p:cNvSpPr/>
          <p:nvPr>
            <p:ph type="body" idx="1"/>
          </p:nvPr>
        </p:nvSpPr>
        <p:spPr>
          <a:xfrm>
            <a:off x="368335" y="1651000"/>
            <a:ext cx="15025570" cy="7239000"/>
          </a:xfrm>
          <a:prstGeom prst="rect">
            <a:avLst/>
          </a:prstGeom>
        </p:spPr>
        <p:txBody>
          <a:bodyPr>
            <a:normAutofit fontScale="100000" lnSpcReduction="0"/>
          </a:bodyPr>
          <a:lstStyle/>
          <a:p>
            <a:pPr lvl="0" marL="944574" indent="-944574">
              <a:defRPr sz="1800"/>
            </a:pPr>
            <a:r>
              <a:rPr sz="4600"/>
              <a:t>What search engine is chef search built upon?</a:t>
            </a:r>
            <a:endParaRPr sz="4600"/>
          </a:p>
          <a:p>
            <a:pPr lvl="0" marL="944574" indent="-944574">
              <a:defRPr sz="1800"/>
            </a:pPr>
            <a:r>
              <a:rPr sz="4600"/>
              <a:t>What is searchable in chef?</a:t>
            </a:r>
            <a:endParaRPr sz="4600"/>
          </a:p>
          <a:p>
            <a:pPr lvl="0" marL="944574" indent="-944574">
              <a:defRPr sz="1800"/>
            </a:pPr>
            <a:r>
              <a:rPr sz="4600"/>
              <a:t>What character can you use for a wildcard search in SOLR?</a:t>
            </a:r>
            <a:endParaRPr sz="4600"/>
          </a:p>
          <a:p>
            <a:pPr lvl="0" marL="944574" indent="-944574">
              <a:defRPr sz="1800"/>
            </a:pPr>
            <a:r>
              <a:rPr sz="4600"/>
              <a:t>Why should you not set an attribute and then immediately search for it?</a:t>
            </a:r>
          </a:p>
        </p:txBody>
      </p:sp>
    </p:spTree>
  </p:cSld>
  <p:clrMapOvr>
    <a:masterClrMapping/>
  </p:clrMapOvr>
  <p:transition spd="med" advClick="1"/>
</p:sld>
</file>

<file path=ppt/slides/slide4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2" name="Shape 6522"/>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Recipe Inclusion, Data Bags, and Search</a:t>
            </a:r>
          </a:p>
        </p:txBody>
      </p:sp>
      <p:sp>
        <p:nvSpPr>
          <p:cNvPr id="6523" name="Shape 6523"/>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Writing a Users cookbook</a:t>
            </a:r>
          </a:p>
        </p:txBody>
      </p:sp>
    </p:spTree>
  </p:cSld>
  <p:clrMapOvr>
    <a:masterClrMapping/>
  </p:clrMapOvr>
  <p:transition spd="med" advClick="1"/>
</p:sld>
</file>

<file path=ppt/slides/slide4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5" name="Shape 652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6526" name="Shape 6526"/>
          <p:cNvSpPr/>
          <p:nvPr>
            <p:ph type="body" idx="1"/>
          </p:nvPr>
        </p:nvSpPr>
        <p:spPr>
          <a:xfrm>
            <a:off x="800178" y="1739900"/>
            <a:ext cx="14212688" cy="6718300"/>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Explain what Data Bags are, and how they are used</a:t>
            </a:r>
            <a:endParaRPr sz="4600"/>
          </a:p>
          <a:p>
            <a:pPr lvl="1" marL="1349614" indent="-944574">
              <a:defRPr sz="1800"/>
            </a:pPr>
            <a:r>
              <a:rPr sz="4600"/>
              <a:t>Describe the User and Group resources</a:t>
            </a:r>
            <a:endParaRPr sz="4600"/>
          </a:p>
          <a:p>
            <a:pPr lvl="1" marL="1349614" indent="-944574">
              <a:defRPr sz="1800"/>
            </a:pPr>
            <a:r>
              <a:rPr sz="4600"/>
              <a:t>Use </a:t>
            </a:r>
            <a:r>
              <a:rPr sz="4600">
                <a:latin typeface="Courier"/>
                <a:ea typeface="Courier"/>
                <a:cs typeface="Courier"/>
                <a:sym typeface="Courier"/>
              </a:rPr>
              <a:t>include_recipe</a:t>
            </a:r>
            <a:endParaRPr>
              <a:latin typeface="Courier"/>
              <a:ea typeface="Courier"/>
              <a:cs typeface="Courier"/>
              <a:sym typeface="Courier"/>
            </a:endParaRPr>
          </a:p>
          <a:p>
            <a:pPr lvl="1" marL="1349614" indent="-944574">
              <a:defRPr sz="1800"/>
            </a:pPr>
            <a:r>
              <a:rPr sz="4600"/>
              <a:t>Describe the role Search plays in recipes</a:t>
            </a:r>
          </a:p>
        </p:txBody>
      </p:sp>
    </p:spTree>
  </p:cSld>
  <p:clrMapOvr>
    <a:masterClrMapping/>
  </p:clrMapOvr>
  <p:transition spd="med" advClick="1"/>
</p:sld>
</file>

<file path=ppt/slides/slide4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8" name="Shape 6528"/>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The Problem and the Success Criteria</a:t>
            </a:r>
          </a:p>
        </p:txBody>
      </p:sp>
      <p:sp>
        <p:nvSpPr>
          <p:cNvPr id="6529" name="Shape 6529"/>
          <p:cNvSpPr/>
          <p:nvPr>
            <p:ph type="body" idx="1"/>
          </p:nvPr>
        </p:nvSpPr>
        <p:spPr>
          <a:xfrm>
            <a:off x="800271" y="1879602"/>
            <a:ext cx="14657235" cy="6731001"/>
          </a:xfrm>
          <a:prstGeom prst="rect">
            <a:avLst/>
          </a:prstGeom>
        </p:spPr>
        <p:txBody>
          <a:bodyPr>
            <a:normAutofit fontScale="100000" lnSpcReduction="0"/>
          </a:bodyPr>
          <a:lstStyle/>
          <a:p>
            <a:pPr lvl="0" marL="1324258" indent="-944574">
              <a:defRPr sz="1800"/>
            </a:pPr>
            <a:r>
              <a:rPr sz="4600">
                <a:latin typeface="Arial Bold"/>
                <a:ea typeface="Arial Bold"/>
                <a:cs typeface="Arial Bold"/>
                <a:sym typeface="Arial Bold"/>
              </a:rPr>
              <a:t>The Problem: </a:t>
            </a:r>
            <a:r>
              <a:rPr sz="4600"/>
              <a:t>Employees should have local user accounts created on servers, along with custom groups</a:t>
            </a:r>
            <a:endParaRPr sz="4600"/>
          </a:p>
          <a:p>
            <a:pPr lvl="0" marL="1324258" indent="-944574">
              <a:defRPr sz="1800"/>
            </a:pPr>
            <a:r>
              <a:rPr sz="4600">
                <a:latin typeface="Arial Bold"/>
                <a:ea typeface="Arial Bold"/>
                <a:cs typeface="Arial Bold"/>
                <a:sym typeface="Arial Bold"/>
              </a:rPr>
              <a:t>Success Criteria: </a:t>
            </a:r>
            <a:r>
              <a:rPr sz="4600"/>
              <a:t>We can add new employees and groups to servers dynamically</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7" name="Shape 21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is Infrastructure as Code</a:t>
            </a:r>
          </a:p>
        </p:txBody>
      </p:sp>
      <p:sp>
        <p:nvSpPr>
          <p:cNvPr id="2118" name="Shape 2118"/>
          <p:cNvSpPr/>
          <p:nvPr>
            <p:ph type="body" idx="1"/>
          </p:nvPr>
        </p:nvSpPr>
        <p:spPr>
          <a:xfrm>
            <a:off x="7976392" y="1879602"/>
            <a:ext cx="7481115" cy="6731001"/>
          </a:xfrm>
          <a:prstGeom prst="rect">
            <a:avLst/>
          </a:prstGeom>
        </p:spPr>
        <p:txBody>
          <a:bodyPr>
            <a:normAutofit fontScale="100000" lnSpcReduction="0"/>
          </a:bodyPr>
          <a:lstStyle>
            <a:lvl1pPr marL="944574" indent="-944574"/>
          </a:lstStyle>
          <a:p>
            <a:pPr lvl="0">
              <a:defRPr sz="1800"/>
            </a:pPr>
            <a:r>
              <a:rPr sz="4600"/>
              <a:t>Treat like any other code base</a:t>
            </a:r>
          </a:p>
        </p:txBody>
      </p:sp>
      <p:pic>
        <p:nvPicPr>
          <p:cNvPr id="2119" name="image1.jpeg"/>
          <p:cNvPicPr/>
          <p:nvPr/>
        </p:nvPicPr>
        <p:blipFill>
          <a:blip r:embed="rId3">
            <a:extLst/>
          </a:blip>
          <a:stretch>
            <a:fillRect/>
          </a:stretch>
        </p:blipFill>
        <p:spPr>
          <a:xfrm>
            <a:off x="800176" y="2349500"/>
            <a:ext cx="7061892" cy="5765800"/>
          </a:xfrm>
          <a:prstGeom prst="rect">
            <a:avLst/>
          </a:prstGeom>
          <a:ln w="12700">
            <a:miter lim="400000"/>
          </a:ln>
        </p:spPr>
      </p:pic>
      <p:sp>
        <p:nvSpPr>
          <p:cNvPr id="2120" name="Shape 2120"/>
          <p:cNvSpPr/>
          <p:nvPr/>
        </p:nvSpPr>
        <p:spPr>
          <a:xfrm>
            <a:off x="2630745" y="8283099"/>
            <a:ext cx="3536876" cy="18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atin typeface="Arial"/>
                <a:ea typeface="Arial"/>
                <a:cs typeface="Arial"/>
                <a:sym typeface="Arial"/>
                <a:hlinkClick r:id="rId4" invalidUrl="" action="" tgtFrame="" tooltip="" history="1" highlightClick="0" endSnd="0"/>
              </a:defRPr>
            </a:lvl1pPr>
          </a:lstStyle>
          <a:p>
            <a:pPr lvl="0">
              <a:defRPr sz="1800"/>
            </a:pPr>
            <a:r>
              <a:rPr sz="1300">
                <a:hlinkClick r:id="rId4" invalidUrl="" action="" tgtFrame="" tooltip="" history="1" highlightClick="0" endSnd="0"/>
              </a:rPr>
              <a:t>http://www.flickr.com/photos/louisb/4555295187/</a:t>
            </a:r>
          </a:p>
        </p:txBody>
      </p:sp>
    </p:spTree>
  </p:cSld>
  <p:clrMapOvr>
    <a:masterClrMapping/>
  </p:clrMapOvr>
  <p:transition spd="med" advClick="1"/>
</p:sld>
</file>

<file path=ppt/slides/slide4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1" name="Shape 6531"/>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Where should we store the user data?</a:t>
            </a:r>
          </a:p>
        </p:txBody>
      </p:sp>
      <p:sp>
        <p:nvSpPr>
          <p:cNvPr id="6532" name="Shape 653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As we’ve seen, we could start by storing information about users as Node Attributes</a:t>
            </a:r>
            <a:endParaRPr sz="4600"/>
          </a:p>
          <a:p>
            <a:pPr lvl="0" marL="944574" indent="-944574">
              <a:defRPr sz="1800"/>
            </a:pPr>
            <a:r>
              <a:rPr sz="4600"/>
              <a:t>This is sort of a bummer, because we would be duplicating a lot of information - every user in the company would be stored in every Node object!</a:t>
            </a:r>
            <a:endParaRPr sz="4600"/>
          </a:p>
          <a:p>
            <a:pPr lvl="0" marL="944574" indent="-944574">
              <a:defRPr sz="1800"/>
            </a:pPr>
            <a:r>
              <a:rPr sz="4600"/>
              <a:t>Additionally, it would be very hard to integrate such a solution with another source of truth about users</a:t>
            </a:r>
          </a:p>
        </p:txBody>
      </p:sp>
    </p:spTree>
  </p:cSld>
  <p:clrMapOvr>
    <a:masterClrMapping/>
  </p:clrMapOvr>
  <p:transition spd="med" advClick="1"/>
</p:sld>
</file>

<file path=ppt/slides/slide4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4" name="Shape 653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Introducing Data Bags</a:t>
            </a:r>
          </a:p>
        </p:txBody>
      </p:sp>
      <p:sp>
        <p:nvSpPr>
          <p:cNvPr id="6535" name="Shape 653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 data bag is a </a:t>
            </a:r>
            <a:r>
              <a:rPr sz="4600">
                <a:latin typeface="Arial Bold"/>
                <a:ea typeface="Arial Bold"/>
                <a:cs typeface="Arial Bold"/>
                <a:sym typeface="Arial Bold"/>
              </a:rPr>
              <a:t>container </a:t>
            </a:r>
            <a:r>
              <a:rPr sz="4600"/>
              <a:t>for </a:t>
            </a:r>
            <a:r>
              <a:rPr sz="4600">
                <a:latin typeface="Arial Bold"/>
                <a:ea typeface="Arial Bold"/>
                <a:cs typeface="Arial Bold"/>
                <a:sym typeface="Arial Bold"/>
              </a:rPr>
              <a:t>items</a:t>
            </a:r>
            <a:r>
              <a:rPr sz="4600"/>
              <a:t> that represent information about your infrastructure that is not tied to a single node</a:t>
            </a:r>
            <a:endParaRPr sz="4600"/>
          </a:p>
          <a:p>
            <a:pPr lvl="0" marL="944574" indent="-944574">
              <a:defRPr sz="1800"/>
            </a:pPr>
            <a:r>
              <a:rPr sz="4600"/>
              <a:t>Examples</a:t>
            </a:r>
            <a:endParaRPr sz="4600"/>
          </a:p>
          <a:p>
            <a:pPr lvl="1" marL="1349614" indent="-944574">
              <a:defRPr sz="1800"/>
            </a:pPr>
            <a:r>
              <a:rPr sz="4600"/>
              <a:t>Users</a:t>
            </a:r>
            <a:endParaRPr sz="4600"/>
          </a:p>
          <a:p>
            <a:pPr lvl="1" marL="1349614" indent="-944574">
              <a:defRPr sz="1800"/>
            </a:pPr>
            <a:r>
              <a:rPr sz="4600"/>
              <a:t>Groups</a:t>
            </a:r>
            <a:endParaRPr sz="4600"/>
          </a:p>
          <a:p>
            <a:pPr lvl="1" marL="1349614" indent="-944574">
              <a:defRPr sz="1800"/>
            </a:pPr>
            <a:r>
              <a:rPr sz="4600"/>
              <a:t>Application Release Information</a:t>
            </a:r>
          </a:p>
        </p:txBody>
      </p:sp>
    </p:spTree>
  </p:cSld>
  <p:clrMapOvr>
    <a:masterClrMapping/>
  </p:clrMapOvr>
  <p:transition spd="med" advClick="1"/>
</p:sld>
</file>

<file path=ppt/slides/slide4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539" name="Shape 6539"/>
          <p:cNvSpPr/>
          <p:nvPr>
            <p:ph type="title"/>
          </p:nvPr>
        </p:nvSpPr>
        <p:spPr>
          <a:xfrm>
            <a:off x="800271" y="177800"/>
            <a:ext cx="14657235" cy="1117600"/>
          </a:xfrm>
          <a:prstGeom prst="rect">
            <a:avLst/>
          </a:prstGeom>
        </p:spPr>
        <p:txBody>
          <a:bodyPr lIns="0" tIns="0" rIns="0" bIns="0">
            <a:normAutofit fontScale="100000" lnSpcReduction="0"/>
          </a:bodyPr>
          <a:lstStyle>
            <a:lvl1pPr defTabSz="804672">
              <a:defRPr sz="3800">
                <a:effectLst>
                  <a:outerShdw sx="100000" sy="100000" kx="0" ky="0" algn="b" rotWithShape="0" blurRad="38100" dist="33528" dir="2700000">
                    <a:srgbClr val="C0C0C0"/>
                  </a:outerShdw>
                </a:effectLst>
              </a:defRPr>
            </a:lvl1pPr>
          </a:lstStyle>
          <a:p>
            <a:pPr lvl="0">
              <a:defRPr sz="1800">
                <a:solidFill>
                  <a:srgbClr val="000000"/>
                </a:solidFill>
                <a:effectLst/>
              </a:defRPr>
            </a:pPr>
            <a:r>
              <a:rPr sz="3800">
                <a:solidFill>
                  <a:srgbClr val="FFFFFF"/>
                </a:solidFill>
                <a:effectLst>
                  <a:outerShdw sx="100000" sy="100000" kx="0" ky="0" algn="b" rotWithShape="0" blurRad="38100" dist="33528" dir="2700000">
                    <a:srgbClr val="C0C0C0"/>
                  </a:outerShdw>
                </a:effectLst>
              </a:rPr>
              <a:t>Best Practice: Data Bags are commonly managed in two ways</a:t>
            </a:r>
          </a:p>
        </p:txBody>
      </p:sp>
      <p:sp>
        <p:nvSpPr>
          <p:cNvPr id="6540" name="Shape 6540"/>
          <p:cNvSpPr/>
          <p:nvPr>
            <p:ph type="body" idx="1"/>
          </p:nvPr>
        </p:nvSpPr>
        <p:spPr>
          <a:xfrm>
            <a:off x="800271" y="1879602"/>
            <a:ext cx="14657235" cy="6731001"/>
          </a:xfrm>
          <a:prstGeom prst="rect">
            <a:avLst/>
          </a:prstGeom>
        </p:spPr>
        <p:txBody>
          <a:bodyPr>
            <a:normAutofit fontScale="100000" lnSpcReduction="0"/>
          </a:bodyPr>
          <a:lstStyle/>
          <a:p>
            <a:pPr lvl="0" marL="2400300" indent="-2336800">
              <a:buFontTx/>
              <a:buAutoNum type="arabicPeriod" startAt="1"/>
              <a:defRPr sz="1800"/>
            </a:pPr>
            <a:r>
              <a:rPr sz="4600"/>
              <a:t>Via files in the data_bag directory of your chef-repo - </a:t>
            </a:r>
            <a:r>
              <a:rPr sz="4600">
                <a:latin typeface="Arial Bold"/>
                <a:ea typeface="Arial Bold"/>
                <a:cs typeface="Arial Bold"/>
                <a:sym typeface="Arial Bold"/>
              </a:rPr>
              <a:t>do this for anything you are managing by hand</a:t>
            </a:r>
            <a:endParaRPr>
              <a:latin typeface="Arial Bold"/>
              <a:ea typeface="Arial Bold"/>
              <a:cs typeface="Arial Bold"/>
              <a:sym typeface="Arial Bold"/>
            </a:endParaRPr>
          </a:p>
          <a:p>
            <a:pPr lvl="1" marL="1806858" indent="-944574">
              <a:defRPr sz="1800"/>
            </a:pPr>
            <a:r>
              <a:rPr sz="4600"/>
              <a:t>We are using this model in this section</a:t>
            </a:r>
            <a:endParaRPr sz="4600"/>
          </a:p>
          <a:p>
            <a:pPr lvl="0" marL="749300">
              <a:defRPr sz="1800"/>
            </a:pPr>
            <a:endParaRPr sz="4600"/>
          </a:p>
          <a:p>
            <a:pPr lvl="0" marL="2400300" indent="-2336800">
              <a:buFontTx/>
              <a:buAutoNum type="arabicPeriod" startAt="1"/>
              <a:defRPr sz="1800"/>
            </a:pPr>
            <a:r>
              <a:rPr sz="4600"/>
              <a:t>Created and managed directly via the Chef API by a custom script - </a:t>
            </a:r>
            <a:r>
              <a:rPr sz="4600">
                <a:latin typeface="Arial Bold"/>
                <a:ea typeface="Arial Bold"/>
                <a:cs typeface="Arial Bold"/>
                <a:sym typeface="Arial Bold"/>
              </a:rPr>
              <a:t>do this for anything you are integrating with</a:t>
            </a:r>
          </a:p>
        </p:txBody>
      </p:sp>
    </p:spTree>
  </p:cSld>
  <p:clrMapOvr>
    <a:masterClrMapping/>
  </p:clrMapOvr>
  <p:transition spd="med" advClick="1"/>
</p:sld>
</file>

<file path=ppt/slides/slide4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44" name="Group 6544"/>
          <p:cNvGrpSpPr/>
          <p:nvPr/>
        </p:nvGrpSpPr>
        <p:grpSpPr>
          <a:xfrm>
            <a:off x="800176" y="1854200"/>
            <a:ext cx="14657236" cy="1219200"/>
            <a:chOff x="0" y="0"/>
            <a:chExt cx="14657235" cy="1219200"/>
          </a:xfrm>
        </p:grpSpPr>
        <p:sp>
          <p:nvSpPr>
            <p:cNvPr id="6542" name="Shape 6542"/>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543" name="Shape 6543"/>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FFFFFF"/>
                  </a:solidFill>
                  <a:latin typeface="Courier"/>
                  <a:ea typeface="Courier"/>
                  <a:cs typeface="Courier"/>
                  <a:sym typeface="Courier"/>
                </a:rPr>
                <a:t>PS \&gt;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md data_bags</a:t>
              </a:r>
            </a:p>
          </p:txBody>
        </p:sp>
      </p:grpSp>
      <p:sp>
        <p:nvSpPr>
          <p:cNvPr id="6545" name="Shape 654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Make a data_bags directory</a:t>
            </a:r>
          </a:p>
        </p:txBody>
      </p:sp>
      <p:grpSp>
        <p:nvGrpSpPr>
          <p:cNvPr id="6548" name="Group 6548"/>
          <p:cNvGrpSpPr/>
          <p:nvPr/>
        </p:nvGrpSpPr>
        <p:grpSpPr>
          <a:xfrm>
            <a:off x="800177" y="3835400"/>
            <a:ext cx="14669937" cy="4953000"/>
            <a:chOff x="0" y="0"/>
            <a:chExt cx="14669935" cy="4953000"/>
          </a:xfrm>
        </p:grpSpPr>
        <p:sp>
          <p:nvSpPr>
            <p:cNvPr id="6546" name="Shape 6546"/>
            <p:cNvSpPr/>
            <p:nvPr/>
          </p:nvSpPr>
          <p:spPr>
            <a:xfrm>
              <a:off x="-1" y="0"/>
              <a:ext cx="14669937" cy="49530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sz="2400">
                  <a:solidFill>
                    <a:srgbClr val="FFFFFF"/>
                  </a:solidFill>
                  <a:latin typeface="Courier"/>
                  <a:ea typeface="Courier"/>
                  <a:cs typeface="Courier"/>
                  <a:sym typeface="Courier"/>
                </a:defRPr>
              </a:pPr>
            </a:p>
          </p:txBody>
        </p:sp>
        <p:sp>
          <p:nvSpPr>
            <p:cNvPr id="6547" name="Shape 6547"/>
            <p:cNvSpPr/>
            <p:nvPr/>
          </p:nvSpPr>
          <p:spPr>
            <a:xfrm>
              <a:off x="-1" y="1003299"/>
              <a:ext cx="14669937" cy="294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defRPr sz="1800"/>
              </a:pPr>
              <a:endParaRPr sz="2400">
                <a:solidFill>
                  <a:srgbClr val="FFFFFF"/>
                </a:solidFill>
                <a:latin typeface="Calibri"/>
                <a:ea typeface="Calibri"/>
                <a:cs typeface="Calibri"/>
                <a:sym typeface="Calibri"/>
              </a:endParaRPr>
            </a:p>
            <a:p>
              <a:pPr lvl="1" indent="704031">
                <a:defRPr sz="1800"/>
              </a:pPr>
              <a:endParaRPr sz="2400">
                <a:solidFill>
                  <a:srgbClr val="FFFFFF"/>
                </a:solidFill>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    Directory: C:\windows\temp\chef-repo</a:t>
              </a:r>
              <a:endParaRPr>
                <a:latin typeface="Calibri"/>
                <a:ea typeface="Calibri"/>
                <a:cs typeface="Calibri"/>
                <a:sym typeface="Calibri"/>
              </a:endParaRPr>
            </a:p>
            <a:p>
              <a:pPr lvl="1" indent="704031">
                <a:defRPr sz="1800"/>
              </a:pPr>
              <a:endParaRPr sz="2400">
                <a:solidFill>
                  <a:srgbClr val="FFFFFF"/>
                </a:solidFill>
                <a:latin typeface="Calibri"/>
                <a:ea typeface="Calibri"/>
                <a:cs typeface="Calibri"/>
                <a:sym typeface="Calibri"/>
              </a:endParaRPr>
            </a:p>
            <a:p>
              <a:pPr lvl="1" indent="704031">
                <a:defRPr sz="1800"/>
              </a:pPr>
              <a:endParaRPr sz="2400">
                <a:solidFill>
                  <a:srgbClr val="FFFFFF"/>
                </a:solidFill>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Mode                LastWriteTime     Length Name</a:t>
              </a:r>
              <a:endParaRPr>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                -------------     ------ ----</a:t>
              </a:r>
              <a:endParaRPr>
                <a:latin typeface="Calibri"/>
                <a:ea typeface="Calibri"/>
                <a:cs typeface="Calibri"/>
                <a:sym typeface="Calibri"/>
              </a:endParaRPr>
            </a:p>
            <a:p>
              <a:pPr lvl="1" indent="704031">
                <a:defRPr sz="1800"/>
              </a:pPr>
              <a:r>
                <a:rPr sz="2400">
                  <a:solidFill>
                    <a:srgbClr val="FFFFFF"/>
                  </a:solidFill>
                  <a:latin typeface="Courier"/>
                  <a:ea typeface="Courier"/>
                  <a:cs typeface="Courier"/>
                  <a:sym typeface="Courier"/>
                </a:rPr>
                <a:t>d----         25-Feb-14   3:23 PM            data_bags</a:t>
              </a:r>
            </a:p>
          </p:txBody>
        </p:sp>
      </p:grpSp>
    </p:spTree>
  </p:cSld>
  <p:clrMapOvr>
    <a:masterClrMapping/>
  </p:clrMapOvr>
  <p:transition spd="med" advClick="1"/>
</p:sld>
</file>

<file path=ppt/slides/slide4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52" name="Group 6552"/>
          <p:cNvGrpSpPr/>
          <p:nvPr/>
        </p:nvGrpSpPr>
        <p:grpSpPr>
          <a:xfrm>
            <a:off x="800176" y="1625600"/>
            <a:ext cx="14657236" cy="1955800"/>
            <a:chOff x="0" y="0"/>
            <a:chExt cx="14657235" cy="1955800"/>
          </a:xfrm>
        </p:grpSpPr>
        <p:sp>
          <p:nvSpPr>
            <p:cNvPr id="6550" name="Shape 6550"/>
            <p:cNvSpPr/>
            <p:nvPr/>
          </p:nvSpPr>
          <p:spPr>
            <a:xfrm>
              <a:off x="-1" y="0"/>
              <a:ext cx="14657237" cy="1955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51" name="Shape 6551"/>
            <p:cNvSpPr/>
            <p:nvPr/>
          </p:nvSpPr>
          <p:spPr>
            <a:xfrm>
              <a:off x="-1" y="12700"/>
              <a:ext cx="14657237"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800">
                  <a:solidFill>
                    <a:srgbClr val="FFFFFF"/>
                  </a:solidFill>
                  <a:latin typeface="Courier"/>
                  <a:ea typeface="Courier"/>
                  <a:cs typeface="Courier"/>
                  <a:sym typeface="Courier"/>
                </a:rPr>
                <a:t>PS \&gt;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md data_bags\users</a:t>
              </a:r>
              <a:endParaRPr sz="4800">
                <a:solidFill>
                  <a:srgbClr val="FFFFFF"/>
                </a:solidFill>
                <a:latin typeface="Calibri"/>
                <a:ea typeface="Calibri"/>
                <a:cs typeface="Calibri"/>
                <a:sym typeface="Calibri"/>
              </a:endParaRPr>
            </a:p>
            <a:p>
              <a:pPr lvl="0">
                <a:defRPr sz="1800"/>
              </a:pPr>
              <a:r>
                <a:rPr sz="4800">
                  <a:solidFill>
                    <a:srgbClr val="FFFFFF"/>
                  </a:solidFill>
                  <a:latin typeface="Courier"/>
                  <a:ea typeface="Courier"/>
                  <a:cs typeface="Courier"/>
                  <a:sym typeface="Courier"/>
                </a:rPr>
                <a:t>PS \&gt; </a:t>
              </a:r>
              <a:r>
                <a:rPr sz="4800">
                  <a:solidFill>
                    <a:srgbClr val="FFFFFF"/>
                  </a:solidFill>
                  <a:latin typeface="Courier"/>
                  <a:ea typeface="Courier"/>
                  <a:cs typeface="Courier"/>
                  <a:sym typeface="Courier"/>
                </a:rPr>
                <a:t>knife data_bag create users</a:t>
              </a:r>
            </a:p>
          </p:txBody>
        </p:sp>
      </p:grpSp>
      <p:sp>
        <p:nvSpPr>
          <p:cNvPr id="6553" name="Shape 6553"/>
          <p:cNvSpPr/>
          <p:nvPr>
            <p:ph type="title"/>
          </p:nvPr>
        </p:nvSpPr>
        <p:spPr>
          <a:xfrm>
            <a:off x="800271" y="177800"/>
            <a:ext cx="14657235" cy="1117600"/>
          </a:xfrm>
          <a:prstGeom prst="rect">
            <a:avLst/>
          </a:prstGeom>
        </p:spPr>
        <p:txBody>
          <a:bodyPr lIns="0" tIns="0" rIns="0" bIns="0">
            <a:normAutofit fontScale="100000" lnSpcReduction="0"/>
          </a:bodyPr>
          <a:lstStyle>
            <a:lvl1pPr>
              <a:defRPr sz="5800"/>
            </a:lvl1pPr>
          </a:lstStyle>
          <a:p>
            <a:pPr lvl="0">
              <a:defRPr sz="1800">
                <a:solidFill>
                  <a:srgbClr val="000000"/>
                </a:solidFill>
                <a:effectLst/>
              </a:defRPr>
            </a:pPr>
            <a:r>
              <a:rPr sz="5800">
                <a:solidFill>
                  <a:srgbClr val="FFFFFF"/>
                </a:solidFill>
                <a:effectLst>
                  <a:outerShdw sx="100000" sy="100000" kx="0" ky="0" algn="b" rotWithShape="0" blurRad="38100" dist="38100" dir="2700000">
                    <a:srgbClr val="C0C0C0"/>
                  </a:outerShdw>
                </a:effectLst>
              </a:rPr>
              <a:t>Exercise: Create a data bag named users</a:t>
            </a:r>
          </a:p>
        </p:txBody>
      </p:sp>
      <p:grpSp>
        <p:nvGrpSpPr>
          <p:cNvPr id="6556" name="Group 6556"/>
          <p:cNvGrpSpPr/>
          <p:nvPr/>
        </p:nvGrpSpPr>
        <p:grpSpPr>
          <a:xfrm>
            <a:off x="800177" y="3835400"/>
            <a:ext cx="14669937" cy="4953000"/>
            <a:chOff x="0" y="0"/>
            <a:chExt cx="14669935" cy="4953000"/>
          </a:xfrm>
        </p:grpSpPr>
        <p:sp>
          <p:nvSpPr>
            <p:cNvPr id="6554" name="Shape 6554"/>
            <p:cNvSpPr/>
            <p:nvPr/>
          </p:nvSpPr>
          <p:spPr>
            <a:xfrm>
              <a:off x="-1" y="0"/>
              <a:ext cx="14669937" cy="49530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55" name="Shape 6555"/>
            <p:cNvSpPr/>
            <p:nvPr/>
          </p:nvSpPr>
          <p:spPr>
            <a:xfrm>
              <a:off x="-1" y="1333499"/>
              <a:ext cx="14669937" cy="228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800">
                  <a:solidFill>
                    <a:srgbClr val="FFFFFF"/>
                  </a:solidFill>
                  <a:latin typeface="Courier"/>
                  <a:ea typeface="Courier"/>
                  <a:cs typeface="Courier"/>
                  <a:sym typeface="Courier"/>
                </a:rPr>
                <a:t>Mode                LastWriteTime     Length Name</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     ------ ----</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         25-Feb-14   3:24 PM            users</a:t>
              </a:r>
              <a:endParaRPr>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Created data_bag[users]</a:t>
              </a:r>
            </a:p>
          </p:txBody>
        </p:sp>
      </p:grpSp>
    </p:spTree>
  </p:cSld>
  <p:clrMapOvr>
    <a:masterClrMapping/>
  </p:clrMapOvr>
  <p:transition spd="med" advClick="1"/>
</p:sld>
</file>

<file path=ppt/slides/slide4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8" name="Shape 6558"/>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559" name="Shape 6559"/>
          <p:cNvSpPr/>
          <p:nvPr/>
        </p:nvSpPr>
        <p:spPr>
          <a:xfrm>
            <a:off x="4418515" y="7956549"/>
            <a:ext cx="6910749"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560" name="Shape 6560"/>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data_bags\users\bobo.json</a:t>
            </a:r>
          </a:p>
        </p:txBody>
      </p:sp>
      <p:grpSp>
        <p:nvGrpSpPr>
          <p:cNvPr id="6563" name="Group 6563"/>
          <p:cNvGrpSpPr/>
          <p:nvPr/>
        </p:nvGrpSpPr>
        <p:grpSpPr>
          <a:xfrm>
            <a:off x="838279" y="2381249"/>
            <a:ext cx="14631834" cy="4775201"/>
            <a:chOff x="-1" y="0"/>
            <a:chExt cx="14631832" cy="4775200"/>
          </a:xfrm>
        </p:grpSpPr>
        <p:sp>
          <p:nvSpPr>
            <p:cNvPr id="6561" name="Shape 6561"/>
            <p:cNvSpPr/>
            <p:nvPr/>
          </p:nvSpPr>
          <p:spPr>
            <a:xfrm>
              <a:off x="-2" y="0"/>
              <a:ext cx="14631834" cy="4775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600">
                  <a:latin typeface="Courier"/>
                  <a:ea typeface="Courier"/>
                  <a:cs typeface="Courier"/>
                  <a:sym typeface="Courier"/>
                </a:defRPr>
              </a:pPr>
            </a:p>
          </p:txBody>
        </p:sp>
        <p:sp>
          <p:nvSpPr>
            <p:cNvPr id="6562" name="Shape 6562"/>
            <p:cNvSpPr/>
            <p:nvPr/>
          </p:nvSpPr>
          <p:spPr>
            <a:xfrm>
              <a:off x="-2" y="-1"/>
              <a:ext cx="14631834" cy="311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"id"</a:t>
              </a:r>
              <a:r>
                <a:rPr sz="3600">
                  <a:latin typeface="Courier"/>
                  <a:ea typeface="Courier"/>
                  <a:cs typeface="Courier"/>
                  <a:sym typeface="Courier"/>
                </a:rPr>
                <a:t>: </a:t>
              </a:r>
              <a:r>
                <a:rPr sz="3600">
                  <a:solidFill>
                    <a:srgbClr val="BA2121"/>
                  </a:solidFill>
                  <a:latin typeface="Courier"/>
                  <a:ea typeface="Courier"/>
                  <a:cs typeface="Courier"/>
                  <a:sym typeface="Courier"/>
                </a:rPr>
                <a:t>"bobo"</a:t>
              </a: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"comment"</a:t>
              </a:r>
              <a:r>
                <a:rPr sz="3600">
                  <a:latin typeface="Courier"/>
                  <a:ea typeface="Courier"/>
                  <a:cs typeface="Courier"/>
                  <a:sym typeface="Courier"/>
                </a:rPr>
                <a:t>: </a:t>
              </a:r>
              <a:r>
                <a:rPr sz="3600">
                  <a:solidFill>
                    <a:srgbClr val="BA2121"/>
                  </a:solidFill>
                  <a:latin typeface="Courier"/>
                  <a:ea typeface="Courier"/>
                  <a:cs typeface="Courier"/>
                  <a:sym typeface="Courier"/>
                </a:rPr>
                <a:t>"Bobo T. Clown"</a:t>
              </a: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"password"</a:t>
              </a:r>
              <a:r>
                <a:rPr sz="3600">
                  <a:latin typeface="Courier"/>
                  <a:ea typeface="Courier"/>
                  <a:cs typeface="Courier"/>
                  <a:sym typeface="Courier"/>
                </a:rPr>
                <a:t>: </a:t>
              </a:r>
              <a:r>
                <a:rPr sz="3600">
                  <a:solidFill>
                    <a:srgbClr val="BA2121"/>
                  </a:solidFill>
                  <a:latin typeface="Courier"/>
                  <a:ea typeface="Courier"/>
                  <a:cs typeface="Courier"/>
                  <a:sym typeface="Courier"/>
                </a:rPr>
                <a:t>"iAm@Cl0wN!!!"</a:t>
              </a:r>
              <a:endParaRPr sz="3600">
                <a:latin typeface="Calibri"/>
                <a:ea typeface="Calibri"/>
                <a:cs typeface="Calibri"/>
                <a:sym typeface="Calibri"/>
              </a:endParaRPr>
            </a:p>
            <a:p>
              <a:pPr lvl="0">
                <a:defRPr sz="1800"/>
              </a:pPr>
              <a:r>
                <a:rPr sz="3600">
                  <a:latin typeface="Courier"/>
                  <a:ea typeface="Courier"/>
                  <a:cs typeface="Courier"/>
                  <a:sym typeface="Courier"/>
                </a:rPr>
                <a:t>}</a:t>
              </a:r>
            </a:p>
          </p:txBody>
        </p:sp>
      </p:grpSp>
      <p:sp>
        <p:nvSpPr>
          <p:cNvPr id="6564" name="Shape 6564"/>
          <p:cNvSpPr/>
          <p:nvPr>
            <p:ph type="title"/>
          </p:nvPr>
        </p:nvSpPr>
        <p:spPr>
          <a:xfrm>
            <a:off x="800271" y="177800"/>
            <a:ext cx="14657235"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Create a user item in the users data bag</a:t>
            </a:r>
          </a:p>
        </p:txBody>
      </p:sp>
    </p:spTree>
  </p:cSld>
  <p:clrMapOvr>
    <a:masterClrMapping/>
  </p:clrMapOvr>
  <p:transition spd="med" advClick="1"/>
</p:sld>
</file>

<file path=ppt/slides/slide4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70" name="Group 6570"/>
          <p:cNvGrpSpPr/>
          <p:nvPr/>
        </p:nvGrpSpPr>
        <p:grpSpPr>
          <a:xfrm>
            <a:off x="800176" y="1892300"/>
            <a:ext cx="14657236" cy="1143000"/>
            <a:chOff x="0" y="0"/>
            <a:chExt cx="14657235" cy="1143000"/>
          </a:xfrm>
        </p:grpSpPr>
        <p:sp>
          <p:nvSpPr>
            <p:cNvPr id="6568" name="Shape 6568"/>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6569" name="Shape 6569"/>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data_bag from file users bobo.json</a:t>
              </a:r>
            </a:p>
          </p:txBody>
        </p:sp>
      </p:grpSp>
      <p:sp>
        <p:nvSpPr>
          <p:cNvPr id="6571" name="Shape 657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data bag item</a:t>
            </a:r>
          </a:p>
        </p:txBody>
      </p:sp>
      <p:grpSp>
        <p:nvGrpSpPr>
          <p:cNvPr id="6574" name="Group 6574"/>
          <p:cNvGrpSpPr/>
          <p:nvPr/>
        </p:nvGrpSpPr>
        <p:grpSpPr>
          <a:xfrm>
            <a:off x="800177" y="3835400"/>
            <a:ext cx="14669937" cy="4953000"/>
            <a:chOff x="0" y="0"/>
            <a:chExt cx="14669935" cy="4953000"/>
          </a:xfrm>
        </p:grpSpPr>
        <p:sp>
          <p:nvSpPr>
            <p:cNvPr id="6572" name="Shape 6572"/>
            <p:cNvSpPr/>
            <p:nvPr/>
          </p:nvSpPr>
          <p:spPr>
            <a:xfrm>
              <a:off x="-1" y="0"/>
              <a:ext cx="14669937" cy="49530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73" name="Shape 6573"/>
            <p:cNvSpPr/>
            <p:nvPr/>
          </p:nvSpPr>
          <p:spPr>
            <a:xfrm>
              <a:off x="-1" y="2235198"/>
              <a:ext cx="14669937"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sz="2800">
                  <a:solidFill>
                    <a:srgbClr val="FFFFFF"/>
                  </a:solidFill>
                  <a:latin typeface="Courier"/>
                  <a:ea typeface="Courier"/>
                  <a:cs typeface="Courier"/>
                  <a:sym typeface="Courier"/>
                </a:rPr>
                <a:t>	</a:t>
              </a:r>
              <a:r>
                <a:rPr sz="3200">
                  <a:solidFill>
                    <a:srgbClr val="FFFFFF"/>
                  </a:solidFill>
                  <a:latin typeface="Courier"/>
                  <a:ea typeface="Courier"/>
                  <a:cs typeface="Courier"/>
                  <a:sym typeface="Courier"/>
                </a:rPr>
                <a:t>Updated data_bag_item[users::bobo]</a:t>
              </a:r>
            </a:p>
          </p:txBody>
        </p:sp>
      </p:grpSp>
    </p:spTree>
  </p:cSld>
  <p:clrMapOvr>
    <a:masterClrMapping/>
  </p:clrMapOvr>
  <p:transition spd="med" advClick="1"/>
</p:sld>
</file>

<file path=ppt/slides/slide4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6" name="Shape 6576"/>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577" name="Shape 6577"/>
          <p:cNvSpPr/>
          <p:nvPr/>
        </p:nvSpPr>
        <p:spPr>
          <a:xfrm>
            <a:off x="4418443" y="8032750"/>
            <a:ext cx="7367953"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578" name="Shape 6578"/>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data_bags\users\frank.json</a:t>
            </a:r>
          </a:p>
        </p:txBody>
      </p:sp>
      <p:grpSp>
        <p:nvGrpSpPr>
          <p:cNvPr id="6581" name="Group 6581"/>
          <p:cNvGrpSpPr/>
          <p:nvPr/>
        </p:nvGrpSpPr>
        <p:grpSpPr>
          <a:xfrm>
            <a:off x="838279" y="2381249"/>
            <a:ext cx="14631834" cy="4775201"/>
            <a:chOff x="-1" y="0"/>
            <a:chExt cx="14631832" cy="4775200"/>
          </a:xfrm>
        </p:grpSpPr>
        <p:sp>
          <p:nvSpPr>
            <p:cNvPr id="6579" name="Shape 6579"/>
            <p:cNvSpPr/>
            <p:nvPr/>
          </p:nvSpPr>
          <p:spPr>
            <a:xfrm>
              <a:off x="-2" y="0"/>
              <a:ext cx="14631834" cy="4775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580" name="Shape 6580"/>
            <p:cNvSpPr/>
            <p:nvPr/>
          </p:nvSpPr>
          <p:spPr>
            <a:xfrm>
              <a:off x="-2" y="-1"/>
              <a:ext cx="14631834" cy="311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"id"</a:t>
              </a:r>
              <a:r>
                <a:rPr sz="3600">
                  <a:latin typeface="Courier"/>
                  <a:ea typeface="Courier"/>
                  <a:cs typeface="Courier"/>
                  <a:sym typeface="Courier"/>
                </a:rPr>
                <a:t>: </a:t>
              </a:r>
              <a:r>
                <a:rPr sz="3600">
                  <a:solidFill>
                    <a:srgbClr val="BA2121"/>
                  </a:solidFill>
                  <a:latin typeface="Courier"/>
                  <a:ea typeface="Courier"/>
                  <a:cs typeface="Courier"/>
                  <a:sym typeface="Courier"/>
                </a:rPr>
                <a:t>"frank"</a:t>
              </a: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"comment"</a:t>
              </a:r>
              <a:r>
                <a:rPr sz="3600">
                  <a:latin typeface="Courier"/>
                  <a:ea typeface="Courier"/>
                  <a:cs typeface="Courier"/>
                  <a:sym typeface="Courier"/>
                </a:rPr>
                <a:t>: </a:t>
              </a:r>
              <a:r>
                <a:rPr sz="3600">
                  <a:solidFill>
                    <a:srgbClr val="BA2121"/>
                  </a:solidFill>
                  <a:latin typeface="Courier"/>
                  <a:ea typeface="Courier"/>
                  <a:cs typeface="Courier"/>
                  <a:sym typeface="Courier"/>
                </a:rPr>
                <a:t>"Frank Belson"</a:t>
              </a: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"password"</a:t>
              </a:r>
              <a:r>
                <a:rPr sz="3600">
                  <a:latin typeface="Courier"/>
                  <a:ea typeface="Courier"/>
                  <a:cs typeface="Courier"/>
                  <a:sym typeface="Courier"/>
                </a:rPr>
                <a:t>: </a:t>
              </a:r>
              <a:r>
                <a:rPr sz="3600">
                  <a:solidFill>
                    <a:srgbClr val="BA2121"/>
                  </a:solidFill>
                  <a:latin typeface="Courier"/>
                  <a:ea typeface="Courier"/>
                  <a:cs typeface="Courier"/>
                  <a:sym typeface="Courier"/>
                </a:rPr>
                <a:t>"sP3nC3r4Hire!"</a:t>
              </a:r>
              <a:endParaRPr sz="3600">
                <a:latin typeface="Calibri"/>
                <a:ea typeface="Calibri"/>
                <a:cs typeface="Calibri"/>
                <a:sym typeface="Calibri"/>
              </a:endParaRPr>
            </a:p>
            <a:p>
              <a:pPr lvl="0">
                <a:defRPr sz="1800"/>
              </a:pPr>
              <a:r>
                <a:rPr sz="3600">
                  <a:latin typeface="Courier"/>
                  <a:ea typeface="Courier"/>
                  <a:cs typeface="Courier"/>
                  <a:sym typeface="Courier"/>
                </a:rPr>
                <a:t>}</a:t>
              </a:r>
            </a:p>
          </p:txBody>
        </p:sp>
      </p:grpSp>
      <p:sp>
        <p:nvSpPr>
          <p:cNvPr id="6582" name="Shape 6582"/>
          <p:cNvSpPr/>
          <p:nvPr>
            <p:ph type="title"/>
          </p:nvPr>
        </p:nvSpPr>
        <p:spPr>
          <a:xfrm>
            <a:off x="800271" y="177800"/>
            <a:ext cx="14657235"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Create a user item in the users data bag</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78" grpId="1"/>
    </p:bldLst>
  </p:timing>
</p:sld>
</file>

<file path=ppt/slides/slide4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88" name="Group 6588"/>
          <p:cNvGrpSpPr/>
          <p:nvPr/>
        </p:nvGrpSpPr>
        <p:grpSpPr>
          <a:xfrm>
            <a:off x="812878" y="1892300"/>
            <a:ext cx="14657236" cy="1143000"/>
            <a:chOff x="0" y="0"/>
            <a:chExt cx="14657235" cy="1143000"/>
          </a:xfrm>
        </p:grpSpPr>
        <p:sp>
          <p:nvSpPr>
            <p:cNvPr id="6586" name="Shape 6586"/>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000">
                  <a:solidFill>
                    <a:srgbClr val="FFFFFF"/>
                  </a:solidFill>
                  <a:latin typeface="Courier"/>
                  <a:ea typeface="Courier"/>
                  <a:cs typeface="Courier"/>
                  <a:sym typeface="Courier"/>
                </a:defRPr>
              </a:pPr>
            </a:p>
          </p:txBody>
        </p:sp>
        <p:sp>
          <p:nvSpPr>
            <p:cNvPr id="6587" name="Shape 6587"/>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data_bag from file users frank.json</a:t>
              </a:r>
            </a:p>
          </p:txBody>
        </p:sp>
      </p:grpSp>
      <p:sp>
        <p:nvSpPr>
          <p:cNvPr id="6589" name="Shape 658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data bag item</a:t>
            </a:r>
          </a:p>
        </p:txBody>
      </p:sp>
      <p:grpSp>
        <p:nvGrpSpPr>
          <p:cNvPr id="6592" name="Group 6592"/>
          <p:cNvGrpSpPr/>
          <p:nvPr/>
        </p:nvGrpSpPr>
        <p:grpSpPr>
          <a:xfrm>
            <a:off x="800177" y="3835400"/>
            <a:ext cx="14669937" cy="4953000"/>
            <a:chOff x="0" y="0"/>
            <a:chExt cx="14669935" cy="4953000"/>
          </a:xfrm>
        </p:grpSpPr>
        <p:sp>
          <p:nvSpPr>
            <p:cNvPr id="6590" name="Shape 6590"/>
            <p:cNvSpPr/>
            <p:nvPr/>
          </p:nvSpPr>
          <p:spPr>
            <a:xfrm>
              <a:off x="-1" y="0"/>
              <a:ext cx="14669937" cy="49530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91" name="Shape 6591"/>
            <p:cNvSpPr/>
            <p:nvPr/>
          </p:nvSpPr>
          <p:spPr>
            <a:xfrm>
              <a:off x="-1" y="2235198"/>
              <a:ext cx="14669937"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  Updated data_bag_item[users::frank]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588"/>
                                        </p:tgtEl>
                                        <p:attrNameLst>
                                          <p:attrName>style.visibility</p:attrName>
                                        </p:attrNameLst>
                                      </p:cBhvr>
                                      <p:to>
                                        <p:strVal val="visible"/>
                                      </p:to>
                                    </p:set>
                                    <p:animEffect filter="fade" transition="in">
                                      <p:cBhvr>
                                        <p:cTn id="7" dur="1000"/>
                                        <p:tgtEl>
                                          <p:spTgt spid="6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88" grpId="1"/>
    </p:bldLst>
  </p:timing>
</p:sld>
</file>

<file path=ppt/slides/slide4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4" name="Shape 6594"/>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Show all the users in Chef</a:t>
            </a:r>
          </a:p>
        </p:txBody>
      </p:sp>
      <p:grpSp>
        <p:nvGrpSpPr>
          <p:cNvPr id="6597" name="Group 6597"/>
          <p:cNvGrpSpPr/>
          <p:nvPr/>
        </p:nvGrpSpPr>
        <p:grpSpPr>
          <a:xfrm>
            <a:off x="190517" y="3517900"/>
            <a:ext cx="15724140" cy="5270500"/>
            <a:chOff x="0" y="0"/>
            <a:chExt cx="15724139" cy="5270500"/>
          </a:xfrm>
        </p:grpSpPr>
        <p:sp>
          <p:nvSpPr>
            <p:cNvPr id="6595" name="Shape 6595"/>
            <p:cNvSpPr/>
            <p:nvPr/>
          </p:nvSpPr>
          <p:spPr>
            <a:xfrm>
              <a:off x="-1" y="0"/>
              <a:ext cx="15724140" cy="52705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596" name="Shape 6596"/>
            <p:cNvSpPr/>
            <p:nvPr/>
          </p:nvSpPr>
          <p:spPr>
            <a:xfrm>
              <a:off x="-1" y="323848"/>
              <a:ext cx="15724140" cy="462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defRPr sz="1800"/>
              </a:pPr>
              <a:r>
                <a:rPr sz="2400">
                  <a:solidFill>
                    <a:srgbClr val="FFFFFF"/>
                  </a:solidFill>
                  <a:latin typeface="Menlo Regular"/>
                  <a:ea typeface="Menlo Regular"/>
                  <a:cs typeface="Menlo Regular"/>
                  <a:sym typeface="Menlo Regular"/>
                </a:rPr>
                <a:t>2 items found</a:t>
              </a:r>
              <a:endParaRPr>
                <a:latin typeface="Calibri"/>
                <a:ea typeface="Calibri"/>
                <a:cs typeface="Calibri"/>
                <a:sym typeface="Calibri"/>
              </a:endParaRPr>
            </a:p>
            <a:p>
              <a:pPr lvl="1" indent="704031">
                <a:defRPr sz="1800"/>
              </a:pP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chef_type: data_bag_item</a:t>
              </a: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comment:   Frank Belson</a:t>
              </a: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data_bag:  users</a:t>
              </a:r>
              <a:endParaRPr>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id:        frank</a:t>
              </a: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password:  sP3nC3r4Hire!</a:t>
              </a:r>
              <a:endParaRPr>
                <a:latin typeface="Calibri"/>
                <a:ea typeface="Calibri"/>
                <a:cs typeface="Calibri"/>
                <a:sym typeface="Calibri"/>
              </a:endParaRPr>
            </a:p>
            <a:p>
              <a:pPr lvl="1" indent="704031">
                <a:defRPr sz="1800"/>
              </a:pP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chef_type: data_bag_item</a:t>
              </a: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comment:   Bobo T. Clown</a:t>
              </a:r>
              <a:endParaRPr>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data_bag:  users</a:t>
              </a:r>
              <a:endParaRPr>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id:	       bobo</a:t>
              </a:r>
              <a:endParaRPr sz="2400">
                <a:solidFill>
                  <a:srgbClr val="FFFFFF"/>
                </a:solidFill>
                <a:latin typeface="Calibri"/>
                <a:ea typeface="Calibri"/>
                <a:cs typeface="Calibri"/>
                <a:sym typeface="Calibri"/>
              </a:endParaRPr>
            </a:p>
            <a:p>
              <a:pPr lvl="1" indent="704031">
                <a:defRPr sz="1800"/>
              </a:pPr>
              <a:r>
                <a:rPr sz="2400">
                  <a:solidFill>
                    <a:srgbClr val="FFFFFF"/>
                  </a:solidFill>
                  <a:latin typeface="Menlo Regular"/>
                  <a:ea typeface="Menlo Regular"/>
                  <a:cs typeface="Menlo Regular"/>
                  <a:sym typeface="Menlo Regular"/>
                </a:rPr>
                <a:t>password:  iAm@Clo0wN!!!</a:t>
              </a:r>
            </a:p>
          </p:txBody>
        </p:sp>
      </p:grpSp>
      <p:sp>
        <p:nvSpPr>
          <p:cNvPr id="6598" name="Shape 6598"/>
          <p:cNvSpPr/>
          <p:nvPr>
            <p:ph type="body" idx="1"/>
          </p:nvPr>
        </p:nvSpPr>
        <p:spPr>
          <a:xfrm>
            <a:off x="190500" y="1676400"/>
            <a:ext cx="15724188" cy="15113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search users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98"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4" name="Shape 212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is Infrastructure as Code</a:t>
            </a:r>
          </a:p>
        </p:txBody>
      </p:sp>
      <p:sp>
        <p:nvSpPr>
          <p:cNvPr id="2125" name="Shape 2125"/>
          <p:cNvSpPr/>
          <p:nvPr>
            <p:ph type="body" idx="1"/>
          </p:nvPr>
        </p:nvSpPr>
        <p:spPr>
          <a:xfrm>
            <a:off x="7976392" y="1879602"/>
            <a:ext cx="7481115" cy="6731001"/>
          </a:xfrm>
          <a:prstGeom prst="rect">
            <a:avLst/>
          </a:prstGeom>
        </p:spPr>
        <p:txBody>
          <a:bodyPr>
            <a:normAutofit fontScale="100000" lnSpcReduction="0"/>
          </a:bodyPr>
          <a:lstStyle/>
          <a:p>
            <a:pPr lvl="0" marL="944574" indent="-944574">
              <a:defRPr sz="1800"/>
            </a:pPr>
            <a:r>
              <a:rPr sz="4600"/>
              <a:t>Reconstruct business from </a:t>
            </a:r>
            <a:r>
              <a:rPr sz="4600">
                <a:latin typeface="Arial Bold"/>
                <a:ea typeface="Arial Bold"/>
                <a:cs typeface="Arial Bold"/>
                <a:sym typeface="Arial Bold"/>
              </a:rPr>
              <a:t>code repository</a:t>
            </a:r>
            <a:r>
              <a:rPr sz="4600"/>
              <a:t>, </a:t>
            </a:r>
            <a:r>
              <a:rPr sz="4600">
                <a:latin typeface="Arial Bold"/>
                <a:ea typeface="Arial Bold"/>
                <a:cs typeface="Arial Bold"/>
                <a:sym typeface="Arial Bold"/>
              </a:rPr>
              <a:t>data backup</a:t>
            </a:r>
            <a:r>
              <a:rPr sz="4600"/>
              <a:t>, and </a:t>
            </a:r>
            <a:r>
              <a:rPr sz="4600">
                <a:latin typeface="Arial Bold"/>
                <a:ea typeface="Arial Bold"/>
                <a:cs typeface="Arial Bold"/>
                <a:sym typeface="Arial Bold"/>
              </a:rPr>
              <a:t>compute resources</a:t>
            </a:r>
          </a:p>
        </p:txBody>
      </p:sp>
      <p:pic>
        <p:nvPicPr>
          <p:cNvPr id="2126" name="image1.jpeg"/>
          <p:cNvPicPr/>
          <p:nvPr/>
        </p:nvPicPr>
        <p:blipFill>
          <a:blip r:embed="rId3">
            <a:extLst/>
          </a:blip>
          <a:stretch>
            <a:fillRect/>
          </a:stretch>
        </p:blipFill>
        <p:spPr>
          <a:xfrm>
            <a:off x="800176" y="2349500"/>
            <a:ext cx="7061892" cy="5765800"/>
          </a:xfrm>
          <a:prstGeom prst="rect">
            <a:avLst/>
          </a:prstGeom>
          <a:ln w="12700">
            <a:miter lim="400000"/>
          </a:ln>
        </p:spPr>
      </p:pic>
      <p:sp>
        <p:nvSpPr>
          <p:cNvPr id="2127" name="Shape 2127"/>
          <p:cNvSpPr/>
          <p:nvPr/>
        </p:nvSpPr>
        <p:spPr>
          <a:xfrm>
            <a:off x="2630745" y="8283099"/>
            <a:ext cx="3536876" cy="18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atin typeface="Arial"/>
                <a:ea typeface="Arial"/>
                <a:cs typeface="Arial"/>
                <a:sym typeface="Arial"/>
                <a:hlinkClick r:id="rId4" invalidUrl="" action="" tgtFrame="" tooltip="" history="1" highlightClick="0" endSnd="0"/>
              </a:defRPr>
            </a:lvl1pPr>
          </a:lstStyle>
          <a:p>
            <a:pPr lvl="0">
              <a:defRPr sz="1800"/>
            </a:pPr>
            <a:r>
              <a:rPr sz="1300">
                <a:hlinkClick r:id="rId4" invalidUrl="" action="" tgtFrame="" tooltip="" history="1" highlightClick="0" endSnd="0"/>
              </a:rPr>
              <a:t>http://www.flickr.com/photos/louisb/4555295187/</a:t>
            </a:r>
          </a:p>
        </p:txBody>
      </p:sp>
    </p:spTree>
  </p:cSld>
  <p:clrMapOvr>
    <a:masterClrMapping/>
  </p:clrMapOvr>
  <p:transition spd="med" advClick="1"/>
</p:sld>
</file>

<file path=ppt/slides/slide4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04" name="Group 6604"/>
          <p:cNvGrpSpPr/>
          <p:nvPr/>
        </p:nvGrpSpPr>
        <p:grpSpPr>
          <a:xfrm>
            <a:off x="812878" y="1968500"/>
            <a:ext cx="14657236" cy="990600"/>
            <a:chOff x="0" y="0"/>
            <a:chExt cx="14657235" cy="990600"/>
          </a:xfrm>
        </p:grpSpPr>
        <p:sp>
          <p:nvSpPr>
            <p:cNvPr id="6602" name="Shape 6602"/>
            <p:cNvSpPr/>
            <p:nvPr/>
          </p:nvSpPr>
          <p:spPr>
            <a:xfrm>
              <a:off x="-1" y="0"/>
              <a:ext cx="14657237" cy="9906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200">
                  <a:solidFill>
                    <a:srgbClr val="FFFFFF"/>
                  </a:solidFill>
                  <a:latin typeface="Courier"/>
                  <a:ea typeface="Courier"/>
                  <a:cs typeface="Courier"/>
                  <a:sym typeface="Courier"/>
                </a:defRPr>
              </a:pPr>
            </a:p>
          </p:txBody>
        </p:sp>
        <p:sp>
          <p:nvSpPr>
            <p:cNvPr id="6603" name="Shape 6603"/>
            <p:cNvSpPr/>
            <p:nvPr/>
          </p:nvSpPr>
          <p:spPr>
            <a:xfrm>
              <a:off x="-1" y="25399"/>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users ‘comment:Bobo T. Clown' -a id</a:t>
              </a:r>
            </a:p>
          </p:txBody>
        </p:sp>
      </p:grpSp>
      <p:sp>
        <p:nvSpPr>
          <p:cNvPr id="6605" name="Shape 6605"/>
          <p:cNvSpPr/>
          <p:nvPr>
            <p:ph type="title"/>
          </p:nvPr>
        </p:nvSpPr>
        <p:spPr>
          <a:xfrm>
            <a:off x="800271" y="177800"/>
            <a:ext cx="14657235" cy="1117600"/>
          </a:xfrm>
          <a:prstGeom prst="rect">
            <a:avLst/>
          </a:prstGeom>
        </p:spPr>
        <p:txBody>
          <a:bodyPr lIns="0" tIns="0" rIns="0" bIns="0">
            <a:normAutofit fontScale="100000" lnSpcReduction="0"/>
          </a:bodyPr>
          <a:lstStyle>
            <a:lvl1pPr>
              <a:defRPr sz="6800"/>
            </a:lvl1pPr>
          </a:lstStyle>
          <a:p>
            <a:pPr lvl="0">
              <a:defRPr sz="1800">
                <a:solidFill>
                  <a:srgbClr val="000000"/>
                </a:solidFill>
                <a:effectLst/>
              </a:defRPr>
            </a:pPr>
            <a:r>
              <a:rPr sz="6800">
                <a:solidFill>
                  <a:srgbClr val="FFFFFF"/>
                </a:solidFill>
                <a:effectLst>
                  <a:outerShdw sx="100000" sy="100000" kx="0" ky="0" algn="b" rotWithShape="0" blurRad="38100" dist="38100" dir="2700000">
                    <a:srgbClr val="C0C0C0"/>
                  </a:outerShdw>
                </a:effectLst>
              </a:rPr>
              <a:t>Exercise: Find Bobo’s id in Chef</a:t>
            </a:r>
          </a:p>
        </p:txBody>
      </p:sp>
      <p:sp>
        <p:nvSpPr>
          <p:cNvPr id="6606" name="Shape 6606"/>
          <p:cNvSpPr/>
          <p:nvPr>
            <p:ph type="body" idx="1"/>
          </p:nvPr>
        </p:nvSpPr>
        <p:spPr>
          <a:xfrm>
            <a:off x="812801" y="3352800"/>
            <a:ext cx="14631988" cy="4814888"/>
          </a:xfrm>
          <a:prstGeom prst="rect">
            <a:avLst/>
          </a:prstGeom>
          <a:solidFill/>
          <a:ln>
            <a:solidFill/>
            <a:prstDash val="sysDot"/>
            <a:miter lim="800000"/>
          </a:ln>
        </p:spPr>
        <p:txBody>
          <a:bodyPr anchor="ctr">
            <a:normAutofit fontScale="100000" lnSpcReduction="0"/>
          </a:bodyPr>
          <a:lstStyle/>
          <a:p>
            <a:pPr lvl="2" marL="0" indent="800826">
              <a:buSzTx/>
              <a:buNone/>
              <a:defRPr sz="1800"/>
            </a:pPr>
            <a:r>
              <a:rPr sz="2400">
                <a:solidFill>
                  <a:srgbClr val="FFFFFF"/>
                </a:solidFill>
                <a:latin typeface="Menlo Regular"/>
                <a:ea typeface="Menlo Regular"/>
                <a:cs typeface="Menlo Regular"/>
                <a:sym typeface="Menlo Regular"/>
              </a:rPr>
              <a:t>1 items found</a:t>
            </a:r>
            <a:endParaRPr sz="2400">
              <a:solidFill>
                <a:srgbClr val="FFFFFF"/>
              </a:solidFill>
              <a:latin typeface="Menlo Regular"/>
              <a:ea typeface="Menlo Regular"/>
              <a:cs typeface="Menlo Regular"/>
              <a:sym typeface="Menlo Regular"/>
            </a:endParaRPr>
          </a:p>
          <a:p>
            <a:pPr lvl="2" marL="0" indent="800826">
              <a:buSzTx/>
              <a:buNone/>
              <a:defRPr sz="1800"/>
            </a:pPr>
            <a:endParaRPr sz="2400">
              <a:solidFill>
                <a:srgbClr val="FFFFFF"/>
              </a:solidFill>
              <a:latin typeface="Menlo Regular"/>
              <a:ea typeface="Menlo Regular"/>
              <a:cs typeface="Menlo Regular"/>
              <a:sym typeface="Menlo Regular"/>
            </a:endParaRPr>
          </a:p>
          <a:p>
            <a:pPr lvl="2" marL="0" indent="800826">
              <a:buSzTx/>
              <a:buNone/>
              <a:defRPr sz="1800"/>
            </a:pPr>
            <a:r>
              <a:rPr sz="2400">
                <a:solidFill>
                  <a:srgbClr val="FFFFFF"/>
                </a:solidFill>
                <a:latin typeface="Menlo Regular"/>
                <a:ea typeface="Menlo Regular"/>
                <a:cs typeface="Menlo Regular"/>
                <a:sym typeface="Menlo Regular"/>
              </a:rPr>
              <a:t>data_bag_item_users_bobo:</a:t>
            </a:r>
            <a:endParaRPr sz="2400">
              <a:solidFill>
                <a:srgbClr val="FFFFFF"/>
              </a:solidFill>
              <a:latin typeface="Menlo Regular"/>
              <a:ea typeface="Menlo Regular"/>
              <a:cs typeface="Menlo Regular"/>
              <a:sym typeface="Menlo Regular"/>
            </a:endParaRPr>
          </a:p>
          <a:p>
            <a:pPr lvl="2" marL="0" indent="800826">
              <a:buSzTx/>
              <a:buNone/>
              <a:defRPr sz="1800"/>
            </a:pPr>
            <a:r>
              <a:rPr sz="2400">
                <a:solidFill>
                  <a:srgbClr val="FFFFFF"/>
                </a:solidFill>
                <a:latin typeface="Menlo Regular"/>
                <a:ea typeface="Menlo Regular"/>
                <a:cs typeface="Menlo Regular"/>
                <a:sym typeface="Menlo Regular"/>
              </a:rPr>
              <a:t>  id: bobo</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04"/>
                                        </p:tgtEl>
                                        <p:attrNameLst>
                                          <p:attrName>style.visibility</p:attrName>
                                        </p:attrNameLst>
                                      </p:cBhvr>
                                      <p:to>
                                        <p:strVal val="visible"/>
                                      </p:to>
                                    </p:set>
                                    <p:animEffect filter="fade" transition="in">
                                      <p:cBhvr>
                                        <p:cTn id="7" dur="1000"/>
                                        <p:tgtEl>
                                          <p:spTgt spid="6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04" grpId="1"/>
    </p:bldLst>
  </p:timing>
</p:sld>
</file>

<file path=ppt/slides/slide4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12" name="Group 6612"/>
          <p:cNvGrpSpPr/>
          <p:nvPr/>
        </p:nvGrpSpPr>
        <p:grpSpPr>
          <a:xfrm>
            <a:off x="800176" y="1600200"/>
            <a:ext cx="14657236" cy="1803400"/>
            <a:chOff x="0" y="0"/>
            <a:chExt cx="14657235" cy="1803400"/>
          </a:xfrm>
        </p:grpSpPr>
        <p:sp>
          <p:nvSpPr>
            <p:cNvPr id="6610" name="Shape 6610"/>
            <p:cNvSpPr/>
            <p:nvPr/>
          </p:nvSpPr>
          <p:spPr>
            <a:xfrm>
              <a:off x="-1" y="0"/>
              <a:ext cx="14657237" cy="1803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611" name="Shape 6611"/>
            <p:cNvSpPr/>
            <p:nvPr/>
          </p:nvSpPr>
          <p:spPr>
            <a:xfrm>
              <a:off x="-1" y="12700"/>
              <a:ext cx="14657237" cy="1778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4300">
                  <a:solidFill>
                    <a:srgbClr val="FFFFFF"/>
                  </a:solidFill>
                  <a:latin typeface="Courier"/>
                  <a:ea typeface="Courier"/>
                  <a:cs typeface="Courier"/>
                  <a:sym typeface="Courier"/>
                </a:rPr>
                <a:t>PS\&gt; mkdir data_bags\groups</a:t>
              </a:r>
              <a:endParaRPr>
                <a:latin typeface="Calibri"/>
                <a:ea typeface="Calibri"/>
                <a:cs typeface="Calibri"/>
                <a:sym typeface="Calibri"/>
              </a:endParaRPr>
            </a:p>
            <a:p>
              <a:pPr lvl="0">
                <a:defRPr sz="1800"/>
              </a:pPr>
              <a:r>
                <a:rPr sz="4300">
                  <a:solidFill>
                    <a:srgbClr val="FFFFFF"/>
                  </a:solidFill>
                  <a:latin typeface="Courier"/>
                  <a:ea typeface="Courier"/>
                  <a:cs typeface="Courier"/>
                  <a:sym typeface="Courier"/>
                </a:rPr>
                <a:t>PS\&gt; knife data_bag create groups</a:t>
              </a:r>
            </a:p>
          </p:txBody>
        </p:sp>
      </p:grpSp>
      <p:sp>
        <p:nvSpPr>
          <p:cNvPr id="6613" name="Shape 6613"/>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Create a data bag named groups</a:t>
            </a:r>
          </a:p>
        </p:txBody>
      </p:sp>
      <p:grpSp>
        <p:nvGrpSpPr>
          <p:cNvPr id="6616" name="Group 6616"/>
          <p:cNvGrpSpPr/>
          <p:nvPr/>
        </p:nvGrpSpPr>
        <p:grpSpPr>
          <a:xfrm>
            <a:off x="812801" y="3809999"/>
            <a:ext cx="14631989" cy="4357690"/>
            <a:chOff x="0" y="0"/>
            <a:chExt cx="14631987" cy="4357689"/>
          </a:xfrm>
        </p:grpSpPr>
        <p:sp>
          <p:nvSpPr>
            <p:cNvPr id="6614" name="Shape 6614"/>
            <p:cNvSpPr/>
            <p:nvPr/>
          </p:nvSpPr>
          <p:spPr>
            <a:xfrm>
              <a:off x="0" y="-1"/>
              <a:ext cx="14631989" cy="435769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defTabSz="914400">
                <a:defRPr sz="4600">
                  <a:latin typeface="Arial"/>
                  <a:ea typeface="Arial"/>
                  <a:cs typeface="Arial"/>
                  <a:sym typeface="Arial"/>
                </a:defRPr>
              </a:pPr>
            </a:p>
          </p:txBody>
        </p:sp>
        <p:sp>
          <p:nvSpPr>
            <p:cNvPr id="6615" name="Shape 6615"/>
            <p:cNvSpPr/>
            <p:nvPr/>
          </p:nvSpPr>
          <p:spPr>
            <a:xfrm>
              <a:off x="0" y="1112044"/>
              <a:ext cx="14631989" cy="213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2" indent="800826" defTabSz="914400">
                <a:defRPr sz="1800"/>
              </a:pPr>
              <a:r>
                <a:rPr sz="2400">
                  <a:solidFill>
                    <a:srgbClr val="FFFFFF"/>
                  </a:solidFill>
                  <a:latin typeface="Menlo Regular"/>
                  <a:ea typeface="Menlo Regular"/>
                  <a:cs typeface="Menlo Regular"/>
                  <a:sym typeface="Menlo Regular"/>
                </a:rPr>
                <a:t>Mode                LastWriteTime     Length Name</a:t>
              </a:r>
              <a:endParaRPr sz="4600">
                <a:latin typeface="Calibri"/>
                <a:ea typeface="Calibri"/>
                <a:cs typeface="Calibri"/>
                <a:sym typeface="Calibri"/>
              </a:endParaRPr>
            </a:p>
            <a:p>
              <a:pPr lvl="2" indent="800826" defTabSz="914400">
                <a:defRPr sz="1800"/>
              </a:pPr>
              <a:r>
                <a:rPr sz="2400">
                  <a:solidFill>
                    <a:srgbClr val="FFFFFF"/>
                  </a:solidFill>
                  <a:latin typeface="Menlo Regular"/>
                  <a:ea typeface="Menlo Regular"/>
                  <a:cs typeface="Menlo Regular"/>
                  <a:sym typeface="Menlo Regular"/>
                </a:rPr>
                <a:t>----                -------------     ------ ----</a:t>
              </a:r>
              <a:endParaRPr sz="4600">
                <a:latin typeface="Calibri"/>
                <a:ea typeface="Calibri"/>
                <a:cs typeface="Calibri"/>
                <a:sym typeface="Calibri"/>
              </a:endParaRPr>
            </a:p>
            <a:p>
              <a:pPr lvl="2" indent="800826" defTabSz="914400">
                <a:defRPr sz="1800"/>
              </a:pPr>
              <a:r>
                <a:rPr sz="2400">
                  <a:solidFill>
                    <a:srgbClr val="FFFFFF"/>
                  </a:solidFill>
                  <a:latin typeface="Menlo Regular"/>
                  <a:ea typeface="Menlo Regular"/>
                  <a:cs typeface="Menlo Regular"/>
                  <a:sym typeface="Menlo Regular"/>
                </a:rPr>
                <a:t>d----         9/18/2013   3:07 PM            groups</a:t>
              </a:r>
              <a:endParaRPr sz="4600">
                <a:latin typeface="Calibri"/>
                <a:ea typeface="Calibri"/>
                <a:cs typeface="Calibri"/>
                <a:sym typeface="Calibri"/>
              </a:endParaRPr>
            </a:p>
            <a:p>
              <a:pPr lvl="2" indent="800826" defTabSz="914400">
                <a:defRPr sz="1800"/>
              </a:pPr>
              <a:endParaRPr sz="2400">
                <a:solidFill>
                  <a:srgbClr val="FFFFFF"/>
                </a:solidFill>
                <a:latin typeface="Calibri"/>
                <a:ea typeface="Calibri"/>
                <a:cs typeface="Calibri"/>
                <a:sym typeface="Calibri"/>
              </a:endParaRPr>
            </a:p>
            <a:p>
              <a:pPr lvl="2" indent="800826" defTabSz="914400">
                <a:defRPr sz="1800"/>
              </a:pPr>
              <a:endParaRPr sz="2400">
                <a:solidFill>
                  <a:srgbClr val="FFFFFF"/>
                </a:solidFill>
                <a:latin typeface="Calibri"/>
                <a:ea typeface="Calibri"/>
                <a:cs typeface="Calibri"/>
                <a:sym typeface="Calibri"/>
              </a:endParaRPr>
            </a:p>
            <a:p>
              <a:pPr lvl="2" indent="800826" defTabSz="914400">
                <a:defRPr sz="1800"/>
              </a:pPr>
              <a:r>
                <a:rPr sz="2400">
                  <a:solidFill>
                    <a:srgbClr val="FFFFFF"/>
                  </a:solidFill>
                  <a:latin typeface="Menlo Regular"/>
                  <a:ea typeface="Menlo Regular"/>
                  <a:cs typeface="Menlo Regular"/>
                  <a:sym typeface="Menlo Regular"/>
                </a:rPr>
                <a:t>Created data_bag[groups]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12"/>
                                        </p:tgtEl>
                                        <p:attrNameLst>
                                          <p:attrName>style.visibility</p:attrName>
                                        </p:attrNameLst>
                                      </p:cBhvr>
                                      <p:to>
                                        <p:strVal val="visible"/>
                                      </p:to>
                                    </p:set>
                                    <p:animEffect filter="fade" transition="in">
                                      <p:cBhvr>
                                        <p:cTn id="7" dur="1000"/>
                                        <p:tgtEl>
                                          <p:spTgt spid="6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2" grpId="1"/>
    </p:bldLst>
  </p:timing>
</p:sld>
</file>

<file path=ppt/slides/slide4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8" name="Shape 6618"/>
          <p:cNvSpPr/>
          <p:nvPr/>
        </p:nvSpPr>
        <p:spPr>
          <a:xfrm>
            <a:off x="1357445" y="1765300"/>
            <a:ext cx="61220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a:latin typeface="Courier"/>
                <a:ea typeface="Courier"/>
                <a:cs typeface="Courier"/>
                <a:sym typeface="Courier"/>
              </a:defRPr>
            </a:lvl1pPr>
          </a:lstStyle>
          <a:p>
            <a:pPr lvl="0">
              <a:defRPr b="0" sz="1800"/>
            </a:pPr>
            <a:r>
              <a:rPr b="1" sz="2800"/>
              <a:t>OPEN IN EDITOR:</a:t>
            </a:r>
          </a:p>
        </p:txBody>
      </p:sp>
      <p:sp>
        <p:nvSpPr>
          <p:cNvPr id="6619" name="Shape 6619"/>
          <p:cNvSpPr/>
          <p:nvPr/>
        </p:nvSpPr>
        <p:spPr>
          <a:xfrm>
            <a:off x="4858541" y="7308850"/>
            <a:ext cx="6591453"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a:latin typeface="Courier"/>
                <a:ea typeface="Courier"/>
                <a:cs typeface="Courier"/>
                <a:sym typeface="Courier"/>
              </a:defRPr>
            </a:lvl1pPr>
          </a:lstStyle>
          <a:p>
            <a:pPr lvl="0">
              <a:defRPr b="0" sz="1800"/>
            </a:pPr>
            <a:r>
              <a:rPr b="1" sz="2800"/>
              <a:t>SAVE FILE!</a:t>
            </a:r>
          </a:p>
        </p:txBody>
      </p:sp>
      <p:sp>
        <p:nvSpPr>
          <p:cNvPr id="6620" name="Shape 6620"/>
          <p:cNvSpPr/>
          <p:nvPr/>
        </p:nvSpPr>
        <p:spPr>
          <a:xfrm>
            <a:off x="5048741" y="1650999"/>
            <a:ext cx="14657235" cy="660401"/>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a:latin typeface="Courier"/>
                <a:ea typeface="Courier"/>
                <a:cs typeface="Courier"/>
                <a:sym typeface="Courier"/>
              </a:defRPr>
            </a:lvl1pPr>
          </a:lstStyle>
          <a:p>
            <a:pPr lvl="0">
              <a:defRPr sz="1800"/>
            </a:pPr>
            <a:r>
              <a:rPr sz="2800"/>
              <a:t>\data_bags\groups\clowns.json</a:t>
            </a:r>
          </a:p>
        </p:txBody>
      </p:sp>
      <p:grpSp>
        <p:nvGrpSpPr>
          <p:cNvPr id="6623" name="Group 6623"/>
          <p:cNvGrpSpPr/>
          <p:nvPr/>
        </p:nvGrpSpPr>
        <p:grpSpPr>
          <a:xfrm>
            <a:off x="838279" y="2381249"/>
            <a:ext cx="14631834" cy="3136901"/>
            <a:chOff x="-1" y="0"/>
            <a:chExt cx="14631832" cy="3136900"/>
          </a:xfrm>
        </p:grpSpPr>
        <p:sp>
          <p:nvSpPr>
            <p:cNvPr id="6621" name="Shape 6621"/>
            <p:cNvSpPr/>
            <p:nvPr/>
          </p:nvSpPr>
          <p:spPr>
            <a:xfrm>
              <a:off x="-2" y="0"/>
              <a:ext cx="14631834" cy="31369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622" name="Shape 6622"/>
            <p:cNvSpPr/>
            <p:nvPr/>
          </p:nvSpPr>
          <p:spPr>
            <a:xfrm>
              <a:off x="-2" y="-1"/>
              <a:ext cx="14631834" cy="2565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"id"</a:t>
              </a:r>
              <a:r>
                <a:rPr sz="3600">
                  <a:latin typeface="Courier"/>
                  <a:ea typeface="Courier"/>
                  <a:cs typeface="Courier"/>
                  <a:sym typeface="Courier"/>
                </a:rPr>
                <a:t>: </a:t>
              </a:r>
              <a:r>
                <a:rPr sz="3600">
                  <a:solidFill>
                    <a:srgbClr val="BA2121"/>
                  </a:solidFill>
                  <a:latin typeface="Courier"/>
                  <a:ea typeface="Courier"/>
                  <a:cs typeface="Courier"/>
                  <a:sym typeface="Courier"/>
                </a:rPr>
                <a:t>"clowns"</a:t>
              </a:r>
              <a:r>
                <a:rPr sz="3600">
                  <a:latin typeface="Courier"/>
                  <a:ea typeface="Courier"/>
                  <a:cs typeface="Courier"/>
                  <a:sym typeface="Courier"/>
                </a:rPr>
                <a:t>,</a:t>
              </a:r>
              <a:endParaRPr>
                <a:latin typeface="Calibri"/>
                <a:ea typeface="Calibri"/>
                <a:cs typeface="Calibri"/>
                <a:sym typeface="Calibri"/>
              </a:endParaRPr>
            </a:p>
            <a:p>
              <a:pPr lvl="0">
                <a:defRPr sz="1800"/>
              </a:pPr>
              <a:r>
                <a:rPr sz="3600">
                  <a:latin typeface="Courier"/>
                  <a:ea typeface="Courier"/>
                  <a:cs typeface="Courier"/>
                  <a:sym typeface="Courier"/>
                </a:rPr>
                <a:t>  </a:t>
              </a:r>
              <a:r>
                <a:rPr b="1" sz="3600">
                  <a:solidFill>
                    <a:srgbClr val="008000"/>
                  </a:solidFill>
                  <a:latin typeface="Courier"/>
                  <a:ea typeface="Courier"/>
                  <a:cs typeface="Courier"/>
                  <a:sym typeface="Courier"/>
                </a:rPr>
                <a:t>"members"</a:t>
              </a:r>
              <a:r>
                <a:rPr sz="3600">
                  <a:latin typeface="Courier"/>
                  <a:ea typeface="Courier"/>
                  <a:cs typeface="Courier"/>
                  <a:sym typeface="Courier"/>
                </a:rPr>
                <a:t>: [ </a:t>
              </a:r>
              <a:r>
                <a:rPr sz="3600">
                  <a:solidFill>
                    <a:srgbClr val="BA2121"/>
                  </a:solidFill>
                  <a:latin typeface="Courier"/>
                  <a:ea typeface="Courier"/>
                  <a:cs typeface="Courier"/>
                  <a:sym typeface="Courier"/>
                </a:rPr>
                <a:t>"bobo"</a:t>
              </a:r>
              <a:r>
                <a:rPr sz="3600">
                  <a:latin typeface="Courier"/>
                  <a:ea typeface="Courier"/>
                  <a:cs typeface="Courier"/>
                  <a:sym typeface="Courier"/>
                </a:rPr>
                <a:t>, </a:t>
              </a:r>
              <a:r>
                <a:rPr sz="3600">
                  <a:solidFill>
                    <a:srgbClr val="BA2121"/>
                  </a:solidFill>
                  <a:latin typeface="Courier"/>
                  <a:ea typeface="Courier"/>
                  <a:cs typeface="Courier"/>
                  <a:sym typeface="Courier"/>
                </a:rPr>
                <a:t>"frank"</a:t>
              </a:r>
              <a:r>
                <a:rPr sz="3600">
                  <a:latin typeface="Courier"/>
                  <a:ea typeface="Courier"/>
                  <a:cs typeface="Courier"/>
                  <a:sym typeface="Courier"/>
                </a:rPr>
                <a:t> ]</a:t>
              </a:r>
              <a:endParaRPr>
                <a:latin typeface="Calibri"/>
                <a:ea typeface="Calibri"/>
                <a:cs typeface="Calibri"/>
                <a:sym typeface="Calibri"/>
              </a:endParaRPr>
            </a:p>
            <a:p>
              <a:pPr lvl="0">
                <a:defRPr sz="1800"/>
              </a:pPr>
              <a:r>
                <a:rPr sz="3600">
                  <a:latin typeface="Courier"/>
                  <a:ea typeface="Courier"/>
                  <a:cs typeface="Courier"/>
                  <a:sym typeface="Courier"/>
                </a:rPr>
                <a:t>}</a:t>
              </a:r>
            </a:p>
          </p:txBody>
        </p:sp>
      </p:grpSp>
      <p:sp>
        <p:nvSpPr>
          <p:cNvPr id="6624" name="Shape 6624"/>
          <p:cNvSpPr/>
          <p:nvPr>
            <p:ph type="title"/>
          </p:nvPr>
        </p:nvSpPr>
        <p:spPr>
          <a:xfrm>
            <a:off x="800271" y="177800"/>
            <a:ext cx="14657235" cy="1117600"/>
          </a:xfrm>
          <a:prstGeom prst="rect">
            <a:avLst/>
          </a:prstGeom>
        </p:spPr>
        <p:txBody>
          <a:bodyPr lIns="0" tIns="0" rIns="0" bIns="0">
            <a:normAutofit fontScale="100000" lnSpcReduction="0"/>
          </a:bodyPr>
          <a:lstStyle>
            <a:lvl1pPr>
              <a:defRPr sz="4600"/>
            </a:lvl1pPr>
          </a:lstStyle>
          <a:p>
            <a:pPr lvl="0">
              <a:defRPr sz="1800">
                <a:solidFill>
                  <a:srgbClr val="000000"/>
                </a:solidFill>
                <a:effectLst/>
              </a:defRPr>
            </a:pPr>
            <a:r>
              <a:rPr sz="4600">
                <a:solidFill>
                  <a:srgbClr val="FFFFFF"/>
                </a:solidFill>
                <a:effectLst>
                  <a:outerShdw sx="100000" sy="100000" kx="0" ky="0" algn="b" rotWithShape="0" blurRad="38100" dist="38100" dir="2700000">
                    <a:srgbClr val="C0C0C0"/>
                  </a:outerShdw>
                </a:effectLst>
              </a:rPr>
              <a:t>Exercise: Create a group item in the group data bag</a:t>
            </a:r>
          </a:p>
        </p:txBody>
      </p:sp>
    </p:spTree>
  </p:cSld>
  <p:clrMapOvr>
    <a:masterClrMapping/>
  </p:clrMapOvr>
  <p:transition spd="med" advClick="1"/>
</p:sld>
</file>

<file path=ppt/slides/slide4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30" name="Group 6630"/>
          <p:cNvGrpSpPr/>
          <p:nvPr/>
        </p:nvGrpSpPr>
        <p:grpSpPr>
          <a:xfrm>
            <a:off x="812878" y="1911350"/>
            <a:ext cx="14657236" cy="1104900"/>
            <a:chOff x="0" y="0"/>
            <a:chExt cx="14657235" cy="1104900"/>
          </a:xfrm>
        </p:grpSpPr>
        <p:sp>
          <p:nvSpPr>
            <p:cNvPr id="6628" name="Shape 6628"/>
            <p:cNvSpPr/>
            <p:nvPr/>
          </p:nvSpPr>
          <p:spPr>
            <a:xfrm>
              <a:off x="-1" y="0"/>
              <a:ext cx="14657237" cy="1104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3600">
                  <a:solidFill>
                    <a:srgbClr val="FFFFFF"/>
                  </a:solidFill>
                  <a:latin typeface="Courier"/>
                  <a:ea typeface="Courier"/>
                  <a:cs typeface="Courier"/>
                  <a:sym typeface="Courier"/>
                </a:defRPr>
              </a:pPr>
            </a:p>
          </p:txBody>
        </p:sp>
        <p:sp>
          <p:nvSpPr>
            <p:cNvPr id="6629" name="Shape 6629"/>
            <p:cNvSpPr/>
            <p:nvPr/>
          </p:nvSpPr>
          <p:spPr>
            <a:xfrm>
              <a:off x="-1" y="50800"/>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600">
                  <a:solidFill>
                    <a:srgbClr val="FFFFFF"/>
                  </a:solidFill>
                  <a:latin typeface="Courier"/>
                  <a:ea typeface="Courier"/>
                  <a:cs typeface="Courier"/>
                  <a:sym typeface="Courier"/>
                </a:defRPr>
              </a:lvl1pPr>
            </a:lstStyle>
            <a:p>
              <a:pPr lvl="0">
                <a:defRPr sz="1800">
                  <a:solidFill>
                    <a:srgbClr val="000000"/>
                  </a:solidFill>
                </a:defRPr>
              </a:pPr>
              <a:r>
                <a:rPr sz="3600">
                  <a:solidFill>
                    <a:srgbClr val="FFFFFF"/>
                  </a:solidFill>
                </a:rPr>
                <a:t>PS\&gt; knife data_bag from file groups clowns.json</a:t>
              </a:r>
            </a:p>
          </p:txBody>
        </p:sp>
      </p:grpSp>
      <p:sp>
        <p:nvSpPr>
          <p:cNvPr id="6631" name="Shape 663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data bag item</a:t>
            </a:r>
          </a:p>
        </p:txBody>
      </p:sp>
      <p:grpSp>
        <p:nvGrpSpPr>
          <p:cNvPr id="6634" name="Group 6634"/>
          <p:cNvGrpSpPr/>
          <p:nvPr/>
        </p:nvGrpSpPr>
        <p:grpSpPr>
          <a:xfrm>
            <a:off x="812801" y="3809999"/>
            <a:ext cx="14631989" cy="4357690"/>
            <a:chOff x="0" y="0"/>
            <a:chExt cx="14631987" cy="4357689"/>
          </a:xfrm>
        </p:grpSpPr>
        <p:sp>
          <p:nvSpPr>
            <p:cNvPr id="6632" name="Shape 6632"/>
            <p:cNvSpPr/>
            <p:nvPr/>
          </p:nvSpPr>
          <p:spPr>
            <a:xfrm>
              <a:off x="0" y="-1"/>
              <a:ext cx="14631989" cy="435769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defTabSz="914400">
                <a:defRPr sz="4600">
                  <a:latin typeface="Arial"/>
                  <a:ea typeface="Arial"/>
                  <a:cs typeface="Arial"/>
                  <a:sym typeface="Arial"/>
                </a:defRPr>
              </a:pPr>
            </a:p>
          </p:txBody>
        </p:sp>
        <p:sp>
          <p:nvSpPr>
            <p:cNvPr id="6633" name="Shape 6633"/>
            <p:cNvSpPr/>
            <p:nvPr/>
          </p:nvSpPr>
          <p:spPr>
            <a:xfrm>
              <a:off x="0" y="1937544"/>
              <a:ext cx="14631989" cy="482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2" indent="800826" defTabSz="914400">
                <a:defRPr sz="1800"/>
              </a:pPr>
              <a:r>
                <a:rPr sz="3200">
                  <a:solidFill>
                    <a:srgbClr val="FFFFFF"/>
                  </a:solidFill>
                  <a:latin typeface="Menlo Regular"/>
                  <a:ea typeface="Menlo Regular"/>
                  <a:cs typeface="Menlo Regular"/>
                  <a:sym typeface="Menlo Regular"/>
                </a:rPr>
                <a:t>Updated data_bag_item[groups::clowns]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30"/>
                                        </p:tgtEl>
                                        <p:attrNameLst>
                                          <p:attrName>style.visibility</p:attrName>
                                        </p:attrNameLst>
                                      </p:cBhvr>
                                      <p:to>
                                        <p:strVal val="visible"/>
                                      </p:to>
                                    </p:set>
                                    <p:animEffect filter="fade" transition="in">
                                      <p:cBhvr>
                                        <p:cTn id="7" dur="1000"/>
                                        <p:tgtEl>
                                          <p:spTgt spid="6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0" grpId="1"/>
    </p:bldLst>
  </p:timing>
</p:sld>
</file>

<file path=ppt/slides/slide4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38" name="Group 6638"/>
          <p:cNvGrpSpPr/>
          <p:nvPr/>
        </p:nvGrpSpPr>
        <p:grpSpPr>
          <a:xfrm>
            <a:off x="812878" y="1854200"/>
            <a:ext cx="14657236" cy="1219200"/>
            <a:chOff x="0" y="0"/>
            <a:chExt cx="14657235" cy="1219200"/>
          </a:xfrm>
        </p:grpSpPr>
        <p:sp>
          <p:nvSpPr>
            <p:cNvPr id="6636" name="Shape 6636"/>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637" name="Shape 6637"/>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search groups '*:*'</a:t>
              </a:r>
            </a:p>
          </p:txBody>
        </p:sp>
      </p:grpSp>
      <p:sp>
        <p:nvSpPr>
          <p:cNvPr id="6639" name="Shape 6639"/>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Show all the groups in Chef</a:t>
            </a:r>
          </a:p>
        </p:txBody>
      </p:sp>
      <p:grpSp>
        <p:nvGrpSpPr>
          <p:cNvPr id="6642" name="Group 6642"/>
          <p:cNvGrpSpPr/>
          <p:nvPr/>
        </p:nvGrpSpPr>
        <p:grpSpPr>
          <a:xfrm>
            <a:off x="812801" y="3809999"/>
            <a:ext cx="14631989" cy="4357690"/>
            <a:chOff x="0" y="0"/>
            <a:chExt cx="14631987" cy="4357689"/>
          </a:xfrm>
        </p:grpSpPr>
        <p:sp>
          <p:nvSpPr>
            <p:cNvPr id="6640" name="Shape 6640"/>
            <p:cNvSpPr/>
            <p:nvPr/>
          </p:nvSpPr>
          <p:spPr>
            <a:xfrm>
              <a:off x="0" y="-1"/>
              <a:ext cx="14631989" cy="435769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defTabSz="914400">
                <a:defRPr sz="4600">
                  <a:latin typeface="Arial"/>
                  <a:ea typeface="Arial"/>
                  <a:cs typeface="Arial"/>
                  <a:sym typeface="Arial"/>
                </a:defRPr>
              </a:pPr>
            </a:p>
          </p:txBody>
        </p:sp>
        <p:sp>
          <p:nvSpPr>
            <p:cNvPr id="6641" name="Shape 6641"/>
            <p:cNvSpPr/>
            <p:nvPr/>
          </p:nvSpPr>
          <p:spPr>
            <a:xfrm>
              <a:off x="0" y="248444"/>
              <a:ext cx="14631989" cy="386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2" indent="800826" defTabSz="914400">
                <a:defRPr sz="1800"/>
              </a:pPr>
              <a:r>
                <a:rPr sz="3200">
                  <a:solidFill>
                    <a:srgbClr val="FFFFFF"/>
                  </a:solidFill>
                  <a:latin typeface="Menlo Regular"/>
                  <a:ea typeface="Menlo Regular"/>
                  <a:cs typeface="Menlo Regular"/>
                  <a:sym typeface="Menlo Regular"/>
                </a:rPr>
                <a:t>1 items found</a:t>
              </a:r>
              <a:endParaRPr sz="4600">
                <a:latin typeface="Calibri"/>
                <a:ea typeface="Calibri"/>
                <a:cs typeface="Calibri"/>
                <a:sym typeface="Calibri"/>
              </a:endParaRPr>
            </a:p>
            <a:p>
              <a:pPr lvl="2" indent="800826" defTabSz="914400">
                <a:defRPr sz="1800"/>
              </a:pPr>
              <a:endParaRPr sz="3200">
                <a:solidFill>
                  <a:srgbClr val="FFFFFF"/>
                </a:solidFill>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chef_type: data_bag_item</a:t>
              </a:r>
              <a:endParaRPr sz="3200">
                <a:solidFill>
                  <a:srgbClr val="FFFFFF"/>
                </a:solidFill>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data_bag:  groups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id:        clowns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members: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  bobo</a:t>
              </a:r>
              <a:endParaRPr sz="3200">
                <a:solidFill>
                  <a:srgbClr val="FFFFFF"/>
                </a:solidFill>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  frank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38"/>
                                        </p:tgtEl>
                                        <p:attrNameLst>
                                          <p:attrName>style.visibility</p:attrName>
                                        </p:attrNameLst>
                                      </p:cBhvr>
                                      <p:to>
                                        <p:strVal val="visible"/>
                                      </p:to>
                                    </p:set>
                                    <p:animEffect filter="fade" transition="in">
                                      <p:cBhvr>
                                        <p:cTn id="7" dur="1000"/>
                                        <p:tgtEl>
                                          <p:spTgt spid="6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8" grpId="1"/>
    </p:bldLst>
  </p:timing>
</p:sld>
</file>

<file path=ppt/slides/slide4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46" name="Group 6646"/>
          <p:cNvGrpSpPr/>
          <p:nvPr/>
        </p:nvGrpSpPr>
        <p:grpSpPr>
          <a:xfrm>
            <a:off x="812878" y="1854200"/>
            <a:ext cx="14657236" cy="1219200"/>
            <a:chOff x="0" y="0"/>
            <a:chExt cx="14657235" cy="1219200"/>
          </a:xfrm>
        </p:grpSpPr>
        <p:sp>
          <p:nvSpPr>
            <p:cNvPr id="6644" name="Shape 6644"/>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645" name="Shape 6645"/>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create users</a:t>
              </a:r>
            </a:p>
          </p:txBody>
        </p:sp>
      </p:grpSp>
      <p:sp>
        <p:nvSpPr>
          <p:cNvPr id="6647" name="Shape 6647"/>
          <p:cNvSpPr/>
          <p:nvPr>
            <p:ph type="title"/>
          </p:nvPr>
        </p:nvSpPr>
        <p:spPr>
          <a:xfrm>
            <a:off x="800271" y="177800"/>
            <a:ext cx="14657235" cy="1117600"/>
          </a:xfrm>
          <a:prstGeom prst="rect">
            <a:avLst/>
          </a:prstGeom>
        </p:spPr>
        <p:txBody>
          <a:bodyPr lIns="0" tIns="0" rIns="0" bIns="0">
            <a:normAutofit fontScale="100000" lnSpcReduction="0"/>
          </a:bodyPr>
          <a:lstStyle>
            <a:lvl1pPr>
              <a:defRPr sz="5500"/>
            </a:lvl1pPr>
          </a:lstStyle>
          <a:p>
            <a:pPr lvl="0">
              <a:defRPr sz="1800">
                <a:solidFill>
                  <a:srgbClr val="000000"/>
                </a:solidFill>
                <a:effectLst/>
              </a:defRPr>
            </a:pPr>
            <a:r>
              <a:rPr sz="5500">
                <a:solidFill>
                  <a:srgbClr val="FFFFFF"/>
                </a:solidFill>
                <a:effectLst>
                  <a:outerShdw sx="100000" sy="100000" kx="0" ky="0" algn="b" rotWithShape="0" blurRad="38100" dist="38100" dir="2700000">
                    <a:srgbClr val="C0C0C0"/>
                  </a:outerShdw>
                </a:effectLst>
              </a:rPr>
              <a:t>Exercise: Create a cookbook named ‘users’</a:t>
            </a:r>
          </a:p>
        </p:txBody>
      </p:sp>
      <p:grpSp>
        <p:nvGrpSpPr>
          <p:cNvPr id="6650" name="Group 6650"/>
          <p:cNvGrpSpPr/>
          <p:nvPr/>
        </p:nvGrpSpPr>
        <p:grpSpPr>
          <a:xfrm>
            <a:off x="812801" y="3809999"/>
            <a:ext cx="14631989" cy="4357690"/>
            <a:chOff x="0" y="0"/>
            <a:chExt cx="14631987" cy="4357689"/>
          </a:xfrm>
        </p:grpSpPr>
        <p:sp>
          <p:nvSpPr>
            <p:cNvPr id="6648" name="Shape 6648"/>
            <p:cNvSpPr/>
            <p:nvPr/>
          </p:nvSpPr>
          <p:spPr>
            <a:xfrm>
              <a:off x="0" y="-1"/>
              <a:ext cx="14631989" cy="435769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defTabSz="914400">
                <a:defRPr sz="4600">
                  <a:latin typeface="Arial"/>
                  <a:ea typeface="Arial"/>
                  <a:cs typeface="Arial"/>
                  <a:sym typeface="Arial"/>
                </a:defRPr>
              </a:pPr>
            </a:p>
          </p:txBody>
        </p:sp>
        <p:sp>
          <p:nvSpPr>
            <p:cNvPr id="6649" name="Shape 6649"/>
            <p:cNvSpPr/>
            <p:nvPr/>
          </p:nvSpPr>
          <p:spPr>
            <a:xfrm>
              <a:off x="0" y="1213644"/>
              <a:ext cx="14631989"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2" indent="800826" defTabSz="914400">
                <a:defRPr sz="1800"/>
              </a:pPr>
              <a:r>
                <a:rPr sz="3200">
                  <a:solidFill>
                    <a:srgbClr val="FFFFFF"/>
                  </a:solidFill>
                  <a:latin typeface="Menlo Regular"/>
                  <a:ea typeface="Menlo Regular"/>
                  <a:cs typeface="Menlo Regular"/>
                  <a:sym typeface="Menlo Regular"/>
                </a:rPr>
                <a:t>** Creating cookbook users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 Creating README for cookbook: users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 Creating CHANGELOG for cookbook: users</a:t>
              </a:r>
              <a:endParaRPr sz="4600">
                <a:latin typeface="Calibri"/>
                <a:ea typeface="Calibri"/>
                <a:cs typeface="Calibri"/>
                <a:sym typeface="Calibri"/>
              </a:endParaRPr>
            </a:p>
            <a:p>
              <a:pPr lvl="2" indent="800826" defTabSz="914400">
                <a:defRPr sz="1800"/>
              </a:pPr>
              <a:r>
                <a:rPr sz="3200">
                  <a:solidFill>
                    <a:srgbClr val="FFFFFF"/>
                  </a:solidFill>
                  <a:latin typeface="Menlo Regular"/>
                  <a:ea typeface="Menlo Regular"/>
                  <a:cs typeface="Menlo Regular"/>
                  <a:sym typeface="Menlo Regular"/>
                </a:rPr>
                <a:t>** Creating metadata for cookbook: users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46"/>
                                        </p:tgtEl>
                                        <p:attrNameLst>
                                          <p:attrName>style.visibility</p:attrName>
                                        </p:attrNameLst>
                                      </p:cBhvr>
                                      <p:to>
                                        <p:strVal val="visible"/>
                                      </p:to>
                                    </p:set>
                                    <p:animEffect filter="fade" transition="in">
                                      <p:cBhvr>
                                        <p:cTn id="7" dur="1000"/>
                                        <p:tgtEl>
                                          <p:spTgt spid="6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46" grpId="1"/>
    </p:bldLst>
  </p:timing>
</p:sld>
</file>

<file path=ppt/slides/slide4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2" name="Shape 6652"/>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3200">
                <a:latin typeface="Courier"/>
                <a:ea typeface="Courier"/>
                <a:cs typeface="Courier"/>
                <a:sym typeface="Courier"/>
              </a:defRPr>
            </a:lvl1pPr>
          </a:lstStyle>
          <a:p>
            <a:pPr lvl="0">
              <a:defRPr b="0" sz="1800"/>
            </a:pPr>
            <a:r>
              <a:rPr b="1" sz="3200"/>
              <a:t>OPEN IN EDITOR:</a:t>
            </a:r>
          </a:p>
        </p:txBody>
      </p:sp>
      <p:sp>
        <p:nvSpPr>
          <p:cNvPr id="6653" name="Shape 6653"/>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200">
                <a:latin typeface="Courier"/>
                <a:ea typeface="Courier"/>
                <a:cs typeface="Courier"/>
                <a:sym typeface="Courier"/>
              </a:defRPr>
            </a:lvl1pPr>
          </a:lstStyle>
          <a:p>
            <a:pPr lvl="0">
              <a:defRPr b="0" sz="1800"/>
            </a:pPr>
            <a:r>
              <a:rPr b="1" sz="3200"/>
              <a:t>SAVE FILE!</a:t>
            </a:r>
          </a:p>
        </p:txBody>
      </p:sp>
      <p:sp>
        <p:nvSpPr>
          <p:cNvPr id="6654" name="Shape 6654"/>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200">
                <a:latin typeface="Courier"/>
                <a:ea typeface="Courier"/>
                <a:cs typeface="Courier"/>
                <a:sym typeface="Courier"/>
              </a:defRPr>
            </a:lvl1pPr>
          </a:lstStyle>
          <a:p>
            <a:pPr lvl="0">
              <a:defRPr sz="1800"/>
            </a:pPr>
            <a:r>
              <a:rPr sz="3200"/>
              <a:t>\cookbooks\users\recipes\default.rb</a:t>
            </a:r>
          </a:p>
        </p:txBody>
      </p:sp>
      <p:grpSp>
        <p:nvGrpSpPr>
          <p:cNvPr id="6657" name="Group 6657"/>
          <p:cNvGrpSpPr/>
          <p:nvPr/>
        </p:nvGrpSpPr>
        <p:grpSpPr>
          <a:xfrm>
            <a:off x="838351" y="2381249"/>
            <a:ext cx="14631833" cy="4775201"/>
            <a:chOff x="-1" y="0"/>
            <a:chExt cx="14631832" cy="4775200"/>
          </a:xfrm>
        </p:grpSpPr>
        <p:sp>
          <p:nvSpPr>
            <p:cNvPr id="6655" name="Shape 6655"/>
            <p:cNvSpPr/>
            <p:nvPr/>
          </p:nvSpPr>
          <p:spPr>
            <a:xfrm>
              <a:off x="-2" y="0"/>
              <a:ext cx="14631834" cy="4775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200">
                  <a:latin typeface="Gill Sans"/>
                  <a:ea typeface="Gill Sans"/>
                  <a:cs typeface="Gill Sans"/>
                  <a:sym typeface="Gill Sans"/>
                </a:defRPr>
              </a:pPr>
            </a:p>
          </p:txBody>
        </p:sp>
        <p:sp>
          <p:nvSpPr>
            <p:cNvPr id="6656" name="Shape 6656"/>
            <p:cNvSpPr/>
            <p:nvPr/>
          </p:nvSpPr>
          <p:spPr>
            <a:xfrm>
              <a:off x="-2" y="-1"/>
              <a:ext cx="14631834" cy="474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i="1" sz="3600">
                  <a:solidFill>
                    <a:srgbClr val="408080"/>
                  </a:solidFill>
                  <a:latin typeface="Courier"/>
                  <a:ea typeface="Courier"/>
                  <a:cs typeface="Courier"/>
                  <a:sym typeface="Courier"/>
                </a:rPr>
                <a:t>#</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 Cookbook Name:: users</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 Recipe:: default</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 Copyright 2013, YOUR_COMPANY_NAME</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 All rights reserved - Do Not Redistribute</a:t>
              </a:r>
              <a:endParaRPr sz="3600">
                <a:latin typeface="Calibri"/>
                <a:ea typeface="Calibri"/>
                <a:cs typeface="Calibri"/>
                <a:sym typeface="Calibri"/>
              </a:endParaRPr>
            </a:p>
            <a:p>
              <a:pPr lvl="0">
                <a:defRPr sz="1800"/>
              </a:pPr>
              <a:r>
                <a:rPr i="1" sz="3600">
                  <a:solidFill>
                    <a:srgbClr val="408080"/>
                  </a:solidFill>
                  <a:latin typeface="Courier"/>
                  <a:ea typeface="Courier"/>
                  <a:cs typeface="Courier"/>
                  <a:sym typeface="Courier"/>
                </a:rPr>
                <a:t>#</a:t>
              </a:r>
            </a:p>
          </p:txBody>
        </p:sp>
      </p:grpSp>
      <p:sp>
        <p:nvSpPr>
          <p:cNvPr id="6658" name="Shape 6658"/>
          <p:cNvSpPr/>
          <p:nvPr>
            <p:ph type="title"/>
          </p:nvPr>
        </p:nvSpPr>
        <p:spPr>
          <a:xfrm>
            <a:off x="800271" y="177800"/>
            <a:ext cx="14657235" cy="1117600"/>
          </a:xfrm>
          <a:prstGeom prst="rect">
            <a:avLst/>
          </a:prstGeom>
        </p:spPr>
        <p:txBody>
          <a:bodyPr lIns="0" tIns="0" rIns="0" bIns="0">
            <a:normAutofit fontScale="100000" lnSpcReduction="0"/>
          </a:bodyPr>
          <a:lstStyle>
            <a:lvl1pPr>
              <a:defRPr sz="5000"/>
            </a:lvl1pPr>
          </a:lstStyle>
          <a:p>
            <a:pPr lvl="0">
              <a:defRPr sz="1800">
                <a:solidFill>
                  <a:srgbClr val="000000"/>
                </a:solidFill>
                <a:effectLst/>
              </a:defRPr>
            </a:pPr>
            <a:r>
              <a:rPr sz="5000">
                <a:solidFill>
                  <a:srgbClr val="FFFFFF"/>
                </a:solidFill>
                <a:effectLst>
                  <a:outerShdw sx="100000" sy="100000" kx="0" ky="0" algn="b" rotWithShape="0" blurRad="38100" dist="38100" dir="2700000">
                    <a:srgbClr val="C0C0C0"/>
                  </a:outerShdw>
                </a:effectLst>
              </a:rPr>
              <a:t>Exercise: Open the default recipe in your editor</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4" grpId="1"/>
    </p:bldLst>
  </p:timing>
</p:sld>
</file>

<file path=ppt/slides/slide4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62" name="Group 6662"/>
          <p:cNvGrpSpPr/>
          <p:nvPr/>
        </p:nvGrpSpPr>
        <p:grpSpPr>
          <a:xfrm>
            <a:off x="661192" y="1676399"/>
            <a:ext cx="12591942" cy="6985001"/>
            <a:chOff x="-1" y="0"/>
            <a:chExt cx="12591941" cy="6985000"/>
          </a:xfrm>
        </p:grpSpPr>
        <p:sp>
          <p:nvSpPr>
            <p:cNvPr id="6660" name="Shape 6660"/>
            <p:cNvSpPr/>
            <p:nvPr/>
          </p:nvSpPr>
          <p:spPr>
            <a:xfrm>
              <a:off x="-2" y="0"/>
              <a:ext cx="12591943" cy="69850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sz="4800">
                  <a:latin typeface="Arial"/>
                  <a:ea typeface="Arial"/>
                  <a:cs typeface="Arial"/>
                  <a:sym typeface="Arial"/>
                </a:defRPr>
              </a:pPr>
            </a:p>
          </p:txBody>
        </p:sp>
        <p:sp>
          <p:nvSpPr>
            <p:cNvPr id="6661" name="Shape 6661"/>
            <p:cNvSpPr/>
            <p:nvPr/>
          </p:nvSpPr>
          <p:spPr>
            <a:xfrm>
              <a:off x="-2" y="-1"/>
              <a:ext cx="12591943" cy="482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a:defRPr sz="1800"/>
              </a:pPr>
              <a:r>
                <a:rPr sz="3600">
                  <a:latin typeface="Consolas"/>
                  <a:ea typeface="Consolas"/>
                  <a:cs typeface="Consolas"/>
                  <a:sym typeface="Consolas"/>
                </a:rPr>
                <a:t>search(</a:t>
              </a:r>
              <a:r>
                <a:rPr sz="3600">
                  <a:solidFill>
                    <a:srgbClr val="19177C"/>
                  </a:solidFill>
                  <a:latin typeface="Consolas"/>
                  <a:ea typeface="Consolas"/>
                  <a:cs typeface="Consolas"/>
                  <a:sym typeface="Consolas"/>
                </a:rPr>
                <a:t>:users</a:t>
              </a:r>
              <a:r>
                <a:rPr sz="3600">
                  <a:latin typeface="Consolas"/>
                  <a:ea typeface="Consolas"/>
                  <a:cs typeface="Consolas"/>
                  <a:sym typeface="Consolas"/>
                </a:rPr>
                <a:t>, </a:t>
              </a:r>
              <a:r>
                <a:rPr sz="3600">
                  <a:solidFill>
                    <a:srgbClr val="BA2121"/>
                  </a:solidFill>
                  <a:latin typeface="Consolas"/>
                  <a:ea typeface="Consolas"/>
                  <a:cs typeface="Consolas"/>
                  <a:sym typeface="Consolas"/>
                </a:rPr>
                <a:t>"*:*"</a:t>
              </a:r>
              <a:r>
                <a:rPr sz="3600">
                  <a:latin typeface="Consolas"/>
                  <a:ea typeface="Consolas"/>
                  <a:cs typeface="Consolas"/>
                  <a:sym typeface="Consolas"/>
                </a:rPr>
                <a:t>)</a:t>
              </a:r>
              <a:r>
                <a:rPr sz="3600">
                  <a:solidFill>
                    <a:srgbClr val="666666"/>
                  </a:solidFill>
                  <a:latin typeface="Consolas"/>
                  <a:ea typeface="Consolas"/>
                  <a:cs typeface="Consolas"/>
                  <a:sym typeface="Consolas"/>
                </a:rPr>
                <a:t>.</a:t>
              </a:r>
              <a:r>
                <a:rPr sz="3600">
                  <a:latin typeface="Consolas"/>
                  <a:ea typeface="Consolas"/>
                  <a:cs typeface="Consolas"/>
                  <a:sym typeface="Consolas"/>
                </a:rPr>
                <a:t>each </a:t>
              </a:r>
              <a:r>
                <a:rPr b="1" sz="3600">
                  <a:solidFill>
                    <a:srgbClr val="008000"/>
                  </a:solidFill>
                  <a:latin typeface="Consolas"/>
                  <a:ea typeface="Consolas"/>
                  <a:cs typeface="Consolas"/>
                  <a:sym typeface="Consolas"/>
                </a:rPr>
                <a:t>do</a:t>
              </a:r>
              <a:r>
                <a:rPr sz="3600">
                  <a:latin typeface="Consolas"/>
                  <a:ea typeface="Consolas"/>
                  <a:cs typeface="Consolas"/>
                  <a:sym typeface="Consolas"/>
                </a:rPr>
                <a:t> </a:t>
              </a:r>
              <a:r>
                <a:rPr sz="3600">
                  <a:solidFill>
                    <a:srgbClr val="666666"/>
                  </a:solidFill>
                  <a:latin typeface="Consolas"/>
                  <a:ea typeface="Consolas"/>
                  <a:cs typeface="Consolas"/>
                  <a:sym typeface="Consolas"/>
                </a:rPr>
                <a:t>|</a:t>
              </a:r>
              <a:r>
                <a:rPr sz="3600">
                  <a:latin typeface="Consolas"/>
                  <a:ea typeface="Consolas"/>
                  <a:cs typeface="Consolas"/>
                  <a:sym typeface="Consolas"/>
                </a:rPr>
                <a:t>user_data</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user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"id"</a:t>
              </a:r>
              <a:r>
                <a:rPr sz="3600">
                  <a:solidFill>
                    <a:srgbClr val="666666"/>
                  </a:solidFill>
                  <a:latin typeface="Consolas"/>
                  <a:ea typeface="Consolas"/>
                  <a:cs typeface="Consolas"/>
                  <a:sym typeface="Consolas"/>
                </a:rPr>
                <a:t>]</a:t>
              </a:r>
              <a:r>
                <a:rPr sz="3600">
                  <a:latin typeface="Consolas"/>
                  <a:ea typeface="Consolas"/>
                  <a:cs typeface="Consolas"/>
                  <a:sym typeface="Consolas"/>
                </a:rPr>
                <a:t> </a:t>
              </a:r>
              <a:r>
                <a:rPr b="1" sz="3600">
                  <a:solidFill>
                    <a:srgbClr val="008000"/>
                  </a:solidFill>
                  <a:latin typeface="Consolas"/>
                  <a:ea typeface="Consolas"/>
                  <a:cs typeface="Consolas"/>
                  <a:sym typeface="Consolas"/>
                </a:rPr>
                <a:t>do</a:t>
              </a:r>
              <a:endParaRPr sz="3600">
                <a:latin typeface="Consolas"/>
                <a:ea typeface="Consolas"/>
                <a:cs typeface="Consolas"/>
                <a:sym typeface="Consolas"/>
              </a:endParaRPr>
            </a:p>
            <a:p>
              <a:pPr lvl="0">
                <a:defRPr sz="1800"/>
              </a:pPr>
              <a:r>
                <a:rPr sz="3600">
                  <a:latin typeface="Consolas"/>
                  <a:ea typeface="Consolas"/>
                  <a:cs typeface="Consolas"/>
                  <a:sym typeface="Consolas"/>
                </a:rPr>
                <a:t>    comment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"comment"</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password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"password"</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a:t>
              </a:r>
              <a:r>
                <a:rPr b="1" sz="3600">
                  <a:solidFill>
                    <a:srgbClr val="008000"/>
                  </a:solidFill>
                  <a:latin typeface="Consolas"/>
                  <a:ea typeface="Consolas"/>
                  <a:cs typeface="Consolas"/>
                  <a:sym typeface="Consolas"/>
                </a:rPr>
                <a:t>end</a:t>
              </a:r>
              <a:endParaRPr sz="3600">
                <a:latin typeface="Consolas"/>
                <a:ea typeface="Consolas"/>
                <a:cs typeface="Consolas"/>
                <a:sym typeface="Consolas"/>
              </a:endParaRPr>
            </a:p>
            <a:p>
              <a:pPr lvl="0">
                <a:defRPr sz="1800"/>
              </a:pPr>
              <a:r>
                <a:rPr b="1" sz="3600">
                  <a:solidFill>
                    <a:srgbClr val="008000"/>
                  </a:solidFill>
                  <a:latin typeface="Consolas"/>
                  <a:ea typeface="Consolas"/>
                  <a:cs typeface="Consolas"/>
                  <a:sym typeface="Consolas"/>
                </a:rPr>
                <a:t>end</a:t>
              </a:r>
              <a:endParaRPr sz="3600">
                <a:latin typeface="Consolas"/>
                <a:ea typeface="Consolas"/>
                <a:cs typeface="Consolas"/>
                <a:sym typeface="Consolas"/>
              </a:endParaRPr>
            </a:p>
            <a:p>
              <a:pPr lvl="0">
                <a:defRPr sz="1800"/>
              </a:pPr>
              <a:endParaRPr sz="3600">
                <a:latin typeface="Consolas"/>
                <a:ea typeface="Consolas"/>
                <a:cs typeface="Consolas"/>
                <a:sym typeface="Consolas"/>
              </a:endParaRPr>
            </a:p>
            <a:p>
              <a:pPr lvl="0">
                <a:defRPr sz="1800"/>
              </a:pPr>
              <a:r>
                <a:rPr sz="3600">
                  <a:latin typeface="Consolas"/>
                  <a:ea typeface="Consolas"/>
                  <a:cs typeface="Consolas"/>
                  <a:sym typeface="Consolas"/>
                </a:rPr>
                <a:t>include_recipe </a:t>
              </a:r>
              <a:r>
                <a:rPr sz="3600">
                  <a:solidFill>
                    <a:srgbClr val="BA2121"/>
                  </a:solidFill>
                  <a:latin typeface="Consolas"/>
                  <a:ea typeface="Consolas"/>
                  <a:cs typeface="Consolas"/>
                  <a:sym typeface="Consolas"/>
                </a:rPr>
                <a:t>"users::groups"</a:t>
              </a:r>
            </a:p>
          </p:txBody>
        </p:sp>
      </p:grpSp>
      <p:sp>
        <p:nvSpPr>
          <p:cNvPr id="6663" name="Shape 6663"/>
          <p:cNvSpPr/>
          <p:nvPr>
            <p:ph type="title"/>
          </p:nvPr>
        </p:nvSpPr>
        <p:spPr>
          <a:xfrm>
            <a:off x="800271" y="177800"/>
            <a:ext cx="14657235" cy="1117600"/>
          </a:xfrm>
          <a:prstGeom prst="rect">
            <a:avLst/>
          </a:prstGeom>
        </p:spPr>
        <p:txBody>
          <a:bodyPr lIns="0" tIns="0" rIns="0" bIns="0">
            <a:normAutofit fontScale="100000" lnSpcReduction="0"/>
          </a:bodyPr>
          <a:lstStyle>
            <a:lvl1pPr>
              <a:defRPr sz="5000"/>
            </a:lvl1pPr>
          </a:lstStyle>
          <a:p>
            <a:pPr lvl="0">
              <a:defRPr sz="1800">
                <a:solidFill>
                  <a:srgbClr val="000000"/>
                </a:solidFill>
                <a:effectLst/>
              </a:defRPr>
            </a:pPr>
            <a:r>
              <a:rPr sz="5000">
                <a:solidFill>
                  <a:srgbClr val="FFFFFF"/>
                </a:solidFill>
                <a:effectLst>
                  <a:outerShdw sx="100000" sy="100000" kx="0" ky="0" algn="b" rotWithShape="0" blurRad="38100" dist="38100" dir="2700000">
                    <a:srgbClr val="C0C0C0"/>
                  </a:outerShdw>
                </a:effectLst>
              </a:rPr>
              <a:t>Exercise: Open the default recipe in your editor</a:t>
            </a:r>
          </a:p>
        </p:txBody>
      </p:sp>
      <p:grpSp>
        <p:nvGrpSpPr>
          <p:cNvPr id="6666" name="Group 6666"/>
          <p:cNvGrpSpPr/>
          <p:nvPr/>
        </p:nvGrpSpPr>
        <p:grpSpPr>
          <a:xfrm>
            <a:off x="10719846" y="2895600"/>
            <a:ext cx="5182110" cy="4419600"/>
            <a:chOff x="0" y="0"/>
            <a:chExt cx="5182108" cy="4419600"/>
          </a:xfrm>
        </p:grpSpPr>
        <p:sp>
          <p:nvSpPr>
            <p:cNvPr id="6664" name="Shape 6664"/>
            <p:cNvSpPr/>
            <p:nvPr/>
          </p:nvSpPr>
          <p:spPr>
            <a:xfrm>
              <a:off x="-1" y="0"/>
              <a:ext cx="5182109" cy="4419600"/>
            </a:xfrm>
            <a:prstGeom prst="rect">
              <a:avLst/>
            </a:prstGeom>
            <a:solidFill>
              <a:srgbClr val="FFFFFF"/>
            </a:solidFill>
            <a:ln w="9525" cap="flat">
              <a:solidFill>
                <a:srgbClr val="000000"/>
              </a:solidFill>
              <a:prstDash val="solid"/>
              <a:bevel/>
            </a:ln>
            <a:effectLst/>
          </p:spPr>
          <p:txBody>
            <a:bodyPr wrap="square" lIns="0" tIns="0" rIns="0" bIns="0" numCol="1" anchor="ctr">
              <a:noAutofit/>
            </a:bodyPr>
            <a:lstStyle/>
            <a:p>
              <a:pPr lvl="0">
                <a:spcBef>
                  <a:spcPts val="1500"/>
                </a:spcBef>
                <a:defRPr sz="4800">
                  <a:latin typeface="Arial"/>
                  <a:ea typeface="Arial"/>
                  <a:cs typeface="Arial"/>
                  <a:sym typeface="Arial"/>
                </a:defRPr>
              </a:pPr>
            </a:p>
          </p:txBody>
        </p:sp>
        <p:sp>
          <p:nvSpPr>
            <p:cNvPr id="6665" name="Shape 6665"/>
            <p:cNvSpPr/>
            <p:nvPr/>
          </p:nvSpPr>
          <p:spPr>
            <a:xfrm>
              <a:off x="-1" y="126999"/>
              <a:ext cx="5182109" cy="416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marL="632177" indent="-632177">
                <a:spcBef>
                  <a:spcPts val="1500"/>
                </a:spcBef>
                <a:buClr>
                  <a:srgbClr val="D34825"/>
                </a:buClr>
                <a:buSzPct val="171000"/>
                <a:buFont typeface="Times Roman"/>
                <a:buChar char="•"/>
                <a:defRPr sz="1800"/>
              </a:pPr>
              <a:r>
                <a:rPr sz="3200">
                  <a:solidFill>
                    <a:srgbClr val="222320"/>
                  </a:solidFill>
                  <a:latin typeface="Arial"/>
                  <a:ea typeface="Arial"/>
                  <a:cs typeface="Arial"/>
                  <a:sym typeface="Arial"/>
                </a:rPr>
                <a:t>We use the same search we just tried with knife in the recipe</a:t>
              </a:r>
              <a:endParaRPr sz="4800">
                <a:latin typeface="Calibri"/>
                <a:ea typeface="Calibri"/>
                <a:cs typeface="Calibri"/>
                <a:sym typeface="Calibri"/>
              </a:endParaRPr>
            </a:p>
            <a:p>
              <a:pPr lvl="0" marL="632177" indent="-632177">
                <a:spcBef>
                  <a:spcPts val="1500"/>
                </a:spcBef>
                <a:buClr>
                  <a:srgbClr val="D34825"/>
                </a:buClr>
                <a:buSzPct val="171000"/>
                <a:buFont typeface="Times Roman"/>
                <a:buChar char="•"/>
                <a:defRPr sz="1800"/>
              </a:pPr>
              <a:r>
                <a:rPr sz="3200">
                  <a:solidFill>
                    <a:srgbClr val="222320"/>
                  </a:solidFill>
                  <a:latin typeface="Arial"/>
                  <a:ea typeface="Arial"/>
                  <a:cs typeface="Arial"/>
                  <a:sym typeface="Arial"/>
                </a:rPr>
                <a:t>Each item is bound to</a:t>
              </a:r>
              <a:r>
                <a:rPr sz="3200">
                  <a:solidFill>
                    <a:srgbClr val="222320"/>
                  </a:solidFill>
                  <a:latin typeface="Rockwell"/>
                  <a:ea typeface="Rockwell"/>
                  <a:cs typeface="Rockwell"/>
                  <a:sym typeface="Rockwell"/>
                </a:rPr>
                <a:t> </a:t>
              </a:r>
              <a:r>
                <a:rPr sz="3200">
                  <a:solidFill>
                    <a:srgbClr val="222320"/>
                  </a:solidFill>
                  <a:latin typeface="Courier"/>
                  <a:ea typeface="Courier"/>
                  <a:cs typeface="Courier"/>
                  <a:sym typeface="Courier"/>
                </a:rPr>
                <a:t>user_data</a:t>
              </a:r>
              <a:endParaRPr b="1" sz="3200">
                <a:solidFill>
                  <a:srgbClr val="222320"/>
                </a:solidFill>
                <a:latin typeface="Inconsolata"/>
                <a:ea typeface="Inconsolata"/>
                <a:cs typeface="Inconsolata"/>
                <a:sym typeface="Inconsolata"/>
              </a:endParaRPr>
            </a:p>
            <a:p>
              <a:pPr lvl="0" marL="632177" indent="-632177">
                <a:spcBef>
                  <a:spcPts val="1500"/>
                </a:spcBef>
                <a:buClr>
                  <a:srgbClr val="D34825"/>
                </a:buClr>
                <a:buSzPct val="171000"/>
                <a:buFont typeface="Arial"/>
                <a:buChar char="•"/>
                <a:defRPr sz="1800"/>
              </a:pPr>
              <a:r>
                <a:rPr sz="3200">
                  <a:solidFill>
                    <a:srgbClr val="222320"/>
                  </a:solidFill>
                  <a:latin typeface="Arial"/>
                  <a:ea typeface="Arial"/>
                  <a:cs typeface="Arial"/>
                  <a:sym typeface="Arial"/>
                </a:rPr>
                <a:t>Use the Chef Docs for information about the </a:t>
              </a:r>
              <a:r>
                <a:rPr sz="3200">
                  <a:solidFill>
                    <a:srgbClr val="222320"/>
                  </a:solidFill>
                  <a:latin typeface="Arial Bold"/>
                  <a:ea typeface="Arial Bold"/>
                  <a:cs typeface="Arial Bold"/>
                  <a:sym typeface="Arial Bold"/>
                </a:rPr>
                <a:t>user</a:t>
              </a:r>
              <a:r>
                <a:rPr sz="3200">
                  <a:solidFill>
                    <a:srgbClr val="222320"/>
                  </a:solidFill>
                  <a:latin typeface="Arial"/>
                  <a:ea typeface="Arial"/>
                  <a:cs typeface="Arial"/>
                  <a:sym typeface="Arial"/>
                </a:rPr>
                <a:t> resource</a:t>
              </a:r>
            </a:p>
          </p:txBody>
        </p:sp>
      </p:grpSp>
    </p:spTree>
  </p:cSld>
  <p:clrMapOvr>
    <a:masterClrMapping/>
  </p:clrMapOvr>
  <p:transition spd="med" advClick="1"/>
</p:sld>
</file>

<file path=ppt/slides/slide4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72" name="Group 6672"/>
          <p:cNvGrpSpPr/>
          <p:nvPr/>
        </p:nvGrpSpPr>
        <p:grpSpPr>
          <a:xfrm>
            <a:off x="889791" y="1752599"/>
            <a:ext cx="12591943" cy="6985001"/>
            <a:chOff x="-1" y="0"/>
            <a:chExt cx="12591941" cy="6985000"/>
          </a:xfrm>
        </p:grpSpPr>
        <p:sp>
          <p:nvSpPr>
            <p:cNvPr id="6670" name="Shape 6670"/>
            <p:cNvSpPr/>
            <p:nvPr/>
          </p:nvSpPr>
          <p:spPr>
            <a:xfrm>
              <a:off x="-2" y="0"/>
              <a:ext cx="12591943" cy="6985000"/>
            </a:xfrm>
            <a:prstGeom prst="rect">
              <a:avLst/>
            </a:prstGeom>
            <a:noFill/>
            <a:ln w="25400" cap="flat">
              <a:solidFill>
                <a:srgbClr val="334150"/>
              </a:solidFill>
              <a:prstDash val="sysDot"/>
              <a:miter lim="800000"/>
            </a:ln>
            <a:effectLst/>
          </p:spPr>
          <p:txBody>
            <a:bodyPr wrap="square" lIns="0" tIns="0" rIns="0" bIns="0" numCol="1" anchor="t">
              <a:noAutofit/>
            </a:bodyPr>
            <a:lstStyle/>
            <a:p>
              <a:pPr lvl="0">
                <a:defRPr sz="4800">
                  <a:latin typeface="Arial"/>
                  <a:ea typeface="Arial"/>
                  <a:cs typeface="Arial"/>
                  <a:sym typeface="Arial"/>
                </a:defRPr>
              </a:pPr>
            </a:p>
          </p:txBody>
        </p:sp>
        <p:sp>
          <p:nvSpPr>
            <p:cNvPr id="6671" name="Shape 6671"/>
            <p:cNvSpPr/>
            <p:nvPr/>
          </p:nvSpPr>
          <p:spPr>
            <a:xfrm>
              <a:off x="-2" y="-1"/>
              <a:ext cx="12591943" cy="482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a:defRPr sz="1800"/>
              </a:pPr>
              <a:r>
                <a:rPr sz="3600">
                  <a:latin typeface="Consolas"/>
                  <a:ea typeface="Consolas"/>
                  <a:cs typeface="Consolas"/>
                  <a:sym typeface="Consolas"/>
                </a:rPr>
                <a:t>search(</a:t>
              </a:r>
              <a:r>
                <a:rPr sz="3600">
                  <a:solidFill>
                    <a:srgbClr val="19177C"/>
                  </a:solidFill>
                  <a:latin typeface="Consolas"/>
                  <a:ea typeface="Consolas"/>
                  <a:cs typeface="Consolas"/>
                  <a:sym typeface="Consolas"/>
                </a:rPr>
                <a:t>:users</a:t>
              </a:r>
              <a:r>
                <a:rPr sz="3600">
                  <a:latin typeface="Consolas"/>
                  <a:ea typeface="Consolas"/>
                  <a:cs typeface="Consolas"/>
                  <a:sym typeface="Consolas"/>
                </a:rPr>
                <a:t>, </a:t>
              </a:r>
              <a:r>
                <a:rPr sz="3600">
                  <a:solidFill>
                    <a:srgbClr val="BA2121"/>
                  </a:solidFill>
                  <a:latin typeface="Consolas"/>
                  <a:ea typeface="Consolas"/>
                  <a:cs typeface="Consolas"/>
                  <a:sym typeface="Consolas"/>
                </a:rPr>
                <a:t>"*:*"</a:t>
              </a:r>
              <a:r>
                <a:rPr sz="3600">
                  <a:latin typeface="Consolas"/>
                  <a:ea typeface="Consolas"/>
                  <a:cs typeface="Consolas"/>
                  <a:sym typeface="Consolas"/>
                </a:rPr>
                <a:t>)</a:t>
              </a:r>
              <a:r>
                <a:rPr sz="3600">
                  <a:solidFill>
                    <a:srgbClr val="666666"/>
                  </a:solidFill>
                  <a:latin typeface="Consolas"/>
                  <a:ea typeface="Consolas"/>
                  <a:cs typeface="Consolas"/>
                  <a:sym typeface="Consolas"/>
                </a:rPr>
                <a:t>.</a:t>
              </a:r>
              <a:r>
                <a:rPr sz="3600">
                  <a:latin typeface="Consolas"/>
                  <a:ea typeface="Consolas"/>
                  <a:cs typeface="Consolas"/>
                  <a:sym typeface="Consolas"/>
                </a:rPr>
                <a:t>each </a:t>
              </a:r>
              <a:r>
                <a:rPr b="1" sz="3600">
                  <a:solidFill>
                    <a:srgbClr val="008000"/>
                  </a:solidFill>
                  <a:latin typeface="Consolas"/>
                  <a:ea typeface="Consolas"/>
                  <a:cs typeface="Consolas"/>
                  <a:sym typeface="Consolas"/>
                </a:rPr>
                <a:t>do</a:t>
              </a:r>
              <a:r>
                <a:rPr sz="3600">
                  <a:latin typeface="Consolas"/>
                  <a:ea typeface="Consolas"/>
                  <a:cs typeface="Consolas"/>
                  <a:sym typeface="Consolas"/>
                </a:rPr>
                <a:t> </a:t>
              </a:r>
              <a:r>
                <a:rPr sz="3600">
                  <a:solidFill>
                    <a:srgbClr val="666666"/>
                  </a:solidFill>
                  <a:latin typeface="Consolas"/>
                  <a:ea typeface="Consolas"/>
                  <a:cs typeface="Consolas"/>
                  <a:sym typeface="Consolas"/>
                </a:rPr>
                <a:t>|</a:t>
              </a:r>
              <a:r>
                <a:rPr sz="3600">
                  <a:latin typeface="Consolas"/>
                  <a:ea typeface="Consolas"/>
                  <a:cs typeface="Consolas"/>
                  <a:sym typeface="Consolas"/>
                </a:rPr>
                <a:t>user_data</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user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"id"</a:t>
              </a:r>
              <a:r>
                <a:rPr sz="3600">
                  <a:solidFill>
                    <a:srgbClr val="666666"/>
                  </a:solidFill>
                  <a:latin typeface="Consolas"/>
                  <a:ea typeface="Consolas"/>
                  <a:cs typeface="Consolas"/>
                  <a:sym typeface="Consolas"/>
                </a:rPr>
                <a:t>]</a:t>
              </a:r>
              <a:r>
                <a:rPr sz="3600">
                  <a:latin typeface="Consolas"/>
                  <a:ea typeface="Consolas"/>
                  <a:cs typeface="Consolas"/>
                  <a:sym typeface="Consolas"/>
                </a:rPr>
                <a:t> </a:t>
              </a:r>
              <a:r>
                <a:rPr b="1" sz="3600">
                  <a:solidFill>
                    <a:srgbClr val="008000"/>
                  </a:solidFill>
                  <a:latin typeface="Consolas"/>
                  <a:ea typeface="Consolas"/>
                  <a:cs typeface="Consolas"/>
                  <a:sym typeface="Consolas"/>
                </a:rPr>
                <a:t>do</a:t>
              </a:r>
              <a:endParaRPr sz="3600">
                <a:latin typeface="Consolas"/>
                <a:ea typeface="Consolas"/>
                <a:cs typeface="Consolas"/>
                <a:sym typeface="Consolas"/>
              </a:endParaRPr>
            </a:p>
            <a:p>
              <a:pPr lvl="0">
                <a:defRPr sz="1800"/>
              </a:pPr>
              <a:r>
                <a:rPr sz="3600">
                  <a:latin typeface="Consolas"/>
                  <a:ea typeface="Consolas"/>
                  <a:cs typeface="Consolas"/>
                  <a:sym typeface="Consolas"/>
                </a:rPr>
                <a:t>    comment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"comment"</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password user_data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"password"</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a:t>
              </a:r>
              <a:r>
                <a:rPr b="1" sz="3600">
                  <a:solidFill>
                    <a:srgbClr val="008000"/>
                  </a:solidFill>
                  <a:latin typeface="Consolas"/>
                  <a:ea typeface="Consolas"/>
                  <a:cs typeface="Consolas"/>
                  <a:sym typeface="Consolas"/>
                </a:rPr>
                <a:t>end</a:t>
              </a:r>
              <a:endParaRPr sz="3600">
                <a:latin typeface="Consolas"/>
                <a:ea typeface="Consolas"/>
                <a:cs typeface="Consolas"/>
                <a:sym typeface="Consolas"/>
              </a:endParaRPr>
            </a:p>
            <a:p>
              <a:pPr lvl="0">
                <a:defRPr sz="1800"/>
              </a:pPr>
              <a:r>
                <a:rPr b="1" sz="3600">
                  <a:solidFill>
                    <a:srgbClr val="008000"/>
                  </a:solidFill>
                  <a:latin typeface="Consolas"/>
                  <a:ea typeface="Consolas"/>
                  <a:cs typeface="Consolas"/>
                  <a:sym typeface="Consolas"/>
                </a:rPr>
                <a:t>end</a:t>
              </a:r>
              <a:endParaRPr sz="3600">
                <a:latin typeface="Consolas"/>
                <a:ea typeface="Consolas"/>
                <a:cs typeface="Consolas"/>
                <a:sym typeface="Consolas"/>
              </a:endParaRPr>
            </a:p>
            <a:p>
              <a:pPr lvl="0">
                <a:defRPr sz="1800"/>
              </a:pPr>
              <a:endParaRPr sz="3600">
                <a:latin typeface="Consolas"/>
                <a:ea typeface="Consolas"/>
                <a:cs typeface="Consolas"/>
                <a:sym typeface="Consolas"/>
              </a:endParaRPr>
            </a:p>
            <a:p>
              <a:pPr lvl="0">
                <a:defRPr sz="1800"/>
              </a:pPr>
              <a:r>
                <a:rPr sz="3600">
                  <a:latin typeface="Consolas"/>
                  <a:ea typeface="Consolas"/>
                  <a:cs typeface="Consolas"/>
                  <a:sym typeface="Consolas"/>
                </a:rPr>
                <a:t>include_recipe </a:t>
              </a:r>
              <a:r>
                <a:rPr sz="3600">
                  <a:solidFill>
                    <a:srgbClr val="BA2121"/>
                  </a:solidFill>
                  <a:latin typeface="Consolas"/>
                  <a:ea typeface="Consolas"/>
                  <a:cs typeface="Consolas"/>
                  <a:sym typeface="Consolas"/>
                </a:rPr>
                <a:t>"users::groups"</a:t>
              </a:r>
            </a:p>
          </p:txBody>
        </p:sp>
      </p:grpSp>
      <p:sp>
        <p:nvSpPr>
          <p:cNvPr id="6673" name="Shape 6673"/>
          <p:cNvSpPr/>
          <p:nvPr>
            <p:ph type="title"/>
          </p:nvPr>
        </p:nvSpPr>
        <p:spPr>
          <a:xfrm>
            <a:off x="800271" y="177800"/>
            <a:ext cx="14657235" cy="1117600"/>
          </a:xfrm>
          <a:prstGeom prst="rect">
            <a:avLst/>
          </a:prstGeom>
        </p:spPr>
        <p:txBody>
          <a:bodyPr lIns="0" tIns="0" rIns="0" bIns="0">
            <a:normAutofit fontScale="100000" lnSpcReduction="0"/>
          </a:bodyPr>
          <a:lstStyle>
            <a:lvl1pPr>
              <a:defRPr sz="5000"/>
            </a:lvl1pPr>
          </a:lstStyle>
          <a:p>
            <a:pPr lvl="0">
              <a:defRPr sz="1800">
                <a:solidFill>
                  <a:srgbClr val="000000"/>
                </a:solidFill>
                <a:effectLst/>
              </a:defRPr>
            </a:pPr>
            <a:r>
              <a:rPr sz="5000">
                <a:solidFill>
                  <a:srgbClr val="FFFFFF"/>
                </a:solidFill>
                <a:effectLst>
                  <a:outerShdw sx="100000" sy="100000" kx="0" ky="0" algn="b" rotWithShape="0" blurRad="38100" dist="38100" dir="2700000">
                    <a:srgbClr val="C0C0C0"/>
                  </a:outerShdw>
                </a:effectLst>
              </a:rPr>
              <a:t>Exercise: Open the default recipe in your editor</a:t>
            </a:r>
          </a:p>
        </p:txBody>
      </p:sp>
      <p:sp>
        <p:nvSpPr>
          <p:cNvPr id="6674" name="Shape 6674"/>
          <p:cNvSpPr/>
          <p:nvPr/>
        </p:nvSpPr>
        <p:spPr>
          <a:xfrm>
            <a:off x="982706" y="5818094"/>
            <a:ext cx="7848228" cy="596902"/>
          </a:xfrm>
          <a:prstGeom prst="rect">
            <a:avLst/>
          </a:prstGeom>
          <a:ln w="63500">
            <a:solidFill>
              <a:srgbClr val="FD9A00"/>
            </a:solidFill>
            <a:miter/>
          </a:ln>
        </p:spPr>
        <p:txBody>
          <a:bodyPr lIns="0" tIns="0" rIns="0" bIns="0"/>
          <a:lstStyle/>
          <a:p>
            <a:pPr lvl="0" algn="ctr">
              <a:defRPr sz="3200">
                <a:latin typeface="Gill Sans"/>
                <a:ea typeface="Gill Sans"/>
                <a:cs typeface="Gill Sans"/>
                <a:sym typeface="Gill Sans"/>
              </a:defRPr>
            </a:pPr>
          </a:p>
        </p:txBody>
      </p:sp>
      <p:grpSp>
        <p:nvGrpSpPr>
          <p:cNvPr id="6677" name="Group 6677"/>
          <p:cNvGrpSpPr/>
          <p:nvPr/>
        </p:nvGrpSpPr>
        <p:grpSpPr>
          <a:xfrm>
            <a:off x="9945070" y="2781300"/>
            <a:ext cx="6007690" cy="5676900"/>
            <a:chOff x="0" y="0"/>
            <a:chExt cx="6007689" cy="5676900"/>
          </a:xfrm>
        </p:grpSpPr>
        <p:sp>
          <p:nvSpPr>
            <p:cNvPr id="6675" name="Shape 6675"/>
            <p:cNvSpPr/>
            <p:nvPr/>
          </p:nvSpPr>
          <p:spPr>
            <a:xfrm>
              <a:off x="-1" y="0"/>
              <a:ext cx="6007690" cy="5676900"/>
            </a:xfrm>
            <a:prstGeom prst="rect">
              <a:avLst/>
            </a:prstGeom>
            <a:solidFill>
              <a:srgbClr val="FFFFFF"/>
            </a:solidFill>
            <a:ln w="12700" cap="flat">
              <a:solidFill>
                <a:srgbClr val="000000"/>
              </a:solidFill>
              <a:prstDash val="solid"/>
              <a:miter lim="800000"/>
            </a:ln>
            <a:effectLst/>
          </p:spPr>
          <p:txBody>
            <a:bodyPr wrap="square" lIns="0" tIns="0" rIns="0" bIns="0" numCol="1" anchor="ctr">
              <a:noAutofit/>
            </a:bodyPr>
            <a:lstStyle/>
            <a:p>
              <a:pPr lvl="0">
                <a:spcBef>
                  <a:spcPts val="1500"/>
                </a:spcBef>
                <a:defRPr sz="3200">
                  <a:solidFill>
                    <a:srgbClr val="222320"/>
                  </a:solidFill>
                  <a:latin typeface="Arial"/>
                  <a:ea typeface="Arial"/>
                  <a:cs typeface="Arial"/>
                  <a:sym typeface="Arial"/>
                </a:defRPr>
              </a:pPr>
            </a:p>
          </p:txBody>
        </p:sp>
        <p:sp>
          <p:nvSpPr>
            <p:cNvPr id="6676" name="Shape 6676"/>
            <p:cNvSpPr/>
            <p:nvPr/>
          </p:nvSpPr>
          <p:spPr>
            <a:xfrm>
              <a:off x="-1" y="1557138"/>
              <a:ext cx="6007690" cy="2562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marL="632177" indent="-632177">
                <a:spcBef>
                  <a:spcPts val="1500"/>
                </a:spcBef>
                <a:buClr>
                  <a:srgbClr val="D34825"/>
                </a:buClr>
                <a:buSzPct val="171000"/>
                <a:buFont typeface="Arial Bold"/>
                <a:buChar char="•"/>
                <a:defRPr sz="1800"/>
              </a:pPr>
              <a:r>
                <a:rPr sz="3200">
                  <a:solidFill>
                    <a:srgbClr val="222320"/>
                  </a:solidFill>
                  <a:latin typeface="Courier New"/>
                  <a:ea typeface="Courier New"/>
                  <a:cs typeface="Courier New"/>
                  <a:sym typeface="Courier New"/>
                </a:rPr>
                <a:t>include_recipe</a:t>
              </a:r>
              <a:r>
                <a:rPr sz="3200">
                  <a:solidFill>
                    <a:srgbClr val="222320"/>
                  </a:solidFill>
                  <a:latin typeface="Arial"/>
                  <a:ea typeface="Arial"/>
                  <a:cs typeface="Arial"/>
                  <a:sym typeface="Arial"/>
                </a:rPr>
                <a:t> ensures another recipes resources are complete before we continue</a:t>
              </a:r>
              <a:endParaRPr sz="4800">
                <a:latin typeface="Calibri"/>
                <a:ea typeface="Calibri"/>
                <a:cs typeface="Calibri"/>
                <a:sym typeface="Calibri"/>
              </a:endParaRPr>
            </a:p>
            <a:p>
              <a:pPr lvl="0" marL="632177" indent="-632177">
                <a:spcBef>
                  <a:spcPts val="1500"/>
                </a:spcBef>
                <a:buClr>
                  <a:srgbClr val="D34825"/>
                </a:buClr>
                <a:buSzPct val="171000"/>
                <a:buFont typeface="Arial Bold"/>
                <a:buChar char="•"/>
                <a:defRPr sz="1800"/>
              </a:pPr>
              <a:r>
                <a:rPr sz="3200">
                  <a:solidFill>
                    <a:srgbClr val="222320"/>
                  </a:solidFill>
                  <a:latin typeface="Arial"/>
                  <a:ea typeface="Arial"/>
                  <a:cs typeface="Arial"/>
                  <a:sym typeface="Arial"/>
                </a:rPr>
                <a:t>Chef will only include each recipe once</a:t>
              </a:r>
            </a:p>
          </p:txBody>
        </p:sp>
      </p:grpSp>
    </p:spTree>
  </p:cSld>
  <p:clrMapOvr>
    <a:masterClrMapping/>
  </p:clrMapOvr>
  <p:transition spd="med" advClick="1"/>
</p:sld>
</file>

<file path=ppt/slides/slide4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1" name="Shape 6681"/>
          <p:cNvSpPr/>
          <p:nvPr>
            <p:ph type="title"/>
          </p:nvPr>
        </p:nvSpPr>
        <p:spPr>
          <a:xfrm>
            <a:off x="800271" y="177800"/>
            <a:ext cx="14657235" cy="1117600"/>
          </a:xfrm>
          <a:prstGeom prst="rect">
            <a:avLst/>
          </a:prstGeom>
        </p:spPr>
        <p:txBody>
          <a:bodyPr lIns="0" tIns="0" rIns="0" bIns="0">
            <a:normAutofit fontScale="100000" lnSpcReduction="0"/>
          </a:bodyPr>
          <a:lstStyle/>
          <a:p>
            <a:pPr lvl="0" defTabSz="813816">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Best Practice: </a:t>
            </a:r>
            <a:br>
              <a:rPr sz="3500">
                <a:solidFill>
                  <a:srgbClr val="FFFFFF"/>
                </a:solidFill>
                <a:effectLst>
                  <a:outerShdw sx="100000" sy="100000" kx="0" ky="0" algn="b" rotWithShape="0" blurRad="38100" dist="33909" dir="2700000">
                    <a:srgbClr val="C0C0C0"/>
                  </a:outerShdw>
                </a:effectLst>
              </a:rPr>
            </a:br>
            <a:r>
              <a:rPr sz="3500">
                <a:solidFill>
                  <a:srgbClr val="FFFFFF"/>
                </a:solidFill>
                <a:effectLst>
                  <a:outerShdw sx="100000" sy="100000" kx="0" ky="0" algn="b" rotWithShape="0" blurRad="38100" dist="33909" dir="2700000">
                    <a:srgbClr val="C0C0C0"/>
                  </a:outerShdw>
                </a:effectLst>
              </a:rPr>
              <a:t>Use include_recipe and include_attribute liberally</a:t>
            </a:r>
          </a:p>
        </p:txBody>
      </p:sp>
      <p:sp>
        <p:nvSpPr>
          <p:cNvPr id="6682" name="Shape 668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If there is a pre-requisite for your recipe that resides in another recipe (the ASP.NET 4.5 runtime existing for your ASP.NET application, for example)</a:t>
            </a:r>
            <a:endParaRPr sz="4600"/>
          </a:p>
          <a:p>
            <a:pPr lvl="1" marL="1349614" indent="-944574">
              <a:defRPr sz="1800"/>
            </a:pPr>
            <a:r>
              <a:rPr sz="4600"/>
              <a:t>Always use </a:t>
            </a:r>
            <a:r>
              <a:rPr sz="4600">
                <a:latin typeface="Courier"/>
                <a:ea typeface="Courier"/>
                <a:cs typeface="Courier"/>
                <a:sym typeface="Courier"/>
              </a:rPr>
              <a:t>include_recipe</a:t>
            </a:r>
            <a:r>
              <a:rPr sz="4600"/>
              <a:t> to include it specifically, even if you put it in a run list</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1" name="Shape 213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Chef is Infrastructure as Code</a:t>
            </a:r>
          </a:p>
        </p:txBody>
      </p:sp>
      <p:sp>
        <p:nvSpPr>
          <p:cNvPr id="2132" name="Shape 2132"/>
          <p:cNvSpPr/>
          <p:nvPr>
            <p:ph type="body" idx="1"/>
          </p:nvPr>
        </p:nvSpPr>
        <p:spPr>
          <a:xfrm>
            <a:off x="7976392" y="1879602"/>
            <a:ext cx="7481115" cy="6731001"/>
          </a:xfrm>
          <a:prstGeom prst="rect">
            <a:avLst/>
          </a:prstGeom>
        </p:spPr>
        <p:txBody>
          <a:bodyPr>
            <a:normAutofit fontScale="100000" lnSpcReduction="0"/>
          </a:bodyPr>
          <a:lstStyle/>
          <a:p>
            <a:pPr lvl="0" marL="944574" indent="-944574">
              <a:defRPr sz="1800"/>
            </a:pPr>
            <a:r>
              <a:rPr sz="4600"/>
              <a:t>Programmatically provision and configure components</a:t>
            </a:r>
            <a:endParaRPr sz="4600"/>
          </a:p>
          <a:p>
            <a:pPr lvl="0" marL="944574" indent="-944574">
              <a:defRPr sz="1800"/>
            </a:pPr>
            <a:r>
              <a:rPr sz="4600"/>
              <a:t>Treat like any other code base</a:t>
            </a:r>
            <a:endParaRPr sz="4600"/>
          </a:p>
          <a:p>
            <a:pPr lvl="0" marL="944574" indent="-944574">
              <a:defRPr sz="1800"/>
            </a:pPr>
            <a:r>
              <a:rPr sz="4600"/>
              <a:t>Reconstruct business from </a:t>
            </a:r>
            <a:r>
              <a:rPr sz="4600">
                <a:latin typeface="Arial Bold"/>
                <a:ea typeface="Arial Bold"/>
                <a:cs typeface="Arial Bold"/>
                <a:sym typeface="Arial Bold"/>
              </a:rPr>
              <a:t>code repository</a:t>
            </a:r>
            <a:r>
              <a:rPr sz="4600"/>
              <a:t>, </a:t>
            </a:r>
            <a:r>
              <a:rPr sz="4600">
                <a:latin typeface="Arial Bold"/>
                <a:ea typeface="Arial Bold"/>
                <a:cs typeface="Arial Bold"/>
                <a:sym typeface="Arial Bold"/>
              </a:rPr>
              <a:t>data backup</a:t>
            </a:r>
            <a:r>
              <a:rPr sz="4600"/>
              <a:t>, and </a:t>
            </a:r>
            <a:r>
              <a:rPr sz="4600">
                <a:latin typeface="Arial Bold"/>
                <a:ea typeface="Arial Bold"/>
                <a:cs typeface="Arial Bold"/>
                <a:sym typeface="Arial Bold"/>
              </a:rPr>
              <a:t>compute resources</a:t>
            </a:r>
          </a:p>
        </p:txBody>
      </p:sp>
      <p:pic>
        <p:nvPicPr>
          <p:cNvPr id="2133" name="image1.jpeg"/>
          <p:cNvPicPr/>
          <p:nvPr/>
        </p:nvPicPr>
        <p:blipFill>
          <a:blip r:embed="rId3">
            <a:extLst/>
          </a:blip>
          <a:stretch>
            <a:fillRect/>
          </a:stretch>
        </p:blipFill>
        <p:spPr>
          <a:xfrm>
            <a:off x="800176" y="2349500"/>
            <a:ext cx="7061892" cy="5765800"/>
          </a:xfrm>
          <a:prstGeom prst="rect">
            <a:avLst/>
          </a:prstGeom>
          <a:ln w="12700">
            <a:miter lim="400000"/>
          </a:ln>
        </p:spPr>
      </p:pic>
      <p:sp>
        <p:nvSpPr>
          <p:cNvPr id="2134" name="Shape 2134"/>
          <p:cNvSpPr/>
          <p:nvPr/>
        </p:nvSpPr>
        <p:spPr>
          <a:xfrm>
            <a:off x="2630745" y="8283099"/>
            <a:ext cx="3536876" cy="1851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atin typeface="Arial"/>
                <a:ea typeface="Arial"/>
                <a:cs typeface="Arial"/>
                <a:sym typeface="Arial"/>
                <a:hlinkClick r:id="rId4" invalidUrl="" action="" tgtFrame="" tooltip="" history="1" highlightClick="0" endSnd="0"/>
              </a:defRPr>
            </a:lvl1pPr>
          </a:lstStyle>
          <a:p>
            <a:pPr lvl="0">
              <a:defRPr sz="1800"/>
            </a:pPr>
            <a:r>
              <a:rPr sz="1300">
                <a:hlinkClick r:id="rId4" invalidUrl="" action="" tgtFrame="" tooltip="" history="1" highlightClick="0" endSnd="0"/>
              </a:rPr>
              <a:t>http://www.flickr.com/photos/louisb/4555295187/</a:t>
            </a:r>
          </a:p>
        </p:txBody>
      </p:sp>
    </p:spTree>
  </p:cSld>
  <p:clrMapOvr>
    <a:masterClrMapping/>
  </p:clrMapOvr>
  <p:transition spd="med" advClick="1"/>
</p:sld>
</file>

<file path=ppt/slides/slide4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88" name="Group 6688"/>
          <p:cNvGrpSpPr/>
          <p:nvPr/>
        </p:nvGrpSpPr>
        <p:grpSpPr>
          <a:xfrm>
            <a:off x="838351" y="2381249"/>
            <a:ext cx="14631833" cy="3683001"/>
            <a:chOff x="-1" y="0"/>
            <a:chExt cx="14631832" cy="3683000"/>
          </a:xfrm>
        </p:grpSpPr>
        <p:sp>
          <p:nvSpPr>
            <p:cNvPr id="6686" name="Shape 6686"/>
            <p:cNvSpPr/>
            <p:nvPr/>
          </p:nvSpPr>
          <p:spPr>
            <a:xfrm>
              <a:off x="-2" y="0"/>
              <a:ext cx="14631834" cy="36830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4800">
                  <a:latin typeface="Arial"/>
                  <a:ea typeface="Arial"/>
                  <a:cs typeface="Arial"/>
                  <a:sym typeface="Arial"/>
                </a:defRPr>
              </a:pPr>
            </a:p>
          </p:txBody>
        </p:sp>
        <p:sp>
          <p:nvSpPr>
            <p:cNvPr id="6687" name="Shape 6687"/>
            <p:cNvSpPr/>
            <p:nvPr/>
          </p:nvSpPr>
          <p:spPr>
            <a:xfrm>
              <a:off x="-2" y="-1"/>
              <a:ext cx="14631834" cy="311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600">
                  <a:latin typeface="Consolas"/>
                  <a:ea typeface="Consolas"/>
                  <a:cs typeface="Consolas"/>
                  <a:sym typeface="Consolas"/>
                </a:rPr>
                <a:t>search(</a:t>
              </a:r>
              <a:r>
                <a:rPr sz="3600">
                  <a:solidFill>
                    <a:srgbClr val="19177C"/>
                  </a:solidFill>
                  <a:latin typeface="Consolas"/>
                  <a:ea typeface="Consolas"/>
                  <a:cs typeface="Consolas"/>
                  <a:sym typeface="Consolas"/>
                </a:rPr>
                <a:t>:groups</a:t>
              </a:r>
              <a:r>
                <a:rPr sz="3600">
                  <a:latin typeface="Consolas"/>
                  <a:ea typeface="Consolas"/>
                  <a:cs typeface="Consolas"/>
                  <a:sym typeface="Consolas"/>
                </a:rPr>
                <a:t>, </a:t>
              </a:r>
              <a:r>
                <a:rPr sz="3600">
                  <a:solidFill>
                    <a:srgbClr val="BA2121"/>
                  </a:solidFill>
                  <a:latin typeface="Consolas"/>
                  <a:ea typeface="Consolas"/>
                  <a:cs typeface="Consolas"/>
                  <a:sym typeface="Consolas"/>
                </a:rPr>
                <a:t>"*:*"</a:t>
              </a:r>
              <a:r>
                <a:rPr sz="3600">
                  <a:latin typeface="Consolas"/>
                  <a:ea typeface="Consolas"/>
                  <a:cs typeface="Consolas"/>
                  <a:sym typeface="Consolas"/>
                </a:rPr>
                <a:t>)</a:t>
              </a:r>
              <a:r>
                <a:rPr sz="3600">
                  <a:solidFill>
                    <a:srgbClr val="666666"/>
                  </a:solidFill>
                  <a:latin typeface="Consolas"/>
                  <a:ea typeface="Consolas"/>
                  <a:cs typeface="Consolas"/>
                  <a:sym typeface="Consolas"/>
                </a:rPr>
                <a:t>.</a:t>
              </a:r>
              <a:r>
                <a:rPr sz="3600">
                  <a:latin typeface="Consolas"/>
                  <a:ea typeface="Consolas"/>
                  <a:cs typeface="Consolas"/>
                  <a:sym typeface="Consolas"/>
                </a:rPr>
                <a:t>each </a:t>
              </a:r>
              <a:r>
                <a:rPr b="1" sz="3600">
                  <a:solidFill>
                    <a:srgbClr val="008000"/>
                  </a:solidFill>
                  <a:latin typeface="Consolas"/>
                  <a:ea typeface="Consolas"/>
                  <a:cs typeface="Consolas"/>
                  <a:sym typeface="Consolas"/>
                </a:rPr>
                <a:t>do</a:t>
              </a:r>
              <a:r>
                <a:rPr sz="3600">
                  <a:latin typeface="Consolas"/>
                  <a:ea typeface="Consolas"/>
                  <a:cs typeface="Consolas"/>
                  <a:sym typeface="Consolas"/>
                </a:rPr>
                <a:t> </a:t>
              </a:r>
              <a:r>
                <a:rPr sz="3600">
                  <a:solidFill>
                    <a:srgbClr val="666666"/>
                  </a:solidFill>
                  <a:latin typeface="Consolas"/>
                  <a:ea typeface="Consolas"/>
                  <a:cs typeface="Consolas"/>
                  <a:sym typeface="Consolas"/>
                </a:rPr>
                <a:t>|</a:t>
              </a:r>
              <a:r>
                <a:rPr sz="3600">
                  <a:latin typeface="Consolas"/>
                  <a:ea typeface="Consolas"/>
                  <a:cs typeface="Consolas"/>
                  <a:sym typeface="Consolas"/>
                </a:rPr>
                <a:t>group_data</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group group_data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"id"</a:t>
              </a:r>
              <a:r>
                <a:rPr sz="3600">
                  <a:solidFill>
                    <a:srgbClr val="666666"/>
                  </a:solidFill>
                  <a:latin typeface="Consolas"/>
                  <a:ea typeface="Consolas"/>
                  <a:cs typeface="Consolas"/>
                  <a:sym typeface="Consolas"/>
                </a:rPr>
                <a:t>]</a:t>
              </a:r>
              <a:r>
                <a:rPr sz="3600">
                  <a:latin typeface="Consolas"/>
                  <a:ea typeface="Consolas"/>
                  <a:cs typeface="Consolas"/>
                  <a:sym typeface="Consolas"/>
                </a:rPr>
                <a:t> </a:t>
              </a:r>
              <a:r>
                <a:rPr b="1" sz="3600">
                  <a:solidFill>
                    <a:srgbClr val="008000"/>
                  </a:solidFill>
                  <a:latin typeface="Consolas"/>
                  <a:ea typeface="Consolas"/>
                  <a:cs typeface="Consolas"/>
                  <a:sym typeface="Consolas"/>
                </a:rPr>
                <a:t>do</a:t>
              </a:r>
              <a:endParaRPr sz="3600">
                <a:latin typeface="Consolas"/>
                <a:ea typeface="Consolas"/>
                <a:cs typeface="Consolas"/>
                <a:sym typeface="Consolas"/>
              </a:endParaRPr>
            </a:p>
            <a:p>
              <a:pPr lvl="0">
                <a:defRPr sz="1800"/>
              </a:pPr>
              <a:r>
                <a:rPr sz="3600">
                  <a:latin typeface="Consolas"/>
                  <a:ea typeface="Consolas"/>
                  <a:cs typeface="Consolas"/>
                  <a:sym typeface="Consolas"/>
                </a:rPr>
                <a:t>    members group_data</a:t>
              </a:r>
              <a:r>
                <a:rPr sz="3600">
                  <a:solidFill>
                    <a:srgbClr val="666666"/>
                  </a:solidFill>
                  <a:latin typeface="Consolas"/>
                  <a:ea typeface="Consolas"/>
                  <a:cs typeface="Consolas"/>
                  <a:sym typeface="Consolas"/>
                </a:rPr>
                <a:t>[</a:t>
              </a:r>
              <a:r>
                <a:rPr sz="3600">
                  <a:solidFill>
                    <a:srgbClr val="BA2121"/>
                  </a:solidFill>
                  <a:latin typeface="Consolas"/>
                  <a:ea typeface="Consolas"/>
                  <a:cs typeface="Consolas"/>
                  <a:sym typeface="Consolas"/>
                </a:rPr>
                <a:t>"members"</a:t>
              </a:r>
              <a:r>
                <a:rPr sz="3600">
                  <a:solidFill>
                    <a:srgbClr val="666666"/>
                  </a:solidFill>
                  <a:latin typeface="Consolas"/>
                  <a:ea typeface="Consolas"/>
                  <a:cs typeface="Consolas"/>
                  <a:sym typeface="Consolas"/>
                </a:rPr>
                <a:t>]</a:t>
              </a:r>
              <a:endParaRPr sz="3600">
                <a:latin typeface="Consolas"/>
                <a:ea typeface="Consolas"/>
                <a:cs typeface="Consolas"/>
                <a:sym typeface="Consolas"/>
              </a:endParaRPr>
            </a:p>
            <a:p>
              <a:pPr lvl="0">
                <a:defRPr sz="1800"/>
              </a:pPr>
              <a:r>
                <a:rPr sz="3600">
                  <a:latin typeface="Consolas"/>
                  <a:ea typeface="Consolas"/>
                  <a:cs typeface="Consolas"/>
                  <a:sym typeface="Consolas"/>
                </a:rPr>
                <a:t>  </a:t>
              </a:r>
              <a:r>
                <a:rPr b="1" sz="3600">
                  <a:solidFill>
                    <a:srgbClr val="008000"/>
                  </a:solidFill>
                  <a:latin typeface="Consolas"/>
                  <a:ea typeface="Consolas"/>
                  <a:cs typeface="Consolas"/>
                  <a:sym typeface="Consolas"/>
                </a:rPr>
                <a:t>end</a:t>
              </a:r>
              <a:endParaRPr sz="3600">
                <a:latin typeface="Consolas"/>
                <a:ea typeface="Consolas"/>
                <a:cs typeface="Consolas"/>
                <a:sym typeface="Consolas"/>
              </a:endParaRPr>
            </a:p>
            <a:p>
              <a:pPr lvl="0">
                <a:defRPr sz="1800"/>
              </a:pPr>
              <a:r>
                <a:rPr b="1" sz="3600">
                  <a:solidFill>
                    <a:srgbClr val="008000"/>
                  </a:solidFill>
                  <a:latin typeface="Consolas"/>
                  <a:ea typeface="Consolas"/>
                  <a:cs typeface="Consolas"/>
                  <a:sym typeface="Consolas"/>
                </a:rPr>
                <a:t>end</a:t>
              </a:r>
            </a:p>
          </p:txBody>
        </p:sp>
      </p:grpSp>
      <p:sp>
        <p:nvSpPr>
          <p:cNvPr id="6689" name="Shape 6689"/>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3200">
                <a:latin typeface="Courier"/>
                <a:ea typeface="Courier"/>
                <a:cs typeface="Courier"/>
                <a:sym typeface="Courier"/>
              </a:defRPr>
            </a:lvl1pPr>
          </a:lstStyle>
          <a:p>
            <a:pPr lvl="0">
              <a:defRPr b="0" sz="1800"/>
            </a:pPr>
            <a:r>
              <a:rPr b="1" sz="3200"/>
              <a:t>OPEN IN EDITOR:</a:t>
            </a:r>
          </a:p>
        </p:txBody>
      </p:sp>
      <p:sp>
        <p:nvSpPr>
          <p:cNvPr id="6690" name="Shape 6690"/>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200">
                <a:latin typeface="Courier"/>
                <a:ea typeface="Courier"/>
                <a:cs typeface="Courier"/>
                <a:sym typeface="Courier"/>
              </a:defRPr>
            </a:lvl1pPr>
          </a:lstStyle>
          <a:p>
            <a:pPr lvl="0">
              <a:defRPr sz="1800"/>
            </a:pPr>
            <a:r>
              <a:rPr sz="3200"/>
              <a:t>\cookbooks\users\recipes\groups.rb</a:t>
            </a:r>
          </a:p>
        </p:txBody>
      </p:sp>
      <p:sp>
        <p:nvSpPr>
          <p:cNvPr id="6691" name="Shape 6691"/>
          <p:cNvSpPr/>
          <p:nvPr/>
        </p:nvSpPr>
        <p:spPr>
          <a:xfrm>
            <a:off x="6642748" y="6134098"/>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200">
                <a:latin typeface="Courier"/>
                <a:ea typeface="Courier"/>
                <a:cs typeface="Courier"/>
                <a:sym typeface="Courier"/>
              </a:defRPr>
            </a:lvl1pPr>
          </a:lstStyle>
          <a:p>
            <a:pPr lvl="0">
              <a:defRPr b="0" sz="1800"/>
            </a:pPr>
            <a:r>
              <a:rPr b="1" sz="3200"/>
              <a:t>SAVE FILE!</a:t>
            </a:r>
          </a:p>
        </p:txBody>
      </p:sp>
      <p:sp>
        <p:nvSpPr>
          <p:cNvPr id="6692" name="Shape 6692"/>
          <p:cNvSpPr/>
          <p:nvPr>
            <p:ph type="title"/>
          </p:nvPr>
        </p:nvSpPr>
        <p:spPr>
          <a:xfrm>
            <a:off x="800271" y="177800"/>
            <a:ext cx="14657235" cy="1117600"/>
          </a:xfrm>
          <a:prstGeom prst="rect">
            <a:avLst/>
          </a:prstGeom>
        </p:spPr>
        <p:txBody>
          <a:bodyPr lIns="0" tIns="0" rIns="0" bIns="0">
            <a:normAutofit fontScale="100000" lnSpcReduction="0"/>
          </a:bodyPr>
          <a:lstStyle>
            <a:lvl1pPr>
              <a:defRPr sz="4400"/>
            </a:lvl1pPr>
          </a:lstStyle>
          <a:p>
            <a:pPr lvl="0">
              <a:defRPr sz="1800">
                <a:solidFill>
                  <a:srgbClr val="000000"/>
                </a:solidFill>
                <a:effectLst/>
              </a:defRPr>
            </a:pPr>
            <a:r>
              <a:rPr sz="4400">
                <a:solidFill>
                  <a:srgbClr val="FFFFFF"/>
                </a:solidFill>
                <a:effectLst>
                  <a:outerShdw sx="100000" sy="100000" kx="0" ky="0" algn="b" rotWithShape="0" blurRad="38100" dist="38100" dir="2700000">
                    <a:srgbClr val="C0C0C0"/>
                  </a:outerShdw>
                </a:effectLst>
              </a:rPr>
              <a:t>Exercise: Open the users::group recipe in your editor</a:t>
            </a:r>
          </a:p>
        </p:txBody>
      </p:sp>
      <p:sp>
        <p:nvSpPr>
          <p:cNvPr id="6693" name="Shape 6693"/>
          <p:cNvSpPr/>
          <p:nvPr>
            <p:ph type="body" idx="1"/>
          </p:nvPr>
        </p:nvSpPr>
        <p:spPr>
          <a:xfrm>
            <a:off x="280264" y="6781800"/>
            <a:ext cx="15189918" cy="2057400"/>
          </a:xfrm>
          <a:prstGeom prst="rect">
            <a:avLst/>
          </a:prstGeom>
        </p:spPr>
        <p:txBody>
          <a:bodyPr>
            <a:normAutofit fontScale="100000" lnSpcReduction="0"/>
          </a:bodyPr>
          <a:lstStyle/>
          <a:p>
            <a:pPr lvl="0" marL="787444" indent="-787444">
              <a:defRPr sz="1800"/>
            </a:pPr>
            <a:r>
              <a:rPr sz="4200"/>
              <a:t>This file follows the same pattern as the default users recipe</a:t>
            </a:r>
            <a:endParaRPr sz="4200"/>
          </a:p>
          <a:p>
            <a:pPr lvl="0" marL="787444" indent="-787444">
              <a:spcBef>
                <a:spcPts val="1000"/>
              </a:spcBef>
              <a:defRPr sz="1800"/>
            </a:pPr>
            <a:r>
              <a:rPr sz="4200"/>
              <a:t>Use the Chef Docs for information about the </a:t>
            </a:r>
            <a:r>
              <a:rPr sz="4200">
                <a:latin typeface="Arial Bold"/>
                <a:ea typeface="Arial Bold"/>
                <a:cs typeface="Arial Bold"/>
                <a:sym typeface="Arial Bold"/>
              </a:rPr>
              <a:t>group</a:t>
            </a:r>
            <a:r>
              <a:rPr sz="4200"/>
              <a:t> resource</a:t>
            </a:r>
          </a:p>
        </p:txBody>
      </p:sp>
    </p:spTree>
  </p:cSld>
  <p:clrMapOvr>
    <a:masterClrMapping/>
  </p:clrMapOvr>
  <p:transition spd="med" advClick="1"/>
</p:sld>
</file>

<file path=ppt/slides/slide4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697" name="Group 6697"/>
          <p:cNvGrpSpPr/>
          <p:nvPr/>
        </p:nvGrpSpPr>
        <p:grpSpPr>
          <a:xfrm>
            <a:off x="812877" y="1854200"/>
            <a:ext cx="14657237" cy="1219200"/>
            <a:chOff x="0" y="0"/>
            <a:chExt cx="14657235" cy="1219200"/>
          </a:xfrm>
        </p:grpSpPr>
        <p:sp>
          <p:nvSpPr>
            <p:cNvPr id="6695" name="Shape 6695"/>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696" name="Shape 6696"/>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users</a:t>
              </a:r>
            </a:p>
          </p:txBody>
        </p:sp>
      </p:grpSp>
      <p:sp>
        <p:nvSpPr>
          <p:cNvPr id="6698" name="Shape 6698"/>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Upload the users cookbook</a:t>
            </a:r>
          </a:p>
        </p:txBody>
      </p:sp>
      <p:sp>
        <p:nvSpPr>
          <p:cNvPr id="6699" name="Shape 6699"/>
          <p:cNvSpPr/>
          <p:nvPr>
            <p:ph type="body" idx="1"/>
          </p:nvPr>
        </p:nvSpPr>
        <p:spPr>
          <a:xfrm>
            <a:off x="800271" y="3352801"/>
            <a:ext cx="14657235" cy="5257804"/>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4000">
                <a:solidFill>
                  <a:srgbClr val="FFFFFF"/>
                </a:solidFill>
                <a:latin typeface="Courier"/>
                <a:ea typeface="Courier"/>
                <a:cs typeface="Courier"/>
                <a:sym typeface="Courier"/>
              </a:rPr>
              <a:t>Uploading users                 [0.1.0]</a:t>
            </a:r>
            <a:endParaRPr sz="4000">
              <a:solidFill>
                <a:srgbClr val="FFFFFF"/>
              </a:solidFill>
              <a:latin typeface="Courier"/>
              <a:ea typeface="Courier"/>
              <a:cs typeface="Courier"/>
              <a:sym typeface="Courier"/>
            </a:endParaRPr>
          </a:p>
          <a:p>
            <a:pPr lvl="0" marL="0" indent="0">
              <a:spcBef>
                <a:spcPts val="0"/>
              </a:spcBef>
              <a:buSzTx/>
              <a:buNone/>
              <a:defRPr sz="1800"/>
            </a:pPr>
            <a:r>
              <a:rPr sz="4000">
                <a:solidFill>
                  <a:srgbClr val="FFFFFF"/>
                </a:solidFill>
                <a:latin typeface="Courier"/>
                <a:ea typeface="Courier"/>
                <a:cs typeface="Courier"/>
                <a:sym typeface="Courier"/>
              </a:rPr>
              <a:t>Uploaded 1 cookbook.</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697"/>
                                        </p:tgtEl>
                                        <p:attrNameLst>
                                          <p:attrName>style.visibility</p:attrName>
                                        </p:attrNameLst>
                                      </p:cBhvr>
                                      <p:to>
                                        <p:strVal val="visible"/>
                                      </p:to>
                                    </p:set>
                                    <p:animEffect filter="fade" transition="in">
                                      <p:cBhvr>
                                        <p:cTn id="7" dur="1000"/>
                                        <p:tgtEl>
                                          <p:spTgt spid="6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97" grpId="1"/>
    </p:bldLst>
  </p:timing>
</p:sld>
</file>

<file path=ppt/slides/slide4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03" name="Group 6703"/>
          <p:cNvGrpSpPr/>
          <p:nvPr/>
        </p:nvGrpSpPr>
        <p:grpSpPr>
          <a:xfrm>
            <a:off x="825580" y="1962150"/>
            <a:ext cx="15089077" cy="1003301"/>
            <a:chOff x="0" y="0"/>
            <a:chExt cx="15089075" cy="1003300"/>
          </a:xfrm>
        </p:grpSpPr>
        <p:sp>
          <p:nvSpPr>
            <p:cNvPr id="6701" name="Shape 6701"/>
            <p:cNvSpPr/>
            <p:nvPr/>
          </p:nvSpPr>
          <p:spPr>
            <a:xfrm>
              <a:off x="0" y="44449"/>
              <a:ext cx="15089077" cy="914402"/>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702" name="Shape 6702"/>
            <p:cNvSpPr/>
            <p:nvPr/>
          </p:nvSpPr>
          <p:spPr>
            <a:xfrm>
              <a:off x="0" y="0"/>
              <a:ext cx="1508907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600">
                  <a:solidFill>
                    <a:srgbClr val="FFFFFF"/>
                  </a:solidFill>
                  <a:latin typeface="Courier"/>
                  <a:ea typeface="Courier"/>
                  <a:cs typeface="Courier"/>
                  <a:sym typeface="Courier"/>
                </a:defRPr>
              </a:lvl1pPr>
            </a:lstStyle>
            <a:p>
              <a:pPr lvl="0">
                <a:defRPr sz="1800">
                  <a:solidFill>
                    <a:srgbClr val="000000"/>
                  </a:solidFill>
                </a:defRPr>
              </a:pPr>
              <a:r>
                <a:rPr sz="3600">
                  <a:solidFill>
                    <a:srgbClr val="FFFFFF"/>
                  </a:solidFill>
                </a:rPr>
                <a:t>PS\&gt; knife node run_list add node1 'recipe[users]'</a:t>
              </a:r>
            </a:p>
          </p:txBody>
        </p:sp>
      </p:grpSp>
      <p:sp>
        <p:nvSpPr>
          <p:cNvPr id="6704" name="Shape 670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100">
                <a:solidFill>
                  <a:srgbClr val="FFFFFF"/>
                </a:solidFill>
                <a:effectLst>
                  <a:outerShdw sx="100000" sy="100000" kx="0" ky="0" algn="b" rotWithShape="0" blurRad="38100" dist="38100" dir="2700000">
                    <a:srgbClr val="C0C0C0"/>
                  </a:outerShdw>
                </a:effectLst>
              </a:rPr>
              <a:t>Exercise: Add the users recipe to your test node</a:t>
            </a:r>
            <a:r>
              <a:rPr sz="41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100">
                <a:solidFill>
                  <a:srgbClr val="FFFFFF"/>
                </a:solidFill>
                <a:effectLst>
                  <a:outerShdw sx="100000" sy="100000" kx="0" ky="0" algn="b" rotWithShape="0" blurRad="38100" dist="38100" dir="2700000">
                    <a:srgbClr val="C0C0C0"/>
                  </a:outerShdw>
                </a:effectLst>
              </a:rPr>
              <a:t>s run list</a:t>
            </a:r>
          </a:p>
        </p:txBody>
      </p:sp>
      <p:grpSp>
        <p:nvGrpSpPr>
          <p:cNvPr id="6707" name="Group 6707"/>
          <p:cNvGrpSpPr/>
          <p:nvPr/>
        </p:nvGrpSpPr>
        <p:grpSpPr>
          <a:xfrm>
            <a:off x="819230" y="3276599"/>
            <a:ext cx="15152582" cy="3581401"/>
            <a:chOff x="0" y="0"/>
            <a:chExt cx="15152580" cy="3581400"/>
          </a:xfrm>
        </p:grpSpPr>
        <p:sp>
          <p:nvSpPr>
            <p:cNvPr id="6705" name="Shape 6705"/>
            <p:cNvSpPr/>
            <p:nvPr/>
          </p:nvSpPr>
          <p:spPr>
            <a:xfrm>
              <a:off x="0" y="0"/>
              <a:ext cx="15152582" cy="3581400"/>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6706" name="Shape 6706"/>
            <p:cNvSpPr/>
            <p:nvPr/>
          </p:nvSpPr>
          <p:spPr>
            <a:xfrm>
              <a:off x="0" y="-1"/>
              <a:ext cx="15152582" cy="2159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defRPr sz="1800"/>
              </a:pPr>
              <a:r>
                <a:rPr sz="2800">
                  <a:solidFill>
                    <a:srgbClr val="FFFFFF"/>
                  </a:solidFill>
                  <a:latin typeface="Courier"/>
                  <a:ea typeface="Courier"/>
                  <a:cs typeface="Courier"/>
                  <a:sym typeface="Courier"/>
                </a:rPr>
                <a:t>node1:</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run_list:</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recipe[iis_demo]</a:t>
              </a:r>
              <a:endParaRPr>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recipe[hosts]</a:t>
              </a:r>
              <a:endParaRPr>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recipe[users]</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03"/>
                                        </p:tgtEl>
                                        <p:attrNameLst>
                                          <p:attrName>style.visibility</p:attrName>
                                        </p:attrNameLst>
                                      </p:cBhvr>
                                      <p:to>
                                        <p:strVal val="visible"/>
                                      </p:to>
                                    </p:set>
                                    <p:animEffect filter="fade" transition="in">
                                      <p:cBhvr>
                                        <p:cTn id="7" dur="1000"/>
                                        <p:tgtEl>
                                          <p:spTgt spid="6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03" grpId="1"/>
    </p:bldLst>
  </p:timing>
</p:sld>
</file>

<file path=ppt/slides/slide4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13" name="Group 6713"/>
          <p:cNvGrpSpPr/>
          <p:nvPr/>
        </p:nvGrpSpPr>
        <p:grpSpPr>
          <a:xfrm>
            <a:off x="800176" y="1612900"/>
            <a:ext cx="14657236" cy="1193801"/>
            <a:chOff x="0" y="-63499"/>
            <a:chExt cx="14657235" cy="1193800"/>
          </a:xfrm>
        </p:grpSpPr>
        <p:sp>
          <p:nvSpPr>
            <p:cNvPr id="6711" name="Shape 6711"/>
            <p:cNvSpPr/>
            <p:nvPr/>
          </p:nvSpPr>
          <p:spPr>
            <a:xfrm>
              <a:off x="-1" y="0"/>
              <a:ext cx="14657237" cy="1066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712" name="Shape 6712"/>
            <p:cNvSpPr/>
            <p:nvPr/>
          </p:nvSpPr>
          <p:spPr>
            <a:xfrm>
              <a:off x="-1" y="-63500"/>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a:t>
              </a:r>
              <a:r>
                <a:rPr b="1" sz="3800">
                  <a:solidFill>
                    <a:srgbClr val="FFFFFF"/>
                  </a:solidFill>
                  <a:latin typeface="Courier"/>
                  <a:ea typeface="Courier"/>
                  <a:cs typeface="Courier"/>
                  <a:sym typeface="Courier"/>
                </a:rPr>
                <a:t>\&gt;</a:t>
              </a:r>
              <a:r>
                <a:rPr sz="3800">
                  <a:solidFill>
                    <a:srgbClr val="FFFFFF"/>
                  </a:solidFill>
                  <a:latin typeface="Courier"/>
                  <a:ea typeface="Courier"/>
                  <a:cs typeface="Courier"/>
                  <a:sym typeface="Courier"/>
                </a:rPr>
                <a:t> chef-client</a:t>
              </a:r>
            </a:p>
          </p:txBody>
        </p:sp>
      </p:grpSp>
      <p:sp>
        <p:nvSpPr>
          <p:cNvPr id="6714" name="Shape 67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
        <p:nvSpPr>
          <p:cNvPr id="6715" name="Shape 6715"/>
          <p:cNvSpPr/>
          <p:nvPr>
            <p:ph type="body" idx="1"/>
          </p:nvPr>
        </p:nvSpPr>
        <p:spPr>
          <a:xfrm>
            <a:off x="800241" y="2857500"/>
            <a:ext cx="14643753" cy="5880100"/>
          </a:xfrm>
          <a:prstGeom prst="rect">
            <a:avLst/>
          </a:prstGeom>
          <a:solidFill/>
          <a:ln w="25400">
            <a:solidFill>
              <a:srgbClr val="334150"/>
            </a:solidFill>
            <a:prstDash val="sysDot"/>
            <a:miter lim="800000"/>
          </a:ln>
        </p:spPr>
        <p:txBody>
          <a:bodyPr>
            <a:normAutofit fontScale="100000" lnSpcReduction="0"/>
          </a:bodyPr>
          <a:lstStyle/>
          <a:p>
            <a:pPr lvl="0" marL="0" indent="0" defTabSz="1408059">
              <a:spcBef>
                <a:spcPts val="0"/>
              </a:spcBef>
              <a:buSzTx/>
              <a:buNone/>
              <a:defRPr sz="1800"/>
            </a:pPr>
            <a:r>
              <a:rPr sz="2000">
                <a:solidFill>
                  <a:srgbClr val="FFFFFF"/>
                </a:solidFill>
                <a:latin typeface="Courier"/>
                <a:ea typeface="Courier"/>
                <a:cs typeface="Courier"/>
                <a:sym typeface="Courier"/>
              </a:rPr>
              <a: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Recipe: users::default</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user[bobo] action create[2014-02-25T07:56:24-08:00] INFO: Processing user[bobo] action create (users::default line 10)</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[2014-02-25T07:56:24-08:00] INFO: user[bobo] created</a:t>
            </a:r>
            <a:endParaRPr sz="2000">
              <a:solidFill>
                <a:srgbClr val="FFFFFF"/>
              </a:solidFill>
              <a:latin typeface="Courier"/>
              <a:ea typeface="Courier"/>
              <a:cs typeface="Courier"/>
              <a:sym typeface="Courier"/>
            </a:endParaRPr>
          </a:p>
          <a:p>
            <a:pPr lvl="0" marL="0" indent="0" defTabSz="1408059">
              <a:spcBef>
                <a:spcPts val="0"/>
              </a:spcBef>
              <a:buSzTx/>
              <a:buNone/>
              <a:defRPr sz="1800"/>
            </a:pP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create user user[bobo]</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user[frank] action create[2014-02-25T07:56:24-08:00] INFO: Processing user[frank] action create (users::default line 10)</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[2014-02-25T07:56:24-08:00] INFO: user[frank] created</a:t>
            </a:r>
            <a:endParaRPr sz="2000">
              <a:solidFill>
                <a:srgbClr val="FFFFFF"/>
              </a:solidFill>
              <a:latin typeface="Courier"/>
              <a:ea typeface="Courier"/>
              <a:cs typeface="Courier"/>
              <a:sym typeface="Courier"/>
            </a:endParaRPr>
          </a:p>
          <a:p>
            <a:pPr lvl="0" marL="0" indent="0" defTabSz="1408059">
              <a:spcBef>
                <a:spcPts val="0"/>
              </a:spcBef>
              <a:buSzTx/>
              <a:buNone/>
              <a:defRPr sz="1800"/>
            </a:pP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create user user[frank]</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Recipe: users::groups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group[clowns] action create[2014-02-25T07:56:24-08:00] INFO: Processing group[clowns] action create (users::groups line 2)</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[2014-02-25T07:56:24-08:00] INFO: group[clowns] created</a:t>
            </a:r>
            <a:endParaRPr sz="2000">
              <a:solidFill>
                <a:srgbClr val="FFFFFF"/>
              </a:solidFill>
              <a:latin typeface="Courier"/>
              <a:ea typeface="Courier"/>
              <a:cs typeface="Courier"/>
              <a:sym typeface="Courier"/>
            </a:endParaRPr>
          </a:p>
          <a:p>
            <a:pPr lvl="0" marL="0" indent="0" defTabSz="1408059">
              <a:spcBef>
                <a:spcPts val="0"/>
              </a:spcBef>
              <a:buSzTx/>
              <a:buNone/>
              <a:defRPr sz="1800"/>
            </a:pP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    - create group[clowns]</a:t>
            </a:r>
            <a:endParaRPr sz="2000">
              <a:solidFill>
                <a:srgbClr val="FFFFFF"/>
              </a:solidFill>
              <a:latin typeface="Courier"/>
              <a:ea typeface="Courier"/>
              <a:cs typeface="Courier"/>
              <a:sym typeface="Courier"/>
            </a:endParaRPr>
          </a:p>
          <a:p>
            <a:pPr lvl="0" marL="0" indent="0" defTabSz="1408059">
              <a:spcBef>
                <a:spcPts val="0"/>
              </a:spcBef>
              <a:buSzTx/>
              <a:buNone/>
              <a:defRPr sz="1800"/>
            </a:pPr>
            <a:r>
              <a:rPr sz="2000">
                <a:solidFill>
                  <a:srgbClr val="FFFFFF"/>
                </a:solidFill>
                <a:latin typeface="Courier"/>
                <a:ea typeface="Courier"/>
                <a:cs typeface="Courier"/>
                <a:sym typeface="Courier"/>
              </a:rPr>
              <a:t>[2014-02-25T07:56:25-08:00] INFO: Chef Run complete in 6.203709 seconds</a:t>
            </a:r>
          </a:p>
        </p:txBody>
      </p:sp>
      <p:sp>
        <p:nvSpPr>
          <p:cNvPr id="6716" name="Shape 6716"/>
          <p:cNvSpPr/>
          <p:nvPr/>
        </p:nvSpPr>
        <p:spPr>
          <a:xfrm>
            <a:off x="4852194" y="4038600"/>
            <a:ext cx="4419602" cy="6096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
        <p:nvSpPr>
          <p:cNvPr id="6717" name="Shape 6717"/>
          <p:cNvSpPr/>
          <p:nvPr/>
        </p:nvSpPr>
        <p:spPr>
          <a:xfrm>
            <a:off x="4852194" y="5486400"/>
            <a:ext cx="4419602" cy="6096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
        <p:nvSpPr>
          <p:cNvPr id="6718" name="Shape 6718"/>
          <p:cNvSpPr/>
          <p:nvPr/>
        </p:nvSpPr>
        <p:spPr>
          <a:xfrm>
            <a:off x="4852194" y="7315200"/>
            <a:ext cx="4419602" cy="6096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13"/>
                                        </p:tgtEl>
                                        <p:attrNameLst>
                                          <p:attrName>style.visibility</p:attrName>
                                        </p:attrNameLst>
                                      </p:cBhvr>
                                      <p:to>
                                        <p:strVal val="visible"/>
                                      </p:to>
                                    </p:set>
                                    <p:animEffect filter="fade" transition="in">
                                      <p:cBhvr>
                                        <p:cTn id="7" dur="1000"/>
                                        <p:tgtEl>
                                          <p:spTgt spid="6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13" grpId="1"/>
    </p:bldLst>
  </p:timing>
</p:sld>
</file>

<file path=ppt/slides/slide4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2" name="Shape 6722"/>
          <p:cNvSpPr/>
          <p:nvPr>
            <p:ph type="title"/>
          </p:nvPr>
        </p:nvSpPr>
        <p:spPr>
          <a:xfrm>
            <a:off x="800271" y="177800"/>
            <a:ext cx="14657235" cy="1117600"/>
          </a:xfrm>
          <a:prstGeom prst="rect">
            <a:avLst/>
          </a:prstGeom>
        </p:spPr>
        <p:txBody>
          <a:bodyPr lIns="0" tIns="0" rIns="0" bIns="0">
            <a:normAutofit fontScale="100000" lnSpcReduction="0"/>
          </a:bodyPr>
          <a:lstStyle>
            <a:lvl1pPr>
              <a:defRPr sz="5500"/>
            </a:lvl1pPr>
          </a:lstStyle>
          <a:p>
            <a:pPr lvl="0">
              <a:defRPr sz="1800">
                <a:solidFill>
                  <a:srgbClr val="000000"/>
                </a:solidFill>
                <a:effectLst/>
              </a:defRPr>
            </a:pPr>
            <a:r>
              <a:rPr sz="5500">
                <a:solidFill>
                  <a:srgbClr val="FFFFFF"/>
                </a:solidFill>
                <a:effectLst>
                  <a:outerShdw sx="100000" sy="100000" kx="0" ky="0" algn="b" rotWithShape="0" blurRad="38100" dist="38100" dir="2700000">
                    <a:srgbClr val="C0C0C0"/>
                  </a:outerShdw>
                </a:effectLst>
              </a:rPr>
              <a:t>Exercise: Verify the users and groups exist</a:t>
            </a:r>
          </a:p>
        </p:txBody>
      </p:sp>
      <p:sp>
        <p:nvSpPr>
          <p:cNvPr id="6723" name="Shape 6723"/>
          <p:cNvSpPr/>
          <p:nvPr>
            <p:ph type="body" idx="1"/>
          </p:nvPr>
        </p:nvSpPr>
        <p:spPr>
          <a:xfrm>
            <a:off x="812878" y="1701800"/>
            <a:ext cx="15101776" cy="965200"/>
          </a:xfrm>
          <a:prstGeom prst="rect">
            <a:avLst/>
          </a:prstGeom>
          <a:solidFill/>
          <a:ln w="25400">
            <a:solidFill>
              <a:srgbClr val="334150"/>
            </a:solidFill>
            <a:prstDash val="sysDot"/>
            <a:miter lim="800000"/>
          </a:ln>
        </p:spPr>
        <p:txBody>
          <a:bodyPr lIns="228600" tIns="228600" rIns="228600" bIns="228600">
            <a:normAutofit fontScale="100000" lnSpcReduction="0"/>
          </a:bodyPr>
          <a:lstStyle/>
          <a:p>
            <a:pPr lvl="0" marL="0" indent="0" defTabSz="410474">
              <a:spcBef>
                <a:spcPts val="500"/>
              </a:spcBef>
              <a:buSzTx/>
              <a:buNone/>
              <a:defRPr sz="1800"/>
            </a:pPr>
            <a:r>
              <a:rPr b="1" sz="3216">
                <a:solidFill>
                  <a:srgbClr val="00FF00"/>
                </a:solidFill>
                <a:latin typeface="Courier"/>
                <a:ea typeface="Courier"/>
                <a:cs typeface="Courier"/>
                <a:sym typeface="Courier"/>
              </a:rPr>
              <a:t>remote@PS</a:t>
            </a:r>
            <a:r>
              <a:rPr b="1" sz="3216">
                <a:solidFill>
                  <a:srgbClr val="FFFFFF"/>
                </a:solidFill>
                <a:latin typeface="Courier"/>
                <a:ea typeface="Courier"/>
                <a:cs typeface="Courier"/>
                <a:sym typeface="Courier"/>
              </a:rPr>
              <a:t>\&gt; net users</a:t>
            </a:r>
          </a:p>
        </p:txBody>
      </p:sp>
      <p:grpSp>
        <p:nvGrpSpPr>
          <p:cNvPr id="6726" name="Group 6726"/>
          <p:cNvGrpSpPr/>
          <p:nvPr/>
        </p:nvGrpSpPr>
        <p:grpSpPr>
          <a:xfrm>
            <a:off x="787477" y="2717800"/>
            <a:ext cx="15114477" cy="2540000"/>
            <a:chOff x="0" y="0"/>
            <a:chExt cx="15114475" cy="2540000"/>
          </a:xfrm>
        </p:grpSpPr>
        <p:sp>
          <p:nvSpPr>
            <p:cNvPr id="6724" name="Shape 6724"/>
            <p:cNvSpPr/>
            <p:nvPr/>
          </p:nvSpPr>
          <p:spPr>
            <a:xfrm>
              <a:off x="0" y="0"/>
              <a:ext cx="15114477" cy="254000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marL="285750" indent="-285750" defTabSz="914400">
                <a:defRPr sz="2400">
                  <a:solidFill>
                    <a:srgbClr val="FFFFFF"/>
                  </a:solidFill>
                  <a:latin typeface="Courier"/>
                  <a:ea typeface="Courier"/>
                  <a:cs typeface="Courier"/>
                  <a:sym typeface="Courier"/>
                </a:defRPr>
              </a:pPr>
            </a:p>
          </p:txBody>
        </p:sp>
        <p:sp>
          <p:nvSpPr>
            <p:cNvPr id="6725" name="Shape 6725"/>
            <p:cNvSpPr/>
            <p:nvPr/>
          </p:nvSpPr>
          <p:spPr>
            <a:xfrm>
              <a:off x="0" y="349249"/>
              <a:ext cx="15114477" cy="184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defTabSz="914400">
                <a:defRPr sz="1800"/>
              </a:pPr>
              <a:r>
                <a:rPr sz="2400">
                  <a:solidFill>
                    <a:srgbClr val="FFFFFF"/>
                  </a:solidFill>
                  <a:latin typeface="Courier"/>
                  <a:ea typeface="Courier"/>
                  <a:cs typeface="Courier"/>
                  <a:sym typeface="Courier"/>
                </a:rPr>
                <a:t>User accounts for \\C1263834251</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a:t>
              </a:r>
              <a:endParaRPr sz="24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Administrator            bobo</a:t>
              </a:r>
              <a:endParaRPr sz="24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frank                    Guest</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The command completed successfully.</a:t>
              </a:r>
            </a:p>
          </p:txBody>
        </p:sp>
      </p:grpSp>
      <p:grpSp>
        <p:nvGrpSpPr>
          <p:cNvPr id="6729" name="Group 6729"/>
          <p:cNvGrpSpPr/>
          <p:nvPr/>
        </p:nvGrpSpPr>
        <p:grpSpPr>
          <a:xfrm>
            <a:off x="800178" y="6502398"/>
            <a:ext cx="15114477" cy="2247903"/>
            <a:chOff x="0" y="0"/>
            <a:chExt cx="15114475" cy="2247901"/>
          </a:xfrm>
        </p:grpSpPr>
        <p:sp>
          <p:nvSpPr>
            <p:cNvPr id="6727" name="Shape 6727"/>
            <p:cNvSpPr/>
            <p:nvPr/>
          </p:nvSpPr>
          <p:spPr>
            <a:xfrm>
              <a:off x="0" y="0"/>
              <a:ext cx="15114476" cy="2247902"/>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marL="285750" indent="-285750" defTabSz="914400">
                <a:defRPr sz="2400">
                  <a:solidFill>
                    <a:srgbClr val="FFFFFF"/>
                  </a:solidFill>
                  <a:latin typeface="Courier"/>
                  <a:ea typeface="Courier"/>
                  <a:cs typeface="Courier"/>
                  <a:sym typeface="Courier"/>
                </a:defRPr>
              </a:pPr>
            </a:p>
          </p:txBody>
        </p:sp>
        <p:sp>
          <p:nvSpPr>
            <p:cNvPr id="6728" name="Shape 6728"/>
            <p:cNvSpPr/>
            <p:nvPr/>
          </p:nvSpPr>
          <p:spPr>
            <a:xfrm>
              <a:off x="0" y="203200"/>
              <a:ext cx="15114476" cy="1841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defTabSz="914400">
                <a:defRPr sz="1800"/>
              </a:pPr>
              <a:r>
                <a:rPr sz="2400">
                  <a:solidFill>
                    <a:srgbClr val="FFFFFF"/>
                  </a:solidFill>
                  <a:latin typeface="Courier"/>
                  <a:ea typeface="Courier"/>
                  <a:cs typeface="Courier"/>
                  <a:sym typeface="Courier"/>
                </a:rPr>
                <a:t>Aliases for \\WIN-BBNT36Q0RB2</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*Administrators</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*clowns</a:t>
              </a:r>
              <a:endParaRPr sz="4800">
                <a:solidFill>
                  <a:srgbClr val="FFFFFF"/>
                </a:solidFill>
                <a:latin typeface="Calibri"/>
                <a:ea typeface="Calibri"/>
                <a:cs typeface="Calibri"/>
                <a:sym typeface="Calibri"/>
              </a:endParaRPr>
            </a:p>
            <a:p>
              <a:pPr lvl="1" indent="457200" defTabSz="914400">
                <a:defRPr sz="1800"/>
              </a:pPr>
              <a:r>
                <a:rPr sz="2400">
                  <a:solidFill>
                    <a:srgbClr val="FFFFFF"/>
                  </a:solidFill>
                  <a:latin typeface="Courier"/>
                  <a:ea typeface="Courier"/>
                  <a:cs typeface="Courier"/>
                  <a:sym typeface="Courier"/>
                </a:rPr>
                <a:t>*Performance Log Users</a:t>
              </a:r>
            </a:p>
          </p:txBody>
        </p:sp>
      </p:grpSp>
      <p:grpSp>
        <p:nvGrpSpPr>
          <p:cNvPr id="6732" name="Group 6732"/>
          <p:cNvGrpSpPr/>
          <p:nvPr/>
        </p:nvGrpSpPr>
        <p:grpSpPr>
          <a:xfrm>
            <a:off x="812878" y="5388428"/>
            <a:ext cx="15101777" cy="1193801"/>
            <a:chOff x="0" y="0"/>
            <a:chExt cx="15101775" cy="1193800"/>
          </a:xfrm>
        </p:grpSpPr>
        <p:sp>
          <p:nvSpPr>
            <p:cNvPr id="6730" name="Shape 6730"/>
            <p:cNvSpPr/>
            <p:nvPr/>
          </p:nvSpPr>
          <p:spPr>
            <a:xfrm>
              <a:off x="0" y="-1"/>
              <a:ext cx="15101777" cy="936171"/>
            </a:xfrm>
            <a:prstGeom prst="rect">
              <a:avLst/>
            </a:prstGeom>
            <a:solidFill>
              <a:srgbClr val="000000"/>
            </a:solidFill>
            <a:ln w="25400" cap="flat">
              <a:solidFill>
                <a:srgbClr val="334150"/>
              </a:solidFill>
              <a:prstDash val="sysDot"/>
              <a:miter lim="800000"/>
            </a:ln>
            <a:effectLst/>
          </p:spPr>
          <p:txBody>
            <a:bodyPr wrap="square" lIns="0" tIns="0" rIns="0" bIns="0" numCol="1" anchor="t">
              <a:noAutofit/>
            </a:bodyPr>
            <a:lstStyle/>
            <a:p>
              <a:pPr lvl="0" defTabSz="914400">
                <a:spcBef>
                  <a:spcPts val="1200"/>
                </a:spcBef>
                <a:defRPr sz="4800">
                  <a:solidFill>
                    <a:srgbClr val="FFFFFF"/>
                  </a:solidFill>
                  <a:latin typeface="Courier"/>
                  <a:ea typeface="Courier"/>
                  <a:cs typeface="Courier"/>
                  <a:sym typeface="Courier"/>
                </a:defRPr>
              </a:pPr>
            </a:p>
          </p:txBody>
        </p:sp>
        <p:sp>
          <p:nvSpPr>
            <p:cNvPr id="6731" name="Shape 6731"/>
            <p:cNvSpPr/>
            <p:nvPr/>
          </p:nvSpPr>
          <p:spPr>
            <a:xfrm>
              <a:off x="0" y="-1"/>
              <a:ext cx="1510177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defTabSz="914400">
                <a:spcBef>
                  <a:spcPts val="1200"/>
                </a:spcBef>
                <a:defRPr sz="1800"/>
              </a:pPr>
              <a:r>
                <a:rPr b="1" sz="4800">
                  <a:solidFill>
                    <a:srgbClr val="00FF00"/>
                  </a:solidFill>
                  <a:latin typeface="Courier"/>
                  <a:ea typeface="Courier"/>
                  <a:cs typeface="Courier"/>
                  <a:sym typeface="Courier"/>
                </a:rPr>
                <a:t>remote@PS</a:t>
              </a:r>
              <a:r>
                <a:rPr b="1" sz="4800">
                  <a:solidFill>
                    <a:srgbClr val="FFFFFF"/>
                  </a:solidFill>
                  <a:latin typeface="Courier"/>
                  <a:ea typeface="Courier"/>
                  <a:cs typeface="Courier"/>
                  <a:sym typeface="Courier"/>
                </a:rPr>
                <a:t>\&gt; net localgroup</a:t>
              </a:r>
            </a:p>
          </p:txBody>
        </p:sp>
      </p:grpSp>
    </p:spTree>
  </p:cSld>
  <p:clrMapOvr>
    <a:masterClrMapping/>
  </p:clrMapOvr>
  <p:transition spd="med" advClick="1"/>
</p:sld>
</file>

<file path=ppt/slides/slide4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6" name="Shape 673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Let’s review real quick..	</a:t>
            </a:r>
          </a:p>
        </p:txBody>
      </p:sp>
      <p:sp>
        <p:nvSpPr>
          <p:cNvPr id="6737" name="Shape 6737"/>
          <p:cNvSpPr/>
          <p:nvPr>
            <p:ph type="body" idx="1"/>
          </p:nvPr>
        </p:nvSpPr>
        <p:spPr>
          <a:xfrm>
            <a:off x="800176" y="1866900"/>
            <a:ext cx="14657235" cy="6731000"/>
          </a:xfrm>
          <a:prstGeom prst="rect">
            <a:avLst/>
          </a:prstGeom>
        </p:spPr>
        <p:txBody>
          <a:bodyPr>
            <a:normAutofit fontScale="100000" lnSpcReduction="0"/>
          </a:bodyPr>
          <a:lstStyle/>
          <a:p>
            <a:pPr lvl="0" marL="944574" indent="-944574">
              <a:defRPr sz="1800"/>
            </a:pPr>
            <a:r>
              <a:rPr sz="4600"/>
              <a:t>We just created a centralized user and group repository, from scratch in about ~40 lines.</a:t>
            </a:r>
            <a:endParaRPr sz="4600"/>
          </a:p>
          <a:p>
            <a:pPr lvl="1" marL="1349614" indent="-944574">
              <a:defRPr sz="1800"/>
            </a:pPr>
            <a:r>
              <a:rPr sz="4600"/>
              <a:t>(That’s kind of like what LDAP and Active Directory do, only they are, well, fancier.)</a:t>
            </a:r>
            <a:endParaRPr sz="4600"/>
          </a:p>
          <a:p>
            <a:pPr lvl="0" marL="944574" indent="-944574">
              <a:defRPr sz="1800"/>
            </a:pPr>
            <a:r>
              <a:rPr sz="4600"/>
              <a:t>Between Data Bags and Node Attribute precedence, Chef provides a plethora of ways to inform the patterns you use to configure your infrastructure</a:t>
            </a:r>
          </a:p>
        </p:txBody>
      </p:sp>
    </p:spTree>
  </p:cSld>
  <p:clrMapOvr>
    <a:masterClrMapping/>
  </p:clrMapOvr>
  <p:transition spd="med" advClick="1"/>
</p:sld>
</file>

<file path=ppt/slides/slide4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1" name="Shape 674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6742" name="Shape 6742"/>
          <p:cNvSpPr/>
          <p:nvPr>
            <p:ph type="body" idx="1"/>
          </p:nvPr>
        </p:nvSpPr>
        <p:spPr>
          <a:xfrm>
            <a:off x="800271" y="1879602"/>
            <a:ext cx="14657235" cy="6731001"/>
          </a:xfrm>
          <a:prstGeom prst="rect">
            <a:avLst/>
          </a:prstGeom>
        </p:spPr>
        <p:txBody>
          <a:bodyPr>
            <a:normAutofit fontScale="100000" lnSpcReduction="0"/>
          </a:bodyPr>
          <a:lstStyle/>
          <a:p>
            <a:pPr lvl="0" marL="787444" indent="-787444">
              <a:defRPr sz="1800"/>
            </a:pPr>
            <a:r>
              <a:rPr sz="4200"/>
              <a:t>What are Data Bags?</a:t>
            </a:r>
            <a:endParaRPr sz="4200"/>
          </a:p>
          <a:p>
            <a:pPr lvl="0" marL="787444" indent="-787444">
              <a:spcBef>
                <a:spcPts val="1000"/>
              </a:spcBef>
              <a:defRPr sz="1800"/>
            </a:pPr>
            <a:r>
              <a:rPr sz="4200"/>
              <a:t>How are they used?</a:t>
            </a:r>
            <a:endParaRPr sz="4200"/>
          </a:p>
          <a:p>
            <a:pPr lvl="0" marL="787444" indent="-787444">
              <a:spcBef>
                <a:spcPts val="1000"/>
              </a:spcBef>
              <a:defRPr sz="1800"/>
            </a:pPr>
            <a:r>
              <a:rPr sz="4200"/>
              <a:t>What does the User resource do?</a:t>
            </a:r>
            <a:endParaRPr sz="4200"/>
          </a:p>
          <a:p>
            <a:pPr lvl="0" marL="787444" indent="-787444">
              <a:spcBef>
                <a:spcPts val="1000"/>
              </a:spcBef>
              <a:defRPr sz="1800"/>
            </a:pPr>
            <a:r>
              <a:rPr sz="4200"/>
              <a:t>What is </a:t>
            </a:r>
            <a:r>
              <a:rPr sz="4200">
                <a:latin typeface="Courier"/>
                <a:ea typeface="Courier"/>
                <a:cs typeface="Courier"/>
                <a:sym typeface="Courier"/>
              </a:rPr>
              <a:t>include_recipe</a:t>
            </a:r>
            <a:r>
              <a:rPr sz="4200"/>
              <a:t>, and why is it useful?</a:t>
            </a:r>
            <a:endParaRPr sz="4200"/>
          </a:p>
          <a:p>
            <a:pPr lvl="0" marL="787444" indent="-787444">
              <a:spcBef>
                <a:spcPts val="1000"/>
              </a:spcBef>
              <a:defRPr sz="1800"/>
            </a:pPr>
            <a:r>
              <a:rPr sz="4200"/>
              <a:t>How does search work inside a recipe?</a:t>
            </a:r>
            <a:endParaRPr sz="4200"/>
          </a:p>
          <a:p>
            <a:pPr lvl="0" marL="787444" indent="-787444">
              <a:spcBef>
                <a:spcPts val="1000"/>
              </a:spcBef>
              <a:defRPr sz="1800"/>
            </a:pPr>
            <a:r>
              <a:rPr sz="4200"/>
              <a:t>What other applications do you see for search?</a:t>
            </a:r>
            <a:endParaRPr sz="4200"/>
          </a:p>
          <a:p>
            <a:pPr lvl="0" marL="787444" indent="-787444">
              <a:spcBef>
                <a:spcPts val="1000"/>
              </a:spcBef>
              <a:defRPr sz="1800"/>
            </a:pPr>
            <a:r>
              <a:rPr sz="4200"/>
              <a:t>How could we have used Data Bags in the refactored IIS recipe?</a:t>
            </a:r>
            <a:endParaRPr sz="4200"/>
          </a:p>
          <a:p>
            <a:pPr lvl="0" marL="787444" indent="-787444">
              <a:spcBef>
                <a:spcPts val="1000"/>
              </a:spcBef>
              <a:defRPr sz="1800"/>
            </a:pPr>
            <a:r>
              <a:rPr sz="4200"/>
              <a:t>Where would you go to find out more?</a:t>
            </a:r>
          </a:p>
        </p:txBody>
      </p:sp>
    </p:spTree>
  </p:cSld>
  <p:clrMapOvr>
    <a:masterClrMapping/>
  </p:clrMapOvr>
  <p:transition spd="med" advClick="1"/>
</p:sld>
</file>

<file path=ppt/slides/slide4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4" name="Shape 6744"/>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Roles</a:t>
            </a:r>
          </a:p>
        </p:txBody>
      </p:sp>
      <p:sp>
        <p:nvSpPr>
          <p:cNvPr id="6745" name="Shape 6745"/>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Role-based Attributes and Merge Order Precedence</a:t>
            </a:r>
          </a:p>
        </p:txBody>
      </p:sp>
    </p:spTree>
  </p:cSld>
  <p:clrMapOvr>
    <a:masterClrMapping/>
  </p:clrMapOvr>
  <p:transition spd="med" advClick="1"/>
</p:sld>
</file>

<file path=ppt/slides/slide4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47" name="Shape 674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6748" name="Shape 674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Explain what Roles are, and how they are used to provide clarity </a:t>
            </a:r>
            <a:endParaRPr sz="4600"/>
          </a:p>
          <a:p>
            <a:pPr lvl="1" marL="1349614" indent="-944574">
              <a:defRPr sz="1800"/>
            </a:pPr>
            <a:r>
              <a:rPr sz="4600"/>
              <a:t>Discuss the Role Ruby DSL</a:t>
            </a:r>
            <a:endParaRPr sz="4600"/>
          </a:p>
          <a:p>
            <a:pPr lvl="1" marL="1349614" indent="-944574">
              <a:defRPr sz="1800"/>
            </a:pPr>
            <a:r>
              <a:rPr sz="4600"/>
              <a:t>Show a Role with Knife</a:t>
            </a:r>
            <a:endParaRPr sz="4600"/>
          </a:p>
          <a:p>
            <a:pPr lvl="1" marL="1349614" indent="-944574">
              <a:defRPr sz="1800"/>
            </a:pPr>
            <a:r>
              <a:rPr sz="4600"/>
              <a:t>Explain how merge order affects the precedence hierarchy</a:t>
            </a:r>
            <a:endParaRPr sz="4600"/>
          </a:p>
          <a:p>
            <a:pPr lvl="1" marL="1349614" indent="-944574">
              <a:defRPr sz="1800"/>
            </a:pPr>
            <a:r>
              <a:rPr sz="4600"/>
              <a:t>Describe nested Roles</a:t>
            </a:r>
          </a:p>
        </p:txBody>
      </p:sp>
    </p:spTree>
  </p:cSld>
  <p:clrMapOvr>
    <a:masterClrMapping/>
  </p:clrMapOvr>
  <p:transition spd="med" advClick="1"/>
</p:sld>
</file>

<file path=ppt/slides/slide4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0" name="Shape 675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is a Role?</a:t>
            </a:r>
          </a:p>
        </p:txBody>
      </p:sp>
      <p:sp>
        <p:nvSpPr>
          <p:cNvPr id="6751" name="Shape 6751"/>
          <p:cNvSpPr/>
          <p:nvPr>
            <p:ph type="body" idx="1"/>
          </p:nvPr>
        </p:nvSpPr>
        <p:spPr>
          <a:xfrm>
            <a:off x="812942" y="1879600"/>
            <a:ext cx="14962063" cy="6731000"/>
          </a:xfrm>
          <a:prstGeom prst="rect">
            <a:avLst/>
          </a:prstGeom>
        </p:spPr>
        <p:txBody>
          <a:bodyPr>
            <a:normAutofit fontScale="100000" lnSpcReduction="0"/>
          </a:bodyPr>
          <a:lstStyle/>
          <a:p>
            <a:pPr lvl="0" marL="944574" indent="-944574">
              <a:defRPr sz="1800"/>
            </a:pPr>
            <a:r>
              <a:rPr sz="4600"/>
              <a:t>So far, we’ve been just adding recipes directly to a single node</a:t>
            </a:r>
            <a:endParaRPr sz="4600"/>
          </a:p>
          <a:p>
            <a:pPr lvl="0" marL="944574" indent="-944574">
              <a:defRPr sz="1800"/>
            </a:pPr>
            <a:r>
              <a:rPr sz="4600"/>
              <a:t>But that’s not how your infrastructure works - think about how you refer to servers</a:t>
            </a:r>
            <a:endParaRPr sz="4600"/>
          </a:p>
          <a:p>
            <a:pPr lvl="1" marL="1349614" indent="-944574">
              <a:defRPr sz="1800"/>
            </a:pPr>
            <a:r>
              <a:rPr i="1" sz="4600"/>
              <a:t>“It’s a </a:t>
            </a:r>
            <a:r>
              <a:rPr b="1" i="1" sz="4600"/>
              <a:t>web server</a:t>
            </a:r>
            <a:r>
              <a:rPr i="1" sz="4600"/>
              <a:t>”</a:t>
            </a:r>
            <a:endParaRPr i="1"/>
          </a:p>
          <a:p>
            <a:pPr lvl="1" marL="1349614" indent="-944574">
              <a:defRPr sz="1800"/>
            </a:pPr>
            <a:r>
              <a:rPr i="1" sz="4600"/>
              <a:t>“It’s a </a:t>
            </a:r>
            <a:r>
              <a:rPr b="1" i="1" sz="4600"/>
              <a:t>database</a:t>
            </a:r>
            <a:r>
              <a:rPr i="1" sz="4600"/>
              <a:t> server”</a:t>
            </a:r>
            <a:endParaRPr i="1"/>
          </a:p>
          <a:p>
            <a:pPr lvl="1" marL="1349614" indent="-944574">
              <a:defRPr sz="1800"/>
            </a:pPr>
            <a:r>
              <a:rPr i="1" sz="4600"/>
              <a:t>“It’s a </a:t>
            </a:r>
            <a:r>
              <a:rPr b="1" i="1" sz="4600"/>
              <a:t>monitoring</a:t>
            </a:r>
            <a:r>
              <a:rPr i="1" sz="4600"/>
              <a:t> server”</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11" name="Shape 171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12" name="Shape 171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a:t>
            </a:r>
            <a:r>
              <a:rPr sz="4600"/>
              <a:t> Nathen Harvey</a:t>
            </a:r>
            <a:endParaRPr sz="4600"/>
          </a:p>
          <a:p>
            <a:pPr lvl="0" marL="944574" indent="-944574">
              <a:defRPr sz="1800"/>
            </a:pPr>
            <a:r>
              <a:rPr sz="4600">
                <a:latin typeface="Arial Bold"/>
                <a:ea typeface="Arial Bold"/>
                <a:cs typeface="Arial Bold"/>
                <a:sym typeface="Arial Bold"/>
              </a:rPr>
              <a:t>Current job role:</a:t>
            </a:r>
            <a:endParaRPr>
              <a:latin typeface="Arial Bold"/>
              <a:ea typeface="Arial Bold"/>
              <a:cs typeface="Arial Bold"/>
              <a:sym typeface="Arial Bold"/>
            </a:endParaRPr>
          </a:p>
          <a:p>
            <a:pPr lvl="0" marL="944574" indent="-944574">
              <a:defRPr sz="1800"/>
            </a:pPr>
            <a:r>
              <a:rPr sz="4600">
                <a:latin typeface="Arial Bold"/>
                <a:ea typeface="Arial Bold"/>
                <a:cs typeface="Arial Bold"/>
                <a:sym typeface="Arial Bold"/>
              </a:rPr>
              <a:t>Previous job roles/background:</a:t>
            </a:r>
            <a:r>
              <a:rPr sz="4600"/>
              <a:t> </a:t>
            </a:r>
            <a:endParaRPr sz="4600"/>
          </a:p>
          <a:p>
            <a:pPr lvl="0" marL="944574" indent="-944574">
              <a:defRPr sz="1800"/>
            </a:pPr>
            <a:r>
              <a:rPr sz="4600">
                <a:latin typeface="Arial Bold"/>
                <a:ea typeface="Arial Bold"/>
                <a:cs typeface="Arial Bold"/>
                <a:sym typeface="Arial Bold"/>
              </a:rPr>
              <a:t>Experience with Chef/Config Management:</a:t>
            </a:r>
            <a:r>
              <a:rPr sz="4600"/>
              <a:t> </a:t>
            </a:r>
            <a:endParaRPr sz="4600"/>
          </a:p>
          <a:p>
            <a:pPr lvl="0" marL="944574" indent="-944574">
              <a:defRPr sz="1800"/>
            </a:pPr>
            <a:r>
              <a:rPr sz="4600">
                <a:latin typeface="Arial Bold"/>
                <a:ea typeface="Arial Bold"/>
                <a:cs typeface="Arial Bold"/>
                <a:sym typeface="Arial Bold"/>
              </a:rPr>
              <a:t>Favorite Text Editor:</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8" name="Shape 21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Configuration Code</a:t>
            </a:r>
          </a:p>
        </p:txBody>
      </p:sp>
      <p:sp>
        <p:nvSpPr>
          <p:cNvPr id="2139" name="Shape 213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Chef ensures each Node complies with the policy</a:t>
            </a:r>
            <a:endParaRPr sz="4600"/>
          </a:p>
          <a:p>
            <a:pPr lvl="0" marL="944574" indent="-944574">
              <a:defRPr sz="1800"/>
            </a:pPr>
            <a:r>
              <a:rPr sz="4600"/>
              <a:t>Policy is determined by the configurations in each Node’s run list</a:t>
            </a:r>
            <a:endParaRPr sz="4600"/>
          </a:p>
          <a:p>
            <a:pPr lvl="0" marL="944574" indent="-944574">
              <a:defRPr sz="1800"/>
            </a:pPr>
            <a:r>
              <a:rPr sz="4600"/>
              <a:t>Reduce management complexity through abstraction</a:t>
            </a:r>
            <a:endParaRPr sz="4600"/>
          </a:p>
          <a:p>
            <a:pPr lvl="0" marL="944574" indent="-944574">
              <a:defRPr sz="1800"/>
            </a:pPr>
            <a:r>
              <a:rPr sz="4600"/>
              <a:t>Store the configuration of your infrastructure in version control</a:t>
            </a:r>
          </a:p>
        </p:txBody>
      </p:sp>
    </p:spTree>
  </p:cSld>
  <p:clrMapOvr>
    <a:masterClrMapping/>
  </p:clrMapOvr>
  <p:transition spd="med" advClick="1"/>
</p:sld>
</file>

<file path=ppt/slides/slide5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3" name="Shape 675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is a Role? </a:t>
            </a:r>
          </a:p>
        </p:txBody>
      </p:sp>
      <p:sp>
        <p:nvSpPr>
          <p:cNvPr id="6754" name="Shape 675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Roles allow you to conveniently encapsulate the run lists and attributes required for a server to “be” what you already think it is</a:t>
            </a:r>
            <a:endParaRPr sz="4600"/>
          </a:p>
          <a:p>
            <a:pPr lvl="0" marL="944574" indent="-944574">
              <a:defRPr sz="1800"/>
            </a:pPr>
            <a:r>
              <a:rPr sz="4600"/>
              <a:t>In practice, Roles make it </a:t>
            </a:r>
            <a:r>
              <a:rPr sz="4600">
                <a:latin typeface="Arial Bold"/>
                <a:ea typeface="Arial Bold"/>
                <a:cs typeface="Arial Bold"/>
                <a:sym typeface="Arial Bold"/>
              </a:rPr>
              <a:t>easy to configure many nodes identically </a:t>
            </a:r>
            <a:r>
              <a:rPr sz="4600"/>
              <a:t>without repeating yourself each time</a:t>
            </a:r>
          </a:p>
        </p:txBody>
      </p:sp>
    </p:spTree>
  </p:cSld>
  <p:clrMapOvr>
    <a:masterClrMapping/>
  </p:clrMapOvr>
  <p:transition spd="med" advClick="1"/>
</p:sld>
</file>

<file path=ppt/slides/slide5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6" name="Shape 6756"/>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Best Practice: Roles live in your chef-repo</a:t>
            </a:r>
          </a:p>
        </p:txBody>
      </p:sp>
      <p:sp>
        <p:nvSpPr>
          <p:cNvPr id="6757" name="Shape 675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Like Data Bags, you have options with how to create a Role</a:t>
            </a:r>
            <a:endParaRPr sz="4600"/>
          </a:p>
          <a:p>
            <a:pPr lvl="0" marL="944574" indent="-944574">
              <a:defRPr sz="1800"/>
            </a:pPr>
            <a:r>
              <a:rPr sz="4600"/>
              <a:t>The best practice is that all of your Roles live in the </a:t>
            </a:r>
            <a:r>
              <a:rPr b="1" sz="4600">
                <a:latin typeface="Inconsolata"/>
                <a:ea typeface="Inconsolata"/>
                <a:cs typeface="Inconsolata"/>
                <a:sym typeface="Inconsolata"/>
              </a:rPr>
              <a:t>roles </a:t>
            </a:r>
            <a:r>
              <a:rPr sz="4600"/>
              <a:t>directory of your chef-repo</a:t>
            </a:r>
            <a:endParaRPr sz="4600"/>
          </a:p>
          <a:p>
            <a:pPr lvl="0" marL="944574" indent="-944574">
              <a:defRPr sz="1800"/>
            </a:pPr>
            <a:r>
              <a:rPr sz="4600"/>
              <a:t>They can be created via the API and Knife, but it’s nice to be able to see them evolve in your source control history</a:t>
            </a:r>
          </a:p>
        </p:txBody>
      </p:sp>
    </p:spTree>
  </p:cSld>
  <p:clrMapOvr>
    <a:masterClrMapping/>
  </p:clrMapOvr>
  <p:transition spd="med" advClick="1"/>
</p:sld>
</file>

<file path=ppt/slides/slide5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63" name="Group 6763"/>
          <p:cNvGrpSpPr/>
          <p:nvPr/>
        </p:nvGrpSpPr>
        <p:grpSpPr>
          <a:xfrm>
            <a:off x="800176" y="1600200"/>
            <a:ext cx="14657236" cy="1803400"/>
            <a:chOff x="0" y="0"/>
            <a:chExt cx="14657235" cy="1803400"/>
          </a:xfrm>
        </p:grpSpPr>
        <p:sp>
          <p:nvSpPr>
            <p:cNvPr id="6761" name="Shape 6761"/>
            <p:cNvSpPr/>
            <p:nvPr/>
          </p:nvSpPr>
          <p:spPr>
            <a:xfrm>
              <a:off x="-1" y="0"/>
              <a:ext cx="14657237" cy="18034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latin typeface="Arial"/>
                  <a:ea typeface="Arial"/>
                  <a:cs typeface="Arial"/>
                  <a:sym typeface="Arial"/>
                </a:defRPr>
              </a:pPr>
            </a:p>
          </p:txBody>
        </p:sp>
        <p:sp>
          <p:nvSpPr>
            <p:cNvPr id="6762" name="Shape 6762"/>
            <p:cNvSpPr/>
            <p:nvPr/>
          </p:nvSpPr>
          <p:spPr>
            <a:xfrm>
              <a:off x="-1" y="342899"/>
              <a:ext cx="14657237" cy="111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300">
                  <a:solidFill>
                    <a:srgbClr val="FFFFFF"/>
                  </a:solidFill>
                  <a:latin typeface="Courier"/>
                  <a:ea typeface="Courier"/>
                  <a:cs typeface="Courier"/>
                  <a:sym typeface="Courier"/>
                </a:defRPr>
              </a:lvl1pPr>
            </a:lstStyle>
            <a:p>
              <a:pPr lvl="0">
                <a:defRPr sz="1800">
                  <a:solidFill>
                    <a:srgbClr val="000000"/>
                  </a:solidFill>
                </a:defRPr>
              </a:pPr>
              <a:r>
                <a:rPr sz="4300">
                  <a:solidFill>
                    <a:srgbClr val="FFFFFF"/>
                  </a:solidFill>
                </a:rPr>
                <a:t>PS\&gt; md roles</a:t>
              </a:r>
            </a:p>
          </p:txBody>
        </p:sp>
      </p:grpSp>
      <p:sp>
        <p:nvSpPr>
          <p:cNvPr id="6764" name="Shape 6764"/>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Create a role named webserver</a:t>
            </a:r>
          </a:p>
        </p:txBody>
      </p:sp>
      <p:grpSp>
        <p:nvGrpSpPr>
          <p:cNvPr id="6767" name="Group 6767"/>
          <p:cNvGrpSpPr/>
          <p:nvPr/>
        </p:nvGrpSpPr>
        <p:grpSpPr>
          <a:xfrm>
            <a:off x="812801" y="3809999"/>
            <a:ext cx="14631989" cy="4357690"/>
            <a:chOff x="0" y="0"/>
            <a:chExt cx="14631987" cy="4357689"/>
          </a:xfrm>
        </p:grpSpPr>
        <p:sp>
          <p:nvSpPr>
            <p:cNvPr id="6765" name="Shape 6765"/>
            <p:cNvSpPr/>
            <p:nvPr/>
          </p:nvSpPr>
          <p:spPr>
            <a:xfrm>
              <a:off x="0" y="-1"/>
              <a:ext cx="14631989" cy="4357690"/>
            </a:xfrm>
            <a:prstGeom prst="rect">
              <a:avLst/>
            </a:prstGeom>
            <a:solidFill>
              <a:srgbClr val="000000"/>
            </a:solidFill>
            <a:ln w="12700" cap="flat">
              <a:solidFill>
                <a:srgbClr val="000000"/>
              </a:solidFill>
              <a:prstDash val="sysDot"/>
              <a:miter lim="800000"/>
            </a:ln>
            <a:effectLst/>
          </p:spPr>
          <p:txBody>
            <a:bodyPr wrap="square" lIns="0" tIns="0" rIns="0" bIns="0" numCol="1" anchor="ctr">
              <a:noAutofit/>
            </a:bodyPr>
            <a:lstStyle/>
            <a:p>
              <a:pPr lvl="0" defTabSz="914400">
                <a:defRPr sz="2400">
                  <a:solidFill>
                    <a:srgbClr val="FFFFFF"/>
                  </a:solidFill>
                  <a:latin typeface="Menlo Regular"/>
                  <a:ea typeface="Menlo Regular"/>
                  <a:cs typeface="Menlo Regular"/>
                  <a:sym typeface="Menlo Regular"/>
                </a:defRPr>
              </a:pPr>
            </a:p>
          </p:txBody>
        </p:sp>
        <p:sp>
          <p:nvSpPr>
            <p:cNvPr id="6766" name="Shape 6766"/>
            <p:cNvSpPr/>
            <p:nvPr/>
          </p:nvSpPr>
          <p:spPr>
            <a:xfrm>
              <a:off x="0" y="1467643"/>
              <a:ext cx="14631989"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2" indent="800826" defTabSz="914400">
                <a:defRPr sz="1800"/>
              </a:pPr>
              <a:r>
                <a:rPr sz="2400">
                  <a:solidFill>
                    <a:srgbClr val="FFFFFF"/>
                  </a:solidFill>
                  <a:latin typeface="Menlo Regular"/>
                  <a:ea typeface="Menlo Regular"/>
                  <a:cs typeface="Menlo Regular"/>
                  <a:sym typeface="Menlo Regular"/>
                </a:rPr>
                <a:t>Mode                LastWriteTime     Length Name</a:t>
              </a:r>
              <a:endParaRPr sz="4600">
                <a:latin typeface="Calibri"/>
                <a:ea typeface="Calibri"/>
                <a:cs typeface="Calibri"/>
                <a:sym typeface="Calibri"/>
              </a:endParaRPr>
            </a:p>
            <a:p>
              <a:pPr lvl="2" indent="800826" defTabSz="914400">
                <a:defRPr sz="1800"/>
              </a:pPr>
              <a:r>
                <a:rPr sz="2400">
                  <a:solidFill>
                    <a:srgbClr val="FFFFFF"/>
                  </a:solidFill>
                  <a:latin typeface="Menlo Regular"/>
                  <a:ea typeface="Menlo Regular"/>
                  <a:cs typeface="Menlo Regular"/>
                  <a:sym typeface="Menlo Regular"/>
                </a:rPr>
                <a:t>----                -------------     ------ ----</a:t>
              </a:r>
              <a:endParaRPr sz="4600">
                <a:latin typeface="Calibri"/>
                <a:ea typeface="Calibri"/>
                <a:cs typeface="Calibri"/>
                <a:sym typeface="Calibri"/>
              </a:endParaRPr>
            </a:p>
            <a:p>
              <a:pPr lvl="2" indent="800826" defTabSz="914400">
                <a:defRPr sz="1800"/>
              </a:pPr>
              <a:r>
                <a:rPr sz="2400">
                  <a:solidFill>
                    <a:srgbClr val="FFFFFF"/>
                  </a:solidFill>
                  <a:latin typeface="Menlo Regular"/>
                  <a:ea typeface="Menlo Regular"/>
                  <a:cs typeface="Menlo Regular"/>
                  <a:sym typeface="Menlo Regular"/>
                </a:rPr>
                <a:t>d----          25-Feb-14  3:07 PM            roles</a:t>
              </a:r>
              <a:endParaRPr sz="2400">
                <a:solidFill>
                  <a:srgbClr val="FFFFFF"/>
                </a:solidFill>
                <a:latin typeface="Calibri"/>
                <a:ea typeface="Calibri"/>
                <a:cs typeface="Calibri"/>
                <a:sym typeface="Calibri"/>
              </a:endParaR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63"/>
                                        </p:tgtEl>
                                        <p:attrNameLst>
                                          <p:attrName>style.visibility</p:attrName>
                                        </p:attrNameLst>
                                      </p:cBhvr>
                                      <p:to>
                                        <p:strVal val="visible"/>
                                      </p:to>
                                    </p:set>
                                    <p:animEffect filter="fade" transition="in">
                                      <p:cBhvr>
                                        <p:cTn id="7" dur="1000"/>
                                        <p:tgtEl>
                                          <p:spTgt spid="6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63" grpId="1"/>
    </p:bldLst>
  </p:timing>
</p:sld>
</file>

<file path=ppt/slides/slide5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71" name="Group 6771"/>
          <p:cNvGrpSpPr/>
          <p:nvPr/>
        </p:nvGrpSpPr>
        <p:grpSpPr>
          <a:xfrm>
            <a:off x="7544535" y="2381248"/>
            <a:ext cx="7925577" cy="6172201"/>
            <a:chOff x="0" y="0"/>
            <a:chExt cx="7925575" cy="6172200"/>
          </a:xfrm>
        </p:grpSpPr>
        <p:sp>
          <p:nvSpPr>
            <p:cNvPr id="6769" name="Shape 6769"/>
            <p:cNvSpPr/>
            <p:nvPr/>
          </p:nvSpPr>
          <p:spPr>
            <a:xfrm>
              <a:off x="0" y="-1"/>
              <a:ext cx="7925577" cy="6144188"/>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4800">
                  <a:latin typeface="Arial"/>
                  <a:ea typeface="Arial"/>
                  <a:cs typeface="Arial"/>
                  <a:sym typeface="Arial"/>
                </a:defRPr>
              </a:pPr>
            </a:p>
          </p:txBody>
        </p:sp>
        <p:sp>
          <p:nvSpPr>
            <p:cNvPr id="6770" name="Shape 6770"/>
            <p:cNvSpPr/>
            <p:nvPr/>
          </p:nvSpPr>
          <p:spPr>
            <a:xfrm>
              <a:off x="0" y="-1"/>
              <a:ext cx="7925577" cy="617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200">
                  <a:solidFill>
                    <a:srgbClr val="008000"/>
                  </a:solidFill>
                  <a:latin typeface="Consolas"/>
                  <a:ea typeface="Consolas"/>
                  <a:cs typeface="Consolas"/>
                  <a:sym typeface="Consolas"/>
                </a:rPr>
                <a:t>name </a:t>
              </a:r>
              <a:r>
                <a:rPr sz="3200">
                  <a:solidFill>
                    <a:srgbClr val="BA2121"/>
                  </a:solidFill>
                  <a:latin typeface="Consolas"/>
                  <a:ea typeface="Consolas"/>
                  <a:cs typeface="Consolas"/>
                  <a:sym typeface="Consolas"/>
                </a:rPr>
                <a:t>"webserver"</a:t>
              </a:r>
              <a:endParaRPr sz="4800">
                <a:latin typeface="Calibri"/>
                <a:ea typeface="Calibri"/>
                <a:cs typeface="Calibri"/>
                <a:sym typeface="Calibri"/>
              </a:endParaRPr>
            </a:p>
            <a:p>
              <a:pPr lvl="0">
                <a:defRPr sz="1800"/>
              </a:pPr>
              <a:r>
                <a:rPr sz="3200">
                  <a:latin typeface="Consolas"/>
                  <a:ea typeface="Consolas"/>
                  <a:cs typeface="Consolas"/>
                  <a:sym typeface="Consolas"/>
                </a:rPr>
                <a:t>description </a:t>
              </a:r>
              <a:r>
                <a:rPr sz="3200">
                  <a:solidFill>
                    <a:srgbClr val="BA2121"/>
                  </a:solidFill>
                  <a:latin typeface="Consolas"/>
                  <a:ea typeface="Consolas"/>
                  <a:cs typeface="Consolas"/>
                  <a:sym typeface="Consolas"/>
                </a:rPr>
                <a:t>"Web Server"</a:t>
              </a:r>
              <a:endParaRPr sz="4800">
                <a:latin typeface="Calibri"/>
                <a:ea typeface="Calibri"/>
                <a:cs typeface="Calibri"/>
                <a:sym typeface="Calibri"/>
              </a:endParaRPr>
            </a:p>
            <a:p>
              <a:pPr lvl="0">
                <a:defRPr sz="1800"/>
              </a:pPr>
              <a:r>
                <a:rPr sz="3200">
                  <a:latin typeface="Consolas"/>
                  <a:ea typeface="Consolas"/>
                  <a:cs typeface="Consolas"/>
                  <a:sym typeface="Consolas"/>
                </a:rPr>
                <a:t>run_list </a:t>
              </a:r>
              <a:r>
                <a:rPr sz="3200">
                  <a:solidFill>
                    <a:srgbClr val="BA2121"/>
                  </a:solidFill>
                  <a:latin typeface="Consolas"/>
                  <a:ea typeface="Consolas"/>
                  <a:cs typeface="Consolas"/>
                  <a:sym typeface="Consolas"/>
                </a:rPr>
                <a:t>"recipe[iis_demo]"</a:t>
              </a:r>
              <a:endParaRPr sz="4800">
                <a:latin typeface="Calibri"/>
                <a:ea typeface="Calibri"/>
                <a:cs typeface="Calibri"/>
                <a:sym typeface="Calibri"/>
              </a:endParaRPr>
            </a:p>
            <a:p>
              <a:pPr lvl="0">
                <a:defRPr sz="1800"/>
              </a:pPr>
              <a:r>
                <a:rPr sz="3200">
                  <a:latin typeface="Consolas"/>
                  <a:ea typeface="Consolas"/>
                  <a:cs typeface="Consolas"/>
                  <a:sym typeface="Consolas"/>
                </a:rPr>
                <a:t>default_attributes({</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"iis_demo"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"sites"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"admin"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"port" </a:t>
              </a:r>
              <a:r>
                <a:rPr sz="3200">
                  <a:solidFill>
                    <a:srgbClr val="666666"/>
                  </a:solidFill>
                  <a:latin typeface="Consolas"/>
                  <a:ea typeface="Consolas"/>
                  <a:cs typeface="Consolas"/>
                  <a:sym typeface="Consolas"/>
                </a:rPr>
                <a:t>=&gt; 8000</a:t>
              </a:r>
              <a:endParaRPr sz="3200">
                <a:solidFill>
                  <a:srgbClr val="666666"/>
                </a:solidFill>
                <a:latin typeface="Consolas"/>
                <a:ea typeface="Consolas"/>
                <a:cs typeface="Consolas"/>
                <a:sym typeface="Consolas"/>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a:t>
              </a:r>
            </a:p>
          </p:txBody>
        </p:sp>
      </p:grpSp>
      <p:sp>
        <p:nvSpPr>
          <p:cNvPr id="6772" name="Shape 6772"/>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3200">
                <a:latin typeface="Courier"/>
                <a:ea typeface="Courier"/>
                <a:cs typeface="Courier"/>
                <a:sym typeface="Courier"/>
              </a:defRPr>
            </a:lvl1pPr>
          </a:lstStyle>
          <a:p>
            <a:pPr lvl="0">
              <a:defRPr b="0" sz="1800"/>
            </a:pPr>
            <a:r>
              <a:rPr b="1" sz="3200"/>
              <a:t>OPEN IN EDITOR:</a:t>
            </a:r>
          </a:p>
        </p:txBody>
      </p:sp>
      <p:sp>
        <p:nvSpPr>
          <p:cNvPr id="6773" name="Shape 6773"/>
          <p:cNvSpPr/>
          <p:nvPr/>
        </p:nvSpPr>
        <p:spPr>
          <a:xfrm>
            <a:off x="5048741" y="1600200"/>
            <a:ext cx="14657235" cy="762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500">
                <a:latin typeface="Courier"/>
                <a:ea typeface="Courier"/>
                <a:cs typeface="Courier"/>
                <a:sym typeface="Courier"/>
              </a:defRPr>
            </a:lvl1pPr>
          </a:lstStyle>
          <a:p>
            <a:pPr lvl="0">
              <a:defRPr sz="1800"/>
            </a:pPr>
            <a:r>
              <a:rPr sz="3500"/>
              <a:t>roles\webserver.rb</a:t>
            </a:r>
          </a:p>
        </p:txBody>
      </p:sp>
      <p:sp>
        <p:nvSpPr>
          <p:cNvPr id="6774" name="Shape 6774"/>
          <p:cNvSpPr/>
          <p:nvPr/>
        </p:nvSpPr>
        <p:spPr>
          <a:xfrm>
            <a:off x="6642748" y="85470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200">
                <a:latin typeface="Courier"/>
                <a:ea typeface="Courier"/>
                <a:cs typeface="Courier"/>
                <a:sym typeface="Courier"/>
              </a:defRPr>
            </a:lvl1pPr>
          </a:lstStyle>
          <a:p>
            <a:pPr lvl="0">
              <a:defRPr b="0" sz="1800"/>
            </a:pPr>
            <a:r>
              <a:rPr b="1" sz="3200"/>
              <a:t>SAVE FILE!</a:t>
            </a:r>
          </a:p>
        </p:txBody>
      </p:sp>
      <p:sp>
        <p:nvSpPr>
          <p:cNvPr id="6775" name="Shape 6775"/>
          <p:cNvSpPr/>
          <p:nvPr>
            <p:ph type="title"/>
          </p:nvPr>
        </p:nvSpPr>
        <p:spPr>
          <a:xfrm>
            <a:off x="800271" y="177800"/>
            <a:ext cx="14657235" cy="1117600"/>
          </a:xfrm>
          <a:prstGeom prst="rect">
            <a:avLst/>
          </a:prstGeom>
        </p:spPr>
        <p:txBody>
          <a:bodyPr lIns="0" tIns="0" rIns="0" bIns="0">
            <a:normAutofit fontScale="100000" lnSpcReduction="0"/>
          </a:bodyPr>
          <a:lstStyle>
            <a:lvl1pPr>
              <a:defRPr sz="6600"/>
            </a:lvl1pPr>
          </a:lstStyle>
          <a:p>
            <a:pPr lvl="0">
              <a:defRPr sz="1800">
                <a:solidFill>
                  <a:srgbClr val="000000"/>
                </a:solidFill>
                <a:effectLst/>
              </a:defRPr>
            </a:pPr>
            <a:r>
              <a:rPr sz="6600">
                <a:solidFill>
                  <a:srgbClr val="FFFFFF"/>
                </a:solidFill>
                <a:effectLst>
                  <a:outerShdw sx="100000" sy="100000" kx="0" ky="0" algn="b" rotWithShape="0" blurRad="38100" dist="38100" dir="2700000">
                    <a:srgbClr val="C0C0C0"/>
                  </a:outerShdw>
                </a:effectLst>
              </a:rPr>
              <a:t>Exercise:  Create the webserver role</a:t>
            </a:r>
          </a:p>
        </p:txBody>
      </p:sp>
      <p:sp>
        <p:nvSpPr>
          <p:cNvPr id="6776" name="Shape 6776"/>
          <p:cNvSpPr/>
          <p:nvPr>
            <p:ph type="body" idx="1"/>
          </p:nvPr>
        </p:nvSpPr>
        <p:spPr>
          <a:xfrm>
            <a:off x="800274" y="2381250"/>
            <a:ext cx="7023721" cy="5695950"/>
          </a:xfrm>
          <a:prstGeom prst="rect">
            <a:avLst/>
          </a:prstGeom>
        </p:spPr>
        <p:txBody>
          <a:bodyPr>
            <a:normAutofit fontScale="100000" lnSpcReduction="0"/>
          </a:bodyPr>
          <a:lstStyle/>
          <a:p>
            <a:pPr lvl="0" marL="944574" indent="-944574">
              <a:defRPr sz="1800"/>
            </a:pPr>
            <a:r>
              <a:rPr sz="4600"/>
              <a:t>A Role has a:</a:t>
            </a:r>
            <a:endParaRPr sz="4600"/>
          </a:p>
          <a:p>
            <a:pPr lvl="1" marL="1349614" indent="-944574">
              <a:defRPr sz="1800"/>
            </a:pPr>
            <a:r>
              <a:rPr sz="4600"/>
              <a:t>name</a:t>
            </a:r>
            <a:endParaRPr sz="4600"/>
          </a:p>
          <a:p>
            <a:pPr lvl="1" marL="1349614" indent="-944574">
              <a:defRPr sz="1800"/>
            </a:pPr>
            <a:r>
              <a:rPr sz="4600"/>
              <a:t>description</a:t>
            </a:r>
            <a:endParaRPr sz="4600"/>
          </a:p>
          <a:p>
            <a:pPr lvl="1" marL="1349614" indent="-944574">
              <a:defRPr sz="1800"/>
            </a:pPr>
            <a:r>
              <a:rPr sz="4600"/>
              <a:t>run_list</a:t>
            </a:r>
          </a:p>
        </p:txBody>
      </p:sp>
    </p:spTree>
  </p:cSld>
  <p:clrMapOvr>
    <a:masterClrMapping/>
  </p:clrMapOvr>
  <p:transition spd="med" advClick="1"/>
</p:sld>
</file>

<file path=ppt/slides/slide5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80" name="Group 6780"/>
          <p:cNvGrpSpPr/>
          <p:nvPr/>
        </p:nvGrpSpPr>
        <p:grpSpPr>
          <a:xfrm>
            <a:off x="7544535" y="2381248"/>
            <a:ext cx="7925577" cy="6172201"/>
            <a:chOff x="0" y="0"/>
            <a:chExt cx="7925575" cy="6172200"/>
          </a:xfrm>
        </p:grpSpPr>
        <p:sp>
          <p:nvSpPr>
            <p:cNvPr id="6778" name="Shape 6778"/>
            <p:cNvSpPr/>
            <p:nvPr/>
          </p:nvSpPr>
          <p:spPr>
            <a:xfrm>
              <a:off x="0" y="-1"/>
              <a:ext cx="7925577" cy="6144188"/>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4800">
                  <a:latin typeface="Arial"/>
                  <a:ea typeface="Arial"/>
                  <a:cs typeface="Arial"/>
                  <a:sym typeface="Arial"/>
                </a:defRPr>
              </a:pPr>
            </a:p>
          </p:txBody>
        </p:sp>
        <p:sp>
          <p:nvSpPr>
            <p:cNvPr id="6779" name="Shape 6779"/>
            <p:cNvSpPr/>
            <p:nvPr/>
          </p:nvSpPr>
          <p:spPr>
            <a:xfrm>
              <a:off x="0" y="-1"/>
              <a:ext cx="7925577" cy="617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3200">
                  <a:solidFill>
                    <a:srgbClr val="008000"/>
                  </a:solidFill>
                  <a:latin typeface="Consolas"/>
                  <a:ea typeface="Consolas"/>
                  <a:cs typeface="Consolas"/>
                  <a:sym typeface="Consolas"/>
                </a:rPr>
                <a:t>name </a:t>
              </a:r>
              <a:r>
                <a:rPr sz="3200">
                  <a:solidFill>
                    <a:srgbClr val="BA2121"/>
                  </a:solidFill>
                  <a:latin typeface="Consolas"/>
                  <a:ea typeface="Consolas"/>
                  <a:cs typeface="Consolas"/>
                  <a:sym typeface="Consolas"/>
                </a:rPr>
                <a:t>"webserver"</a:t>
              </a:r>
              <a:endParaRPr sz="4800">
                <a:latin typeface="Calibri"/>
                <a:ea typeface="Calibri"/>
                <a:cs typeface="Calibri"/>
                <a:sym typeface="Calibri"/>
              </a:endParaRPr>
            </a:p>
            <a:p>
              <a:pPr lvl="0">
                <a:defRPr sz="1800"/>
              </a:pPr>
              <a:r>
                <a:rPr sz="3200">
                  <a:latin typeface="Consolas"/>
                  <a:ea typeface="Consolas"/>
                  <a:cs typeface="Consolas"/>
                  <a:sym typeface="Consolas"/>
                </a:rPr>
                <a:t>description </a:t>
              </a:r>
              <a:r>
                <a:rPr sz="3200">
                  <a:solidFill>
                    <a:srgbClr val="BA2121"/>
                  </a:solidFill>
                  <a:latin typeface="Consolas"/>
                  <a:ea typeface="Consolas"/>
                  <a:cs typeface="Consolas"/>
                  <a:sym typeface="Consolas"/>
                </a:rPr>
                <a:t>"Web Server"</a:t>
              </a:r>
              <a:endParaRPr sz="4800">
                <a:latin typeface="Calibri"/>
                <a:ea typeface="Calibri"/>
                <a:cs typeface="Calibri"/>
                <a:sym typeface="Calibri"/>
              </a:endParaRPr>
            </a:p>
            <a:p>
              <a:pPr lvl="0">
                <a:defRPr sz="1800"/>
              </a:pPr>
              <a:r>
                <a:rPr sz="3200">
                  <a:latin typeface="Consolas"/>
                  <a:ea typeface="Consolas"/>
                  <a:cs typeface="Consolas"/>
                  <a:sym typeface="Consolas"/>
                </a:rPr>
                <a:t>run_list </a:t>
              </a:r>
              <a:r>
                <a:rPr sz="3200">
                  <a:solidFill>
                    <a:srgbClr val="BA2121"/>
                  </a:solidFill>
                  <a:latin typeface="Consolas"/>
                  <a:ea typeface="Consolas"/>
                  <a:cs typeface="Consolas"/>
                  <a:sym typeface="Consolas"/>
                </a:rPr>
                <a:t>"recipe[iis_demo]"</a:t>
              </a:r>
              <a:endParaRPr sz="4800">
                <a:latin typeface="Calibri"/>
                <a:ea typeface="Calibri"/>
                <a:cs typeface="Calibri"/>
                <a:sym typeface="Calibri"/>
              </a:endParaRPr>
            </a:p>
            <a:p>
              <a:pPr lvl="0">
                <a:defRPr sz="1800"/>
              </a:pPr>
              <a:r>
                <a:rPr sz="3200">
                  <a:latin typeface="Consolas"/>
                  <a:ea typeface="Consolas"/>
                  <a:cs typeface="Consolas"/>
                  <a:sym typeface="Consolas"/>
                </a:rPr>
                <a:t>default_attributes({</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“iis_demo"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"sites"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"admin" </a:t>
              </a:r>
              <a:r>
                <a:rPr sz="3200">
                  <a:solidFill>
                    <a:srgbClr val="666666"/>
                  </a:solidFill>
                  <a:latin typeface="Consolas"/>
                  <a:ea typeface="Consolas"/>
                  <a:cs typeface="Consolas"/>
                  <a:sym typeface="Consolas"/>
                </a:rPr>
                <a:t>=&gt; {</a:t>
              </a:r>
              <a:endParaRPr sz="4800">
                <a:latin typeface="Calibri"/>
                <a:ea typeface="Calibri"/>
                <a:cs typeface="Calibri"/>
                <a:sym typeface="Calibri"/>
              </a:endParaRPr>
            </a:p>
            <a:p>
              <a:pPr lvl="0">
                <a:defRPr sz="1800"/>
              </a:pPr>
              <a:r>
                <a:rPr sz="3200">
                  <a:latin typeface="Consolas"/>
                  <a:ea typeface="Consolas"/>
                  <a:cs typeface="Consolas"/>
                  <a:sym typeface="Consolas"/>
                </a:rPr>
                <a:t>        </a:t>
              </a:r>
              <a:r>
                <a:rPr sz="3200">
                  <a:solidFill>
                    <a:srgbClr val="BA2121"/>
                  </a:solidFill>
                  <a:latin typeface="Consolas"/>
                  <a:ea typeface="Consolas"/>
                  <a:cs typeface="Consolas"/>
                  <a:sym typeface="Consolas"/>
                </a:rPr>
                <a:t>"port" </a:t>
              </a:r>
              <a:r>
                <a:rPr sz="3200">
                  <a:solidFill>
                    <a:srgbClr val="666666"/>
                  </a:solidFill>
                  <a:latin typeface="Consolas"/>
                  <a:ea typeface="Consolas"/>
                  <a:cs typeface="Consolas"/>
                  <a:sym typeface="Consolas"/>
                </a:rPr>
                <a:t>=&gt; 8000</a:t>
              </a:r>
              <a:endParaRPr sz="3200">
                <a:solidFill>
                  <a:srgbClr val="666666"/>
                </a:solidFill>
                <a:latin typeface="Consolas"/>
                <a:ea typeface="Consolas"/>
                <a:cs typeface="Consolas"/>
                <a:sym typeface="Consolas"/>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  }</a:t>
              </a:r>
              <a:endParaRPr sz="4800">
                <a:latin typeface="Calibri"/>
                <a:ea typeface="Calibri"/>
                <a:cs typeface="Calibri"/>
                <a:sym typeface="Calibri"/>
              </a:endParaRPr>
            </a:p>
            <a:p>
              <a:pPr lvl="0">
                <a:defRPr sz="1800"/>
              </a:pPr>
              <a:r>
                <a:rPr sz="3200">
                  <a:latin typeface="Consolas"/>
                  <a:ea typeface="Consolas"/>
                  <a:cs typeface="Consolas"/>
                  <a:sym typeface="Consolas"/>
                </a:rPr>
                <a:t>})</a:t>
              </a:r>
            </a:p>
          </p:txBody>
        </p:sp>
      </p:grpSp>
      <p:sp>
        <p:nvSpPr>
          <p:cNvPr id="6781" name="Shape 6781"/>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b="1" sz="3200">
                <a:latin typeface="Courier"/>
                <a:ea typeface="Courier"/>
                <a:cs typeface="Courier"/>
                <a:sym typeface="Courier"/>
              </a:defRPr>
            </a:lvl1pPr>
          </a:lstStyle>
          <a:p>
            <a:pPr lvl="0">
              <a:defRPr b="0" sz="1800"/>
            </a:pPr>
            <a:r>
              <a:rPr b="1" sz="3200"/>
              <a:t>OPEN IN EDITOR:</a:t>
            </a:r>
          </a:p>
        </p:txBody>
      </p:sp>
      <p:sp>
        <p:nvSpPr>
          <p:cNvPr id="6782" name="Shape 6782"/>
          <p:cNvSpPr/>
          <p:nvPr/>
        </p:nvSpPr>
        <p:spPr>
          <a:xfrm>
            <a:off x="5048741" y="1600200"/>
            <a:ext cx="14657235" cy="762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a:defRPr sz="3500">
                <a:latin typeface="Courier"/>
                <a:ea typeface="Courier"/>
                <a:cs typeface="Courier"/>
                <a:sym typeface="Courier"/>
              </a:defRPr>
            </a:lvl1pPr>
          </a:lstStyle>
          <a:p>
            <a:pPr lvl="0">
              <a:defRPr sz="1800"/>
            </a:pPr>
            <a:r>
              <a:rPr sz="3500"/>
              <a:t>roles\webserver.rb</a:t>
            </a:r>
          </a:p>
        </p:txBody>
      </p:sp>
      <p:sp>
        <p:nvSpPr>
          <p:cNvPr id="6783" name="Shape 6783"/>
          <p:cNvSpPr/>
          <p:nvPr/>
        </p:nvSpPr>
        <p:spPr>
          <a:xfrm>
            <a:off x="6642748" y="85470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3200">
                <a:latin typeface="Courier"/>
                <a:ea typeface="Courier"/>
                <a:cs typeface="Courier"/>
                <a:sym typeface="Courier"/>
              </a:defRPr>
            </a:lvl1pPr>
          </a:lstStyle>
          <a:p>
            <a:pPr lvl="0">
              <a:defRPr b="0" sz="1800"/>
            </a:pPr>
            <a:r>
              <a:rPr b="1" sz="3200"/>
              <a:t>SAVE FILE!</a:t>
            </a:r>
          </a:p>
        </p:txBody>
      </p:sp>
      <p:sp>
        <p:nvSpPr>
          <p:cNvPr id="6784" name="Shape 6784"/>
          <p:cNvSpPr/>
          <p:nvPr>
            <p:ph type="title"/>
          </p:nvPr>
        </p:nvSpPr>
        <p:spPr>
          <a:xfrm>
            <a:off x="800271" y="177800"/>
            <a:ext cx="14657235" cy="1117600"/>
          </a:xfrm>
          <a:prstGeom prst="rect">
            <a:avLst/>
          </a:prstGeom>
        </p:spPr>
        <p:txBody>
          <a:bodyPr lIns="0" tIns="0" rIns="0" bIns="0">
            <a:normAutofit fontScale="100000" lnSpcReduction="0"/>
          </a:bodyPr>
          <a:lstStyle>
            <a:lvl1pPr>
              <a:defRPr sz="6600"/>
            </a:lvl1pPr>
          </a:lstStyle>
          <a:p>
            <a:pPr lvl="0">
              <a:defRPr sz="1800">
                <a:solidFill>
                  <a:srgbClr val="000000"/>
                </a:solidFill>
                <a:effectLst/>
              </a:defRPr>
            </a:pPr>
            <a:r>
              <a:rPr sz="6600">
                <a:solidFill>
                  <a:srgbClr val="FFFFFF"/>
                </a:solidFill>
                <a:effectLst>
                  <a:outerShdw sx="100000" sy="100000" kx="0" ky="0" algn="b" rotWithShape="0" blurRad="38100" dist="38100" dir="2700000">
                    <a:srgbClr val="C0C0C0"/>
                  </a:outerShdw>
                </a:effectLst>
              </a:rPr>
              <a:t>Exercise:  Create the webserver role</a:t>
            </a:r>
          </a:p>
        </p:txBody>
      </p:sp>
      <p:sp>
        <p:nvSpPr>
          <p:cNvPr id="6785" name="Shape 6785"/>
          <p:cNvSpPr/>
          <p:nvPr>
            <p:ph type="body" idx="1"/>
          </p:nvPr>
        </p:nvSpPr>
        <p:spPr>
          <a:xfrm>
            <a:off x="800274" y="2666999"/>
            <a:ext cx="6414183" cy="5943607"/>
          </a:xfrm>
          <a:prstGeom prst="rect">
            <a:avLst/>
          </a:prstGeom>
        </p:spPr>
        <p:txBody>
          <a:bodyPr>
            <a:normAutofit fontScale="100000" lnSpcReduction="0"/>
          </a:bodyPr>
          <a:lstStyle>
            <a:lvl1pPr marL="944574" indent="-944574"/>
          </a:lstStyle>
          <a:p>
            <a:pPr lvl="0">
              <a:defRPr sz="1800"/>
            </a:pPr>
            <a:r>
              <a:rPr sz="4600"/>
              <a:t>You can set default node attributes within a role.</a:t>
            </a:r>
          </a:p>
        </p:txBody>
      </p:sp>
      <p:sp>
        <p:nvSpPr>
          <p:cNvPr id="6786" name="Shape 6786"/>
          <p:cNvSpPr/>
          <p:nvPr/>
        </p:nvSpPr>
        <p:spPr>
          <a:xfrm>
            <a:off x="7671592" y="4038598"/>
            <a:ext cx="5067798" cy="4406156"/>
          </a:xfrm>
          <a:prstGeom prst="rect">
            <a:avLst/>
          </a:prstGeom>
          <a:ln w="50800">
            <a:solidFill>
              <a:srgbClr val="FF7F00"/>
            </a:solidFill>
            <a:miter/>
          </a:ln>
        </p:spPr>
        <p:txBody>
          <a:bodyPr lIns="0" tIns="0" rIns="0" bIns="0"/>
          <a:lstStyle/>
          <a:p>
            <a:pPr lvl="0" algn="ctr">
              <a:defRPr sz="3200">
                <a:latin typeface="Gill Sans"/>
                <a:ea typeface="Gill Sans"/>
                <a:cs typeface="Gill Sans"/>
                <a:sym typeface="Gill Sans"/>
              </a:defRPr>
            </a:pPr>
          </a:p>
        </p:txBody>
      </p:sp>
      <p:sp>
        <p:nvSpPr>
          <p:cNvPr id="6787" name="Shape 6787"/>
          <p:cNvSpPr/>
          <p:nvPr/>
        </p:nvSpPr>
        <p:spPr>
          <a:xfrm>
            <a:off x="7696951" y="2514600"/>
            <a:ext cx="6122000" cy="1466850"/>
          </a:xfrm>
          <a:prstGeom prst="rect">
            <a:avLst/>
          </a:prstGeom>
          <a:solidFill>
            <a:srgbClr val="FFFFFF">
              <a:alpha val="59999"/>
            </a:srgbClr>
          </a:solidFill>
          <a:ln w="12700">
            <a:miter lim="400000"/>
          </a:ln>
        </p:spPr>
        <p:txBody>
          <a:bodyPr lIns="0" tIns="0" rIns="0" bIns="0"/>
          <a:lstStyle/>
          <a:p>
            <a:pPr lvl="0" algn="ctr">
              <a:defRPr sz="3200">
                <a:latin typeface="Gill Sans"/>
                <a:ea typeface="Gill Sans"/>
                <a:cs typeface="Gill Sans"/>
                <a:sym typeface="Gill Sans"/>
              </a:defRPr>
            </a:pPr>
          </a:p>
        </p:txBody>
      </p:sp>
    </p:spTree>
  </p:cSld>
  <p:clrMapOvr>
    <a:masterClrMapping/>
  </p:clrMapOvr>
  <p:transition spd="med" advClick="1"/>
</p:sld>
</file>

<file path=ppt/slides/slide5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91" name="Group 6791"/>
          <p:cNvGrpSpPr/>
          <p:nvPr/>
        </p:nvGrpSpPr>
        <p:grpSpPr>
          <a:xfrm>
            <a:off x="812877" y="1854200"/>
            <a:ext cx="14657237" cy="1219200"/>
            <a:chOff x="0" y="0"/>
            <a:chExt cx="14657235" cy="1219200"/>
          </a:xfrm>
        </p:grpSpPr>
        <p:sp>
          <p:nvSpPr>
            <p:cNvPr id="6789" name="Shape 6789"/>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790" name="Shape 6790"/>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from file webserver.rb</a:t>
              </a:r>
            </a:p>
          </p:txBody>
        </p:sp>
      </p:grpSp>
      <p:sp>
        <p:nvSpPr>
          <p:cNvPr id="6792" name="Shape 679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role</a:t>
            </a:r>
          </a:p>
        </p:txBody>
      </p:sp>
      <p:grpSp>
        <p:nvGrpSpPr>
          <p:cNvPr id="6795" name="Group 6795"/>
          <p:cNvGrpSpPr/>
          <p:nvPr/>
        </p:nvGrpSpPr>
        <p:grpSpPr>
          <a:xfrm>
            <a:off x="800176" y="3644900"/>
            <a:ext cx="14657236" cy="4965700"/>
            <a:chOff x="0" y="0"/>
            <a:chExt cx="14657235" cy="4965700"/>
          </a:xfrm>
        </p:grpSpPr>
        <p:sp>
          <p:nvSpPr>
            <p:cNvPr id="6793" name="Shape 6793"/>
            <p:cNvSpPr/>
            <p:nvPr/>
          </p:nvSpPr>
          <p:spPr>
            <a:xfrm>
              <a:off x="-1" y="0"/>
              <a:ext cx="14657237" cy="4965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794" name="Shape 6794"/>
            <p:cNvSpPr/>
            <p:nvPr/>
          </p:nvSpPr>
          <p:spPr>
            <a:xfrm>
              <a:off x="-1" y="188594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Role webserver!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91"/>
                                        </p:tgtEl>
                                        <p:attrNameLst>
                                          <p:attrName>style.visibility</p:attrName>
                                        </p:attrNameLst>
                                      </p:cBhvr>
                                      <p:to>
                                        <p:strVal val="visible"/>
                                      </p:to>
                                    </p:set>
                                    <p:animEffect filter="fade" transition="in">
                                      <p:cBhvr>
                                        <p:cTn id="7" dur="1000"/>
                                        <p:tgtEl>
                                          <p:spTgt spid="6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91" grpId="1"/>
    </p:bldLst>
  </p:timing>
</p:sld>
</file>

<file path=ppt/slides/slide5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799" name="Group 6799"/>
          <p:cNvGrpSpPr/>
          <p:nvPr/>
        </p:nvGrpSpPr>
        <p:grpSpPr>
          <a:xfrm>
            <a:off x="812877" y="1854200"/>
            <a:ext cx="14657237" cy="1219200"/>
            <a:chOff x="0" y="0"/>
            <a:chExt cx="14657235" cy="1219200"/>
          </a:xfrm>
        </p:grpSpPr>
        <p:sp>
          <p:nvSpPr>
            <p:cNvPr id="6797" name="Shape 679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798" name="Shape 679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show webserver</a:t>
              </a:r>
            </a:p>
          </p:txBody>
        </p:sp>
      </p:grpSp>
      <p:sp>
        <p:nvSpPr>
          <p:cNvPr id="6800" name="Shape 6800"/>
          <p:cNvSpPr/>
          <p:nvPr/>
        </p:nvSpPr>
        <p:spPr>
          <a:xfrm>
            <a:off x="800176" y="444028"/>
            <a:ext cx="14657235" cy="851372"/>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6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Show the role with knife</a:t>
            </a:r>
          </a:p>
        </p:txBody>
      </p:sp>
      <p:grpSp>
        <p:nvGrpSpPr>
          <p:cNvPr id="6803" name="Group 6803"/>
          <p:cNvGrpSpPr/>
          <p:nvPr/>
        </p:nvGrpSpPr>
        <p:grpSpPr>
          <a:xfrm>
            <a:off x="800177" y="3162299"/>
            <a:ext cx="14657235" cy="5638801"/>
            <a:chOff x="0" y="0"/>
            <a:chExt cx="14657234" cy="5638800"/>
          </a:xfrm>
        </p:grpSpPr>
        <p:sp>
          <p:nvSpPr>
            <p:cNvPr id="6801" name="Shape 6801"/>
            <p:cNvSpPr/>
            <p:nvPr/>
          </p:nvSpPr>
          <p:spPr>
            <a:xfrm>
              <a:off x="0" y="190499"/>
              <a:ext cx="14657235" cy="52578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802" name="Shape 6802"/>
            <p:cNvSpPr/>
            <p:nvPr/>
          </p:nvSpPr>
          <p:spPr>
            <a:xfrm>
              <a:off x="0" y="-1"/>
              <a:ext cx="14657235" cy="563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800">
                  <a:solidFill>
                    <a:srgbClr val="FFFFFF"/>
                  </a:solidFill>
                  <a:latin typeface="Courier"/>
                  <a:ea typeface="Courier"/>
                  <a:cs typeface="Courier"/>
                  <a:sym typeface="Courier"/>
                </a:rPr>
                <a:t>chef_type:		role</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default_attributes:</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iis_demo:</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sites:</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admin:</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port: 8000</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description:		 Web Server</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env_run_lists:</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json_class:		Chef::Role</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name:			webserver</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override_attributes:</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run_list:			recipe[iis_demo]</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799"/>
                                        </p:tgtEl>
                                        <p:attrNameLst>
                                          <p:attrName>style.visibility</p:attrName>
                                        </p:attrNameLst>
                                      </p:cBhvr>
                                      <p:to>
                                        <p:strVal val="visible"/>
                                      </p:to>
                                    </p:set>
                                    <p:animEffect filter="fade" transition="in">
                                      <p:cBhvr>
                                        <p:cTn id="7" dur="1000"/>
                                        <p:tgtEl>
                                          <p:spTgt spid="6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99" grpId="1"/>
    </p:bldLst>
  </p:timing>
</p:sld>
</file>

<file path=ppt/slides/slide5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07" name="Group 6807"/>
          <p:cNvGrpSpPr/>
          <p:nvPr/>
        </p:nvGrpSpPr>
        <p:grpSpPr>
          <a:xfrm>
            <a:off x="812877" y="1930400"/>
            <a:ext cx="14657237" cy="1066800"/>
            <a:chOff x="0" y="0"/>
            <a:chExt cx="14657235" cy="1066800"/>
          </a:xfrm>
        </p:grpSpPr>
        <p:sp>
          <p:nvSpPr>
            <p:cNvPr id="6805" name="Shape 6805"/>
            <p:cNvSpPr/>
            <p:nvPr/>
          </p:nvSpPr>
          <p:spPr>
            <a:xfrm>
              <a:off x="-1" y="0"/>
              <a:ext cx="14657237" cy="1066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806" name="Shape 6806"/>
            <p:cNvSpPr/>
            <p:nvPr/>
          </p:nvSpPr>
          <p:spPr>
            <a:xfrm>
              <a:off x="-1" y="63500"/>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role 'run_list:recipe\[iis_demo\]'</a:t>
              </a:r>
            </a:p>
          </p:txBody>
        </p:sp>
      </p:grpSp>
      <p:sp>
        <p:nvSpPr>
          <p:cNvPr id="6808" name="Shape 6808"/>
          <p:cNvSpPr/>
          <p:nvPr>
            <p:ph type="title"/>
          </p:nvPr>
        </p:nvSpPr>
        <p:spPr>
          <a:xfrm>
            <a:off x="800271" y="177800"/>
            <a:ext cx="14657235" cy="1117600"/>
          </a:xfrm>
          <a:prstGeom prst="rect">
            <a:avLst/>
          </a:prstGeom>
        </p:spPr>
        <p:txBody>
          <a:bodyPr lIns="0" tIns="0" rIns="0" bIns="0">
            <a:normAutofit fontScale="100000" lnSpcReduction="0"/>
          </a:bodyPr>
          <a:lstStyle>
            <a:lvl1pPr>
              <a:defRPr sz="3500"/>
            </a:lvl1pPr>
          </a:lstStyle>
          <a:p>
            <a:pPr lvl="0">
              <a:defRPr sz="1800">
                <a:solidFill>
                  <a:srgbClr val="000000"/>
                </a:solidFill>
                <a:effectLst/>
              </a:defRPr>
            </a:pPr>
            <a:r>
              <a:rPr sz="3500">
                <a:solidFill>
                  <a:srgbClr val="FFFFFF"/>
                </a:solidFill>
                <a:effectLst>
                  <a:outerShdw sx="100000" sy="100000" kx="0" ky="0" algn="b" rotWithShape="0" blurRad="38100" dist="38100" dir="2700000">
                    <a:srgbClr val="C0C0C0"/>
                  </a:outerShdw>
                </a:effectLst>
              </a:rPr>
              <a:t>Exercise: Search for the roles that have recipe[iis_demo] in their run list</a:t>
            </a:r>
          </a:p>
        </p:txBody>
      </p:sp>
      <p:grpSp>
        <p:nvGrpSpPr>
          <p:cNvPr id="6811" name="Group 6811"/>
          <p:cNvGrpSpPr/>
          <p:nvPr/>
        </p:nvGrpSpPr>
        <p:grpSpPr>
          <a:xfrm>
            <a:off x="800177" y="3435349"/>
            <a:ext cx="14657235" cy="5613401"/>
            <a:chOff x="0" y="0"/>
            <a:chExt cx="14657234" cy="5613400"/>
          </a:xfrm>
        </p:grpSpPr>
        <p:sp>
          <p:nvSpPr>
            <p:cNvPr id="6809" name="Shape 6809"/>
            <p:cNvSpPr/>
            <p:nvPr/>
          </p:nvSpPr>
          <p:spPr>
            <a:xfrm>
              <a:off x="0" y="209549"/>
              <a:ext cx="14657235" cy="51943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6810" name="Shape 6810"/>
            <p:cNvSpPr/>
            <p:nvPr/>
          </p:nvSpPr>
          <p:spPr>
            <a:xfrm>
              <a:off x="0" y="-1"/>
              <a:ext cx="14657235" cy="561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400">
                  <a:solidFill>
                    <a:srgbClr val="FFFFFF"/>
                  </a:solidFill>
                  <a:latin typeface="Courier"/>
                  <a:ea typeface="Courier"/>
                  <a:cs typeface="Courier"/>
                  <a:sym typeface="Courier"/>
                </a:rPr>
                <a:t>1 items found</a:t>
              </a:r>
              <a:endParaRPr sz="4800">
                <a:solidFill>
                  <a:srgbClr val="FFFFFF"/>
                </a:solidFill>
                <a:latin typeface="Calibri"/>
                <a:ea typeface="Calibri"/>
                <a:cs typeface="Calibri"/>
                <a:sym typeface="Calibri"/>
              </a:endParaRPr>
            </a:p>
            <a:p>
              <a:pPr lvl="0">
                <a:defRPr sz="1800"/>
              </a:pPr>
              <a:endParaRPr sz="24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chef_type:		role</a:t>
              </a:r>
              <a:endParaRPr sz="24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default_attributes:</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iis_demo:</a:t>
              </a:r>
              <a:endParaRPr sz="24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sites:</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admin:</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        port: 8000</a:t>
              </a:r>
              <a:endParaRPr sz="24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description:	Web Server</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env_run_lists:</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json_class:	Chef::Role</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name:		webserver</a:t>
              </a:r>
              <a:endParaRPr sz="24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override_attributes:</a:t>
              </a:r>
              <a:endParaRPr sz="4800">
                <a:solidFill>
                  <a:srgbClr val="FFFFFF"/>
                </a:solidFill>
                <a:latin typeface="Calibri"/>
                <a:ea typeface="Calibri"/>
                <a:cs typeface="Calibri"/>
                <a:sym typeface="Calibri"/>
              </a:endParaRPr>
            </a:p>
            <a:p>
              <a:pPr lvl="0">
                <a:defRPr sz="1800"/>
              </a:pPr>
              <a:r>
                <a:rPr sz="2400">
                  <a:solidFill>
                    <a:srgbClr val="FFFFFF"/>
                  </a:solidFill>
                  <a:latin typeface="Courier"/>
                  <a:ea typeface="Courier"/>
                  <a:cs typeface="Courier"/>
                  <a:sym typeface="Courier"/>
                </a:rPr>
                <a:t>run_list:		recipe[iis_demo]</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807"/>
                                        </p:tgtEl>
                                        <p:attrNameLst>
                                          <p:attrName>style.visibility</p:attrName>
                                        </p:attrNameLst>
                                      </p:cBhvr>
                                      <p:to>
                                        <p:strVal val="visible"/>
                                      </p:to>
                                    </p:set>
                                    <p:animEffect filter="fade" transition="in">
                                      <p:cBhvr>
                                        <p:cTn id="7" dur="1000"/>
                                        <p:tgtEl>
                                          <p:spTgt spid="6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07" grpId="1"/>
    </p:bldLst>
  </p:timing>
</p:sld>
</file>

<file path=ppt/slides/slide50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815" name="Shape 6815"/>
          <p:cNvSpPr/>
          <p:nvPr/>
        </p:nvSpPr>
        <p:spPr>
          <a:xfrm>
            <a:off x="825500" y="1854200"/>
            <a:ext cx="15087600" cy="12192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558800">
              <a:defRPr sz="1800"/>
            </a:pPr>
            <a:r>
              <a:rPr sz="2400">
                <a:solidFill>
                  <a:srgbClr val="FFFFFF"/>
                </a:solidFill>
                <a:latin typeface="Courier"/>
                <a:ea typeface="Courier"/>
                <a:cs typeface="Courier"/>
                <a:sym typeface="Courier"/>
              </a:rPr>
              <a:t>$ knife node run_list add node1 "role[webserver]" -a "recipe[apache]"</a:t>
            </a:r>
            <a:endParaRPr sz="2400">
              <a:solidFill>
                <a:srgbClr val="FFFFFF"/>
              </a:solidFill>
              <a:latin typeface="Courier"/>
              <a:ea typeface="Courier"/>
              <a:cs typeface="Courier"/>
              <a:sym typeface="Courier"/>
            </a:endParaRPr>
          </a:p>
          <a:p>
            <a:pPr lvl="0" defTabSz="558800">
              <a:defRPr sz="1800"/>
            </a:pPr>
            <a:r>
              <a:rPr sz="2400">
                <a:solidFill>
                  <a:srgbClr val="FFFFFF"/>
                </a:solidFill>
                <a:latin typeface="Courier"/>
                <a:ea typeface="Courier"/>
                <a:cs typeface="Courier"/>
                <a:sym typeface="Courier"/>
              </a:rPr>
              <a:t>$ knife node run_list remove node1 "recipe[apache]"</a:t>
            </a:r>
          </a:p>
        </p:txBody>
      </p:sp>
      <p:sp>
        <p:nvSpPr>
          <p:cNvPr id="6816" name="Shape 6816"/>
          <p:cNvSpPr/>
          <p:nvPr>
            <p:ph type="title"/>
          </p:nvPr>
        </p:nvSpPr>
        <p:spPr>
          <a:prstGeom prst="rect">
            <a:avLst/>
          </a:prstGeom>
        </p:spPr>
        <p:txBody>
          <a:bodyPr/>
          <a:lstStyle>
            <a:lvl1pPr defTabSz="284987">
              <a:defRPr sz="3672">
                <a:effectLst>
                  <a:outerShdw sx="100000" sy="100000" kx="0" ky="0" algn="b" rotWithShape="0" blurRad="25908" dist="12954" dir="2700000">
                    <a:srgbClr val="000000">
                      <a:alpha val="75000"/>
                    </a:srgbClr>
                  </a:outerShdw>
                </a:effectLst>
              </a:defRPr>
            </a:lvl1pPr>
          </a:lstStyle>
          <a:p>
            <a:pPr lvl="0">
              <a:defRPr b="0" sz="1800">
                <a:solidFill>
                  <a:srgbClr val="000000"/>
                </a:solidFill>
                <a:effectLst/>
              </a:defRPr>
            </a:pPr>
            <a:r>
              <a:rPr b="1" sz="3672">
                <a:solidFill>
                  <a:srgbClr val="FFFFFF"/>
                </a:solidFill>
                <a:effectLst>
                  <a:outerShdw sx="100000" sy="100000" kx="0" ky="0" algn="b" rotWithShape="0" blurRad="25908" dist="12954" dir="2700000">
                    <a:srgbClr val="000000">
                      <a:alpha val="75000"/>
                    </a:srgbClr>
                  </a:outerShdw>
                </a:effectLst>
              </a:rPr>
              <a:t>Exercise: Replace recipe[apache] with role[webserver] in run list</a:t>
            </a:r>
          </a:p>
        </p:txBody>
      </p:sp>
      <p:sp>
        <p:nvSpPr>
          <p:cNvPr id="6817" name="Shape 6817"/>
          <p:cNvSpPr/>
          <p:nvPr/>
        </p:nvSpPr>
        <p:spPr>
          <a:xfrm>
            <a:off x="819348" y="3670300"/>
            <a:ext cx="15151101" cy="21844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0" tIns="0" rIns="0" bIns="0">
            <a:spAutoFit/>
          </a:bodyPr>
          <a:lstStyle/>
          <a:p>
            <a:pPr lvl="0" defTabSz="558800">
              <a:buClr>
                <a:srgbClr val="DE5F31"/>
              </a:buClr>
              <a:defRPr sz="1800"/>
            </a:pPr>
            <a:r>
              <a:rPr sz="2800">
                <a:solidFill>
                  <a:srgbClr val="FFFFFF"/>
                </a:solidFill>
                <a:latin typeface="Courier"/>
                <a:ea typeface="Courier"/>
                <a:cs typeface="Courier"/>
                <a:sym typeface="Courier"/>
              </a:rPr>
              <a:t>node1:</a:t>
            </a:r>
            <a:endParaRPr sz="2800">
              <a:solidFill>
                <a:srgbClr val="FFFFFF"/>
              </a:solidFill>
              <a:latin typeface="Courier"/>
              <a:ea typeface="Courier"/>
              <a:cs typeface="Courier"/>
              <a:sym typeface="Courier"/>
            </a:endParaRPr>
          </a:p>
          <a:p>
            <a:pPr lvl="0" defTabSz="558800">
              <a:buClr>
                <a:srgbClr val="DE5F31"/>
              </a:buClr>
              <a:defRPr sz="1800"/>
            </a:pPr>
            <a:r>
              <a:rPr sz="2800">
                <a:solidFill>
                  <a:srgbClr val="FFFFFF"/>
                </a:solidFill>
                <a:latin typeface="Courier"/>
                <a:ea typeface="Courier"/>
                <a:cs typeface="Courier"/>
                <a:sym typeface="Courier"/>
              </a:rPr>
              <a:t>  run_list:</a:t>
            </a:r>
            <a:endParaRPr sz="2800">
              <a:solidFill>
                <a:srgbClr val="FFFFFF"/>
              </a:solidFill>
              <a:latin typeface="Courier"/>
              <a:ea typeface="Courier"/>
              <a:cs typeface="Courier"/>
              <a:sym typeface="Courier"/>
            </a:endParaRPr>
          </a:p>
          <a:p>
            <a:pPr lvl="0" defTabSz="558800">
              <a:buClr>
                <a:srgbClr val="DE5F31"/>
              </a:buClr>
              <a:defRPr sz="1800"/>
            </a:pPr>
            <a:r>
              <a:rPr sz="2800">
                <a:solidFill>
                  <a:srgbClr val="FFFFFF"/>
                </a:solidFill>
                <a:latin typeface="Courier"/>
                <a:ea typeface="Courier"/>
                <a:cs typeface="Courier"/>
                <a:sym typeface="Courier"/>
              </a:rPr>
              <a:t>    role[webserver]</a:t>
            </a:r>
            <a:endParaRPr sz="2800">
              <a:solidFill>
                <a:srgbClr val="FFFFFF"/>
              </a:solidFill>
              <a:latin typeface="Courier"/>
              <a:ea typeface="Courier"/>
              <a:cs typeface="Courier"/>
              <a:sym typeface="Courier"/>
            </a:endParaRPr>
          </a:p>
          <a:p>
            <a:pPr lvl="0" defTabSz="558800">
              <a:buClr>
                <a:srgbClr val="DE5F31"/>
              </a:buClr>
              <a:defRPr sz="1800"/>
            </a:pPr>
            <a:r>
              <a:rPr sz="2800">
                <a:solidFill>
                  <a:srgbClr val="FFFFFF"/>
                </a:solidFill>
                <a:latin typeface="Courier"/>
                <a:ea typeface="Courier"/>
                <a:cs typeface="Courier"/>
                <a:sym typeface="Courier"/>
              </a:rPr>
              <a:t>    recipe[motd]</a:t>
            </a:r>
            <a:endParaRPr sz="2800">
              <a:solidFill>
                <a:srgbClr val="FFFFFF"/>
              </a:solidFill>
              <a:latin typeface="Courier"/>
              <a:ea typeface="Courier"/>
              <a:cs typeface="Courier"/>
              <a:sym typeface="Courier"/>
            </a:endParaRPr>
          </a:p>
          <a:p>
            <a:pPr lvl="0" defTabSz="558800">
              <a:buClr>
                <a:srgbClr val="DE5F31"/>
              </a:buClr>
              <a:defRPr sz="1800"/>
            </a:pPr>
            <a:r>
              <a:rPr sz="2800">
                <a:solidFill>
                  <a:srgbClr val="FFFFFF"/>
                </a:solidFill>
                <a:latin typeface="Courier"/>
                <a:ea typeface="Courier"/>
                <a:cs typeface="Courier"/>
                <a:sym typeface="Courier"/>
              </a:rPr>
              <a:t>    recipe[users]</a:t>
            </a:r>
          </a:p>
        </p:txBody>
      </p:sp>
      <p:sp>
        <p:nvSpPr>
          <p:cNvPr id="6818" name="Shape 681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8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5" grpId="1"/>
    </p:bldLst>
  </p:timing>
</p:sld>
</file>

<file path=ppt/slides/slide5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2" name="Shape 6822"/>
          <p:cNvSpPr/>
          <p:nvPr>
            <p:ph type="title"/>
          </p:nvPr>
        </p:nvSpPr>
        <p:spPr>
          <a:xfrm>
            <a:off x="800271" y="177800"/>
            <a:ext cx="14657235" cy="1117600"/>
          </a:xfrm>
          <a:prstGeom prst="rect">
            <a:avLst/>
          </a:prstGeom>
        </p:spPr>
        <p:txBody>
          <a:bodyPr lIns="0" tIns="0" rIns="0" bIns="0">
            <a:normAutofit fontScale="100000" lnSpcReduction="0"/>
          </a:bodyPr>
          <a:lstStyle>
            <a:lvl1pPr defTabSz="685800">
              <a:defRPr sz="3600">
                <a:effectLst>
                  <a:outerShdw sx="100000" sy="100000" kx="0" ky="0" algn="b" rotWithShape="0" blurRad="25400" dist="28575" dir="2700000">
                    <a:srgbClr val="C0C0C0"/>
                  </a:outerShdw>
                </a:effectLst>
              </a:defRPr>
            </a:lvl1pPr>
          </a:lstStyle>
          <a:p>
            <a:pPr lvl="0">
              <a:defRPr sz="1800">
                <a:solidFill>
                  <a:srgbClr val="000000"/>
                </a:solidFill>
                <a:effectLst/>
              </a:defRPr>
            </a:pPr>
            <a:r>
              <a:rPr sz="3600">
                <a:solidFill>
                  <a:srgbClr val="FFFFFF"/>
                </a:solidFill>
                <a:effectLst>
                  <a:outerShdw sx="100000" sy="100000" kx="0" ky="0" algn="b" rotWithShape="0" blurRad="25400" dist="28575" dir="2700000">
                    <a:srgbClr val="C0C0C0"/>
                  </a:outerShdw>
                </a:effectLst>
              </a:rPr>
              <a:t>Exercise: Replace recipe[iis_demo] with role[webserver] in run list</a:t>
            </a:r>
          </a:p>
        </p:txBody>
      </p:sp>
      <p:sp>
        <p:nvSpPr>
          <p:cNvPr id="6823" name="Shape 6823"/>
          <p:cNvSpPr/>
          <p:nvPr>
            <p:ph type="body" idx="1"/>
          </p:nvPr>
        </p:nvSpPr>
        <p:spPr>
          <a:xfrm>
            <a:off x="800177" y="1879600"/>
            <a:ext cx="7557218" cy="6731000"/>
          </a:xfrm>
          <a:prstGeom prst="rect">
            <a:avLst/>
          </a:prstGeom>
        </p:spPr>
        <p:txBody>
          <a:bodyPr>
            <a:normAutofit fontScale="100000" lnSpcReduction="0"/>
          </a:bodyPr>
          <a:lstStyle/>
          <a:p>
            <a:pPr lvl="0" marL="578529" indent="-578529">
              <a:defRPr sz="1800"/>
            </a:pPr>
            <a:r>
              <a:rPr sz="3600"/>
              <a:t>Click the ‘Nodes’ tab then select node ‘node1’</a:t>
            </a:r>
            <a:endParaRPr sz="3600"/>
          </a:p>
          <a:p>
            <a:pPr lvl="0" marL="578529" indent="-578529">
              <a:defRPr sz="1800"/>
            </a:pPr>
            <a:r>
              <a:rPr sz="3600"/>
              <a:t>Click ‘Edit Run List’ from left navigation bar</a:t>
            </a:r>
            <a:endParaRPr sz="3600"/>
          </a:p>
          <a:p>
            <a:pPr lvl="0" marL="578529" indent="-578529">
              <a:defRPr sz="1800"/>
            </a:pPr>
            <a:r>
              <a:rPr sz="3600"/>
              <a:t>Drag ‘iis_demo’ over from ‘Current Run List’ to ‘Available Recipes’ </a:t>
            </a:r>
            <a:endParaRPr sz="3600"/>
          </a:p>
          <a:p>
            <a:pPr lvl="0" marL="578529" indent="-578529">
              <a:defRPr sz="1800"/>
            </a:pPr>
            <a:r>
              <a:rPr sz="3600"/>
              <a:t>Drag ‘webserver’ over from ‘Available Roles’ to the top of ‘Current Run List’ </a:t>
            </a:r>
            <a:endParaRPr sz="3600"/>
          </a:p>
          <a:p>
            <a:pPr lvl="0" marL="578529" indent="-578529">
              <a:defRPr sz="1800"/>
            </a:pPr>
            <a:r>
              <a:rPr sz="3600"/>
              <a:t>Click ‘Save Run List’</a:t>
            </a:r>
          </a:p>
        </p:txBody>
      </p:sp>
      <p:pic>
        <p:nvPicPr>
          <p:cNvPr id="6824" name="image105.png"/>
          <p:cNvPicPr/>
          <p:nvPr/>
        </p:nvPicPr>
        <p:blipFill>
          <a:blip r:embed="rId2">
            <a:extLst/>
          </a:blip>
          <a:stretch>
            <a:fillRect/>
          </a:stretch>
        </p:blipFill>
        <p:spPr>
          <a:xfrm>
            <a:off x="8966992" y="1524000"/>
            <a:ext cx="7137402" cy="7340600"/>
          </a:xfrm>
          <a:prstGeom prst="rect">
            <a:avLst/>
          </a:prstGeom>
          <a:ln w="12700">
            <a:miter lim="400000"/>
          </a:ln>
        </p:spPr>
      </p:pic>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1" name="Shape 214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Declarative Interface to Resources</a:t>
            </a:r>
          </a:p>
        </p:txBody>
      </p:sp>
      <p:sp>
        <p:nvSpPr>
          <p:cNvPr id="2142" name="Shape 214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You define the policy in your Chef configuration</a:t>
            </a:r>
            <a:endParaRPr sz="4600"/>
          </a:p>
          <a:p>
            <a:pPr lvl="0" marL="944574" indent="-944574">
              <a:defRPr sz="1800"/>
            </a:pPr>
            <a:r>
              <a:rPr sz="4600"/>
              <a:t>Your policy states what state each resource should be in, but not how to get there</a:t>
            </a:r>
            <a:endParaRPr sz="4600"/>
          </a:p>
          <a:p>
            <a:pPr lvl="0" marL="944574" indent="-944574">
              <a:defRPr sz="1800"/>
            </a:pPr>
            <a:r>
              <a:rPr sz="4600"/>
              <a:t>Chef-client will pull the policy from the Chef Server and enforce the policy on the Node</a:t>
            </a:r>
          </a:p>
        </p:txBody>
      </p:sp>
    </p:spTree>
  </p:cSld>
  <p:clrMapOvr>
    <a:masterClrMapping/>
  </p:clrMapOvr>
  <p:transition spd="med" advClick="1"/>
</p:sld>
</file>

<file path=ppt/slides/slide5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28" name="Group 6828"/>
          <p:cNvGrpSpPr/>
          <p:nvPr/>
        </p:nvGrpSpPr>
        <p:grpSpPr>
          <a:xfrm>
            <a:off x="800176" y="1854200"/>
            <a:ext cx="14657236" cy="1219200"/>
            <a:chOff x="0" y="0"/>
            <a:chExt cx="14657235" cy="1219200"/>
          </a:xfrm>
        </p:grpSpPr>
        <p:sp>
          <p:nvSpPr>
            <p:cNvPr id="6826" name="Shape 6826"/>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27" name="Shape 6827"/>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6829" name="Shape 682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832" name="Group 6832"/>
          <p:cNvGrpSpPr/>
          <p:nvPr/>
        </p:nvGrpSpPr>
        <p:grpSpPr>
          <a:xfrm>
            <a:off x="800177" y="3505199"/>
            <a:ext cx="14657235" cy="5245101"/>
            <a:chOff x="0" y="0"/>
            <a:chExt cx="14657234" cy="5245100"/>
          </a:xfrm>
        </p:grpSpPr>
        <p:sp>
          <p:nvSpPr>
            <p:cNvPr id="6830" name="Shape 6830"/>
            <p:cNvSpPr/>
            <p:nvPr/>
          </p:nvSpPr>
          <p:spPr>
            <a:xfrm>
              <a:off x="0" y="139699"/>
              <a:ext cx="14657235" cy="49657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31" name="Shape 6831"/>
            <p:cNvSpPr/>
            <p:nvPr/>
          </p:nvSpPr>
          <p:spPr>
            <a:xfrm>
              <a:off x="0" y="-1"/>
              <a:ext cx="14657235" cy="5245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[2014-02-25T09:44:14-08:00] INFO: Run List is [role[webserver], recipe[hosts], recipe[users]]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[2014-02-25T09:44:14-08:00] INFO: Run List expands to [iis_demo, hosts, users]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[2014-02-25T09:44:14-08:00] INFO: Starting Chef Run for node1</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[2014-02-25T09:44:14-08:00] INFO: Running start handlers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[2014-02-25T09:44:14-08:00] INFO: Start handlers complete.</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resolving cookbooks for run list: ["iis_demo", "hosts", "users"]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[2014-02-25T09:44:15-08:00] INFO: Loading cookbooks [datacenter, hosts, iis_demo, users]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Synchronizing Cookbooks:</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iis_demo</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hosts</a:t>
              </a:r>
            </a:p>
          </p:txBody>
        </p:sp>
      </p:grpSp>
      <p:sp>
        <p:nvSpPr>
          <p:cNvPr id="6833" name="Shape 6833"/>
          <p:cNvSpPr/>
          <p:nvPr/>
        </p:nvSpPr>
        <p:spPr>
          <a:xfrm>
            <a:off x="790812" y="3810000"/>
            <a:ext cx="14619128" cy="14478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sld>
</file>

<file path=ppt/slides/slide5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7" name="Shape 683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840" name="Group 6840"/>
          <p:cNvGrpSpPr/>
          <p:nvPr/>
        </p:nvGrpSpPr>
        <p:grpSpPr>
          <a:xfrm>
            <a:off x="800177" y="3079749"/>
            <a:ext cx="14657235" cy="6007101"/>
            <a:chOff x="0" y="0"/>
            <a:chExt cx="14657234" cy="6007100"/>
          </a:xfrm>
        </p:grpSpPr>
        <p:sp>
          <p:nvSpPr>
            <p:cNvPr id="6838" name="Shape 6838"/>
            <p:cNvSpPr/>
            <p:nvPr/>
          </p:nvSpPr>
          <p:spPr>
            <a:xfrm>
              <a:off x="0" y="196849"/>
              <a:ext cx="14657235" cy="56134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1600">
                  <a:solidFill>
                    <a:srgbClr val="FFFFFF"/>
                  </a:solidFill>
                  <a:latin typeface="Courier"/>
                  <a:ea typeface="Courier"/>
                  <a:cs typeface="Courier"/>
                  <a:sym typeface="Courier"/>
                </a:defRPr>
              </a:pPr>
            </a:p>
          </p:txBody>
        </p:sp>
        <p:sp>
          <p:nvSpPr>
            <p:cNvPr id="6839" name="Shape 6839"/>
            <p:cNvSpPr/>
            <p:nvPr/>
          </p:nvSpPr>
          <p:spPr>
            <a:xfrm>
              <a:off x="0" y="-1"/>
              <a:ext cx="14657235" cy="6007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1600">
                  <a:solidFill>
                    <a:srgbClr val="FFFFFF"/>
                  </a:solidFill>
                  <a:latin typeface="Courier"/>
                  <a:ea typeface="Courier"/>
                  <a:cs typeface="Courier"/>
                  <a:sym typeface="Courier"/>
                </a:rPr>
                <a:t>[2014-02-25T09:44:18-08:00] INFO: directory[C:\inetpub\wwwroot\admin] created directory C:\inetpub\wwwroot\admin</a:t>
              </a:r>
              <a:endParaRPr sz="4800">
                <a:solidFill>
                  <a:srgbClr val="FFFFFF"/>
                </a:solidFill>
                <a:latin typeface="Calibri"/>
                <a:ea typeface="Calibri"/>
                <a:cs typeface="Calibri"/>
                <a:sym typeface="Calibri"/>
              </a:endParaRPr>
            </a:p>
            <a:p>
              <a:pPr lvl="0">
                <a:defRPr sz="1800"/>
              </a:pPr>
              <a:endParaRPr sz="16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create new directory C:\inetpub\wwwroot\admin</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powershell_script[create app pool for admin] action run[2014-02-25T09:44:18-08:00] INFO: Processing powershell_script[create app pool for admin] action run (iis_demo::default line 24)</a:t>
              </a:r>
              <a:endParaRPr sz="4800">
                <a:solidFill>
                  <a:srgbClr val="FFFFFF"/>
                </a:solidFill>
                <a:latin typeface="Calibri"/>
                <a:ea typeface="Calibri"/>
                <a:cs typeface="Calibri"/>
                <a:sym typeface="Calibri"/>
              </a:endParaRPr>
            </a:p>
            <a:p>
              <a:pPr lvl="0">
                <a:defRPr sz="1800"/>
              </a:pPr>
              <a:endParaRPr sz="16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Name                     State        Applications</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admin                    Started</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[2014-02-25T09:44:19-08:00] INFO: powershell_script[create app pool for admin] ran successfully</a:t>
              </a:r>
              <a:endParaRPr sz="4800">
                <a:solidFill>
                  <a:srgbClr val="FFFFFF"/>
                </a:solidFill>
                <a:latin typeface="Calibri"/>
                <a:ea typeface="Calibri"/>
                <a:cs typeface="Calibri"/>
                <a:sym typeface="Calibri"/>
              </a:endParaRPr>
            </a:p>
            <a:p>
              <a:pPr lvl="0">
                <a:defRPr sz="1800"/>
              </a:pPr>
              <a:endParaRPr sz="16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execute "powershell.exe" -NoLogo -NonInteractive -NoProfile -ExecutionPolicy RemoteSigned -InputFormat None -File"C:/Users/chef/AppData/Local/Temp/2/chef-script20140225-2140-1dltsrt.ps1"</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powershell_script[new website for admin] action run[2014-02-25T09:44:19-08:00] INFO: Processing powershell_script[new website for admin] action run (iis_demo::default line 29)</a:t>
              </a:r>
              <a:endParaRPr sz="4800">
                <a:solidFill>
                  <a:srgbClr val="FFFFFF"/>
                </a:solidFill>
                <a:latin typeface="Calibri"/>
                <a:ea typeface="Calibri"/>
                <a:cs typeface="Calibri"/>
                <a:sym typeface="Calibri"/>
              </a:endParaRPr>
            </a:p>
            <a:p>
              <a:pPr lvl="0">
                <a:defRPr sz="1800"/>
              </a:pPr>
              <a:endParaRPr sz="16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Name             ID   State      Physical Path                  Bindings</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   -----      -------------                  --------</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admin            8718 Started    C:\inetpub\wwwroot\admin       http *:8000:</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7409</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                 7</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[2014-02-25T09:44:20-08:00] INFO: powershell_script[new website for admin] ran successfully</a:t>
              </a:r>
              <a:endParaRPr sz="4800">
                <a:solidFill>
                  <a:srgbClr val="FFFFFF"/>
                </a:solidFill>
                <a:latin typeface="Calibri"/>
                <a:ea typeface="Calibri"/>
                <a:cs typeface="Calibri"/>
                <a:sym typeface="Calibri"/>
              </a:endParaRPr>
            </a:p>
            <a:p>
              <a:pPr lvl="0">
                <a:defRPr sz="1800"/>
              </a:pPr>
              <a:r>
                <a:rPr sz="1600">
                  <a:solidFill>
                    <a:srgbClr val="FFFFFF"/>
                  </a:solidFill>
                  <a:latin typeface="Courier"/>
                  <a:ea typeface="Courier"/>
                  <a:cs typeface="Courier"/>
                  <a:sym typeface="Courier"/>
                </a:rPr>
                <a:t>...</a:t>
              </a:r>
            </a:p>
          </p:txBody>
        </p:sp>
      </p:grpSp>
      <p:sp>
        <p:nvSpPr>
          <p:cNvPr id="6841" name="Shape 6841"/>
          <p:cNvSpPr/>
          <p:nvPr/>
        </p:nvSpPr>
        <p:spPr>
          <a:xfrm>
            <a:off x="812879" y="8382000"/>
            <a:ext cx="14619128" cy="381000"/>
          </a:xfrm>
          <a:prstGeom prst="rect">
            <a:avLst/>
          </a:prstGeom>
          <a:ln w="63500">
            <a:solidFill>
              <a:srgbClr val="FD9A00"/>
            </a:solidFill>
            <a:miter/>
          </a:ln>
        </p:spPr>
        <p:txBody>
          <a:bodyPr lIns="0" tIns="0" rIns="0" bIns="0"/>
          <a:lstStyle/>
          <a:p>
            <a:pPr lvl="0" algn="ctr">
              <a:defRPr sz="3200">
                <a:latin typeface="Gill Sans"/>
                <a:ea typeface="Gill Sans"/>
                <a:cs typeface="Gill Sans"/>
                <a:sym typeface="Gill Sans"/>
              </a:defRPr>
            </a:pPr>
          </a:p>
        </p:txBody>
      </p:sp>
      <p:grpSp>
        <p:nvGrpSpPr>
          <p:cNvPr id="6844" name="Group 6844"/>
          <p:cNvGrpSpPr/>
          <p:nvPr/>
        </p:nvGrpSpPr>
        <p:grpSpPr>
          <a:xfrm>
            <a:off x="800176" y="1854200"/>
            <a:ext cx="14657236" cy="1219200"/>
            <a:chOff x="0" y="0"/>
            <a:chExt cx="14657235" cy="1219200"/>
          </a:xfrm>
        </p:grpSpPr>
        <p:sp>
          <p:nvSpPr>
            <p:cNvPr id="6842" name="Shape 6842"/>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43" name="Shape 6843"/>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Tree>
  </p:cSld>
  <p:clrMapOvr>
    <a:masterClrMapping/>
  </p:clrMapOvr>
  <p:transition spd="med" advClick="1"/>
</p:sld>
</file>

<file path=ppt/slides/slide5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50" name="Group 6850"/>
          <p:cNvGrpSpPr/>
          <p:nvPr/>
        </p:nvGrpSpPr>
        <p:grpSpPr>
          <a:xfrm>
            <a:off x="9437073" y="4038599"/>
            <a:ext cx="6566544" cy="4711701"/>
            <a:chOff x="0" y="0"/>
            <a:chExt cx="6566543" cy="4711700"/>
          </a:xfrm>
        </p:grpSpPr>
        <p:sp>
          <p:nvSpPr>
            <p:cNvPr id="6848" name="Shape 6848"/>
            <p:cNvSpPr/>
            <p:nvPr/>
          </p:nvSpPr>
          <p:spPr>
            <a:xfrm>
              <a:off x="-1" y="0"/>
              <a:ext cx="6566544" cy="47117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4800">
                  <a:latin typeface="Arial"/>
                  <a:ea typeface="Arial"/>
                  <a:cs typeface="Arial"/>
                  <a:sym typeface="Arial"/>
                </a:defRPr>
              </a:pPr>
            </a:p>
          </p:txBody>
        </p:sp>
        <p:sp>
          <p:nvSpPr>
            <p:cNvPr id="6849" name="Shape 6849"/>
            <p:cNvSpPr/>
            <p:nvPr/>
          </p:nvSpPr>
          <p:spPr>
            <a:xfrm>
              <a:off x="-1" y="-1"/>
              <a:ext cx="6566544" cy="4686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defTabSz="914400">
                <a:defRPr sz="1800"/>
              </a:pPr>
              <a:r>
                <a:rPr sz="3100">
                  <a:latin typeface="Courier"/>
                  <a:ea typeface="Courier"/>
                  <a:cs typeface="Courier"/>
                  <a:sym typeface="Courier"/>
                </a:rPr>
                <a:t>default_attributes({</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r>
                <a:rPr sz="3100">
                  <a:solidFill>
                    <a:srgbClr val="BA2121"/>
                  </a:solidFill>
                  <a:latin typeface="Courier"/>
                  <a:ea typeface="Courier"/>
                  <a:cs typeface="Courier"/>
                  <a:sym typeface="Courier"/>
                </a:rPr>
                <a:t>"iis_demo"</a:t>
              </a:r>
              <a:r>
                <a:rPr sz="3100">
                  <a:latin typeface="Courier"/>
                  <a:ea typeface="Courier"/>
                  <a:cs typeface="Courier"/>
                  <a:sym typeface="Courier"/>
                </a:rPr>
                <a:t> </a:t>
              </a:r>
              <a:r>
                <a:rPr sz="3100">
                  <a:solidFill>
                    <a:srgbClr val="666666"/>
                  </a:solidFill>
                  <a:latin typeface="Courier"/>
                  <a:ea typeface="Courier"/>
                  <a:cs typeface="Courier"/>
                  <a:sym typeface="Courier"/>
                </a:rPr>
                <a:t>=&gt;</a:t>
              </a: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r>
                <a:rPr sz="3100">
                  <a:solidFill>
                    <a:srgbClr val="BA2121"/>
                  </a:solidFill>
                  <a:latin typeface="Courier"/>
                  <a:ea typeface="Courier"/>
                  <a:cs typeface="Courier"/>
                  <a:sym typeface="Courier"/>
                </a:rPr>
                <a:t>"sites"</a:t>
              </a:r>
              <a:r>
                <a:rPr sz="3100">
                  <a:latin typeface="Courier"/>
                  <a:ea typeface="Courier"/>
                  <a:cs typeface="Courier"/>
                  <a:sym typeface="Courier"/>
                </a:rPr>
                <a:t> </a:t>
              </a:r>
              <a:r>
                <a:rPr sz="3100">
                  <a:solidFill>
                    <a:srgbClr val="666666"/>
                  </a:solidFill>
                  <a:latin typeface="Courier"/>
                  <a:ea typeface="Courier"/>
                  <a:cs typeface="Courier"/>
                  <a:sym typeface="Courier"/>
                </a:rPr>
                <a:t>=&gt;</a:t>
              </a: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r>
                <a:rPr sz="3100">
                  <a:solidFill>
                    <a:srgbClr val="BA2121"/>
                  </a:solidFill>
                  <a:latin typeface="Courier"/>
                  <a:ea typeface="Courier"/>
                  <a:cs typeface="Courier"/>
                  <a:sym typeface="Courier"/>
                </a:rPr>
                <a:t>"admin"</a:t>
              </a:r>
              <a:r>
                <a:rPr sz="3100">
                  <a:latin typeface="Courier"/>
                  <a:ea typeface="Courier"/>
                  <a:cs typeface="Courier"/>
                  <a:sym typeface="Courier"/>
                </a:rPr>
                <a:t> </a:t>
              </a:r>
              <a:r>
                <a:rPr sz="3100">
                  <a:solidFill>
                    <a:srgbClr val="666666"/>
                  </a:solidFill>
                  <a:latin typeface="Courier"/>
                  <a:ea typeface="Courier"/>
                  <a:cs typeface="Courier"/>
                  <a:sym typeface="Courier"/>
                </a:rPr>
                <a:t>=&gt;</a:t>
              </a: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r>
                <a:rPr sz="3100">
                  <a:solidFill>
                    <a:srgbClr val="BA2121"/>
                  </a:solidFill>
                  <a:latin typeface="Courier"/>
                  <a:ea typeface="Courier"/>
                  <a:cs typeface="Courier"/>
                  <a:sym typeface="Courier"/>
                </a:rPr>
                <a:t>"port"</a:t>
              </a:r>
              <a:r>
                <a:rPr sz="3100">
                  <a:latin typeface="Courier"/>
                  <a:ea typeface="Courier"/>
                  <a:cs typeface="Courier"/>
                  <a:sym typeface="Courier"/>
                </a:rPr>
                <a:t> </a:t>
              </a:r>
              <a:r>
                <a:rPr sz="3100">
                  <a:solidFill>
                    <a:srgbClr val="666666"/>
                  </a:solidFill>
                  <a:latin typeface="Courier"/>
                  <a:ea typeface="Courier"/>
                  <a:cs typeface="Courier"/>
                  <a:sym typeface="Courier"/>
                </a:rPr>
                <a:t>=&gt;</a:t>
              </a:r>
              <a:r>
                <a:rPr sz="3100">
                  <a:latin typeface="Courier"/>
                  <a:ea typeface="Courier"/>
                  <a:cs typeface="Courier"/>
                  <a:sym typeface="Courier"/>
                </a:rPr>
                <a:t> </a:t>
              </a:r>
              <a:r>
                <a:rPr sz="3100">
                  <a:solidFill>
                    <a:srgbClr val="666666"/>
                  </a:solidFill>
                  <a:latin typeface="Courier"/>
                  <a:ea typeface="Courier"/>
                  <a:cs typeface="Courier"/>
                  <a:sym typeface="Courier"/>
                </a:rPr>
                <a:t>8000</a:t>
              </a:r>
              <a:endParaRPr sz="3100">
                <a:latin typeface="Calibri"/>
                <a:ea typeface="Calibri"/>
                <a:cs typeface="Calibri"/>
                <a:sym typeface="Calibri"/>
              </a:endParaRPr>
            </a:p>
            <a:p>
              <a:pPr lvl="0" defTabSz="914400">
                <a:defRPr sz="1800"/>
              </a:pP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  }</a:t>
              </a:r>
              <a:endParaRPr sz="4800">
                <a:latin typeface="Calibri"/>
                <a:ea typeface="Calibri"/>
                <a:cs typeface="Calibri"/>
                <a:sym typeface="Calibri"/>
              </a:endParaRPr>
            </a:p>
            <a:p>
              <a:pPr lvl="0" defTabSz="914400">
                <a:defRPr sz="1800"/>
              </a:pPr>
              <a:r>
                <a:rPr sz="3100">
                  <a:latin typeface="Courier"/>
                  <a:ea typeface="Courier"/>
                  <a:cs typeface="Courier"/>
                  <a:sym typeface="Courier"/>
                </a:rPr>
                <a:t>})</a:t>
              </a:r>
            </a:p>
          </p:txBody>
        </p:sp>
      </p:grpSp>
      <p:sp>
        <p:nvSpPr>
          <p:cNvPr id="6851" name="Shape 6851"/>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Node Attributes that are hashes are merged</a:t>
            </a:r>
          </a:p>
        </p:txBody>
      </p:sp>
      <p:sp>
        <p:nvSpPr>
          <p:cNvPr id="6852" name="Shape 6852"/>
          <p:cNvSpPr/>
          <p:nvPr>
            <p:ph type="body" idx="1"/>
          </p:nvPr>
        </p:nvSpPr>
        <p:spPr>
          <a:xfrm>
            <a:off x="1917887" y="6400800"/>
            <a:ext cx="5842571" cy="736600"/>
          </a:xfrm>
          <a:prstGeom prst="rect">
            <a:avLst/>
          </a:prstGeom>
        </p:spPr>
        <p:txBody>
          <a:bodyPr>
            <a:normAutofit fontScale="100000" lnSpcReduction="0"/>
          </a:bodyPr>
          <a:lstStyle>
            <a:lvl1pPr marL="944574" indent="-944574"/>
          </a:lstStyle>
          <a:p>
            <a:pPr lvl="0">
              <a:defRPr sz="1800"/>
            </a:pPr>
            <a:r>
              <a:rPr sz="4600"/>
              <a:t>While our role has...</a:t>
            </a:r>
          </a:p>
        </p:txBody>
      </p:sp>
      <p:sp>
        <p:nvSpPr>
          <p:cNvPr id="6853" name="Shape 6853"/>
          <p:cNvSpPr/>
          <p:nvPr/>
        </p:nvSpPr>
        <p:spPr>
          <a:xfrm>
            <a:off x="1803575" y="1650999"/>
            <a:ext cx="12637735" cy="13770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016000" indent="-1016000" defTabSz="914400">
              <a:spcBef>
                <a:spcPts val="1200"/>
              </a:spcBef>
              <a:buClr>
                <a:srgbClr val="ED781C"/>
              </a:buClr>
              <a:buSzPct val="100000"/>
              <a:buFont typeface="Arial"/>
              <a:buChar char="•"/>
              <a:defRPr sz="4800">
                <a:latin typeface="Arial"/>
                <a:ea typeface="Arial"/>
                <a:cs typeface="Arial"/>
                <a:sym typeface="Arial"/>
              </a:defRPr>
            </a:lvl1pPr>
          </a:lstStyle>
          <a:p>
            <a:pPr lvl="0">
              <a:defRPr sz="1800"/>
            </a:pPr>
            <a:r>
              <a:rPr sz="4800"/>
              <a:t>The iis_demo cookbooks attribute file contains:</a:t>
            </a:r>
          </a:p>
        </p:txBody>
      </p:sp>
      <p:grpSp>
        <p:nvGrpSpPr>
          <p:cNvPr id="6856" name="Group 6856"/>
          <p:cNvGrpSpPr/>
          <p:nvPr/>
        </p:nvGrpSpPr>
        <p:grpSpPr>
          <a:xfrm>
            <a:off x="254025" y="2368549"/>
            <a:ext cx="15749539" cy="1574801"/>
            <a:chOff x="0" y="0"/>
            <a:chExt cx="15749537" cy="1574800"/>
          </a:xfrm>
        </p:grpSpPr>
        <p:sp>
          <p:nvSpPr>
            <p:cNvPr id="6854" name="Shape 6854"/>
            <p:cNvSpPr/>
            <p:nvPr/>
          </p:nvSpPr>
          <p:spPr>
            <a:xfrm>
              <a:off x="0" y="0"/>
              <a:ext cx="15749539" cy="15748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4800">
                  <a:latin typeface="Arial"/>
                  <a:ea typeface="Arial"/>
                  <a:cs typeface="Arial"/>
                  <a:sym typeface="Arial"/>
                </a:defRPr>
              </a:pPr>
            </a:p>
          </p:txBody>
        </p:sp>
        <p:sp>
          <p:nvSpPr>
            <p:cNvPr id="6855" name="Shape 6855"/>
            <p:cNvSpPr/>
            <p:nvPr/>
          </p:nvSpPr>
          <p:spPr>
            <a:xfrm>
              <a:off x="0" y="-1"/>
              <a:ext cx="15749539" cy="1422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t">
              <a:spAutoFit/>
            </a:bodyPr>
            <a:lstStyle/>
            <a:p>
              <a:pPr lvl="0" defTabSz="914400">
                <a:defRPr sz="1800"/>
              </a:pPr>
              <a:r>
                <a:rPr sz="3200">
                  <a:latin typeface="Courier"/>
                  <a:ea typeface="Courier"/>
                  <a:cs typeface="Courier"/>
                  <a:sym typeface="Courier"/>
                </a:rPr>
                <a:t>Default</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"iis_demo"</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"sites"</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"clowns"</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666666"/>
                  </a:solidFill>
                  <a:latin typeface="Courier"/>
                  <a:ea typeface="Courier"/>
                  <a:cs typeface="Courier"/>
                  <a:sym typeface="Courier"/>
                </a:rPr>
                <a:t>=</a:t>
              </a:r>
              <a:r>
                <a:rPr sz="3200">
                  <a:latin typeface="Courier"/>
                  <a:ea typeface="Courier"/>
                  <a:cs typeface="Courier"/>
                  <a:sym typeface="Courier"/>
                </a:rPr>
                <a:t> { </a:t>
              </a:r>
              <a:r>
                <a:rPr sz="3200">
                  <a:solidFill>
                    <a:srgbClr val="BA2121"/>
                  </a:solidFill>
                  <a:latin typeface="Courier"/>
                  <a:ea typeface="Courier"/>
                  <a:cs typeface="Courier"/>
                  <a:sym typeface="Courier"/>
                </a:rPr>
                <a:t>"port"</a:t>
              </a:r>
              <a:r>
                <a:rPr sz="3200">
                  <a:latin typeface="Courier"/>
                  <a:ea typeface="Courier"/>
                  <a:cs typeface="Courier"/>
                  <a:sym typeface="Courier"/>
                </a:rPr>
                <a:t> </a:t>
              </a:r>
              <a:r>
                <a:rPr sz="3200">
                  <a:solidFill>
                    <a:srgbClr val="666666"/>
                  </a:solidFill>
                  <a:latin typeface="Courier"/>
                  <a:ea typeface="Courier"/>
                  <a:cs typeface="Courier"/>
                  <a:sym typeface="Courier"/>
                </a:rPr>
                <a:t>=&gt;</a:t>
              </a:r>
              <a:r>
                <a:rPr sz="3200">
                  <a:latin typeface="Courier"/>
                  <a:ea typeface="Courier"/>
                  <a:cs typeface="Courier"/>
                  <a:sym typeface="Courier"/>
                </a:rPr>
                <a:t> </a:t>
              </a:r>
              <a:r>
                <a:rPr sz="3200">
                  <a:solidFill>
                    <a:srgbClr val="666666"/>
                  </a:solidFill>
                  <a:latin typeface="Courier"/>
                  <a:ea typeface="Courier"/>
                  <a:cs typeface="Courier"/>
                  <a:sym typeface="Courier"/>
                </a:rPr>
                <a:t>80</a:t>
              </a:r>
              <a:r>
                <a:rPr sz="3200">
                  <a:latin typeface="Courier"/>
                  <a:ea typeface="Courier"/>
                  <a:cs typeface="Courier"/>
                  <a:sym typeface="Courier"/>
                </a:rPr>
                <a:t> }</a:t>
              </a:r>
              <a:endParaRPr sz="4800">
                <a:latin typeface="Calibri"/>
                <a:ea typeface="Calibri"/>
                <a:cs typeface="Calibri"/>
                <a:sym typeface="Calibri"/>
              </a:endParaRPr>
            </a:p>
            <a:p>
              <a:pPr lvl="0" defTabSz="914400">
                <a:defRPr sz="1800"/>
              </a:pPr>
              <a:r>
                <a:rPr sz="3200">
                  <a:latin typeface="Courier"/>
                  <a:ea typeface="Courier"/>
                  <a:cs typeface="Courier"/>
                  <a:sym typeface="Courier"/>
                </a:rPr>
                <a:t>Default</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"iis_demo"</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"sites"</a:t>
              </a:r>
              <a:r>
                <a:rPr sz="3200">
                  <a:solidFill>
                    <a:srgbClr val="666666"/>
                  </a:solidFill>
                  <a:latin typeface="Courier"/>
                  <a:ea typeface="Courier"/>
                  <a:cs typeface="Courier"/>
                  <a:sym typeface="Courier"/>
                </a:rPr>
                <a:t>][</a:t>
              </a:r>
              <a:r>
                <a:rPr sz="3200">
                  <a:solidFill>
                    <a:srgbClr val="BA2121"/>
                  </a:solidFill>
                  <a:latin typeface="Courier"/>
                  <a:ea typeface="Courier"/>
                  <a:cs typeface="Courier"/>
                  <a:sym typeface="Courier"/>
                </a:rPr>
                <a:t>"bears"</a:t>
              </a:r>
              <a:r>
                <a:rPr sz="3200">
                  <a:solidFill>
                    <a:srgbClr val="666666"/>
                  </a:solidFill>
                  <a:latin typeface="Courier"/>
                  <a:ea typeface="Courier"/>
                  <a:cs typeface="Courier"/>
                  <a:sym typeface="Courier"/>
                </a:rPr>
                <a:t>]</a:t>
              </a:r>
              <a:r>
                <a:rPr sz="3200">
                  <a:latin typeface="Courier"/>
                  <a:ea typeface="Courier"/>
                  <a:cs typeface="Courier"/>
                  <a:sym typeface="Courier"/>
                </a:rPr>
                <a:t> </a:t>
              </a:r>
              <a:r>
                <a:rPr sz="3200">
                  <a:solidFill>
                    <a:srgbClr val="666666"/>
                  </a:solidFill>
                  <a:latin typeface="Courier"/>
                  <a:ea typeface="Courier"/>
                  <a:cs typeface="Courier"/>
                  <a:sym typeface="Courier"/>
                </a:rPr>
                <a:t>=</a:t>
              </a:r>
              <a:r>
                <a:rPr sz="3200">
                  <a:latin typeface="Courier"/>
                  <a:ea typeface="Courier"/>
                  <a:cs typeface="Courier"/>
                  <a:sym typeface="Courier"/>
                </a:rPr>
                <a:t> { </a:t>
              </a:r>
              <a:r>
                <a:rPr sz="3200">
                  <a:solidFill>
                    <a:srgbClr val="BA2121"/>
                  </a:solidFill>
                  <a:latin typeface="Courier"/>
                  <a:ea typeface="Courier"/>
                  <a:cs typeface="Courier"/>
                  <a:sym typeface="Courier"/>
                </a:rPr>
                <a:t>"port"</a:t>
              </a:r>
              <a:r>
                <a:rPr sz="3200">
                  <a:latin typeface="Courier"/>
                  <a:ea typeface="Courier"/>
                  <a:cs typeface="Courier"/>
                  <a:sym typeface="Courier"/>
                </a:rPr>
                <a:t> </a:t>
              </a:r>
              <a:r>
                <a:rPr sz="3200">
                  <a:solidFill>
                    <a:srgbClr val="666666"/>
                  </a:solidFill>
                  <a:latin typeface="Courier"/>
                  <a:ea typeface="Courier"/>
                  <a:cs typeface="Courier"/>
                  <a:sym typeface="Courier"/>
                </a:rPr>
                <a:t>=&gt;</a:t>
              </a:r>
              <a:r>
                <a:rPr sz="3200">
                  <a:latin typeface="Courier"/>
                  <a:ea typeface="Courier"/>
                  <a:cs typeface="Courier"/>
                  <a:sym typeface="Courier"/>
                </a:rPr>
                <a:t> </a:t>
              </a:r>
              <a:r>
                <a:rPr sz="3200">
                  <a:solidFill>
                    <a:srgbClr val="666666"/>
                  </a:solidFill>
                  <a:latin typeface="Courier"/>
                  <a:ea typeface="Courier"/>
                  <a:cs typeface="Courier"/>
                  <a:sym typeface="Courier"/>
                </a:rPr>
                <a:t>81</a:t>
              </a:r>
              <a:r>
                <a:rPr sz="3200">
                  <a:latin typeface="Courier"/>
                  <a:ea typeface="Courier"/>
                  <a:cs typeface="Courier"/>
                  <a:sym typeface="Courier"/>
                </a:rPr>
                <a:t> }</a:t>
              </a:r>
            </a:p>
          </p:txBody>
        </p:sp>
      </p:grpSp>
    </p:spTree>
  </p:cSld>
  <p:clrMapOvr>
    <a:masterClrMapping/>
  </p:clrMapOvr>
  <p:transition spd="med" advClick="1"/>
</p:sld>
</file>

<file path=ppt/slides/slide5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62" name="Group 6862"/>
          <p:cNvGrpSpPr/>
          <p:nvPr/>
        </p:nvGrpSpPr>
        <p:grpSpPr>
          <a:xfrm>
            <a:off x="812877" y="1962150"/>
            <a:ext cx="14657237" cy="1003300"/>
            <a:chOff x="0" y="0"/>
            <a:chExt cx="14657235" cy="1003300"/>
          </a:xfrm>
        </p:grpSpPr>
        <p:sp>
          <p:nvSpPr>
            <p:cNvPr id="6860" name="Shape 6860"/>
            <p:cNvSpPr/>
            <p:nvPr/>
          </p:nvSpPr>
          <p:spPr>
            <a:xfrm>
              <a:off x="-1" y="0"/>
              <a:ext cx="14657237" cy="10033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200">
                  <a:solidFill>
                    <a:srgbClr val="FFFFFF"/>
                  </a:solidFill>
                  <a:latin typeface="Courier"/>
                  <a:ea typeface="Courier"/>
                  <a:cs typeface="Courier"/>
                  <a:sym typeface="Courier"/>
                </a:defRPr>
              </a:pPr>
            </a:p>
          </p:txBody>
        </p:sp>
        <p:sp>
          <p:nvSpPr>
            <p:cNvPr id="6861" name="Shape 6861"/>
            <p:cNvSpPr/>
            <p:nvPr/>
          </p:nvSpPr>
          <p:spPr>
            <a:xfrm>
              <a:off x="-1" y="31749"/>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node 'role:webserver' -a iis_demo.sites</a:t>
              </a:r>
            </a:p>
          </p:txBody>
        </p:sp>
      </p:grpSp>
      <p:sp>
        <p:nvSpPr>
          <p:cNvPr id="6863" name="Shape 6863"/>
          <p:cNvSpPr/>
          <p:nvPr>
            <p:ph type="title"/>
          </p:nvPr>
        </p:nvSpPr>
        <p:spPr>
          <a:xfrm>
            <a:off x="800271" y="177800"/>
            <a:ext cx="14657235" cy="1117600"/>
          </a:xfrm>
          <a:prstGeom prst="rect">
            <a:avLst/>
          </a:prstGeom>
        </p:spPr>
        <p:txBody>
          <a:bodyPr lIns="0" tIns="0" rIns="0" bIns="0">
            <a:normAutofit fontScale="100000" lnSpcReduction="0"/>
          </a:bodyPr>
          <a:lstStyle>
            <a:lvl1pPr defTabSz="740662">
              <a:defRPr sz="3500">
                <a:effectLst>
                  <a:outerShdw sx="100000" sy="100000" kx="0" ky="0" algn="b" rotWithShape="0" blurRad="25400" dist="30861"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25400" dist="30861" dir="2700000">
                    <a:srgbClr val="C0C0C0"/>
                  </a:outerShdw>
                </a:effectLst>
              </a:rPr>
              <a:t>Exercise: Search for the IIS sites attribute on all nodes with the role webserver</a:t>
            </a:r>
          </a:p>
        </p:txBody>
      </p:sp>
      <p:grpSp>
        <p:nvGrpSpPr>
          <p:cNvPr id="6866" name="Group 6866"/>
          <p:cNvGrpSpPr/>
          <p:nvPr/>
        </p:nvGrpSpPr>
        <p:grpSpPr>
          <a:xfrm>
            <a:off x="800177" y="3111498"/>
            <a:ext cx="14657235" cy="5664201"/>
            <a:chOff x="0" y="0"/>
            <a:chExt cx="14657234" cy="5664200"/>
          </a:xfrm>
        </p:grpSpPr>
        <p:sp>
          <p:nvSpPr>
            <p:cNvPr id="6864" name="Shape 6864"/>
            <p:cNvSpPr/>
            <p:nvPr/>
          </p:nvSpPr>
          <p:spPr>
            <a:xfrm>
              <a:off x="0" y="165100"/>
              <a:ext cx="14657235" cy="53340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65" name="Shape 6865"/>
            <p:cNvSpPr/>
            <p:nvPr/>
          </p:nvSpPr>
          <p:spPr>
            <a:xfrm>
              <a:off x="0" y="-1"/>
              <a:ext cx="14657235" cy="566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3400">
                  <a:solidFill>
                    <a:srgbClr val="FFFFFF"/>
                  </a:solidFill>
                  <a:latin typeface="Courier"/>
                  <a:ea typeface="Courier"/>
                  <a:cs typeface="Courier"/>
                  <a:sym typeface="Courier"/>
                </a:rPr>
                <a:t>1 items found</a:t>
              </a:r>
              <a:endParaRPr sz="4800">
                <a:solidFill>
                  <a:srgbClr val="FFFFFF"/>
                </a:solidFill>
                <a:latin typeface="Calibri"/>
                <a:ea typeface="Calibri"/>
                <a:cs typeface="Calibri"/>
                <a:sym typeface="Calibri"/>
              </a:endParaRPr>
            </a:p>
            <a:p>
              <a:pPr lvl="0" defTabSz="914400">
                <a:defRPr sz="1800"/>
              </a:pPr>
              <a:endParaRPr sz="34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node1:</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iis_demo.sites:</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admin:</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port: 8000</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bears:</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port: 81</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clowns:</a:t>
              </a:r>
              <a:endParaRPr sz="4800">
                <a:solidFill>
                  <a:srgbClr val="FFFFFF"/>
                </a:solidFill>
                <a:latin typeface="Calibri"/>
                <a:ea typeface="Calibri"/>
                <a:cs typeface="Calibri"/>
                <a:sym typeface="Calibri"/>
              </a:endParaRPr>
            </a:p>
            <a:p>
              <a:pPr lvl="0" defTabSz="914400">
                <a:defRPr sz="1800"/>
              </a:pPr>
              <a:r>
                <a:rPr sz="3400">
                  <a:solidFill>
                    <a:srgbClr val="FFFFFF"/>
                  </a:solidFill>
                  <a:latin typeface="Courier"/>
                  <a:ea typeface="Courier"/>
                  <a:cs typeface="Courier"/>
                  <a:sym typeface="Courier"/>
                </a:rPr>
                <a:t>      port: 80</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862"/>
                                        </p:tgtEl>
                                        <p:attrNameLst>
                                          <p:attrName>style.visibility</p:attrName>
                                        </p:attrNameLst>
                                      </p:cBhvr>
                                      <p:to>
                                        <p:strVal val="visible"/>
                                      </p:to>
                                    </p:set>
                                    <p:animEffect filter="fade" transition="in">
                                      <p:cBhvr>
                                        <p:cTn id="7" dur="1000"/>
                                        <p:tgtEl>
                                          <p:spTgt spid="68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62" grpId="1"/>
    </p:bldLst>
  </p:timing>
</p:sld>
</file>

<file path=ppt/slides/slide5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72" name="Group 6872"/>
          <p:cNvGrpSpPr/>
          <p:nvPr/>
        </p:nvGrpSpPr>
        <p:grpSpPr>
          <a:xfrm>
            <a:off x="7544534" y="2381249"/>
            <a:ext cx="7925579" cy="5892801"/>
            <a:chOff x="-1" y="0"/>
            <a:chExt cx="7925577" cy="5892800"/>
          </a:xfrm>
        </p:grpSpPr>
        <p:sp>
          <p:nvSpPr>
            <p:cNvPr id="6870" name="Shape 6870"/>
            <p:cNvSpPr/>
            <p:nvPr/>
          </p:nvSpPr>
          <p:spPr>
            <a:xfrm>
              <a:off x="-2" y="0"/>
              <a:ext cx="7925579" cy="58928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4800">
                  <a:latin typeface="Arial"/>
                  <a:ea typeface="Arial"/>
                  <a:cs typeface="Arial"/>
                  <a:sym typeface="Arial"/>
                </a:defRPr>
              </a:pPr>
            </a:p>
          </p:txBody>
        </p:sp>
        <p:sp>
          <p:nvSpPr>
            <p:cNvPr id="6871" name="Shape 6871"/>
            <p:cNvSpPr/>
            <p:nvPr/>
          </p:nvSpPr>
          <p:spPr>
            <a:xfrm>
              <a:off x="-2" y="-1"/>
              <a:ext cx="7925579" cy="586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defTabSz="914400">
                <a:defRPr sz="1800"/>
              </a:pPr>
              <a:r>
                <a:rPr sz="3000">
                  <a:latin typeface="Courier"/>
                  <a:ea typeface="Courier"/>
                  <a:cs typeface="Courier"/>
                  <a:sym typeface="Courier"/>
                </a:rPr>
                <a:t>default_attributes({</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"iis_demo"</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"sites"</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"admin"</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"port"</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r>
                <a:rPr sz="3000">
                  <a:solidFill>
                    <a:srgbClr val="666666"/>
                  </a:solidFill>
                  <a:latin typeface="Courier"/>
                  <a:ea typeface="Courier"/>
                  <a:cs typeface="Courier"/>
                  <a:sym typeface="Courier"/>
                </a:rPr>
                <a:t>8000</a:t>
              </a:r>
              <a:endParaRPr sz="3000">
                <a:latin typeface="Calibri"/>
                <a:ea typeface="Calibri"/>
                <a:cs typeface="Calibri"/>
                <a:sym typeface="Calibri"/>
              </a:endParaRPr>
            </a:p>
            <a:p>
              <a:pPr lvl="0" defTabSz="914400">
                <a:defRPr sz="1800"/>
              </a:pP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"bears"</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r>
                <a:rPr sz="3000">
                  <a:solidFill>
                    <a:srgbClr val="BA2121"/>
                  </a:solidFill>
                  <a:latin typeface="Courier"/>
                  <a:ea typeface="Courier"/>
                  <a:cs typeface="Courier"/>
                  <a:sym typeface="Courier"/>
                </a:rPr>
                <a:t>"port"</a:t>
              </a:r>
              <a:r>
                <a:rPr sz="3000">
                  <a:latin typeface="Courier"/>
                  <a:ea typeface="Courier"/>
                  <a:cs typeface="Courier"/>
                  <a:sym typeface="Courier"/>
                </a:rPr>
                <a:t> </a:t>
              </a:r>
              <a:r>
                <a:rPr sz="3000">
                  <a:solidFill>
                    <a:srgbClr val="666666"/>
                  </a:solidFill>
                  <a:latin typeface="Courier"/>
                  <a:ea typeface="Courier"/>
                  <a:cs typeface="Courier"/>
                  <a:sym typeface="Courier"/>
                </a:rPr>
                <a:t>=&gt;</a:t>
              </a:r>
              <a:r>
                <a:rPr sz="3000">
                  <a:latin typeface="Courier"/>
                  <a:ea typeface="Courier"/>
                  <a:cs typeface="Courier"/>
                  <a:sym typeface="Courier"/>
                </a:rPr>
                <a:t> </a:t>
              </a:r>
              <a:r>
                <a:rPr sz="3000">
                  <a:solidFill>
                    <a:srgbClr val="666666"/>
                  </a:solidFill>
                  <a:latin typeface="Courier"/>
                  <a:ea typeface="Courier"/>
                  <a:cs typeface="Courier"/>
                  <a:sym typeface="Courier"/>
                </a:rPr>
                <a:t>8081</a:t>
              </a:r>
              <a:endParaRPr sz="3000">
                <a:latin typeface="Calibri"/>
                <a:ea typeface="Calibri"/>
                <a:cs typeface="Calibri"/>
                <a:sym typeface="Calibri"/>
              </a:endParaRPr>
            </a:p>
            <a:p>
              <a:pPr lvl="0" defTabSz="914400">
                <a:defRPr sz="1800"/>
              </a:pP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  }</a:t>
              </a:r>
              <a:endParaRPr sz="4800">
                <a:latin typeface="Calibri"/>
                <a:ea typeface="Calibri"/>
                <a:cs typeface="Calibri"/>
                <a:sym typeface="Calibri"/>
              </a:endParaRPr>
            </a:p>
            <a:p>
              <a:pPr lvl="0" defTabSz="914400">
                <a:defRPr sz="1800"/>
              </a:pPr>
              <a:r>
                <a:rPr sz="3000">
                  <a:latin typeface="Courier"/>
                  <a:ea typeface="Courier"/>
                  <a:cs typeface="Courier"/>
                  <a:sym typeface="Courier"/>
                </a:rPr>
                <a:t>})</a:t>
              </a:r>
            </a:p>
          </p:txBody>
        </p:sp>
      </p:grpSp>
      <p:sp>
        <p:nvSpPr>
          <p:cNvPr id="6873" name="Shape 6873"/>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6874" name="Shape 6874"/>
          <p:cNvSpPr/>
          <p:nvPr/>
        </p:nvSpPr>
        <p:spPr>
          <a:xfrm>
            <a:off x="5048741" y="1625600"/>
            <a:ext cx="10643643"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roles\webserver.rb</a:t>
            </a:r>
          </a:p>
        </p:txBody>
      </p:sp>
      <p:sp>
        <p:nvSpPr>
          <p:cNvPr id="6875" name="Shape 6875"/>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6876" name="Shape 6876"/>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Edit the webserver role</a:t>
            </a:r>
          </a:p>
        </p:txBody>
      </p:sp>
      <p:sp>
        <p:nvSpPr>
          <p:cNvPr id="6877" name="Shape 6877"/>
          <p:cNvSpPr/>
          <p:nvPr/>
        </p:nvSpPr>
        <p:spPr>
          <a:xfrm>
            <a:off x="774775" y="2680827"/>
            <a:ext cx="6388727" cy="230914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800100" indent="-800100" defTabSz="914400">
              <a:spcBef>
                <a:spcPts val="1500"/>
              </a:spcBef>
              <a:buClr>
                <a:srgbClr val="D34825"/>
              </a:buClr>
              <a:buSzPct val="171000"/>
              <a:buFont typeface="Arial"/>
              <a:buChar char="•"/>
              <a:defRPr sz="1800"/>
            </a:pPr>
            <a:r>
              <a:rPr sz="3600">
                <a:solidFill>
                  <a:srgbClr val="222320"/>
                </a:solidFill>
                <a:latin typeface="Arial"/>
                <a:ea typeface="Arial"/>
                <a:cs typeface="Arial"/>
                <a:sym typeface="Arial"/>
              </a:rPr>
              <a:t>Do not forget the </a:t>
            </a:r>
            <a:r>
              <a:rPr sz="3600">
                <a:solidFill>
                  <a:srgbClr val="222320"/>
                </a:solidFill>
                <a:latin typeface="Arial Bold"/>
                <a:ea typeface="Arial Bold"/>
                <a:cs typeface="Arial Bold"/>
                <a:sym typeface="Arial Bold"/>
              </a:rPr>
              <a:t>comma</a:t>
            </a:r>
            <a:r>
              <a:rPr sz="3600">
                <a:solidFill>
                  <a:srgbClr val="222320"/>
                </a:solidFill>
                <a:latin typeface="Arial"/>
                <a:ea typeface="Arial"/>
                <a:cs typeface="Arial"/>
                <a:sym typeface="Arial"/>
              </a:rPr>
              <a:t> after the admin site</a:t>
            </a:r>
            <a:endParaRPr sz="4800">
              <a:latin typeface="Calibri"/>
              <a:ea typeface="Calibri"/>
              <a:cs typeface="Calibri"/>
              <a:sym typeface="Calibri"/>
            </a:endParaRPr>
          </a:p>
          <a:p>
            <a:pPr lvl="0" marL="800100" indent="-800100" defTabSz="914400">
              <a:spcBef>
                <a:spcPts val="1500"/>
              </a:spcBef>
              <a:buClr>
                <a:srgbClr val="D34825"/>
              </a:buClr>
              <a:buSzPct val="171000"/>
              <a:buFont typeface="Arial"/>
              <a:buChar char="•"/>
              <a:defRPr sz="1800"/>
            </a:pPr>
            <a:r>
              <a:rPr sz="3600">
                <a:solidFill>
                  <a:srgbClr val="222320"/>
                </a:solidFill>
                <a:latin typeface="Arial"/>
                <a:ea typeface="Arial"/>
                <a:cs typeface="Arial"/>
                <a:sym typeface="Arial"/>
              </a:rPr>
              <a:t>Change the value of the bears site to be 8081</a:t>
            </a:r>
          </a:p>
        </p:txBody>
      </p:sp>
      <p:sp>
        <p:nvSpPr>
          <p:cNvPr id="6878" name="Shape 6878"/>
          <p:cNvSpPr/>
          <p:nvPr/>
        </p:nvSpPr>
        <p:spPr>
          <a:xfrm flipH="1" rot="10800000">
            <a:off x="8890793" y="5334000"/>
            <a:ext cx="4229514" cy="14097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sld>
</file>

<file path=ppt/slides/slide5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82" name="Group 6882"/>
          <p:cNvGrpSpPr/>
          <p:nvPr/>
        </p:nvGrpSpPr>
        <p:grpSpPr>
          <a:xfrm>
            <a:off x="812877" y="1854200"/>
            <a:ext cx="14657237" cy="1219200"/>
            <a:chOff x="0" y="0"/>
            <a:chExt cx="14657235" cy="1219200"/>
          </a:xfrm>
        </p:grpSpPr>
        <p:sp>
          <p:nvSpPr>
            <p:cNvPr id="6880" name="Shape 688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81" name="Shape 688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from file webserver.rb</a:t>
              </a:r>
            </a:p>
          </p:txBody>
        </p:sp>
      </p:grpSp>
      <p:sp>
        <p:nvSpPr>
          <p:cNvPr id="6883" name="Shape 688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role</a:t>
            </a:r>
          </a:p>
        </p:txBody>
      </p:sp>
      <p:grpSp>
        <p:nvGrpSpPr>
          <p:cNvPr id="6886" name="Group 6886"/>
          <p:cNvGrpSpPr/>
          <p:nvPr/>
        </p:nvGrpSpPr>
        <p:grpSpPr>
          <a:xfrm>
            <a:off x="800176" y="3644900"/>
            <a:ext cx="14657236" cy="4965700"/>
            <a:chOff x="0" y="0"/>
            <a:chExt cx="14657235" cy="4965700"/>
          </a:xfrm>
        </p:grpSpPr>
        <p:sp>
          <p:nvSpPr>
            <p:cNvPr id="6884" name="Shape 6884"/>
            <p:cNvSpPr/>
            <p:nvPr/>
          </p:nvSpPr>
          <p:spPr>
            <a:xfrm>
              <a:off x="-1" y="0"/>
              <a:ext cx="14657237" cy="4965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85" name="Shape 6885"/>
            <p:cNvSpPr/>
            <p:nvPr/>
          </p:nvSpPr>
          <p:spPr>
            <a:xfrm>
              <a:off x="-1" y="188594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Role webserver!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882"/>
                                        </p:tgtEl>
                                        <p:attrNameLst>
                                          <p:attrName>style.visibility</p:attrName>
                                        </p:attrNameLst>
                                      </p:cBhvr>
                                      <p:to>
                                        <p:strVal val="visible"/>
                                      </p:to>
                                    </p:set>
                                    <p:animEffect filter="fade" transition="in">
                                      <p:cBhvr>
                                        <p:cTn id="7" dur="1000"/>
                                        <p:tgtEl>
                                          <p:spTgt spid="68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82" grpId="1"/>
    </p:bldLst>
  </p:timing>
</p:sld>
</file>

<file path=ppt/slides/slide5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90" name="Group 6890"/>
          <p:cNvGrpSpPr/>
          <p:nvPr/>
        </p:nvGrpSpPr>
        <p:grpSpPr>
          <a:xfrm>
            <a:off x="812877" y="1854200"/>
            <a:ext cx="14657237" cy="1219200"/>
            <a:chOff x="0" y="0"/>
            <a:chExt cx="14657235" cy="1219200"/>
          </a:xfrm>
        </p:grpSpPr>
        <p:sp>
          <p:nvSpPr>
            <p:cNvPr id="6888" name="Shape 688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889" name="Shape 688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remote@PS\&gt;</a:t>
              </a:r>
              <a:r>
                <a:rPr sz="4800">
                  <a:solidFill>
                    <a:srgbClr val="00FF00"/>
                  </a:solidFill>
                  <a:latin typeface="Courier"/>
                  <a:ea typeface="Courier"/>
                  <a:cs typeface="Courier"/>
                  <a:sym typeface="Courier"/>
                </a:rPr>
                <a:t> </a:t>
              </a:r>
              <a:r>
                <a:rPr sz="4800">
                  <a:solidFill>
                    <a:srgbClr val="FFFFFF"/>
                  </a:solidFill>
                  <a:latin typeface="Courier"/>
                  <a:ea typeface="Courier"/>
                  <a:cs typeface="Courier"/>
                  <a:sym typeface="Courier"/>
                </a:rPr>
                <a:t>chef-client</a:t>
              </a:r>
            </a:p>
          </p:txBody>
        </p:sp>
      </p:grpSp>
      <p:sp>
        <p:nvSpPr>
          <p:cNvPr id="6891" name="Shape 689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890"/>
                                        </p:tgtEl>
                                        <p:attrNameLst>
                                          <p:attrName>style.visibility</p:attrName>
                                        </p:attrNameLst>
                                      </p:cBhvr>
                                      <p:to>
                                        <p:strVal val="visible"/>
                                      </p:to>
                                    </p:set>
                                    <p:animEffect filter="fade" transition="in">
                                      <p:cBhvr>
                                        <p:cTn id="7" dur="1000"/>
                                        <p:tgtEl>
                                          <p:spTgt spid="68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90" grpId="1"/>
    </p:bldLst>
  </p:timing>
</p:sld>
</file>

<file path=ppt/slides/slide5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895" name="Group 6895"/>
          <p:cNvGrpSpPr/>
          <p:nvPr/>
        </p:nvGrpSpPr>
        <p:grpSpPr>
          <a:xfrm>
            <a:off x="812877" y="1962150"/>
            <a:ext cx="14657237" cy="1003300"/>
            <a:chOff x="0" y="0"/>
            <a:chExt cx="14657235" cy="1003300"/>
          </a:xfrm>
        </p:grpSpPr>
        <p:sp>
          <p:nvSpPr>
            <p:cNvPr id="6893" name="Shape 6893"/>
            <p:cNvSpPr/>
            <p:nvPr/>
          </p:nvSpPr>
          <p:spPr>
            <a:xfrm>
              <a:off x="-1" y="0"/>
              <a:ext cx="14657237" cy="10033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200">
                  <a:solidFill>
                    <a:srgbClr val="FFFFFF"/>
                  </a:solidFill>
                  <a:latin typeface="Courier"/>
                  <a:ea typeface="Courier"/>
                  <a:cs typeface="Courier"/>
                  <a:sym typeface="Courier"/>
                </a:defRPr>
              </a:pPr>
            </a:p>
          </p:txBody>
        </p:sp>
        <p:sp>
          <p:nvSpPr>
            <p:cNvPr id="6894" name="Shape 6894"/>
            <p:cNvSpPr/>
            <p:nvPr/>
          </p:nvSpPr>
          <p:spPr>
            <a:xfrm>
              <a:off x="-1" y="31749"/>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search node 'role:webserver' -a iis_demo.sites</a:t>
              </a:r>
            </a:p>
          </p:txBody>
        </p:sp>
      </p:grpSp>
      <p:sp>
        <p:nvSpPr>
          <p:cNvPr id="6896" name="Shape 6896"/>
          <p:cNvSpPr/>
          <p:nvPr>
            <p:ph type="title"/>
          </p:nvPr>
        </p:nvSpPr>
        <p:spPr>
          <a:xfrm>
            <a:off x="800271" y="177800"/>
            <a:ext cx="14657235" cy="1117600"/>
          </a:xfrm>
          <a:prstGeom prst="rect">
            <a:avLst/>
          </a:prstGeom>
        </p:spPr>
        <p:txBody>
          <a:bodyPr lIns="0" tIns="0" rIns="0" bIns="0">
            <a:normAutofit fontScale="100000" lnSpcReduction="0"/>
          </a:bodyPr>
          <a:lstStyle>
            <a:lvl1pPr>
              <a:defRPr sz="3500"/>
            </a:lvl1pPr>
          </a:lstStyle>
          <a:p>
            <a:pPr lvl="0">
              <a:defRPr sz="1800">
                <a:solidFill>
                  <a:srgbClr val="000000"/>
                </a:solidFill>
                <a:effectLst/>
              </a:defRPr>
            </a:pPr>
            <a:r>
              <a:rPr sz="3500">
                <a:solidFill>
                  <a:srgbClr val="FFFFFF"/>
                </a:solidFill>
                <a:effectLst>
                  <a:outerShdw sx="100000" sy="100000" kx="0" ky="0" algn="b" rotWithShape="0" blurRad="38100" dist="38100" dir="2700000">
                    <a:srgbClr val="C0C0C0"/>
                  </a:outerShdw>
                </a:effectLst>
              </a:rPr>
              <a:t>Exercise: Search for the apache sites attribute on all nodes with the role webserver</a:t>
            </a:r>
          </a:p>
        </p:txBody>
      </p:sp>
      <p:grpSp>
        <p:nvGrpSpPr>
          <p:cNvPr id="6899" name="Group 6899"/>
          <p:cNvGrpSpPr/>
          <p:nvPr/>
        </p:nvGrpSpPr>
        <p:grpSpPr>
          <a:xfrm>
            <a:off x="1346993" y="3829049"/>
            <a:ext cx="14657235" cy="5080001"/>
            <a:chOff x="0" y="0"/>
            <a:chExt cx="14657234" cy="5080000"/>
          </a:xfrm>
        </p:grpSpPr>
        <p:sp>
          <p:nvSpPr>
            <p:cNvPr id="6897" name="Shape 6897"/>
            <p:cNvSpPr/>
            <p:nvPr/>
          </p:nvSpPr>
          <p:spPr>
            <a:xfrm>
              <a:off x="0" y="57149"/>
              <a:ext cx="14657235" cy="49657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a:solidFill>
                    <a:srgbClr val="FFFFFF"/>
                  </a:solidFill>
                  <a:latin typeface="Courier"/>
                  <a:ea typeface="Courier"/>
                  <a:cs typeface="Courier"/>
                  <a:sym typeface="Courier"/>
                </a:defRPr>
              </a:pPr>
            </a:p>
          </p:txBody>
        </p:sp>
        <p:sp>
          <p:nvSpPr>
            <p:cNvPr id="6898" name="Shape 6898"/>
            <p:cNvSpPr/>
            <p:nvPr/>
          </p:nvSpPr>
          <p:spPr>
            <a:xfrm>
              <a:off x="0" y="-1"/>
              <a:ext cx="14657235" cy="5080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sz="2800">
                  <a:solidFill>
                    <a:srgbClr val="FFFFFF"/>
                  </a:solidFill>
                  <a:latin typeface="Courier"/>
                  <a:ea typeface="Courier"/>
                  <a:cs typeface="Courier"/>
                  <a:sym typeface="Courier"/>
                </a:rPr>
                <a:t>1 items found</a:t>
              </a:r>
              <a:endParaRPr sz="4800">
                <a:solidFill>
                  <a:srgbClr val="FFFFFF"/>
                </a:solidFill>
                <a:latin typeface="Calibri"/>
                <a:ea typeface="Calibri"/>
                <a:cs typeface="Calibri"/>
                <a:sym typeface="Calibri"/>
              </a:endParaRPr>
            </a:p>
            <a:p>
              <a:pPr lvl="0">
                <a:defRPr sz="1800"/>
              </a:pP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node1:</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iis_demo.sites: </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admin:  </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port:  8000</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bears:  </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port:  8081</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clowns: </a:t>
              </a:r>
              <a:endParaRPr sz="4800">
                <a:solidFill>
                  <a:srgbClr val="FFFFFF"/>
                </a:solidFill>
                <a:latin typeface="Calibri"/>
                <a:ea typeface="Calibri"/>
                <a:cs typeface="Calibri"/>
                <a:sym typeface="Calibri"/>
              </a:endParaRPr>
            </a:p>
            <a:p>
              <a:pPr lvl="0">
                <a:defRPr sz="1800"/>
              </a:pPr>
              <a:r>
                <a:rPr sz="2800">
                  <a:solidFill>
                    <a:srgbClr val="FFFFFF"/>
                  </a:solidFill>
                  <a:latin typeface="Courier"/>
                  <a:ea typeface="Courier"/>
                  <a:cs typeface="Courier"/>
                  <a:sym typeface="Courier"/>
                </a:rPr>
                <a:t>    port:  80</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895"/>
                                        </p:tgtEl>
                                        <p:attrNameLst>
                                          <p:attrName>style.visibility</p:attrName>
                                        </p:attrNameLst>
                                      </p:cBhvr>
                                      <p:to>
                                        <p:strVal val="visible"/>
                                      </p:to>
                                    </p:set>
                                    <p:animEffect filter="fade" transition="in">
                                      <p:cBhvr>
                                        <p:cTn id="7" dur="1000"/>
                                        <p:tgtEl>
                                          <p:spTgt spid="68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95" grpId="1"/>
    </p:bldLst>
  </p:timing>
</p:sld>
</file>

<file path=ppt/slides/slide5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1" name="Shape 6901"/>
          <p:cNvSpPr/>
          <p:nvPr>
            <p:ph type="body" idx="1"/>
          </p:nvPr>
        </p:nvSpPr>
        <p:spPr>
          <a:xfrm>
            <a:off x="800271" y="2666998"/>
            <a:ext cx="14657235" cy="5943606"/>
          </a:xfrm>
          <a:prstGeom prst="rect">
            <a:avLst/>
          </a:prstGeom>
        </p:spPr>
        <p:txBody>
          <a:bodyPr>
            <a:normAutofit fontScale="100000" lnSpcReduction="0"/>
          </a:bodyPr>
          <a:lstStyle>
            <a:lvl1pPr marL="0" indent="0" algn="ctr">
              <a:buSzTx/>
              <a:buNone/>
              <a:defRPr sz="8800">
                <a:latin typeface="Arial Bold"/>
                <a:ea typeface="Arial Bold"/>
                <a:cs typeface="Arial Bold"/>
                <a:sym typeface="Arial Bold"/>
              </a:defRPr>
            </a:lvl1pPr>
          </a:lstStyle>
          <a:p>
            <a:pPr lvl="0">
              <a:defRPr sz="1800"/>
            </a:pPr>
            <a:r>
              <a:rPr sz="8800"/>
              <a:t>When you combine merge order and precedence rules, you get this:</a:t>
            </a:r>
          </a:p>
        </p:txBody>
      </p:sp>
    </p:spTree>
  </p:cSld>
  <p:clrMapOvr>
    <a:masterClrMapping/>
  </p:clrMapOvr>
  <p:transition spd="med" advClick="1"/>
</p:sld>
</file>

<file path=ppt/slides/slide5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03" name="image97.png"/>
          <p:cNvPicPr/>
          <p:nvPr/>
        </p:nvPicPr>
        <p:blipFill>
          <a:blip r:embed="rId3">
            <a:extLst/>
          </a:blip>
          <a:stretch>
            <a:fillRect/>
          </a:stretch>
        </p:blipFill>
        <p:spPr>
          <a:xfrm>
            <a:off x="1038377" y="1917700"/>
            <a:ext cx="14165060" cy="7086600"/>
          </a:xfrm>
          <a:prstGeom prst="rect">
            <a:avLst/>
          </a:prstGeom>
          <a:ln w="12700">
            <a:miter lim="400000"/>
          </a:ln>
        </p:spPr>
      </p:pic>
      <p:sp>
        <p:nvSpPr>
          <p:cNvPr id="6904" name="Shape 6904"/>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Merge Order and Precedence</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4" name="Shape 214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Managing Complexity</a:t>
            </a:r>
          </a:p>
        </p:txBody>
      </p:sp>
      <p:sp>
        <p:nvSpPr>
          <p:cNvPr id="2145" name="Shape 214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Organizations</a:t>
            </a:r>
            <a:endParaRPr sz="4600"/>
          </a:p>
          <a:p>
            <a:pPr lvl="0" marL="944574" indent="-944574">
              <a:defRPr sz="1800"/>
            </a:pPr>
            <a:r>
              <a:rPr sz="4600"/>
              <a:t>Environments</a:t>
            </a:r>
            <a:endParaRPr sz="4600"/>
          </a:p>
          <a:p>
            <a:pPr lvl="0" marL="944574" indent="-944574">
              <a:defRPr sz="1800"/>
            </a:pPr>
            <a:r>
              <a:rPr sz="4600"/>
              <a:t>Roles</a:t>
            </a:r>
            <a:endParaRPr sz="4600"/>
          </a:p>
          <a:p>
            <a:pPr lvl="0" marL="944574" indent="-944574">
              <a:defRPr sz="1800"/>
            </a:pPr>
            <a:r>
              <a:rPr sz="4600"/>
              <a:t>Nodes</a:t>
            </a:r>
            <a:endParaRPr sz="4600"/>
          </a:p>
          <a:p>
            <a:pPr lvl="0" marL="944574" indent="-944574">
              <a:defRPr sz="1800"/>
            </a:pPr>
            <a:r>
              <a:rPr sz="4600"/>
              <a:t>Recipes</a:t>
            </a:r>
            <a:endParaRPr sz="4600"/>
          </a:p>
          <a:p>
            <a:pPr lvl="0" marL="944574" indent="-944574">
              <a:defRPr sz="1800"/>
            </a:pPr>
            <a:r>
              <a:rPr sz="4600"/>
              <a:t>Cookbooks</a:t>
            </a:r>
            <a:endParaRPr sz="4600"/>
          </a:p>
          <a:p>
            <a:pPr lvl="0" marL="944574" indent="-944574">
              <a:defRPr sz="1800"/>
            </a:pPr>
            <a:r>
              <a:rPr sz="4600"/>
              <a:t>Search</a:t>
            </a:r>
          </a:p>
        </p:txBody>
      </p:sp>
    </p:spTree>
  </p:cSld>
  <p:clrMapOvr>
    <a:masterClrMapping/>
  </p:clrMapOvr>
  <p:transition spd="med" advClick="1"/>
</p:sld>
</file>

<file path=ppt/slides/slide5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8" name="Shape 6908"/>
          <p:cNvSpPr/>
          <p:nvPr>
            <p:ph type="title"/>
          </p:nvPr>
        </p:nvSpPr>
        <p:spPr>
          <a:xfrm>
            <a:off x="800271" y="177800"/>
            <a:ext cx="14657235" cy="1117600"/>
          </a:xfrm>
          <a:prstGeom prst="rect">
            <a:avLst/>
          </a:prstGeom>
        </p:spPr>
        <p:txBody>
          <a:bodyPr lIns="0" tIns="0" rIns="0" bIns="0">
            <a:normAutofit fontScale="100000" lnSpcReduction="0"/>
          </a:bodyPr>
          <a:lstStyle>
            <a:lvl1pPr>
              <a:defRPr sz="5700"/>
            </a:lvl1pPr>
          </a:lstStyle>
          <a:p>
            <a:pPr lvl="0">
              <a:defRPr sz="1800">
                <a:solidFill>
                  <a:srgbClr val="000000"/>
                </a:solidFill>
                <a:effectLst/>
              </a:defRPr>
            </a:pPr>
            <a:r>
              <a:rPr sz="5700">
                <a:solidFill>
                  <a:srgbClr val="FFFFFF"/>
                </a:solidFill>
                <a:effectLst>
                  <a:outerShdw sx="100000" sy="100000" kx="0" ky="0" algn="b" rotWithShape="0" blurRad="38100" dist="38100" dir="2700000">
                    <a:srgbClr val="C0C0C0"/>
                  </a:outerShdw>
                </a:effectLst>
              </a:rPr>
              <a:t>Best Practice: Roles get default attributes</a:t>
            </a:r>
          </a:p>
        </p:txBody>
      </p:sp>
      <p:sp>
        <p:nvSpPr>
          <p:cNvPr id="6909" name="Shape 690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While it is awesome that you can use overrides, in practice there is little need</a:t>
            </a:r>
            <a:endParaRPr sz="4600"/>
          </a:p>
          <a:p>
            <a:pPr lvl="0" marL="944574" indent="-944574">
              <a:defRPr sz="1800"/>
            </a:pPr>
            <a:r>
              <a:rPr sz="4600"/>
              <a:t>If you always set </a:t>
            </a:r>
            <a:r>
              <a:rPr sz="4600">
                <a:latin typeface="Arial Bold"/>
                <a:ea typeface="Arial Bold"/>
                <a:cs typeface="Arial Bold"/>
                <a:sym typeface="Arial Bold"/>
              </a:rPr>
              <a:t>default</a:t>
            </a:r>
            <a:r>
              <a:rPr sz="4600"/>
              <a:t> node attributes in your cookbook attribute files</a:t>
            </a:r>
            <a:endParaRPr sz="4600"/>
          </a:p>
          <a:p>
            <a:pPr lvl="0" marL="944574" indent="-944574">
              <a:defRPr sz="1800"/>
            </a:pPr>
            <a:r>
              <a:rPr sz="4600"/>
              <a:t>You can almost </a:t>
            </a:r>
            <a:r>
              <a:rPr sz="4600">
                <a:latin typeface="Arial Bold"/>
                <a:ea typeface="Arial Bold"/>
                <a:cs typeface="Arial Bold"/>
                <a:sym typeface="Arial Bold"/>
              </a:rPr>
              <a:t>always</a:t>
            </a:r>
            <a:r>
              <a:rPr sz="4600"/>
              <a:t> set default node attributes in your role, and let merge order do the rest</a:t>
            </a:r>
          </a:p>
        </p:txBody>
      </p:sp>
    </p:spTree>
  </p:cSld>
  <p:clrMapOvr>
    <a:masterClrMapping/>
  </p:clrMapOvr>
  <p:transition spd="med" advClick="1"/>
</p:sld>
</file>

<file path=ppt/slides/slide5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3" name="Shape 6913"/>
          <p:cNvSpPr/>
          <p:nvPr/>
        </p:nvSpPr>
        <p:spPr>
          <a:xfrm>
            <a:off x="800176" y="1879600"/>
            <a:ext cx="14657235" cy="43234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In addition to obvious roles, such as “webserver”, it is a common practice to group any functionality that “goes together” in a role</a:t>
            </a:r>
            <a:endParaRPr sz="4800">
              <a:latin typeface="Calibri"/>
              <a:ea typeface="Calibri"/>
              <a:cs typeface="Calibri"/>
              <a:sym typeface="Calibri"/>
            </a:endParaRPr>
          </a:p>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The most common example here is a </a:t>
            </a:r>
            <a:r>
              <a:rPr sz="4800">
                <a:latin typeface="Arial Bold"/>
                <a:ea typeface="Arial Bold"/>
                <a:cs typeface="Arial Bold"/>
                <a:sym typeface="Arial Bold"/>
              </a:rPr>
              <a:t>base</a:t>
            </a:r>
            <a:r>
              <a:rPr sz="4800">
                <a:latin typeface="Arial"/>
                <a:ea typeface="Arial"/>
                <a:cs typeface="Arial"/>
                <a:sym typeface="Arial"/>
              </a:rPr>
              <a:t> role, where you include all the recipes that should be run on every node</a:t>
            </a:r>
          </a:p>
        </p:txBody>
      </p:sp>
      <p:sp>
        <p:nvSpPr>
          <p:cNvPr id="6914" name="Shape 69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Best Practice: Have “base” roles</a:t>
            </a:r>
          </a:p>
        </p:txBody>
      </p:sp>
    </p:spTree>
  </p:cSld>
  <p:clrMapOvr>
    <a:masterClrMapping/>
  </p:clrMapOvr>
  <p:transition spd="med" advClick="1"/>
</p:sld>
</file>

<file path=ppt/slides/slide5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8" name="Shape 6918"/>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6919" name="Shape 6919"/>
          <p:cNvSpPr/>
          <p:nvPr/>
        </p:nvSpPr>
        <p:spPr>
          <a:xfrm>
            <a:off x="6642748" y="79374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6920" name="Shape 6920"/>
          <p:cNvSpPr/>
          <p:nvPr/>
        </p:nvSpPr>
        <p:spPr>
          <a:xfrm>
            <a:off x="5048741" y="1625600"/>
            <a:ext cx="10643643"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roles\base.rb</a:t>
            </a:r>
          </a:p>
        </p:txBody>
      </p:sp>
      <p:grpSp>
        <p:nvGrpSpPr>
          <p:cNvPr id="6923" name="Group 6923"/>
          <p:cNvGrpSpPr/>
          <p:nvPr/>
        </p:nvGrpSpPr>
        <p:grpSpPr>
          <a:xfrm>
            <a:off x="838332" y="2344493"/>
            <a:ext cx="14970616" cy="3248514"/>
            <a:chOff x="0" y="0"/>
            <a:chExt cx="14970614" cy="3248513"/>
          </a:xfrm>
        </p:grpSpPr>
        <p:sp>
          <p:nvSpPr>
            <p:cNvPr id="6921" name="Shape 6921"/>
            <p:cNvSpPr/>
            <p:nvPr/>
          </p:nvSpPr>
          <p:spPr>
            <a:xfrm>
              <a:off x="0" y="-1"/>
              <a:ext cx="14970616" cy="255983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3200">
                  <a:latin typeface="Gill Sans"/>
                  <a:ea typeface="Gill Sans"/>
                  <a:cs typeface="Gill Sans"/>
                  <a:sym typeface="Gill Sans"/>
                </a:defRPr>
              </a:pPr>
            </a:p>
          </p:txBody>
        </p:sp>
        <p:sp>
          <p:nvSpPr>
            <p:cNvPr id="6922" name="Shape 6922"/>
            <p:cNvSpPr/>
            <p:nvPr/>
          </p:nvSpPr>
          <p:spPr>
            <a:xfrm>
              <a:off x="0" y="0"/>
              <a:ext cx="14970616" cy="3248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noAutofit/>
            </a:bodyPr>
            <a:lstStyle/>
            <a:p>
              <a:pPr lvl="0" defTabSz="914400">
                <a:defRPr sz="1800"/>
              </a:pPr>
              <a:r>
                <a:rPr sz="4600">
                  <a:solidFill>
                    <a:srgbClr val="008000"/>
                  </a:solidFill>
                  <a:latin typeface="Consolas"/>
                  <a:ea typeface="Consolas"/>
                  <a:cs typeface="Consolas"/>
                  <a:sym typeface="Consolas"/>
                </a:rPr>
                <a:t>name</a:t>
              </a:r>
              <a:r>
                <a:rPr sz="4600">
                  <a:latin typeface="Consolas"/>
                  <a:ea typeface="Consolas"/>
                  <a:cs typeface="Consolas"/>
                  <a:sym typeface="Consolas"/>
                </a:rPr>
                <a:t> </a:t>
              </a:r>
              <a:r>
                <a:rPr sz="4600">
                  <a:solidFill>
                    <a:srgbClr val="BA2121"/>
                  </a:solidFill>
                  <a:latin typeface="Consolas"/>
                  <a:ea typeface="Consolas"/>
                  <a:cs typeface="Consolas"/>
                  <a:sym typeface="Consolas"/>
                </a:rPr>
                <a:t>"base"</a:t>
              </a:r>
              <a:endParaRPr sz="4600">
                <a:latin typeface="Consolas"/>
                <a:ea typeface="Consolas"/>
                <a:cs typeface="Consolas"/>
                <a:sym typeface="Consolas"/>
              </a:endParaRPr>
            </a:p>
            <a:p>
              <a:pPr lvl="0" defTabSz="914400">
                <a:defRPr sz="1800"/>
              </a:pPr>
              <a:r>
                <a:rPr sz="4600">
                  <a:latin typeface="Consolas"/>
                  <a:ea typeface="Consolas"/>
                  <a:cs typeface="Consolas"/>
                  <a:sym typeface="Consolas"/>
                </a:rPr>
                <a:t>description </a:t>
              </a:r>
              <a:r>
                <a:rPr sz="4600">
                  <a:solidFill>
                    <a:srgbClr val="BA2121"/>
                  </a:solidFill>
                  <a:latin typeface="Consolas"/>
                  <a:ea typeface="Consolas"/>
                  <a:cs typeface="Consolas"/>
                  <a:sym typeface="Consolas"/>
                </a:rPr>
                <a:t>"Base Server Role"</a:t>
              </a:r>
              <a:endParaRPr sz="4600">
                <a:latin typeface="Consolas"/>
                <a:ea typeface="Consolas"/>
                <a:cs typeface="Consolas"/>
                <a:sym typeface="Consolas"/>
              </a:endParaRPr>
            </a:p>
            <a:p>
              <a:pPr lvl="0" defTabSz="914400">
                <a:defRPr sz="1800"/>
              </a:pPr>
              <a:r>
                <a:rPr sz="4600">
                  <a:latin typeface="Consolas"/>
                  <a:ea typeface="Consolas"/>
                  <a:cs typeface="Consolas"/>
                  <a:sym typeface="Consolas"/>
                </a:rPr>
                <a:t>run_list </a:t>
              </a:r>
              <a:r>
                <a:rPr sz="4600">
                  <a:solidFill>
                    <a:srgbClr val="BA2121"/>
                  </a:solidFill>
                  <a:latin typeface="Consolas"/>
                  <a:ea typeface="Consolas"/>
                  <a:cs typeface="Consolas"/>
                  <a:sym typeface="Consolas"/>
                </a:rPr>
                <a:t>"recipe[hosts]"</a:t>
              </a:r>
              <a:r>
                <a:rPr sz="4600">
                  <a:latin typeface="Consolas"/>
                  <a:ea typeface="Consolas"/>
                  <a:cs typeface="Consolas"/>
                  <a:sym typeface="Consolas"/>
                </a:rPr>
                <a:t>, </a:t>
              </a:r>
              <a:r>
                <a:rPr sz="4600">
                  <a:solidFill>
                    <a:srgbClr val="BA2121"/>
                  </a:solidFill>
                  <a:latin typeface="Consolas"/>
                  <a:ea typeface="Consolas"/>
                  <a:cs typeface="Consolas"/>
                  <a:sym typeface="Consolas"/>
                </a:rPr>
                <a:t>"recipe[users]"</a:t>
              </a:r>
            </a:p>
          </p:txBody>
        </p:sp>
      </p:grpSp>
      <p:sp>
        <p:nvSpPr>
          <p:cNvPr id="6924" name="Shape 6924"/>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Exercise: Create the base role</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20" grpId="1"/>
    </p:bldLst>
  </p:timing>
</p:sld>
</file>

<file path=ppt/slides/slide5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30" name="Group 6930"/>
          <p:cNvGrpSpPr/>
          <p:nvPr/>
        </p:nvGrpSpPr>
        <p:grpSpPr>
          <a:xfrm>
            <a:off x="812877" y="1854200"/>
            <a:ext cx="14657237" cy="1219200"/>
            <a:chOff x="0" y="0"/>
            <a:chExt cx="14657235" cy="1219200"/>
          </a:xfrm>
        </p:grpSpPr>
        <p:sp>
          <p:nvSpPr>
            <p:cNvPr id="6928" name="Shape 692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929" name="Shape 692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from file base.rb</a:t>
              </a:r>
            </a:p>
          </p:txBody>
        </p:sp>
      </p:grpSp>
      <p:sp>
        <p:nvSpPr>
          <p:cNvPr id="6931" name="Shape 693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Create the role</a:t>
            </a:r>
          </a:p>
        </p:txBody>
      </p:sp>
      <p:grpSp>
        <p:nvGrpSpPr>
          <p:cNvPr id="6934" name="Group 6934"/>
          <p:cNvGrpSpPr/>
          <p:nvPr/>
        </p:nvGrpSpPr>
        <p:grpSpPr>
          <a:xfrm>
            <a:off x="800176" y="3644900"/>
            <a:ext cx="14657236" cy="4965700"/>
            <a:chOff x="0" y="0"/>
            <a:chExt cx="14657235" cy="4965700"/>
          </a:xfrm>
        </p:grpSpPr>
        <p:sp>
          <p:nvSpPr>
            <p:cNvPr id="6932" name="Shape 6932"/>
            <p:cNvSpPr/>
            <p:nvPr/>
          </p:nvSpPr>
          <p:spPr>
            <a:xfrm>
              <a:off x="-1" y="0"/>
              <a:ext cx="14657237" cy="4965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933" name="Shape 6933"/>
            <p:cNvSpPr/>
            <p:nvPr/>
          </p:nvSpPr>
          <p:spPr>
            <a:xfrm>
              <a:off x="-1" y="188594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Role base!</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930"/>
                                        </p:tgtEl>
                                        <p:attrNameLst>
                                          <p:attrName>style.visibility</p:attrName>
                                        </p:attrNameLst>
                                      </p:cBhvr>
                                      <p:to>
                                        <p:strVal val="visible"/>
                                      </p:to>
                                    </p:set>
                                    <p:animEffect filter="fade" transition="in">
                                      <p:cBhvr>
                                        <p:cTn id="7" dur="1000"/>
                                        <p:tgtEl>
                                          <p:spTgt spid="6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30" grpId="1"/>
    </p:bldLst>
  </p:timing>
</p:sld>
</file>

<file path=ppt/slides/slide5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6" name="Shape 6936"/>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6937" name="Shape 6937"/>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6938" name="Shape 6938"/>
          <p:cNvSpPr/>
          <p:nvPr/>
        </p:nvSpPr>
        <p:spPr>
          <a:xfrm>
            <a:off x="5048741" y="1625600"/>
            <a:ext cx="10643643"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roles\webserver.rb</a:t>
            </a:r>
          </a:p>
        </p:txBody>
      </p:sp>
      <p:grpSp>
        <p:nvGrpSpPr>
          <p:cNvPr id="6941" name="Group 6941"/>
          <p:cNvGrpSpPr/>
          <p:nvPr/>
        </p:nvGrpSpPr>
        <p:grpSpPr>
          <a:xfrm>
            <a:off x="838332" y="2381249"/>
            <a:ext cx="14631832" cy="3746501"/>
            <a:chOff x="0" y="0"/>
            <a:chExt cx="14631830" cy="3746500"/>
          </a:xfrm>
        </p:grpSpPr>
        <p:sp>
          <p:nvSpPr>
            <p:cNvPr id="6939" name="Shape 6939"/>
            <p:cNvSpPr/>
            <p:nvPr/>
          </p:nvSpPr>
          <p:spPr>
            <a:xfrm>
              <a:off x="0" y="-1"/>
              <a:ext cx="14631832" cy="35814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sz="3200">
                  <a:latin typeface="Gill Sans"/>
                  <a:ea typeface="Gill Sans"/>
                  <a:cs typeface="Gill Sans"/>
                  <a:sym typeface="Gill Sans"/>
                </a:defRPr>
              </a:pPr>
            </a:p>
          </p:txBody>
        </p:sp>
        <p:sp>
          <p:nvSpPr>
            <p:cNvPr id="6940" name="Shape 6940"/>
            <p:cNvSpPr/>
            <p:nvPr/>
          </p:nvSpPr>
          <p:spPr>
            <a:xfrm>
              <a:off x="0" y="0"/>
              <a:ext cx="14631832" cy="374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4400">
                  <a:solidFill>
                    <a:srgbClr val="008000"/>
                  </a:solidFill>
                  <a:latin typeface="Consolas"/>
                  <a:ea typeface="Consolas"/>
                  <a:cs typeface="Consolas"/>
                  <a:sym typeface="Consolas"/>
                </a:rPr>
                <a:t>name </a:t>
              </a:r>
              <a:r>
                <a:rPr sz="4400">
                  <a:solidFill>
                    <a:srgbClr val="BA2121"/>
                  </a:solidFill>
                  <a:latin typeface="Consolas"/>
                  <a:ea typeface="Consolas"/>
                  <a:cs typeface="Consolas"/>
                  <a:sym typeface="Consolas"/>
                </a:rPr>
                <a:t>"webserver"</a:t>
              </a:r>
              <a:endParaRPr sz="3200">
                <a:latin typeface="Calibri"/>
                <a:ea typeface="Calibri"/>
                <a:cs typeface="Calibri"/>
                <a:sym typeface="Calibri"/>
              </a:endParaRPr>
            </a:p>
            <a:p>
              <a:pPr lvl="0">
                <a:defRPr sz="1800"/>
              </a:pPr>
              <a:r>
                <a:rPr sz="4400">
                  <a:latin typeface="Consolas"/>
                  <a:ea typeface="Consolas"/>
                  <a:cs typeface="Consolas"/>
                  <a:sym typeface="Consolas"/>
                </a:rPr>
                <a:t>description </a:t>
              </a:r>
              <a:r>
                <a:rPr sz="4400">
                  <a:solidFill>
                    <a:srgbClr val="BA2121"/>
                  </a:solidFill>
                  <a:latin typeface="Consolas"/>
                  <a:ea typeface="Consolas"/>
                  <a:cs typeface="Consolas"/>
                  <a:sym typeface="Consolas"/>
                </a:rPr>
                <a:t>"Web Server"</a:t>
              </a:r>
              <a:endParaRPr sz="3200">
                <a:latin typeface="Calibri"/>
                <a:ea typeface="Calibri"/>
                <a:cs typeface="Calibri"/>
                <a:sym typeface="Calibri"/>
              </a:endParaRPr>
            </a:p>
            <a:p>
              <a:pPr lvl="0">
                <a:defRPr sz="1800"/>
              </a:pPr>
              <a:r>
                <a:rPr sz="4400">
                  <a:latin typeface="Consolas"/>
                  <a:ea typeface="Consolas"/>
                  <a:cs typeface="Consolas"/>
                  <a:sym typeface="Consolas"/>
                </a:rPr>
                <a:t>run_list </a:t>
              </a:r>
              <a:r>
                <a:rPr sz="4400">
                  <a:solidFill>
                    <a:srgbClr val="BA2121"/>
                  </a:solidFill>
                  <a:latin typeface="Consolas"/>
                  <a:ea typeface="Consolas"/>
                  <a:cs typeface="Consolas"/>
                  <a:sym typeface="Consolas"/>
                </a:rPr>
                <a:t>"role[base]","recipe[iis_demo]"</a:t>
              </a:r>
              <a:endParaRPr sz="3200">
                <a:latin typeface="Calibri"/>
                <a:ea typeface="Calibri"/>
                <a:cs typeface="Calibri"/>
                <a:sym typeface="Calibri"/>
              </a:endParaRPr>
            </a:p>
            <a:p>
              <a:pPr lvl="0">
                <a:defRPr sz="1800"/>
              </a:pPr>
              <a:r>
                <a:rPr sz="4400">
                  <a:latin typeface="Consolas"/>
                  <a:ea typeface="Consolas"/>
                  <a:cs typeface="Consolas"/>
                  <a:sym typeface="Consolas"/>
                </a:rPr>
                <a:t>default_attributes({</a:t>
              </a:r>
              <a:endParaRPr sz="3200">
                <a:latin typeface="Calibri"/>
                <a:ea typeface="Calibri"/>
                <a:cs typeface="Calibri"/>
                <a:sym typeface="Calibri"/>
              </a:endParaRPr>
            </a:p>
            <a:p>
              <a:pPr lvl="0">
                <a:defRPr sz="1800"/>
              </a:pPr>
              <a:r>
                <a:rPr sz="4400">
                  <a:latin typeface="Consolas"/>
                  <a:ea typeface="Consolas"/>
                  <a:cs typeface="Consolas"/>
                  <a:sym typeface="Consolas"/>
                </a:rPr>
                <a:t>  </a:t>
              </a:r>
              <a:r>
                <a:rPr sz="4400">
                  <a:solidFill>
                    <a:srgbClr val="BA2121"/>
                  </a:solidFill>
                  <a:latin typeface="Consolas"/>
                  <a:ea typeface="Consolas"/>
                  <a:cs typeface="Consolas"/>
                  <a:sym typeface="Consolas"/>
                </a:rPr>
                <a:t>"iis_demo" </a:t>
              </a:r>
              <a:r>
                <a:rPr sz="4400">
                  <a:solidFill>
                    <a:srgbClr val="666666"/>
                  </a:solidFill>
                  <a:latin typeface="Consolas"/>
                  <a:ea typeface="Consolas"/>
                  <a:cs typeface="Consolas"/>
                  <a:sym typeface="Consolas"/>
                </a:rPr>
                <a:t>=&gt; {</a:t>
              </a:r>
            </a:p>
          </p:txBody>
        </p:sp>
      </p:grpSp>
      <p:sp>
        <p:nvSpPr>
          <p:cNvPr id="6942" name="Shape 6942"/>
          <p:cNvSpPr/>
          <p:nvPr/>
        </p:nvSpPr>
        <p:spPr>
          <a:xfrm>
            <a:off x="800176" y="-81659"/>
            <a:ext cx="14657235" cy="1377059"/>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p>
            <a:pPr lvl="0" defTabSz="914400">
              <a:defRPr sz="1800"/>
            </a:pPr>
            <a:r>
              <a:rPr sz="48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rPr>
              <a:t>Exercise: </a:t>
            </a:r>
            <a:endParaRPr b="1" sz="4800">
              <a:solidFill>
                <a:srgbClr val="FFFFFF"/>
              </a:solidFill>
              <a:effectLst>
                <a:outerShdw sx="100000" sy="100000" kx="0" ky="0" algn="b" rotWithShape="0" blurRad="38100" dist="38100" dir="2700000">
                  <a:srgbClr val="C0C0C0"/>
                </a:outerShdw>
              </a:effectLst>
              <a:latin typeface="Calibri"/>
              <a:ea typeface="Calibri"/>
              <a:cs typeface="Calibri"/>
              <a:sym typeface="Calibri"/>
            </a:endParaRPr>
          </a:p>
          <a:p>
            <a:pPr lvl="0" defTabSz="914400">
              <a:defRPr sz="1800"/>
            </a:pPr>
            <a:r>
              <a:rPr sz="48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rPr>
              <a:t>Add the base role to the webserver role’s run list</a:t>
            </a:r>
          </a:p>
        </p:txBody>
      </p:sp>
      <p:sp>
        <p:nvSpPr>
          <p:cNvPr id="6943" name="Shape 6943"/>
          <p:cNvSpPr/>
          <p:nvPr/>
        </p:nvSpPr>
        <p:spPr>
          <a:xfrm>
            <a:off x="825579" y="6750050"/>
            <a:ext cx="12637738" cy="546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1200150" indent="-1200150" defTabSz="914400">
              <a:spcBef>
                <a:spcPts val="1500"/>
              </a:spcBef>
              <a:buClr>
                <a:srgbClr val="D34825"/>
              </a:buClr>
              <a:buSzPct val="171000"/>
              <a:buFont typeface="Arial"/>
              <a:buChar char="•"/>
              <a:defRPr sz="1800"/>
            </a:pPr>
            <a:r>
              <a:rPr sz="3600">
                <a:solidFill>
                  <a:srgbClr val="222320"/>
                </a:solidFill>
                <a:latin typeface="Arial"/>
                <a:ea typeface="Arial"/>
                <a:cs typeface="Arial"/>
                <a:sym typeface="Arial"/>
              </a:rPr>
              <a:t>Put </a:t>
            </a:r>
            <a:r>
              <a:rPr sz="3600">
                <a:solidFill>
                  <a:srgbClr val="222320"/>
                </a:solidFill>
                <a:latin typeface="Courier"/>
                <a:ea typeface="Courier"/>
                <a:cs typeface="Courier"/>
                <a:sym typeface="Courier"/>
              </a:rPr>
              <a:t>role[base]</a:t>
            </a:r>
            <a:r>
              <a:rPr sz="3600">
                <a:solidFill>
                  <a:srgbClr val="222320"/>
                </a:solidFill>
                <a:latin typeface="Arial"/>
                <a:ea typeface="Arial"/>
                <a:cs typeface="Arial"/>
                <a:sym typeface="Arial"/>
              </a:rPr>
              <a:t> at the front of the </a:t>
            </a:r>
            <a:r>
              <a:rPr sz="3600">
                <a:solidFill>
                  <a:srgbClr val="222320"/>
                </a:solidFill>
                <a:latin typeface="Courier"/>
                <a:ea typeface="Courier"/>
                <a:cs typeface="Courier"/>
                <a:sym typeface="Courier"/>
              </a:rPr>
              <a:t>run_list</a:t>
            </a:r>
          </a:p>
        </p:txBody>
      </p:sp>
      <p:sp>
        <p:nvSpPr>
          <p:cNvPr id="6944" name="Shape 6944"/>
          <p:cNvSpPr/>
          <p:nvPr/>
        </p:nvSpPr>
        <p:spPr>
          <a:xfrm flipH="1" rot="10800000">
            <a:off x="889136" y="3928190"/>
            <a:ext cx="13617733" cy="779971"/>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6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38" grpId="1"/>
    </p:bldLst>
  </p:timing>
</p:sld>
</file>

<file path=ppt/slides/slide5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50" name="Group 6950"/>
          <p:cNvGrpSpPr/>
          <p:nvPr/>
        </p:nvGrpSpPr>
        <p:grpSpPr>
          <a:xfrm>
            <a:off x="812877" y="1854200"/>
            <a:ext cx="14657237" cy="1219200"/>
            <a:chOff x="0" y="0"/>
            <a:chExt cx="14657235" cy="1219200"/>
          </a:xfrm>
        </p:grpSpPr>
        <p:sp>
          <p:nvSpPr>
            <p:cNvPr id="6948" name="Shape 694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tabLst>
                  <a:tab pos="2679700" algn="l"/>
                </a:tabLst>
                <a:defRPr sz="4800">
                  <a:solidFill>
                    <a:srgbClr val="FFFFFF"/>
                  </a:solidFill>
                  <a:latin typeface="Courier"/>
                  <a:ea typeface="Courier"/>
                  <a:cs typeface="Courier"/>
                  <a:sym typeface="Courier"/>
                </a:defRPr>
              </a:pPr>
            </a:p>
          </p:txBody>
        </p:sp>
        <p:sp>
          <p:nvSpPr>
            <p:cNvPr id="6949" name="Shape 694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tabLst>
                  <a:tab pos="2679700" algn="l"/>
                </a:tabLst>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from file webserver.rb</a:t>
              </a:r>
            </a:p>
          </p:txBody>
        </p:sp>
      </p:grpSp>
      <p:sp>
        <p:nvSpPr>
          <p:cNvPr id="6951" name="Shape 695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Update the role</a:t>
            </a:r>
          </a:p>
        </p:txBody>
      </p:sp>
      <p:grpSp>
        <p:nvGrpSpPr>
          <p:cNvPr id="6954" name="Group 6954"/>
          <p:cNvGrpSpPr/>
          <p:nvPr/>
        </p:nvGrpSpPr>
        <p:grpSpPr>
          <a:xfrm>
            <a:off x="800176" y="3644900"/>
            <a:ext cx="14657236" cy="4965700"/>
            <a:chOff x="0" y="0"/>
            <a:chExt cx="14657235" cy="4965700"/>
          </a:xfrm>
        </p:grpSpPr>
        <p:sp>
          <p:nvSpPr>
            <p:cNvPr id="6952" name="Shape 6952"/>
            <p:cNvSpPr/>
            <p:nvPr/>
          </p:nvSpPr>
          <p:spPr>
            <a:xfrm>
              <a:off x="-1" y="0"/>
              <a:ext cx="14657237" cy="4965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953" name="Shape 6953"/>
            <p:cNvSpPr/>
            <p:nvPr/>
          </p:nvSpPr>
          <p:spPr>
            <a:xfrm>
              <a:off x="-1" y="188594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Role webserver!</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950"/>
                                        </p:tgtEl>
                                        <p:attrNameLst>
                                          <p:attrName>style.visibility</p:attrName>
                                        </p:attrNameLst>
                                      </p:cBhvr>
                                      <p:to>
                                        <p:strVal val="visible"/>
                                      </p:to>
                                    </p:set>
                                    <p:animEffect filter="fade" transition="in">
                                      <p:cBhvr>
                                        <p:cTn id="7" dur="1000"/>
                                        <p:tgtEl>
                                          <p:spTgt spid="6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50" grpId="1"/>
    </p:bldLst>
  </p:timing>
</p:sld>
</file>

<file path=ppt/slides/slide5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58" name="Group 6958"/>
          <p:cNvGrpSpPr/>
          <p:nvPr/>
        </p:nvGrpSpPr>
        <p:grpSpPr>
          <a:xfrm>
            <a:off x="812877" y="1854200"/>
            <a:ext cx="14657237" cy="1219200"/>
            <a:chOff x="0" y="0"/>
            <a:chExt cx="14657235" cy="1219200"/>
          </a:xfrm>
        </p:grpSpPr>
        <p:sp>
          <p:nvSpPr>
            <p:cNvPr id="6956" name="Shape 6956"/>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6957" name="Shape 6957"/>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remote@PS\&gt;</a:t>
              </a:r>
              <a:r>
                <a:rPr sz="4800">
                  <a:solidFill>
                    <a:srgbClr val="FFFFFF"/>
                  </a:solidFill>
                  <a:latin typeface="Courier"/>
                  <a:ea typeface="Courier"/>
                  <a:cs typeface="Courier"/>
                  <a:sym typeface="Courier"/>
                </a:rPr>
                <a:t> chef-client</a:t>
              </a:r>
            </a:p>
          </p:txBody>
        </p:sp>
      </p:grpSp>
      <p:sp>
        <p:nvSpPr>
          <p:cNvPr id="6959" name="Shape 695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grpSp>
        <p:nvGrpSpPr>
          <p:cNvPr id="6962" name="Group 6962"/>
          <p:cNvGrpSpPr/>
          <p:nvPr/>
        </p:nvGrpSpPr>
        <p:grpSpPr>
          <a:xfrm>
            <a:off x="800177" y="3022598"/>
            <a:ext cx="14657235" cy="6070601"/>
            <a:chOff x="0" y="0"/>
            <a:chExt cx="14657234" cy="6070600"/>
          </a:xfrm>
        </p:grpSpPr>
        <p:sp>
          <p:nvSpPr>
            <p:cNvPr id="6960" name="Shape 6960"/>
            <p:cNvSpPr/>
            <p:nvPr/>
          </p:nvSpPr>
          <p:spPr>
            <a:xfrm>
              <a:off x="0" y="177799"/>
              <a:ext cx="14657235" cy="5715003"/>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2200">
                  <a:solidFill>
                    <a:srgbClr val="FFFFFF"/>
                  </a:solidFill>
                  <a:latin typeface="Courier"/>
                  <a:ea typeface="Courier"/>
                  <a:cs typeface="Courier"/>
                  <a:sym typeface="Courier"/>
                </a:defRPr>
              </a:pPr>
            </a:p>
          </p:txBody>
        </p:sp>
        <p:sp>
          <p:nvSpPr>
            <p:cNvPr id="6961" name="Shape 6961"/>
            <p:cNvSpPr/>
            <p:nvPr/>
          </p:nvSpPr>
          <p:spPr>
            <a:xfrm>
              <a:off x="0" y="-1"/>
              <a:ext cx="14657235" cy="607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2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[2014-02-25T10:05:36-08:00] INFO: Run List is [role[webserver], recipe[hosts], recipe[users]]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[2014-02-25T10:05:36-08:00] INFO: Run List expands to [hosts, users, iis_demo]</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[2014-02-25T10:05:36-08:00] INFO: Starting Chef Run for node1</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[2014-02-25T10:05:36-08:00] INFO: Running start handlers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[2014-02-25T10:05:36-08:00] INFO: Start handlers complete.</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resolving cookbooks for run list: ["hosts", "users", "iis_demo"]</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[2014-02-25T10:05:37-08:00] INFO: Loading cookbooks [datacenter, hosts, iis_demo, users]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Synchronizing Cookbooks: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  - hosts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  - datacenter</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  - users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  - iis_demo</a:t>
              </a:r>
              <a:endParaRPr sz="22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Compiling Cookbooks...</a:t>
              </a:r>
              <a:endParaRPr sz="4800">
                <a:solidFill>
                  <a:srgbClr val="FFFFFF"/>
                </a:solidFill>
                <a:latin typeface="Calibri"/>
                <a:ea typeface="Calibri"/>
                <a:cs typeface="Calibri"/>
                <a:sym typeface="Calibri"/>
              </a:endParaRPr>
            </a:p>
            <a:p>
              <a:pPr lvl="0" defTabSz="914400">
                <a:defRPr sz="1800"/>
              </a:pPr>
              <a:r>
                <a:rPr sz="2200">
                  <a:solidFill>
                    <a:srgbClr val="FFFFFF"/>
                  </a:solidFill>
                  <a:latin typeface="Courier"/>
                  <a:ea typeface="Courier"/>
                  <a:cs typeface="Courier"/>
                  <a:sym typeface="Courier"/>
                </a:rPr>
                <a:t>…</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6958"/>
                                        </p:tgtEl>
                                        <p:attrNameLst>
                                          <p:attrName>style.visibility</p:attrName>
                                        </p:attrNameLst>
                                      </p:cBhvr>
                                      <p:to>
                                        <p:strVal val="visible"/>
                                      </p:to>
                                    </p:set>
                                    <p:animEffect filter="fade" transition="in">
                                      <p:cBhvr>
                                        <p:cTn id="7" dur="1000"/>
                                        <p:tgtEl>
                                          <p:spTgt spid="6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58" grpId="1"/>
    </p:bldLst>
  </p:timing>
</p:sld>
</file>

<file path=ppt/slides/slide5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6" name="Shape 6966"/>
          <p:cNvSpPr/>
          <p:nvPr>
            <p:ph type="title"/>
          </p:nvPr>
        </p:nvSpPr>
        <p:spPr>
          <a:xfrm>
            <a:off x="800271" y="177800"/>
            <a:ext cx="14657235" cy="1117600"/>
          </a:xfrm>
          <a:prstGeom prst="rect">
            <a:avLst/>
          </a:prstGeom>
        </p:spPr>
        <p:txBody>
          <a:bodyPr lIns="0" tIns="0" rIns="0" bIns="0">
            <a:normAutofit fontScale="100000" lnSpcReduction="0"/>
          </a:bodyPr>
          <a:lstStyle>
            <a:lvl1pPr>
              <a:defRPr sz="4200"/>
            </a:lvl1pPr>
          </a:lstStyle>
          <a:p>
            <a:pPr lvl="0">
              <a:defRPr sz="1800">
                <a:solidFill>
                  <a:srgbClr val="000000"/>
                </a:solidFill>
                <a:effectLst/>
              </a:defRPr>
            </a:pPr>
            <a:r>
              <a:rPr sz="4200">
                <a:solidFill>
                  <a:srgbClr val="FFFFFF"/>
                </a:solidFill>
                <a:effectLst>
                  <a:outerShdw sx="100000" sy="100000" kx="0" ky="0" algn="b" rotWithShape="0" blurRad="38100" dist="38100" dir="2700000">
                    <a:srgbClr val="C0C0C0"/>
                  </a:outerShdw>
                </a:effectLst>
              </a:rPr>
              <a:t>Best Practice: Be explicit about what you need or expect </a:t>
            </a:r>
          </a:p>
        </p:txBody>
      </p:sp>
      <p:sp>
        <p:nvSpPr>
          <p:cNvPr id="6967" name="Shape 696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Chef will only execute a recipe the first time it appears in the run list</a:t>
            </a:r>
            <a:endParaRPr sz="4600"/>
          </a:p>
          <a:p>
            <a:pPr lvl="0" marL="944574" indent="-944574">
              <a:defRPr sz="1800"/>
            </a:pPr>
            <a:r>
              <a:rPr sz="4600"/>
              <a:t>So be explicit about your needs and expectations - either by nesting roles or using </a:t>
            </a:r>
            <a:r>
              <a:rPr b="1" sz="4600">
                <a:latin typeface="Inconsolata"/>
                <a:ea typeface="Inconsolata"/>
                <a:cs typeface="Inconsolata"/>
                <a:sym typeface="Inconsolata"/>
              </a:rPr>
              <a:t>include_recipe</a:t>
            </a:r>
          </a:p>
        </p:txBody>
      </p:sp>
    </p:spTree>
  </p:cSld>
  <p:clrMapOvr>
    <a:masterClrMapping/>
  </p:clrMapOvr>
  <p:transition spd="med" advClick="1"/>
</p:sld>
</file>

<file path=ppt/slides/slide5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1" name="Shape 6971"/>
          <p:cNvSpPr/>
          <p:nvPr/>
        </p:nvSpPr>
        <p:spPr>
          <a:xfrm>
            <a:off x="800176" y="616841"/>
            <a:ext cx="14657235" cy="678559"/>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48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Set the run list to just role[webserver]</a:t>
            </a:r>
          </a:p>
        </p:txBody>
      </p:sp>
      <p:sp>
        <p:nvSpPr>
          <p:cNvPr id="6972" name="Shape 6972"/>
          <p:cNvSpPr/>
          <p:nvPr/>
        </p:nvSpPr>
        <p:spPr>
          <a:xfrm>
            <a:off x="800176" y="1879600"/>
            <a:ext cx="14657235" cy="2286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1000" indent="-381000" defTabSz="914400">
              <a:spcBef>
                <a:spcPts val="1200"/>
              </a:spcBef>
              <a:buClr>
                <a:srgbClr val="ED781C"/>
              </a:buClr>
              <a:buSzPct val="100000"/>
              <a:buFont typeface="Arial"/>
              <a:buChar char="•"/>
              <a:defRPr sz="1800"/>
            </a:pPr>
            <a:endParaRPr sz="4800">
              <a:latin typeface="Calibri"/>
              <a:ea typeface="Calibri"/>
              <a:cs typeface="Calibri"/>
              <a:sym typeface="Calibri"/>
            </a:endParaRPr>
          </a:p>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Remove all the entries in the run list other than </a:t>
            </a:r>
            <a:r>
              <a:rPr sz="4800">
                <a:latin typeface="Courier"/>
                <a:ea typeface="Courier"/>
                <a:cs typeface="Courier"/>
                <a:sym typeface="Courier"/>
              </a:rPr>
              <a:t>role[webserver]</a:t>
            </a:r>
            <a:r>
              <a:rPr sz="4800">
                <a:latin typeface="Arial"/>
                <a:ea typeface="Arial"/>
                <a:cs typeface="Arial"/>
                <a:sym typeface="Arial"/>
              </a:rPr>
              <a:t>, then </a:t>
            </a:r>
            <a:r>
              <a:rPr sz="4800">
                <a:latin typeface="Arial Bold"/>
                <a:ea typeface="Arial Bold"/>
                <a:cs typeface="Arial Bold"/>
                <a:sym typeface="Arial Bold"/>
              </a:rPr>
              <a:t>save</a:t>
            </a:r>
            <a:r>
              <a:rPr sz="4800">
                <a:latin typeface="Arial"/>
                <a:ea typeface="Arial"/>
                <a:cs typeface="Arial"/>
                <a:sym typeface="Arial"/>
              </a:rPr>
              <a:t> and </a:t>
            </a:r>
            <a:r>
              <a:rPr sz="4800">
                <a:latin typeface="Arial Bold"/>
                <a:ea typeface="Arial Bold"/>
                <a:cs typeface="Arial Bold"/>
                <a:sym typeface="Arial Bold"/>
              </a:rPr>
              <a:t>close</a:t>
            </a:r>
            <a:r>
              <a:rPr sz="4800">
                <a:latin typeface="Arial"/>
                <a:ea typeface="Arial"/>
                <a:cs typeface="Arial"/>
                <a:sym typeface="Arial"/>
              </a:rPr>
              <a:t>.</a:t>
            </a:r>
          </a:p>
        </p:txBody>
      </p:sp>
    </p:spTree>
  </p:cSld>
  <p:clrMapOvr>
    <a:masterClrMapping/>
  </p:clrMapOvr>
  <p:transition spd="med" advClick="1"/>
</p:sld>
</file>

<file path=ppt/slides/slide5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6" name="Shape 697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6977" name="Shape 697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a Role?</a:t>
            </a:r>
            <a:endParaRPr sz="4600"/>
          </a:p>
          <a:p>
            <a:pPr lvl="0" marL="944574" indent="-944574">
              <a:defRPr sz="1800"/>
            </a:pPr>
            <a:r>
              <a:rPr sz="4600"/>
              <a:t>What makes for a “good” role? </a:t>
            </a:r>
            <a:endParaRPr sz="4600"/>
          </a:p>
          <a:p>
            <a:pPr lvl="0" marL="944574" indent="-944574">
              <a:defRPr sz="1800"/>
            </a:pPr>
            <a:r>
              <a:rPr sz="4600"/>
              <a:t>How do you search for roles with a given recipe in their run list?</a:t>
            </a:r>
            <a:endParaRPr sz="4600"/>
          </a:p>
          <a:p>
            <a:pPr lvl="0" marL="944574" indent="-944574">
              <a:defRPr sz="1800"/>
            </a:pPr>
            <a:r>
              <a:rPr sz="4600"/>
              <a:t>How many times will Chef execute a recipe in the same run?</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173" name="Group 2173"/>
          <p:cNvGrpSpPr/>
          <p:nvPr/>
        </p:nvGrpSpPr>
        <p:grpSpPr>
          <a:xfrm>
            <a:off x="11024391" y="1851391"/>
            <a:ext cx="4906046" cy="5378089"/>
            <a:chOff x="-1" y="0"/>
            <a:chExt cx="4906044" cy="5378088"/>
          </a:xfrm>
        </p:grpSpPr>
        <p:grpSp>
          <p:nvGrpSpPr>
            <p:cNvPr id="2171" name="Group 2171"/>
            <p:cNvGrpSpPr/>
            <p:nvPr/>
          </p:nvGrpSpPr>
          <p:grpSpPr>
            <a:xfrm>
              <a:off x="-2" y="726640"/>
              <a:ext cx="4680209" cy="4651449"/>
              <a:chOff x="-1" y="-1"/>
              <a:chExt cx="4680207" cy="4651448"/>
            </a:xfrm>
          </p:grpSpPr>
          <p:sp>
            <p:nvSpPr>
              <p:cNvPr id="2149" name="Shape 2149"/>
              <p:cNvSpPr/>
              <p:nvPr/>
            </p:nvSpPr>
            <p:spPr>
              <a:xfrm>
                <a:off x="2011025" y="-2"/>
                <a:ext cx="550615" cy="60699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0" name="Shape 2150"/>
              <p:cNvSpPr/>
              <p:nvPr/>
            </p:nvSpPr>
            <p:spPr>
              <a:xfrm>
                <a:off x="2011025" y="1586355"/>
                <a:ext cx="550615"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1" name="Shape 2151"/>
              <p:cNvSpPr/>
              <p:nvPr/>
            </p:nvSpPr>
            <p:spPr>
              <a:xfrm>
                <a:off x="1333513" y="1586355"/>
                <a:ext cx="550615"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2" name="Shape 2152"/>
              <p:cNvSpPr/>
              <p:nvPr/>
            </p:nvSpPr>
            <p:spPr>
              <a:xfrm>
                <a:off x="2731553" y="1586355"/>
                <a:ext cx="550615"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3" name="Shape 2153"/>
              <p:cNvSpPr/>
              <p:nvPr/>
            </p:nvSpPr>
            <p:spPr>
              <a:xfrm>
                <a:off x="-2" y="2430116"/>
                <a:ext cx="54846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4" name="Shape 2154"/>
              <p:cNvSpPr/>
              <p:nvPr/>
            </p:nvSpPr>
            <p:spPr>
              <a:xfrm>
                <a:off x="675360" y="2430116"/>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5" name="Shape 2155"/>
              <p:cNvSpPr/>
              <p:nvPr/>
            </p:nvSpPr>
            <p:spPr>
              <a:xfrm>
                <a:off x="2731553" y="-2"/>
                <a:ext cx="550615" cy="60699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6" name="Shape 2156"/>
              <p:cNvSpPr/>
              <p:nvPr/>
            </p:nvSpPr>
            <p:spPr>
              <a:xfrm>
                <a:off x="3452081" y="1586355"/>
                <a:ext cx="550614"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7" name="Shape 2157"/>
              <p:cNvSpPr/>
              <p:nvPr/>
            </p:nvSpPr>
            <p:spPr>
              <a:xfrm>
                <a:off x="4129592" y="1586355"/>
                <a:ext cx="550615"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8" name="Shape 2158"/>
              <p:cNvSpPr/>
              <p:nvPr/>
            </p:nvSpPr>
            <p:spPr>
              <a:xfrm>
                <a:off x="2738006" y="3179169"/>
                <a:ext cx="550614"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59" name="Shape 2159"/>
              <p:cNvSpPr/>
              <p:nvPr/>
            </p:nvSpPr>
            <p:spPr>
              <a:xfrm>
                <a:off x="3473589" y="3202846"/>
                <a:ext cx="548464" cy="606993"/>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0" name="Shape 2160"/>
              <p:cNvSpPr/>
              <p:nvPr/>
            </p:nvSpPr>
            <p:spPr>
              <a:xfrm>
                <a:off x="2017477" y="796406"/>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1" name="Shape 2161"/>
              <p:cNvSpPr/>
              <p:nvPr/>
            </p:nvSpPr>
            <p:spPr>
              <a:xfrm>
                <a:off x="2740157" y="796406"/>
                <a:ext cx="548463"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2" name="Shape 2162"/>
              <p:cNvSpPr/>
              <p:nvPr/>
            </p:nvSpPr>
            <p:spPr>
              <a:xfrm>
                <a:off x="3460684" y="796406"/>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3" name="Shape 2163"/>
              <p:cNvSpPr/>
              <p:nvPr/>
            </p:nvSpPr>
            <p:spPr>
              <a:xfrm>
                <a:off x="658153" y="1620794"/>
                <a:ext cx="550614" cy="609146"/>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4" name="Shape 2164"/>
              <p:cNvSpPr/>
              <p:nvPr/>
            </p:nvSpPr>
            <p:spPr>
              <a:xfrm>
                <a:off x="1294799" y="796406"/>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5" name="Shape 2165"/>
              <p:cNvSpPr/>
              <p:nvPr/>
            </p:nvSpPr>
            <p:spPr>
              <a:xfrm>
                <a:off x="2740157" y="2395677"/>
                <a:ext cx="550614"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6" name="Shape 2166"/>
              <p:cNvSpPr/>
              <p:nvPr/>
            </p:nvSpPr>
            <p:spPr>
              <a:xfrm>
                <a:off x="3464986" y="2417201"/>
                <a:ext cx="550614" cy="606993"/>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7" name="Shape 2167"/>
              <p:cNvSpPr/>
              <p:nvPr/>
            </p:nvSpPr>
            <p:spPr>
              <a:xfrm>
                <a:off x="2013175" y="4044454"/>
                <a:ext cx="548465" cy="60699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8" name="Shape 2168"/>
              <p:cNvSpPr/>
              <p:nvPr/>
            </p:nvSpPr>
            <p:spPr>
              <a:xfrm>
                <a:off x="2729402" y="4044454"/>
                <a:ext cx="550615" cy="60699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69" name="Shape 2169"/>
              <p:cNvSpPr/>
              <p:nvPr/>
            </p:nvSpPr>
            <p:spPr>
              <a:xfrm>
                <a:off x="2011025" y="3209304"/>
                <a:ext cx="54846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70" name="Shape 2170"/>
              <p:cNvSpPr/>
              <p:nvPr/>
            </p:nvSpPr>
            <p:spPr>
              <a:xfrm>
                <a:off x="1337815" y="3209304"/>
                <a:ext cx="54846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2172" name="Shape 2172"/>
            <p:cNvSpPr/>
            <p:nvPr/>
          </p:nvSpPr>
          <p:spPr>
            <a:xfrm>
              <a:off x="225836" y="-1"/>
              <a:ext cx="4680208"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latin typeface="Arial"/>
                  <a:ea typeface="Arial"/>
                  <a:cs typeface="Arial"/>
                  <a:sym typeface="Arial"/>
                </a:defRPr>
              </a:lvl1pPr>
            </a:lstStyle>
            <a:p>
              <a:pPr lvl="0">
                <a:defRPr sz="1800"/>
              </a:pPr>
              <a:r>
                <a:rPr sz="2800"/>
                <a:t>Their Infrastructure</a:t>
              </a:r>
            </a:p>
          </p:txBody>
        </p:sp>
      </p:grpSp>
      <p:sp>
        <p:nvSpPr>
          <p:cNvPr id="2174" name="Shape 217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Organizations</a:t>
            </a:r>
          </a:p>
        </p:txBody>
      </p:sp>
      <p:grpSp>
        <p:nvGrpSpPr>
          <p:cNvPr id="2197" name="Group 2197"/>
          <p:cNvGrpSpPr/>
          <p:nvPr/>
        </p:nvGrpSpPr>
        <p:grpSpPr>
          <a:xfrm>
            <a:off x="761923" y="1885885"/>
            <a:ext cx="4091329" cy="5327991"/>
            <a:chOff x="-1" y="0"/>
            <a:chExt cx="4091327" cy="5327990"/>
          </a:xfrm>
        </p:grpSpPr>
        <p:grpSp>
          <p:nvGrpSpPr>
            <p:cNvPr id="2195" name="Group 2195"/>
            <p:cNvGrpSpPr/>
            <p:nvPr/>
          </p:nvGrpSpPr>
          <p:grpSpPr>
            <a:xfrm>
              <a:off x="-2" y="676348"/>
              <a:ext cx="4024470" cy="4651643"/>
              <a:chOff x="-1" y="0"/>
              <a:chExt cx="4024468" cy="4651642"/>
            </a:xfrm>
          </p:grpSpPr>
          <p:sp>
            <p:nvSpPr>
              <p:cNvPr id="2175" name="Shape 2175"/>
              <p:cNvSpPr/>
              <p:nvPr/>
            </p:nvSpPr>
            <p:spPr>
              <a:xfrm>
                <a:off x="1356416" y="-1"/>
                <a:ext cx="551410"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76" name="Shape 2176"/>
              <p:cNvSpPr/>
              <p:nvPr/>
            </p:nvSpPr>
            <p:spPr>
              <a:xfrm>
                <a:off x="1352242" y="1585734"/>
                <a:ext cx="551416"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77" name="Shape 2177"/>
              <p:cNvSpPr/>
              <p:nvPr/>
            </p:nvSpPr>
            <p:spPr>
              <a:xfrm>
                <a:off x="676164" y="1583954"/>
                <a:ext cx="549269" cy="608999"/>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00"/>
                    </a:moveTo>
                    <a:cubicBezTo>
                      <a:pt x="24" y="4061"/>
                      <a:pt x="4564" y="-13"/>
                      <a:pt x="10150" y="0"/>
                    </a:cubicBezTo>
                    <a:lnTo>
                      <a:pt x="11483" y="3"/>
                    </a:lnTo>
                    <a:cubicBezTo>
                      <a:pt x="17069" y="17"/>
                      <a:pt x="21585" y="4112"/>
                      <a:pt x="21570" y="9151"/>
                    </a:cubicBezTo>
                    <a:lnTo>
                      <a:pt x="21561" y="12474"/>
                    </a:lnTo>
                    <a:cubicBezTo>
                      <a:pt x="21546" y="17513"/>
                      <a:pt x="17006" y="21587"/>
                      <a:pt x="11420" y="21574"/>
                    </a:cubicBezTo>
                    <a:lnTo>
                      <a:pt x="10087" y="21571"/>
                    </a:lnTo>
                    <a:cubicBezTo>
                      <a:pt x="4501" y="21557"/>
                      <a:pt x="-15" y="17462"/>
                      <a:pt x="0" y="12423"/>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78" name="Shape 2178"/>
              <p:cNvSpPr/>
              <p:nvPr/>
            </p:nvSpPr>
            <p:spPr>
              <a:xfrm>
                <a:off x="2073532" y="1587630"/>
                <a:ext cx="551417"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79" name="Shape 2179"/>
              <p:cNvSpPr/>
              <p:nvPr/>
            </p:nvSpPr>
            <p:spPr>
              <a:xfrm>
                <a:off x="2077706" y="1894"/>
                <a:ext cx="551411" cy="60687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0" name="Shape 2180"/>
              <p:cNvSpPr/>
              <p:nvPr/>
            </p:nvSpPr>
            <p:spPr>
              <a:xfrm>
                <a:off x="2794824" y="1589526"/>
                <a:ext cx="551415"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1" name="Shape 2181"/>
              <p:cNvSpPr/>
              <p:nvPr/>
            </p:nvSpPr>
            <p:spPr>
              <a:xfrm>
                <a:off x="3473052" y="1591308"/>
                <a:ext cx="551416" cy="609028"/>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2" name="Shape 2182"/>
              <p:cNvSpPr/>
              <p:nvPr/>
            </p:nvSpPr>
            <p:spPr>
              <a:xfrm>
                <a:off x="2077960" y="3179842"/>
                <a:ext cx="551416" cy="609028"/>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3" name="Shape 2183"/>
              <p:cNvSpPr/>
              <p:nvPr/>
            </p:nvSpPr>
            <p:spPr>
              <a:xfrm>
                <a:off x="2812113" y="3205440"/>
                <a:ext cx="551410"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4" name="Shape 2184"/>
              <p:cNvSpPr/>
              <p:nvPr/>
            </p:nvSpPr>
            <p:spPr>
              <a:xfrm>
                <a:off x="1360777" y="796110"/>
                <a:ext cx="551416"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5" name="Shape 2185"/>
              <p:cNvSpPr/>
              <p:nvPr/>
            </p:nvSpPr>
            <p:spPr>
              <a:xfrm>
                <a:off x="2084220" y="798012"/>
                <a:ext cx="551416"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6" name="Shape 2186"/>
              <p:cNvSpPr/>
              <p:nvPr/>
            </p:nvSpPr>
            <p:spPr>
              <a:xfrm>
                <a:off x="2807665" y="799913"/>
                <a:ext cx="551415" cy="60902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7" name="Shape 2187"/>
              <p:cNvSpPr/>
              <p:nvPr/>
            </p:nvSpPr>
            <p:spPr>
              <a:xfrm>
                <a:off x="-2" y="1616603"/>
                <a:ext cx="549268" cy="608999"/>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00"/>
                    </a:moveTo>
                    <a:cubicBezTo>
                      <a:pt x="24" y="4061"/>
                      <a:pt x="4564" y="-13"/>
                      <a:pt x="10150" y="0"/>
                    </a:cubicBezTo>
                    <a:lnTo>
                      <a:pt x="11483" y="3"/>
                    </a:lnTo>
                    <a:cubicBezTo>
                      <a:pt x="17069" y="17"/>
                      <a:pt x="21585" y="4112"/>
                      <a:pt x="21570" y="9151"/>
                    </a:cubicBezTo>
                    <a:lnTo>
                      <a:pt x="21561" y="12474"/>
                    </a:lnTo>
                    <a:cubicBezTo>
                      <a:pt x="21546" y="17513"/>
                      <a:pt x="17006" y="21587"/>
                      <a:pt x="11420" y="21574"/>
                    </a:cubicBezTo>
                    <a:lnTo>
                      <a:pt x="10087" y="21571"/>
                    </a:lnTo>
                    <a:cubicBezTo>
                      <a:pt x="4501" y="21557"/>
                      <a:pt x="-15" y="17462"/>
                      <a:pt x="0" y="12423"/>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8" name="Shape 2188"/>
              <p:cNvSpPr/>
              <p:nvPr/>
            </p:nvSpPr>
            <p:spPr>
              <a:xfrm>
                <a:off x="637333" y="794208"/>
                <a:ext cx="551416" cy="609028"/>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89" name="Shape 2189"/>
              <p:cNvSpPr/>
              <p:nvPr/>
            </p:nvSpPr>
            <p:spPr>
              <a:xfrm>
                <a:off x="2080024" y="2396657"/>
                <a:ext cx="551411"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0" name="Shape 2190"/>
              <p:cNvSpPr/>
              <p:nvPr/>
            </p:nvSpPr>
            <p:spPr>
              <a:xfrm>
                <a:off x="2807718" y="2420085"/>
                <a:ext cx="551410" cy="606877"/>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1" name="Shape 2191"/>
              <p:cNvSpPr/>
              <p:nvPr/>
            </p:nvSpPr>
            <p:spPr>
              <a:xfrm>
                <a:off x="1347942" y="4042876"/>
                <a:ext cx="551411"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2" name="Shape 2192"/>
              <p:cNvSpPr/>
              <p:nvPr/>
            </p:nvSpPr>
            <p:spPr>
              <a:xfrm>
                <a:off x="2067079" y="4044766"/>
                <a:ext cx="551411"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3" name="Shape 2193"/>
              <p:cNvSpPr/>
              <p:nvPr/>
            </p:nvSpPr>
            <p:spPr>
              <a:xfrm>
                <a:off x="1347978" y="3208046"/>
                <a:ext cx="551416" cy="609028"/>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35"/>
                    </a:moveTo>
                    <a:cubicBezTo>
                      <a:pt x="24" y="4077"/>
                      <a:pt x="4564" y="-13"/>
                      <a:pt x="10149" y="0"/>
                    </a:cubicBezTo>
                    <a:lnTo>
                      <a:pt x="11483" y="3"/>
                    </a:lnTo>
                    <a:cubicBezTo>
                      <a:pt x="17069" y="17"/>
                      <a:pt x="21585" y="4128"/>
                      <a:pt x="21570" y="9187"/>
                    </a:cubicBezTo>
                    <a:lnTo>
                      <a:pt x="21561" y="12439"/>
                    </a:lnTo>
                    <a:cubicBezTo>
                      <a:pt x="21546" y="17497"/>
                      <a:pt x="17006" y="21587"/>
                      <a:pt x="11421" y="21574"/>
                    </a:cubicBezTo>
                    <a:lnTo>
                      <a:pt x="10087" y="21571"/>
                    </a:lnTo>
                    <a:cubicBezTo>
                      <a:pt x="4501" y="21557"/>
                      <a:pt x="-15" y="17446"/>
                      <a:pt x="0" y="12387"/>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4" name="Shape 2194"/>
              <p:cNvSpPr/>
              <p:nvPr/>
            </p:nvSpPr>
            <p:spPr>
              <a:xfrm>
                <a:off x="1343571" y="2429147"/>
                <a:ext cx="551411" cy="606876"/>
              </a:xfrm>
              <a:custGeom>
                <a:avLst/>
                <a:gdLst/>
                <a:ahLst/>
                <a:cxnLst>
                  <a:cxn ang="0">
                    <a:pos x="wd2" y="hd2"/>
                  </a:cxn>
                  <a:cxn ang="5400000">
                    <a:pos x="wd2" y="hd2"/>
                  </a:cxn>
                  <a:cxn ang="10800000">
                    <a:pos x="wd2" y="hd2"/>
                  </a:cxn>
                  <a:cxn ang="16200000">
                    <a:pos x="wd2" y="hd2"/>
                  </a:cxn>
                </a:cxnLst>
                <a:rect l="0" t="0" r="r" b="b"/>
                <a:pathLst>
                  <a:path w="21570" h="21574" fill="norm" stroke="1" extrusionOk="0">
                    <a:moveTo>
                      <a:pt x="9" y="9168"/>
                    </a:moveTo>
                    <a:cubicBezTo>
                      <a:pt x="24" y="4091"/>
                      <a:pt x="4564" y="-13"/>
                      <a:pt x="10149" y="0"/>
                    </a:cubicBezTo>
                    <a:lnTo>
                      <a:pt x="11483" y="4"/>
                    </a:lnTo>
                    <a:cubicBezTo>
                      <a:pt x="17069" y="17"/>
                      <a:pt x="21585" y="4143"/>
                      <a:pt x="21570" y="9219"/>
                    </a:cubicBezTo>
                    <a:lnTo>
                      <a:pt x="21561" y="12406"/>
                    </a:lnTo>
                    <a:cubicBezTo>
                      <a:pt x="21546" y="17483"/>
                      <a:pt x="17006" y="21587"/>
                      <a:pt x="11421" y="21574"/>
                    </a:cubicBezTo>
                    <a:lnTo>
                      <a:pt x="10087" y="21570"/>
                    </a:lnTo>
                    <a:cubicBezTo>
                      <a:pt x="4501" y="21557"/>
                      <a:pt x="-15" y="17431"/>
                      <a:pt x="0" y="12355"/>
                    </a:cubicBezTo>
                    <a:close/>
                  </a:path>
                </a:pathLst>
              </a:cu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2196" name="Shape 2196"/>
            <p:cNvSpPr/>
            <p:nvPr/>
          </p:nvSpPr>
          <p:spPr>
            <a:xfrm rot="1956">
              <a:off x="62740" y="1145"/>
              <a:ext cx="4028475"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latin typeface="Arial"/>
                  <a:ea typeface="Arial"/>
                  <a:cs typeface="Arial"/>
                  <a:sym typeface="Arial"/>
                </a:defRPr>
              </a:lvl1pPr>
            </a:lstStyle>
            <a:p>
              <a:pPr lvl="0">
                <a:defRPr sz="1800"/>
              </a:pPr>
              <a:r>
                <a:rPr sz="2800"/>
                <a:t>My Infrastructure</a:t>
              </a:r>
            </a:p>
          </p:txBody>
        </p:sp>
      </p:grpSp>
      <p:grpSp>
        <p:nvGrpSpPr>
          <p:cNvPr id="2222" name="Group 2222"/>
          <p:cNvGrpSpPr/>
          <p:nvPr/>
        </p:nvGrpSpPr>
        <p:grpSpPr>
          <a:xfrm>
            <a:off x="6072197" y="1837257"/>
            <a:ext cx="4422107" cy="5399594"/>
            <a:chOff x="0" y="0"/>
            <a:chExt cx="4422106" cy="5399592"/>
          </a:xfrm>
        </p:grpSpPr>
        <p:grpSp>
          <p:nvGrpSpPr>
            <p:cNvPr id="2220" name="Group 2220"/>
            <p:cNvGrpSpPr/>
            <p:nvPr/>
          </p:nvGrpSpPr>
          <p:grpSpPr>
            <a:xfrm>
              <a:off x="19355" y="748153"/>
              <a:ext cx="4019905" cy="4651440"/>
              <a:chOff x="-1" y="0"/>
              <a:chExt cx="4019904" cy="4651439"/>
            </a:xfrm>
          </p:grpSpPr>
          <p:sp>
            <p:nvSpPr>
              <p:cNvPr id="2198" name="Shape 2198"/>
              <p:cNvSpPr/>
              <p:nvPr/>
            </p:nvSpPr>
            <p:spPr>
              <a:xfrm>
                <a:off x="1350720" y="-1"/>
                <a:ext cx="550615"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199" name="Shape 2199"/>
              <p:cNvSpPr/>
              <p:nvPr/>
            </p:nvSpPr>
            <p:spPr>
              <a:xfrm>
                <a:off x="1350720" y="1586352"/>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0" name="Shape 2200"/>
              <p:cNvSpPr/>
              <p:nvPr/>
            </p:nvSpPr>
            <p:spPr>
              <a:xfrm>
                <a:off x="675360" y="1586352"/>
                <a:ext cx="548463"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1" name="Shape 2201"/>
              <p:cNvSpPr/>
              <p:nvPr/>
            </p:nvSpPr>
            <p:spPr>
              <a:xfrm>
                <a:off x="2071249" y="1586352"/>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2" name="Shape 2202"/>
              <p:cNvSpPr/>
              <p:nvPr/>
            </p:nvSpPr>
            <p:spPr>
              <a:xfrm>
                <a:off x="733432" y="2436569"/>
                <a:ext cx="550614" cy="60914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3" name="Shape 2203"/>
              <p:cNvSpPr/>
              <p:nvPr/>
            </p:nvSpPr>
            <p:spPr>
              <a:xfrm>
                <a:off x="1410944" y="2436569"/>
                <a:ext cx="548464" cy="609144"/>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4" name="Shape 2204"/>
              <p:cNvSpPr/>
              <p:nvPr/>
            </p:nvSpPr>
            <p:spPr>
              <a:xfrm>
                <a:off x="2071249" y="-1"/>
                <a:ext cx="550614"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5" name="Shape 2205"/>
              <p:cNvSpPr/>
              <p:nvPr/>
            </p:nvSpPr>
            <p:spPr>
              <a:xfrm>
                <a:off x="2791778" y="1586352"/>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6" name="Shape 2206"/>
              <p:cNvSpPr/>
              <p:nvPr/>
            </p:nvSpPr>
            <p:spPr>
              <a:xfrm>
                <a:off x="3469289" y="1586352"/>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7" name="Shape 2207"/>
              <p:cNvSpPr/>
              <p:nvPr/>
            </p:nvSpPr>
            <p:spPr>
              <a:xfrm>
                <a:off x="2079852" y="3179163"/>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8" name="Shape 2208"/>
              <p:cNvSpPr/>
              <p:nvPr/>
            </p:nvSpPr>
            <p:spPr>
              <a:xfrm>
                <a:off x="2813286" y="3202840"/>
                <a:ext cx="550614" cy="606993"/>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09" name="Shape 2209"/>
              <p:cNvSpPr/>
              <p:nvPr/>
            </p:nvSpPr>
            <p:spPr>
              <a:xfrm>
                <a:off x="1357173" y="796404"/>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0" name="Shape 2210"/>
              <p:cNvSpPr/>
              <p:nvPr/>
            </p:nvSpPr>
            <p:spPr>
              <a:xfrm>
                <a:off x="2079852" y="796404"/>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1" name="Shape 2211"/>
              <p:cNvSpPr/>
              <p:nvPr/>
            </p:nvSpPr>
            <p:spPr>
              <a:xfrm>
                <a:off x="2802532" y="796404"/>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2" name="Shape 2212"/>
              <p:cNvSpPr/>
              <p:nvPr/>
            </p:nvSpPr>
            <p:spPr>
              <a:xfrm>
                <a:off x="-2" y="1620791"/>
                <a:ext cx="54846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3" name="Shape 2213"/>
              <p:cNvSpPr/>
              <p:nvPr/>
            </p:nvSpPr>
            <p:spPr>
              <a:xfrm>
                <a:off x="634494" y="796404"/>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4" name="Shape 2214"/>
              <p:cNvSpPr/>
              <p:nvPr/>
            </p:nvSpPr>
            <p:spPr>
              <a:xfrm>
                <a:off x="2079852" y="2395673"/>
                <a:ext cx="550615" cy="606991"/>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5" name="Shape 2215"/>
              <p:cNvSpPr/>
              <p:nvPr/>
            </p:nvSpPr>
            <p:spPr>
              <a:xfrm>
                <a:off x="2806834" y="2417197"/>
                <a:ext cx="550614"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6" name="Shape 2216"/>
              <p:cNvSpPr/>
              <p:nvPr/>
            </p:nvSpPr>
            <p:spPr>
              <a:xfrm>
                <a:off x="1352871" y="4044447"/>
                <a:ext cx="550615"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7" name="Shape 2217"/>
              <p:cNvSpPr/>
              <p:nvPr/>
            </p:nvSpPr>
            <p:spPr>
              <a:xfrm>
                <a:off x="2071249" y="4044447"/>
                <a:ext cx="550614" cy="606992"/>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8" name="Shape 2218"/>
              <p:cNvSpPr/>
              <p:nvPr/>
            </p:nvSpPr>
            <p:spPr>
              <a:xfrm>
                <a:off x="1350720" y="3209297"/>
                <a:ext cx="550615"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sp>
            <p:nvSpPr>
              <p:cNvPr id="2219" name="Shape 2219"/>
              <p:cNvSpPr/>
              <p:nvPr/>
            </p:nvSpPr>
            <p:spPr>
              <a:xfrm>
                <a:off x="677511" y="3209297"/>
                <a:ext cx="550614" cy="609145"/>
              </a:xfrm>
              <a:prstGeom prst="roundRect">
                <a:avLst>
                  <a:gd name="adj" fmla="val 46907"/>
                </a:avLst>
              </a:prstGeom>
              <a:blipFill rotWithShape="1">
                <a:blip r:embed="rId2"/>
                <a:srcRect l="0" t="0" r="0" b="0"/>
                <a:tile tx="0" ty="0" sx="100000" sy="100000" flip="none" algn="tl"/>
              </a:blipFill>
              <a:ln w="25400" cap="flat">
                <a:solidFill>
                  <a:srgbClr val="000000"/>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2221" name="Shape 2221"/>
            <p:cNvSpPr/>
            <p:nvPr/>
          </p:nvSpPr>
          <p:spPr>
            <a:xfrm>
              <a:off x="-1" y="-1"/>
              <a:ext cx="4422107"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latin typeface="Arial"/>
                  <a:ea typeface="Arial"/>
                  <a:cs typeface="Arial"/>
                  <a:sym typeface="Arial"/>
                </a:defRPr>
              </a:lvl1pPr>
            </a:lstStyle>
            <a:p>
              <a:pPr lvl="0">
                <a:defRPr sz="1800"/>
              </a:pPr>
              <a:r>
                <a:rPr sz="2800"/>
                <a:t>Your Infrastructure</a:t>
              </a:r>
            </a:p>
          </p:txBody>
        </p:sp>
      </p:grpSp>
    </p:spTree>
  </p:cSld>
  <p:clrMapOvr>
    <a:masterClrMapping/>
  </p:clrMapOvr>
  <p:transition spd="med" advClick="1"/>
</p:sld>
</file>

<file path=ppt/slides/slide5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9" name="Shape 6979"/>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a:t>
            </a:r>
          </a:p>
        </p:txBody>
      </p:sp>
      <p:sp>
        <p:nvSpPr>
          <p:cNvPr id="6980" name="Shape 6980"/>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Cookbook Version Constraints, Override Attributes, and Per Environment Run Lists </a:t>
            </a:r>
          </a:p>
        </p:txBody>
      </p:sp>
    </p:spTree>
  </p:cSld>
  <p:clrMapOvr>
    <a:masterClrMapping/>
  </p:clrMapOvr>
  <p:transition spd="med" advClick="1"/>
</p:sld>
</file>

<file path=ppt/slides/slide5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2" name="Shape 698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
        <p:nvSpPr>
          <p:cNvPr id="6983" name="Shape 698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After completing the lesson, you will be able to</a:t>
            </a:r>
            <a:endParaRPr sz="4600"/>
          </a:p>
          <a:p>
            <a:pPr lvl="1" marL="1349614" indent="-944574">
              <a:defRPr sz="1800"/>
            </a:pPr>
            <a:r>
              <a:rPr sz="4600"/>
              <a:t>Describe what an Environment is, and how it is different from an Organization</a:t>
            </a:r>
            <a:endParaRPr sz="4600"/>
          </a:p>
          <a:p>
            <a:pPr lvl="1" marL="1349614" indent="-944574">
              <a:defRPr sz="1800"/>
            </a:pPr>
            <a:r>
              <a:rPr sz="4600"/>
              <a:t>Set cookbook version constraints</a:t>
            </a:r>
            <a:endParaRPr sz="4600"/>
          </a:p>
          <a:p>
            <a:pPr lvl="1" marL="1349614" indent="-944574">
              <a:defRPr sz="1800"/>
            </a:pPr>
            <a:r>
              <a:rPr sz="4600"/>
              <a:t>Explain when to set attributes in an environment</a:t>
            </a:r>
          </a:p>
        </p:txBody>
      </p:sp>
    </p:spTree>
  </p:cSld>
  <p:clrMapOvr>
    <a:masterClrMapping/>
  </p:clrMapOvr>
  <p:transition spd="med" advClick="1"/>
</p:sld>
</file>

<file path=ppt/slides/slide5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991" name="Group 6991"/>
          <p:cNvGrpSpPr/>
          <p:nvPr/>
        </p:nvGrpSpPr>
        <p:grpSpPr>
          <a:xfrm>
            <a:off x="177814" y="2286000"/>
            <a:ext cx="15952764" cy="6273800"/>
            <a:chOff x="-1" y="0"/>
            <a:chExt cx="15952762" cy="6273800"/>
          </a:xfrm>
        </p:grpSpPr>
        <p:grpSp>
          <p:nvGrpSpPr>
            <p:cNvPr id="6989" name="Group 6989"/>
            <p:cNvGrpSpPr/>
            <p:nvPr/>
          </p:nvGrpSpPr>
          <p:grpSpPr>
            <a:xfrm>
              <a:off x="-2" y="0"/>
              <a:ext cx="15952764" cy="6273800"/>
              <a:chOff x="0" y="0"/>
              <a:chExt cx="15952762" cy="6273800"/>
            </a:xfrm>
          </p:grpSpPr>
          <p:sp>
            <p:nvSpPr>
              <p:cNvPr id="6987" name="Shape 6987"/>
              <p:cNvSpPr/>
              <p:nvPr/>
            </p:nvSpPr>
            <p:spPr>
              <a:xfrm>
                <a:off x="-1" y="0"/>
                <a:ext cx="15952764" cy="6273800"/>
              </a:xfrm>
              <a:prstGeom prst="rect">
                <a:avLst/>
              </a:prstGeom>
              <a:blipFill rotWithShape="1">
                <a:blip r:embed="rId2"/>
                <a:srcRect l="0" t="0" r="0" b="0"/>
                <a:tile tx="0" ty="0" sx="100000" sy="100000" flip="none" algn="tl"/>
              </a:blipFill>
              <a:ln w="12700" cap="flat">
                <a:noFill/>
                <a:miter lim="400000"/>
              </a:ln>
              <a:effectLst/>
            </p:spPr>
            <p:txBody>
              <a:bodyPr wrap="square" lIns="0" tIns="0" rIns="0" bIns="0" numCol="1" anchor="t">
                <a:noAutofit/>
              </a:bodyPr>
              <a:lstStyle/>
              <a:p>
                <a:pPr lvl="0">
                  <a:defRPr>
                    <a:latin typeface="Arial"/>
                    <a:ea typeface="Arial"/>
                    <a:cs typeface="Arial"/>
                    <a:sym typeface="Arial"/>
                  </a:defRPr>
                </a:pPr>
              </a:p>
            </p:txBody>
          </p:sp>
          <p:sp>
            <p:nvSpPr>
              <p:cNvPr id="6988" name="Shape 6988"/>
              <p:cNvSpPr/>
              <p:nvPr/>
            </p:nvSpPr>
            <p:spPr>
              <a:xfrm>
                <a:off x="-1" y="0"/>
                <a:ext cx="15952764" cy="6273800"/>
              </a:xfrm>
              <a:prstGeom prst="rect">
                <a:avLst/>
              </a:prstGeom>
              <a:noFill/>
              <a:ln w="25400" cap="flat">
                <a:solidFill>
                  <a:srgbClr val="000000">
                    <a:alpha val="29999"/>
                  </a:srgbClr>
                </a:solidFill>
                <a:prstDash val="solid"/>
                <a:miter lim="800000"/>
              </a:ln>
              <a:effectLst/>
            </p:spPr>
            <p:txBody>
              <a:bodyPr wrap="square" lIns="0" tIns="0" rIns="0" bIns="0" numCol="1" anchor="t">
                <a:noAutofit/>
              </a:bodyPr>
              <a:lstStyle/>
              <a:p>
                <a:pPr lvl="0">
                  <a:defRPr>
                    <a:latin typeface="Arial"/>
                    <a:ea typeface="Arial"/>
                    <a:cs typeface="Arial"/>
                    <a:sym typeface="Arial"/>
                  </a:defRPr>
                </a:pPr>
              </a:p>
            </p:txBody>
          </p:sp>
        </p:grpSp>
        <p:sp>
          <p:nvSpPr>
            <p:cNvPr id="6990" name="Shape 6990"/>
            <p:cNvSpPr/>
            <p:nvPr/>
          </p:nvSpPr>
          <p:spPr>
            <a:xfrm>
              <a:off x="146063" y="5681922"/>
              <a:ext cx="2028926" cy="394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a:latin typeface="Arial"/>
                  <a:ea typeface="Arial"/>
                  <a:cs typeface="Arial"/>
                  <a:sym typeface="Arial"/>
                </a:defRPr>
              </a:lvl1pPr>
            </a:lstStyle>
            <a:p>
              <a:pPr lvl="0">
                <a:defRPr sz="1800"/>
              </a:pPr>
              <a:r>
                <a:rPr sz="2800"/>
                <a:t>Organization</a:t>
              </a:r>
            </a:p>
          </p:txBody>
        </p:sp>
      </p:grpSp>
      <p:sp>
        <p:nvSpPr>
          <p:cNvPr id="6992" name="Shape 699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a:t>
            </a:r>
          </a:p>
        </p:txBody>
      </p:sp>
      <p:sp>
        <p:nvSpPr>
          <p:cNvPr id="6993" name="Shape 6993"/>
          <p:cNvSpPr/>
          <p:nvPr/>
        </p:nvSpPr>
        <p:spPr>
          <a:xfrm>
            <a:off x="800176" y="3352800"/>
            <a:ext cx="1270127"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6994" name="Shape 6994"/>
          <p:cNvSpPr/>
          <p:nvPr/>
        </p:nvSpPr>
        <p:spPr>
          <a:xfrm>
            <a:off x="281015" y="2564865"/>
            <a:ext cx="210792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Development</a:t>
            </a:r>
          </a:p>
        </p:txBody>
      </p:sp>
      <p:sp>
        <p:nvSpPr>
          <p:cNvPr id="6995" name="Shape 6995"/>
          <p:cNvSpPr/>
          <p:nvPr/>
        </p:nvSpPr>
        <p:spPr>
          <a:xfrm>
            <a:off x="4674056" y="5029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6996" name="Shape 6996"/>
          <p:cNvSpPr/>
          <p:nvPr/>
        </p:nvSpPr>
        <p:spPr>
          <a:xfrm>
            <a:off x="6337918" y="50292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6997" name="Shape 6997"/>
          <p:cNvSpPr/>
          <p:nvPr/>
        </p:nvSpPr>
        <p:spPr>
          <a:xfrm>
            <a:off x="4699458" y="66929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6998" name="Shape 6998"/>
          <p:cNvSpPr/>
          <p:nvPr/>
        </p:nvSpPr>
        <p:spPr>
          <a:xfrm>
            <a:off x="6261710" y="6692900"/>
            <a:ext cx="1270127"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6999" name="Shape 6999"/>
          <p:cNvSpPr/>
          <p:nvPr/>
        </p:nvSpPr>
        <p:spPr>
          <a:xfrm>
            <a:off x="5490112" y="2564865"/>
            <a:ext cx="1218754"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Staging</a:t>
            </a:r>
          </a:p>
        </p:txBody>
      </p:sp>
      <p:sp>
        <p:nvSpPr>
          <p:cNvPr id="7000" name="Shape 7000"/>
          <p:cNvSpPr/>
          <p:nvPr/>
        </p:nvSpPr>
        <p:spPr>
          <a:xfrm>
            <a:off x="5474234" y="3467100"/>
            <a:ext cx="1270126" cy="1270000"/>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1" name="Shape 7001"/>
          <p:cNvSpPr/>
          <p:nvPr/>
        </p:nvSpPr>
        <p:spPr>
          <a:xfrm>
            <a:off x="10326109" y="31369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2" name="Shape 7002"/>
          <p:cNvSpPr/>
          <p:nvPr/>
        </p:nvSpPr>
        <p:spPr>
          <a:xfrm>
            <a:off x="10542030" y="2571215"/>
            <a:ext cx="2197317"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Production</a:t>
            </a:r>
          </a:p>
        </p:txBody>
      </p:sp>
      <p:sp>
        <p:nvSpPr>
          <p:cNvPr id="7003" name="Shape 7003"/>
          <p:cNvSpPr/>
          <p:nvPr/>
        </p:nvSpPr>
        <p:spPr>
          <a:xfrm>
            <a:off x="10326109" y="44831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4" name="Shape 7004"/>
          <p:cNvSpPr/>
          <p:nvPr/>
        </p:nvSpPr>
        <p:spPr>
          <a:xfrm>
            <a:off x="8878165" y="44831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5" name="Shape 7005"/>
          <p:cNvSpPr/>
          <p:nvPr/>
        </p:nvSpPr>
        <p:spPr>
          <a:xfrm>
            <a:off x="11850258" y="44831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6" name="Shape 7006"/>
          <p:cNvSpPr/>
          <p:nvPr/>
        </p:nvSpPr>
        <p:spPr>
          <a:xfrm>
            <a:off x="10351510" y="59055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7" name="Shape 7007"/>
          <p:cNvSpPr/>
          <p:nvPr/>
        </p:nvSpPr>
        <p:spPr>
          <a:xfrm>
            <a:off x="11786751" y="59055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8" name="Shape 7008"/>
          <p:cNvSpPr/>
          <p:nvPr/>
        </p:nvSpPr>
        <p:spPr>
          <a:xfrm>
            <a:off x="11850258" y="31369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09" name="Shape 7009"/>
          <p:cNvSpPr/>
          <p:nvPr/>
        </p:nvSpPr>
        <p:spPr>
          <a:xfrm>
            <a:off x="13387108" y="44831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10" name="Shape 7010"/>
          <p:cNvSpPr/>
          <p:nvPr/>
        </p:nvSpPr>
        <p:spPr>
          <a:xfrm>
            <a:off x="14822346" y="4483101"/>
            <a:ext cx="1168517"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11" name="Shape 7011"/>
          <p:cNvSpPr/>
          <p:nvPr/>
        </p:nvSpPr>
        <p:spPr>
          <a:xfrm>
            <a:off x="10364212" y="73279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7012" name="Shape 7012"/>
          <p:cNvSpPr/>
          <p:nvPr/>
        </p:nvSpPr>
        <p:spPr>
          <a:xfrm>
            <a:off x="11812154" y="73279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5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4" name="Shape 70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a:t>
            </a:r>
          </a:p>
        </p:txBody>
      </p:sp>
      <p:sp>
        <p:nvSpPr>
          <p:cNvPr id="7015" name="Shape 701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Every Organization starts with a single environment</a:t>
            </a:r>
            <a:endParaRPr sz="4600"/>
          </a:p>
          <a:p>
            <a:pPr lvl="0" marL="944574" indent="-944574">
              <a:defRPr sz="1800"/>
            </a:pPr>
            <a:r>
              <a:rPr sz="4600"/>
              <a:t>Environments reflect your patterns and workflow</a:t>
            </a:r>
            <a:endParaRPr sz="4600"/>
          </a:p>
          <a:p>
            <a:pPr lvl="1" marL="1349614" indent="-944574">
              <a:defRPr sz="1800"/>
            </a:pPr>
            <a:r>
              <a:rPr sz="4600"/>
              <a:t>Development</a:t>
            </a:r>
            <a:endParaRPr sz="4600"/>
          </a:p>
          <a:p>
            <a:pPr lvl="1" marL="1349614" indent="-944574">
              <a:defRPr sz="1800"/>
            </a:pPr>
            <a:r>
              <a:rPr sz="4600"/>
              <a:t>Test</a:t>
            </a:r>
            <a:endParaRPr sz="4600"/>
          </a:p>
          <a:p>
            <a:pPr lvl="1" marL="1349614" indent="-944574">
              <a:defRPr sz="1800"/>
            </a:pPr>
            <a:r>
              <a:rPr sz="4600"/>
              <a:t>Staging</a:t>
            </a:r>
            <a:endParaRPr sz="4600"/>
          </a:p>
          <a:p>
            <a:pPr lvl="1" marL="1349614" indent="-944574">
              <a:defRPr sz="1800"/>
            </a:pPr>
            <a:r>
              <a:rPr sz="4600"/>
              <a:t>Production</a:t>
            </a:r>
            <a:endParaRPr sz="4600"/>
          </a:p>
          <a:p>
            <a:pPr lvl="1" marL="1349614" indent="-944574">
              <a:defRPr sz="1800"/>
            </a:pPr>
            <a:r>
              <a:rPr sz="4600"/>
              <a:t>etc.</a:t>
            </a:r>
          </a:p>
        </p:txBody>
      </p:sp>
    </p:spTree>
  </p:cSld>
  <p:clrMapOvr>
    <a:masterClrMapping/>
  </p:clrMapOvr>
  <p:transition spd="med" advClick="1"/>
</p:sld>
</file>

<file path=ppt/slides/slide5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7" name="Shape 70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 Define Policy</a:t>
            </a:r>
          </a:p>
        </p:txBody>
      </p:sp>
      <p:sp>
        <p:nvSpPr>
          <p:cNvPr id="7018" name="Shape 701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Each environment may include attributes necessary for configuring the infrastructure in that environment</a:t>
            </a:r>
            <a:endParaRPr sz="4600"/>
          </a:p>
          <a:p>
            <a:pPr lvl="1" marL="1349614" indent="-944574">
              <a:defRPr sz="1800"/>
            </a:pPr>
            <a:r>
              <a:rPr sz="4600"/>
              <a:t>Production needs certain Yum repos</a:t>
            </a:r>
            <a:endParaRPr sz="4600"/>
          </a:p>
          <a:p>
            <a:pPr lvl="1" marL="1349614" indent="-944574">
              <a:defRPr sz="1800"/>
            </a:pPr>
            <a:r>
              <a:rPr sz="4600"/>
              <a:t>QA needs different Yum repos</a:t>
            </a:r>
            <a:endParaRPr sz="4600"/>
          </a:p>
          <a:p>
            <a:pPr lvl="1" marL="1349614" indent="-944574">
              <a:defRPr sz="1800"/>
            </a:pPr>
            <a:r>
              <a:rPr sz="4600"/>
              <a:t>The version of the Chef cookbooks to be used</a:t>
            </a:r>
          </a:p>
        </p:txBody>
      </p:sp>
    </p:spTree>
  </p:cSld>
  <p:clrMapOvr>
    <a:masterClrMapping/>
  </p:clrMapOvr>
  <p:transition spd="med" advClick="1"/>
</p:sld>
</file>

<file path=ppt/slides/slide5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0" name="Shape 702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 Best Practice</a:t>
            </a:r>
          </a:p>
        </p:txBody>
      </p:sp>
      <p:sp>
        <p:nvSpPr>
          <p:cNvPr id="7021" name="Shape 702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We cannot share cookbooks between organizations </a:t>
            </a:r>
            <a:endParaRPr sz="4600"/>
          </a:p>
          <a:p>
            <a:pPr lvl="0" marL="944574" indent="-944574">
              <a:defRPr sz="1800"/>
            </a:pPr>
            <a:r>
              <a:rPr sz="4600"/>
              <a:t>Best Practice: If you need to share cookbooks or roles, you likely want an Environment rather than an organization</a:t>
            </a:r>
            <a:endParaRPr sz="4600"/>
          </a:p>
          <a:p>
            <a:pPr lvl="0">
              <a:defRPr sz="1800"/>
            </a:pPr>
            <a:endParaRPr sz="4600"/>
          </a:p>
          <a:p>
            <a:pPr lvl="0" marL="944574" indent="-944574">
              <a:defRPr sz="1800"/>
            </a:pPr>
            <a:r>
              <a:rPr sz="4600"/>
              <a:t>Environments allow for isolating resources within a single organization</a:t>
            </a:r>
          </a:p>
        </p:txBody>
      </p:sp>
    </p:spTree>
  </p:cSld>
  <p:clrMapOvr>
    <a:masterClrMapping/>
  </p:clrMapOvr>
  <p:transition spd="med" advClick="1"/>
</p:sld>
</file>

<file path=ppt/slides/slide5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27" name="Group 7027"/>
          <p:cNvGrpSpPr/>
          <p:nvPr/>
        </p:nvGrpSpPr>
        <p:grpSpPr>
          <a:xfrm>
            <a:off x="812877" y="1854200"/>
            <a:ext cx="14657237" cy="1219200"/>
            <a:chOff x="0" y="0"/>
            <a:chExt cx="14657235" cy="1219200"/>
          </a:xfrm>
        </p:grpSpPr>
        <p:sp>
          <p:nvSpPr>
            <p:cNvPr id="7025" name="Shape 7025"/>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026" name="Shape 7026"/>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show iis_demo</a:t>
              </a:r>
            </a:p>
          </p:txBody>
        </p:sp>
      </p:grpSp>
      <p:sp>
        <p:nvSpPr>
          <p:cNvPr id="7028" name="Shape 7028"/>
          <p:cNvSpPr/>
          <p:nvPr>
            <p:ph type="title"/>
          </p:nvPr>
        </p:nvSpPr>
        <p:spPr>
          <a:xfrm>
            <a:off x="800271" y="177800"/>
            <a:ext cx="14657235" cy="1117600"/>
          </a:xfrm>
          <a:prstGeom prst="rect">
            <a:avLst/>
          </a:prstGeom>
        </p:spPr>
        <p:txBody>
          <a:bodyPr lIns="0" tIns="0" rIns="0" bIns="0">
            <a:normAutofit fontScale="100000" lnSpcReduction="0"/>
          </a:bodyPr>
          <a:lstStyle/>
          <a:p>
            <a:pPr lvl="0" defTabSz="740662">
              <a:defRPr sz="1800">
                <a:solidFill>
                  <a:srgbClr val="000000"/>
                </a:solidFill>
                <a:effectLst/>
              </a:defRPr>
            </a:pPr>
            <a:r>
              <a:rPr sz="3500">
                <a:solidFill>
                  <a:srgbClr val="FFFFFF"/>
                </a:solidFill>
                <a:effectLst>
                  <a:outerShdw sx="100000" sy="100000" kx="0" ky="0" algn="b" rotWithShape="0" blurRad="25400" dist="30861" dir="2700000">
                    <a:srgbClr val="C0C0C0"/>
                  </a:outerShdw>
                </a:effectLst>
              </a:rPr>
              <a:t>Exercise: </a:t>
            </a:r>
            <a:br>
              <a:rPr sz="3500">
                <a:solidFill>
                  <a:srgbClr val="FFFFFF"/>
                </a:solidFill>
                <a:effectLst>
                  <a:outerShdw sx="100000" sy="100000" kx="0" ky="0" algn="b" rotWithShape="0" blurRad="25400" dist="30861" dir="2700000">
                    <a:srgbClr val="C0C0C0"/>
                  </a:outerShdw>
                </a:effectLst>
              </a:rPr>
            </a:br>
            <a:r>
              <a:rPr sz="3500">
                <a:solidFill>
                  <a:srgbClr val="FFFFFF"/>
                </a:solidFill>
                <a:effectLst>
                  <a:outerShdw sx="100000" sy="100000" kx="0" ky="0" algn="b" rotWithShape="0" blurRad="25400" dist="30861" dir="2700000">
                    <a:srgbClr val="C0C0C0"/>
                  </a:outerShdw>
                </a:effectLst>
              </a:rPr>
              <a:t>Use knife to show the available cookbook versions</a:t>
            </a:r>
          </a:p>
        </p:txBody>
      </p:sp>
      <p:sp>
        <p:nvSpPr>
          <p:cNvPr id="7029" name="Shape 7029"/>
          <p:cNvSpPr/>
          <p:nvPr>
            <p:ph type="body" idx="1"/>
          </p:nvPr>
        </p:nvSpPr>
        <p:spPr>
          <a:xfrm>
            <a:off x="800271" y="3429000"/>
            <a:ext cx="14657235" cy="5181602"/>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spcBef>
                <a:spcPts val="0"/>
              </a:spcBef>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iis_demo		0.2.0  0.1.0</a:t>
            </a:r>
          </a:p>
        </p:txBody>
      </p:sp>
    </p:spTree>
  </p:cSld>
  <p:clrMapOvr>
    <a:masterClrMapping/>
  </p:clrMapOvr>
  <p:transition spd="med" advClick="1"/>
</p:sld>
</file>

<file path=ppt/slides/slide5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33" name="Shape 7033"/>
          <p:cNvSpPr/>
          <p:nvPr>
            <p:ph type="title"/>
          </p:nvPr>
        </p:nvSpPr>
        <p:spPr>
          <a:xfrm>
            <a:off x="800271" y="177800"/>
            <a:ext cx="14657235" cy="1117600"/>
          </a:xfrm>
          <a:prstGeom prst="rect">
            <a:avLst/>
          </a:prstGeom>
        </p:spPr>
        <p:txBody>
          <a:bodyPr lIns="0" tIns="0" rIns="0" bIns="0">
            <a:normAutofit fontScale="100000" lnSpcReduction="0"/>
          </a:bodyPr>
          <a:lstStyle>
            <a:lvl1pPr defTabSz="685800">
              <a:defRPr sz="3600">
                <a:effectLst>
                  <a:outerShdw sx="100000" sy="100000" kx="0" ky="0" algn="b" rotWithShape="0" blurRad="25400" dist="28575" dir="2700000">
                    <a:srgbClr val="C0C0C0"/>
                  </a:outerShdw>
                </a:effectLst>
              </a:defRPr>
            </a:lvl1pPr>
          </a:lstStyle>
          <a:p>
            <a:pPr lvl="0">
              <a:defRPr sz="1800">
                <a:solidFill>
                  <a:srgbClr val="000000"/>
                </a:solidFill>
                <a:effectLst/>
              </a:defRPr>
            </a:pPr>
            <a:r>
              <a:rPr sz="3600">
                <a:solidFill>
                  <a:srgbClr val="FFFFFF"/>
                </a:solidFill>
                <a:effectLst>
                  <a:outerShdw sx="100000" sy="100000" kx="0" ky="0" algn="b" rotWithShape="0" blurRad="25400" dist="28575" dir="2700000">
                    <a:srgbClr val="C0C0C0"/>
                  </a:outerShdw>
                </a:effectLst>
              </a:rPr>
              <a:t>Best Practice: Environments live in your chef-repo, until they don’t</a:t>
            </a:r>
          </a:p>
        </p:txBody>
      </p:sp>
      <p:sp>
        <p:nvSpPr>
          <p:cNvPr id="7034" name="Shape 703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Like Data Bags and Roles, you have options with how to create an Environment</a:t>
            </a:r>
            <a:endParaRPr sz="4600"/>
          </a:p>
          <a:p>
            <a:pPr lvl="0" marL="944574" indent="-944574">
              <a:defRPr sz="1800"/>
            </a:pPr>
            <a:r>
              <a:rPr sz="4600"/>
              <a:t>If you are managing them </a:t>
            </a:r>
            <a:r>
              <a:rPr sz="4600">
                <a:latin typeface="Arial Bold"/>
                <a:ea typeface="Arial Bold"/>
                <a:cs typeface="Arial Bold"/>
                <a:sym typeface="Arial Bold"/>
              </a:rPr>
              <a:t>manually</a:t>
            </a:r>
            <a:endParaRPr>
              <a:latin typeface="Arial Bold"/>
              <a:ea typeface="Arial Bold"/>
              <a:cs typeface="Arial Bold"/>
              <a:sym typeface="Arial Bold"/>
            </a:endParaRPr>
          </a:p>
          <a:p>
            <a:pPr lvl="1" marL="1349614" indent="-944574">
              <a:defRPr sz="1800"/>
            </a:pPr>
            <a:r>
              <a:rPr sz="4600"/>
              <a:t>The best practice is that all of your Environments live in the </a:t>
            </a:r>
            <a:r>
              <a:rPr b="1" sz="4600">
                <a:latin typeface="Inconsolata"/>
                <a:ea typeface="Inconsolata"/>
                <a:cs typeface="Inconsolata"/>
                <a:sym typeface="Inconsolata"/>
              </a:rPr>
              <a:t>environments </a:t>
            </a:r>
            <a:r>
              <a:rPr sz="4600"/>
              <a:t>directory of your chef-repo</a:t>
            </a:r>
            <a:endParaRPr sz="4600"/>
          </a:p>
          <a:p>
            <a:pPr lvl="0" marL="944574" indent="-944574">
              <a:defRPr sz="1800"/>
            </a:pPr>
            <a:r>
              <a:rPr sz="4600"/>
              <a:t>If you are managing them </a:t>
            </a:r>
            <a:r>
              <a:rPr sz="4600">
                <a:latin typeface="Arial Bold"/>
                <a:ea typeface="Arial Bold"/>
                <a:cs typeface="Arial Bold"/>
                <a:sym typeface="Arial Bold"/>
              </a:rPr>
              <a:t>automatically</a:t>
            </a:r>
            <a:endParaRPr>
              <a:latin typeface="Arial Bold"/>
              <a:ea typeface="Arial Bold"/>
              <a:cs typeface="Arial Bold"/>
              <a:sym typeface="Arial Bold"/>
            </a:endParaRPr>
          </a:p>
          <a:p>
            <a:pPr lvl="1" marL="1349614" indent="-944574">
              <a:defRPr sz="1800"/>
            </a:pPr>
            <a:r>
              <a:rPr sz="4600"/>
              <a:t>Create all of your Environments with the automation, or with Knife directly</a:t>
            </a:r>
          </a:p>
        </p:txBody>
      </p:sp>
    </p:spTree>
  </p:cSld>
  <p:clrMapOvr>
    <a:masterClrMapping/>
  </p:clrMapOvr>
  <p:transition spd="med" advClick="1"/>
</p:sld>
</file>

<file path=ppt/slides/slide5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40" name="Group 7040"/>
          <p:cNvGrpSpPr/>
          <p:nvPr/>
        </p:nvGrpSpPr>
        <p:grpSpPr>
          <a:xfrm>
            <a:off x="812877" y="1854200"/>
            <a:ext cx="14657237" cy="1219200"/>
            <a:chOff x="0" y="0"/>
            <a:chExt cx="14657235" cy="1219200"/>
          </a:xfrm>
        </p:grpSpPr>
        <p:sp>
          <p:nvSpPr>
            <p:cNvPr id="7038" name="Shape 703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039" name="Shape 703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environment list</a:t>
              </a:r>
            </a:p>
          </p:txBody>
        </p:sp>
      </p:grpSp>
      <p:sp>
        <p:nvSpPr>
          <p:cNvPr id="7041" name="Shape 7041"/>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List the current environments</a:t>
            </a:r>
          </a:p>
        </p:txBody>
      </p:sp>
      <p:sp>
        <p:nvSpPr>
          <p:cNvPr id="7042" name="Shape 7042"/>
          <p:cNvSpPr/>
          <p:nvPr>
            <p:ph type="body" idx="1"/>
          </p:nvPr>
        </p:nvSpPr>
        <p:spPr>
          <a:xfrm>
            <a:off x="800176" y="3644900"/>
            <a:ext cx="14657235" cy="32258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spcBef>
                <a:spcPts val="0"/>
              </a:spcBef>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_default</a:t>
            </a:r>
          </a:p>
        </p:txBody>
      </p:sp>
      <p:sp>
        <p:nvSpPr>
          <p:cNvPr id="7043" name="Shape 7043"/>
          <p:cNvSpPr/>
          <p:nvPr/>
        </p:nvSpPr>
        <p:spPr>
          <a:xfrm>
            <a:off x="800176" y="7175500"/>
            <a:ext cx="14657235" cy="1435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The </a:t>
            </a:r>
            <a:r>
              <a:rPr sz="4800">
                <a:latin typeface="Courier"/>
                <a:ea typeface="Courier"/>
                <a:cs typeface="Courier"/>
                <a:sym typeface="Courier"/>
              </a:rPr>
              <a:t>_default</a:t>
            </a:r>
            <a:r>
              <a:rPr sz="4800">
                <a:latin typeface="Arial"/>
                <a:ea typeface="Arial"/>
                <a:cs typeface="Arial"/>
                <a:sym typeface="Arial"/>
              </a:rPr>
              <a:t> environment is read-only, and sets no policy at all</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040"/>
                                        </p:tgtEl>
                                        <p:attrNameLst>
                                          <p:attrName>style.visibility</p:attrName>
                                        </p:attrNameLst>
                                      </p:cBhvr>
                                      <p:to>
                                        <p:strVal val="visible"/>
                                      </p:to>
                                    </p:set>
                                    <p:animEffect filter="fade" transition="in">
                                      <p:cBhvr>
                                        <p:cTn id="7" dur="1000"/>
                                        <p:tgtEl>
                                          <p:spTgt spid="7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40" grpId="1"/>
    </p:bldLst>
  </p:timing>
</p:sld>
</file>

<file path=ppt/slides/slide5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47" name="Group 7047"/>
          <p:cNvGrpSpPr/>
          <p:nvPr/>
        </p:nvGrpSpPr>
        <p:grpSpPr>
          <a:xfrm>
            <a:off x="800176" y="1854200"/>
            <a:ext cx="14657236" cy="1219200"/>
            <a:chOff x="0" y="0"/>
            <a:chExt cx="14657235" cy="1219200"/>
          </a:xfrm>
        </p:grpSpPr>
        <p:sp>
          <p:nvSpPr>
            <p:cNvPr id="7045" name="Shape 7045"/>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046" name="Shape 7046"/>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mkdir environments</a:t>
              </a:r>
            </a:p>
          </p:txBody>
        </p:sp>
      </p:grpSp>
      <p:sp>
        <p:nvSpPr>
          <p:cNvPr id="7048" name="Shape 704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Make an environments directory</a:t>
            </a:r>
          </a:p>
        </p:txBody>
      </p:sp>
      <p:sp>
        <p:nvSpPr>
          <p:cNvPr id="7049" name="Shape 7049"/>
          <p:cNvSpPr/>
          <p:nvPr>
            <p:ph type="body" idx="1"/>
          </p:nvPr>
        </p:nvSpPr>
        <p:spPr>
          <a:xfrm>
            <a:off x="800271" y="3352801"/>
            <a:ext cx="14657235" cy="5257804"/>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3200">
                <a:solidFill>
                  <a:srgbClr val="FFFFFF"/>
                </a:solidFill>
                <a:latin typeface="Courier"/>
                <a:ea typeface="Courier"/>
                <a:cs typeface="Courier"/>
                <a:sym typeface="Courier"/>
              </a:rPr>
              <a:t>Mode                LastWriteTime     Length Name</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                -------------     ------ ----</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d----         26-Feb-14   9:36 AM            environments</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4" name="Shape 222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Organizations</a:t>
            </a:r>
          </a:p>
        </p:txBody>
      </p:sp>
      <p:sp>
        <p:nvSpPr>
          <p:cNvPr id="2225" name="Shape 222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Completely independent tenants of Enterprise Chef</a:t>
            </a:r>
            <a:endParaRPr sz="4600"/>
          </a:p>
          <a:p>
            <a:pPr lvl="0" marL="944574" indent="-944574">
              <a:defRPr sz="1800"/>
            </a:pPr>
            <a:r>
              <a:rPr sz="4600"/>
              <a:t>Share nothing with other organizations</a:t>
            </a:r>
            <a:endParaRPr sz="4600"/>
          </a:p>
          <a:p>
            <a:pPr lvl="0" marL="944574" indent="-944574">
              <a:defRPr sz="1800"/>
            </a:pPr>
            <a:r>
              <a:rPr sz="4600"/>
              <a:t>May represent different</a:t>
            </a:r>
            <a:endParaRPr sz="4600"/>
          </a:p>
          <a:p>
            <a:pPr lvl="1" marL="1349614" indent="-944574">
              <a:defRPr sz="1800"/>
            </a:pPr>
            <a:r>
              <a:rPr sz="4600"/>
              <a:t>Companies</a:t>
            </a:r>
            <a:endParaRPr sz="4600"/>
          </a:p>
          <a:p>
            <a:pPr lvl="1" marL="1349614" indent="-944574">
              <a:defRPr sz="1800"/>
            </a:pPr>
            <a:r>
              <a:rPr sz="4600"/>
              <a:t>Business Units</a:t>
            </a:r>
            <a:endParaRPr sz="4600"/>
          </a:p>
          <a:p>
            <a:pPr lvl="1" marL="1349614" indent="-944574">
              <a:defRPr sz="1800"/>
            </a:pPr>
            <a:r>
              <a:rPr sz="4600"/>
              <a:t>Departments</a:t>
            </a:r>
          </a:p>
        </p:txBody>
      </p:sp>
    </p:spTree>
  </p:cSld>
  <p:clrMapOvr>
    <a:masterClrMapping/>
  </p:clrMapOvr>
  <p:transition spd="med" advClick="1"/>
</p:sld>
</file>

<file path=ppt/slides/slide5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53" name="Shape 7053"/>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054" name="Shape 7054"/>
          <p:cNvSpPr/>
          <p:nvPr/>
        </p:nvSpPr>
        <p:spPr>
          <a:xfrm>
            <a:off x="6642748" y="5130798"/>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055" name="Shape 7055"/>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environments\dev.rb</a:t>
            </a:r>
          </a:p>
        </p:txBody>
      </p:sp>
      <p:grpSp>
        <p:nvGrpSpPr>
          <p:cNvPr id="7058" name="Group 7058"/>
          <p:cNvGrpSpPr/>
          <p:nvPr/>
        </p:nvGrpSpPr>
        <p:grpSpPr>
          <a:xfrm>
            <a:off x="838311" y="2381249"/>
            <a:ext cx="14631834" cy="2616201"/>
            <a:chOff x="-1" y="0"/>
            <a:chExt cx="14631832" cy="2616200"/>
          </a:xfrm>
        </p:grpSpPr>
        <p:sp>
          <p:nvSpPr>
            <p:cNvPr id="7056" name="Shape 7056"/>
            <p:cNvSpPr/>
            <p:nvPr/>
          </p:nvSpPr>
          <p:spPr>
            <a:xfrm>
              <a:off x="-2" y="0"/>
              <a:ext cx="14631834" cy="26162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3200">
                  <a:latin typeface="Gill Sans"/>
                  <a:ea typeface="Gill Sans"/>
                  <a:cs typeface="Gill Sans"/>
                  <a:sym typeface="Gill Sans"/>
                </a:defRPr>
              </a:pPr>
            </a:p>
          </p:txBody>
        </p:sp>
        <p:sp>
          <p:nvSpPr>
            <p:cNvPr id="7057" name="Shape 7057"/>
            <p:cNvSpPr/>
            <p:nvPr/>
          </p:nvSpPr>
          <p:spPr>
            <a:xfrm>
              <a:off x="-2" y="-1"/>
              <a:ext cx="14631834" cy="259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defTabSz="914400">
                <a:defRPr sz="1800"/>
              </a:pPr>
              <a:r>
                <a:rPr sz="4800">
                  <a:latin typeface="Consolas"/>
                  <a:ea typeface="Consolas"/>
                  <a:cs typeface="Consolas"/>
                  <a:sym typeface="Consolas"/>
                </a:rPr>
                <a:t> name </a:t>
              </a:r>
              <a:r>
                <a:rPr sz="4800">
                  <a:solidFill>
                    <a:srgbClr val="A40800"/>
                  </a:solidFill>
                  <a:latin typeface="Consolas"/>
                  <a:ea typeface="Consolas"/>
                  <a:cs typeface="Consolas"/>
                  <a:sym typeface="Consolas"/>
                </a:rPr>
                <a:t>"dev"</a:t>
              </a:r>
              <a:r>
                <a:rPr sz="4800">
                  <a:latin typeface="Consolas"/>
                  <a:ea typeface="Consolas"/>
                  <a:cs typeface="Consolas"/>
                  <a:sym typeface="Consolas"/>
                </a:rPr>
                <a:t> </a:t>
              </a:r>
              <a:endParaRPr sz="4800">
                <a:latin typeface="Consolas"/>
                <a:ea typeface="Consolas"/>
                <a:cs typeface="Consolas"/>
                <a:sym typeface="Consolas"/>
              </a:endParaRPr>
            </a:p>
            <a:p>
              <a:pPr lvl="0" defTabSz="914400">
                <a:defRPr sz="1800"/>
              </a:pPr>
              <a:r>
                <a:rPr sz="4800">
                  <a:latin typeface="Consolas"/>
                  <a:ea typeface="Consolas"/>
                  <a:cs typeface="Consolas"/>
                  <a:sym typeface="Consolas"/>
                </a:rPr>
                <a:t> description </a:t>
              </a:r>
              <a:r>
                <a:rPr sz="4800">
                  <a:solidFill>
                    <a:srgbClr val="A40800"/>
                  </a:solidFill>
                  <a:latin typeface="Consolas"/>
                  <a:ea typeface="Consolas"/>
                  <a:cs typeface="Consolas"/>
                  <a:sym typeface="Consolas"/>
                </a:rPr>
                <a:t>"For developers!"</a:t>
              </a:r>
              <a:endParaRPr sz="4800">
                <a:latin typeface="Consolas"/>
                <a:ea typeface="Consolas"/>
                <a:cs typeface="Consolas"/>
                <a:sym typeface="Consolas"/>
              </a:endParaRPr>
            </a:p>
            <a:p>
              <a:pPr lvl="0" defTabSz="914400">
                <a:defRPr sz="1800"/>
              </a:pPr>
              <a:r>
                <a:rPr sz="4800">
                  <a:latin typeface="Consolas"/>
                  <a:ea typeface="Consolas"/>
                  <a:cs typeface="Consolas"/>
                  <a:sym typeface="Consolas"/>
                </a:rPr>
                <a:t> cookbook </a:t>
              </a:r>
              <a:r>
                <a:rPr sz="4800">
                  <a:solidFill>
                    <a:srgbClr val="A40800"/>
                  </a:solidFill>
                  <a:latin typeface="Consolas"/>
                  <a:ea typeface="Consolas"/>
                  <a:cs typeface="Consolas"/>
                  <a:sym typeface="Consolas"/>
                </a:rPr>
                <a:t>"iis_demo"</a:t>
              </a:r>
              <a:r>
                <a:rPr sz="4800">
                  <a:latin typeface="Consolas"/>
                  <a:ea typeface="Consolas"/>
                  <a:cs typeface="Consolas"/>
                  <a:sym typeface="Consolas"/>
                </a:rPr>
                <a:t>, </a:t>
              </a:r>
              <a:r>
                <a:rPr sz="4800">
                  <a:solidFill>
                    <a:srgbClr val="A40800"/>
                  </a:solidFill>
                  <a:latin typeface="Consolas"/>
                  <a:ea typeface="Consolas"/>
                  <a:cs typeface="Consolas"/>
                  <a:sym typeface="Consolas"/>
                </a:rPr>
                <a:t>"= 0.2.0"</a:t>
              </a:r>
            </a:p>
          </p:txBody>
        </p:sp>
      </p:grpSp>
      <p:sp>
        <p:nvSpPr>
          <p:cNvPr id="7059" name="Shape 7059"/>
          <p:cNvSpPr/>
          <p:nvPr/>
        </p:nvSpPr>
        <p:spPr>
          <a:xfrm>
            <a:off x="800176" y="444028"/>
            <a:ext cx="14657235" cy="851372"/>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6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Create a dev environment</a:t>
            </a:r>
          </a:p>
        </p:txBody>
      </p:sp>
      <p:sp>
        <p:nvSpPr>
          <p:cNvPr id="7060" name="Shape 7060"/>
          <p:cNvSpPr/>
          <p:nvPr/>
        </p:nvSpPr>
        <p:spPr>
          <a:xfrm>
            <a:off x="812911" y="5761825"/>
            <a:ext cx="14631831" cy="28019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marL="1633536" indent="-1633536" defTabSz="914400">
              <a:spcBef>
                <a:spcPts val="1500"/>
              </a:spcBef>
              <a:buClr>
                <a:srgbClr val="D34825"/>
              </a:buClr>
              <a:buSzPct val="171000"/>
              <a:buFont typeface="Arial"/>
              <a:buChar char="•"/>
              <a:defRPr sz="1800"/>
            </a:pPr>
            <a:r>
              <a:rPr sz="4200">
                <a:solidFill>
                  <a:srgbClr val="222320"/>
                </a:solidFill>
                <a:latin typeface="Arial"/>
                <a:ea typeface="Arial"/>
                <a:cs typeface="Arial"/>
                <a:sym typeface="Arial"/>
              </a:rPr>
              <a:t>Environments have </a:t>
            </a:r>
            <a:r>
              <a:rPr sz="4200">
                <a:solidFill>
                  <a:srgbClr val="222320"/>
                </a:solidFill>
                <a:latin typeface="Arial Bold"/>
                <a:ea typeface="Arial Bold"/>
                <a:cs typeface="Arial Bold"/>
                <a:sym typeface="Arial Bold"/>
              </a:rPr>
              <a:t>names</a:t>
            </a:r>
            <a:endParaRPr sz="4200">
              <a:solidFill>
                <a:srgbClr val="222320"/>
              </a:solidFill>
              <a:latin typeface="Calibri"/>
              <a:ea typeface="Calibri"/>
              <a:cs typeface="Calibri"/>
              <a:sym typeface="Calibri"/>
            </a:endParaRPr>
          </a:p>
          <a:p>
            <a:pPr lvl="0" marL="1633536" indent="-1633536" defTabSz="914400">
              <a:spcBef>
                <a:spcPts val="1500"/>
              </a:spcBef>
              <a:buClr>
                <a:srgbClr val="D34825"/>
              </a:buClr>
              <a:buSzPct val="171000"/>
              <a:buFont typeface="Arial"/>
              <a:buChar char="•"/>
              <a:defRPr sz="1800"/>
            </a:pPr>
            <a:r>
              <a:rPr sz="4200">
                <a:solidFill>
                  <a:srgbClr val="222320"/>
                </a:solidFill>
                <a:latin typeface="Arial"/>
                <a:ea typeface="Arial"/>
                <a:cs typeface="Arial"/>
                <a:sym typeface="Arial"/>
              </a:rPr>
              <a:t>Environments have a </a:t>
            </a:r>
            <a:r>
              <a:rPr sz="4200">
                <a:solidFill>
                  <a:srgbClr val="222320"/>
                </a:solidFill>
                <a:latin typeface="Arial Bold"/>
                <a:ea typeface="Arial Bold"/>
                <a:cs typeface="Arial Bold"/>
                <a:sym typeface="Arial Bold"/>
              </a:rPr>
              <a:t>description</a:t>
            </a:r>
            <a:endParaRPr sz="4200">
              <a:solidFill>
                <a:srgbClr val="222320"/>
              </a:solidFill>
              <a:latin typeface="Calibri"/>
              <a:ea typeface="Calibri"/>
              <a:cs typeface="Calibri"/>
              <a:sym typeface="Calibri"/>
            </a:endParaRPr>
          </a:p>
          <a:p>
            <a:pPr lvl="0" marL="1633536" indent="-1633536" defTabSz="914400">
              <a:spcBef>
                <a:spcPts val="1500"/>
              </a:spcBef>
              <a:buClr>
                <a:srgbClr val="D34825"/>
              </a:buClr>
              <a:buSzPct val="171000"/>
              <a:buFont typeface="Arial"/>
              <a:buChar char="•"/>
              <a:defRPr sz="1800"/>
            </a:pPr>
            <a:r>
              <a:rPr sz="4200">
                <a:solidFill>
                  <a:srgbClr val="222320"/>
                </a:solidFill>
                <a:latin typeface="Arial"/>
                <a:ea typeface="Arial"/>
                <a:cs typeface="Arial"/>
                <a:sym typeface="Arial"/>
              </a:rPr>
              <a:t>Environments </a:t>
            </a:r>
            <a:r>
              <a:rPr i="1" sz="4200">
                <a:solidFill>
                  <a:srgbClr val="222320"/>
                </a:solidFill>
                <a:latin typeface="Arial"/>
                <a:ea typeface="Arial"/>
                <a:cs typeface="Arial"/>
                <a:sym typeface="Arial"/>
              </a:rPr>
              <a:t>can</a:t>
            </a:r>
            <a:r>
              <a:rPr sz="4200">
                <a:solidFill>
                  <a:srgbClr val="222320"/>
                </a:solidFill>
                <a:latin typeface="Arial"/>
                <a:ea typeface="Arial"/>
                <a:cs typeface="Arial"/>
                <a:sym typeface="Arial"/>
              </a:rPr>
              <a:t> have one or more </a:t>
            </a:r>
            <a:r>
              <a:rPr sz="4200">
                <a:solidFill>
                  <a:srgbClr val="222320"/>
                </a:solidFill>
                <a:latin typeface="Arial Bold"/>
                <a:ea typeface="Arial Bold"/>
                <a:cs typeface="Arial Bold"/>
                <a:sym typeface="Arial Bold"/>
              </a:rPr>
              <a:t>cookbook</a:t>
            </a:r>
            <a:r>
              <a:rPr sz="4200">
                <a:solidFill>
                  <a:srgbClr val="222320"/>
                </a:solidFill>
                <a:latin typeface="Arial"/>
                <a:ea typeface="Arial"/>
                <a:cs typeface="Arial"/>
                <a:sym typeface="Arial"/>
              </a:rPr>
              <a:t> constraints</a:t>
            </a:r>
          </a:p>
        </p:txBody>
      </p:sp>
    </p:spTree>
  </p:cSld>
  <p:clrMapOvr>
    <a:masterClrMapping/>
  </p:clrMapOvr>
  <p:transition spd="med" advClick="1"/>
</p:sld>
</file>

<file path=ppt/slides/slide5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4" name="Shape 7064"/>
          <p:cNvSpPr/>
          <p:nvPr/>
        </p:nvSpPr>
        <p:spPr>
          <a:xfrm>
            <a:off x="800176" y="1879599"/>
            <a:ext cx="14657235" cy="36249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741711" indent="-1741711">
              <a:spcBef>
                <a:spcPts val="1200"/>
              </a:spcBef>
              <a:buClr>
                <a:srgbClr val="ED781C"/>
              </a:buClr>
              <a:buSzPct val="100000"/>
              <a:buFont typeface="Arial"/>
              <a:buChar char="•"/>
              <a:defRPr sz="1800"/>
            </a:pPr>
            <a:r>
              <a:rPr sz="4800">
                <a:latin typeface="Arial"/>
                <a:ea typeface="Arial"/>
                <a:cs typeface="Arial"/>
                <a:sym typeface="Arial"/>
              </a:rPr>
              <a:t>= Equal to</a:t>
            </a:r>
            <a:endParaRPr>
              <a:latin typeface="Calibri"/>
              <a:ea typeface="Calibri"/>
              <a:cs typeface="Calibri"/>
              <a:sym typeface="Calibri"/>
            </a:endParaRPr>
          </a:p>
          <a:p>
            <a:pPr lvl="0" marL="1741711" indent="-1741711">
              <a:spcBef>
                <a:spcPts val="1200"/>
              </a:spcBef>
              <a:buClr>
                <a:srgbClr val="ED781C"/>
              </a:buClr>
              <a:buSzPct val="100000"/>
              <a:buFont typeface="Arial"/>
              <a:buChar char="•"/>
              <a:defRPr sz="1800"/>
            </a:pPr>
            <a:r>
              <a:rPr sz="4800">
                <a:latin typeface="Arial"/>
                <a:ea typeface="Arial"/>
                <a:cs typeface="Arial"/>
                <a:sym typeface="Arial"/>
              </a:rPr>
              <a:t>There are other options but equality is the recommended practice.Learn more at </a:t>
            </a:r>
            <a:r>
              <a:rPr sz="4800">
                <a:latin typeface="Arial"/>
                <a:ea typeface="Arial"/>
                <a:cs typeface="Arial"/>
                <a:sym typeface="Arial"/>
                <a:hlinkClick r:id="rId3" invalidUrl="" action="" tgtFrame="" tooltip="" history="1" highlightClick="0" endSnd="0"/>
              </a:rPr>
              <a:t>http://docs.opscode.com/chef/essentials_cookbook_versions.html</a:t>
            </a:r>
          </a:p>
        </p:txBody>
      </p:sp>
      <p:sp>
        <p:nvSpPr>
          <p:cNvPr id="7065" name="Shape 7065"/>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72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DDDDDD"/>
                  </a:outerShdw>
                </a:effectLst>
              </a:rPr>
              <a:t>Cookbook Version Constraints</a:t>
            </a:r>
          </a:p>
        </p:txBody>
      </p:sp>
    </p:spTree>
  </p:cSld>
  <p:clrMapOvr>
    <a:masterClrMapping/>
  </p:clrMapOvr>
  <p:transition spd="med" advClick="1"/>
</p:sld>
</file>

<file path=ppt/slides/slide54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069" name="Shape 7069"/>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Best Practice: Use only the =  operator</a:t>
            </a:r>
          </a:p>
        </p:txBody>
      </p:sp>
      <p:sp>
        <p:nvSpPr>
          <p:cNvPr id="7070" name="Shape 707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When you need more complex version constraints, you’ll be glad they are there</a:t>
            </a:r>
            <a:endParaRPr sz="4600"/>
          </a:p>
          <a:p>
            <a:pPr lvl="0" marL="944574" indent="-944574">
              <a:defRPr sz="1800"/>
            </a:pPr>
            <a:r>
              <a:rPr sz="4600"/>
              <a:t>But do not be tempted to build complicated schemes tying cookbook development branches to complex version constraints</a:t>
            </a:r>
            <a:endParaRPr sz="4600"/>
          </a:p>
          <a:p>
            <a:pPr lvl="1" marL="1349614" indent="-944574">
              <a:defRPr sz="1800"/>
            </a:pPr>
            <a:r>
              <a:rPr sz="4600"/>
              <a:t>That way leads madness :)</a:t>
            </a:r>
          </a:p>
        </p:txBody>
      </p:sp>
    </p:spTree>
  </p:cSld>
  <p:clrMapOvr>
    <a:masterClrMapping/>
  </p:clrMapOvr>
  <p:transition spd="med" advClick="1"/>
</p:sld>
</file>

<file path=ppt/slides/slide5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76" name="Group 7076"/>
          <p:cNvGrpSpPr/>
          <p:nvPr/>
        </p:nvGrpSpPr>
        <p:grpSpPr>
          <a:xfrm>
            <a:off x="812877" y="1854200"/>
            <a:ext cx="14657237" cy="1219200"/>
            <a:chOff x="0" y="0"/>
            <a:chExt cx="14657235" cy="1219200"/>
          </a:xfrm>
        </p:grpSpPr>
        <p:sp>
          <p:nvSpPr>
            <p:cNvPr id="7074" name="Shape 7074"/>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400">
                  <a:solidFill>
                    <a:srgbClr val="FFFFFF"/>
                  </a:solidFill>
                  <a:latin typeface="Courier"/>
                  <a:ea typeface="Courier"/>
                  <a:cs typeface="Courier"/>
                  <a:sym typeface="Courier"/>
                </a:defRPr>
              </a:pPr>
            </a:p>
          </p:txBody>
        </p:sp>
        <p:sp>
          <p:nvSpPr>
            <p:cNvPr id="7075" name="Shape 7075"/>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400">
                  <a:solidFill>
                    <a:srgbClr val="FFFFFF"/>
                  </a:solidFill>
                  <a:latin typeface="Courier"/>
                  <a:ea typeface="Courier"/>
                  <a:cs typeface="Courier"/>
                  <a:sym typeface="Courier"/>
                </a:defRPr>
              </a:lvl1pPr>
            </a:lstStyle>
            <a:p>
              <a:pPr lvl="0">
                <a:defRPr sz="1800">
                  <a:solidFill>
                    <a:srgbClr val="000000"/>
                  </a:solidFill>
                </a:defRPr>
              </a:pPr>
              <a:r>
                <a:rPr sz="4400">
                  <a:solidFill>
                    <a:srgbClr val="FFFFFF"/>
                  </a:solidFill>
                </a:rPr>
                <a:t>PS\&gt; knife environment from file dev.rb</a:t>
              </a:r>
            </a:p>
          </p:txBody>
        </p:sp>
      </p:grpSp>
      <p:sp>
        <p:nvSpPr>
          <p:cNvPr id="7077" name="Shape 7077"/>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Create the dev environment</a:t>
            </a:r>
          </a:p>
        </p:txBody>
      </p:sp>
      <p:sp>
        <p:nvSpPr>
          <p:cNvPr id="7078" name="Shape 7078"/>
          <p:cNvSpPr/>
          <p:nvPr>
            <p:ph type="body" idx="1"/>
          </p:nvPr>
        </p:nvSpPr>
        <p:spPr>
          <a:xfrm>
            <a:off x="800271" y="3505200"/>
            <a:ext cx="14657235" cy="5105402"/>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spcBef>
                <a:spcPts val="0"/>
              </a:spcBef>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Environment dev</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076"/>
                                        </p:tgtEl>
                                        <p:attrNameLst>
                                          <p:attrName>style.visibility</p:attrName>
                                        </p:attrNameLst>
                                      </p:cBhvr>
                                      <p:to>
                                        <p:strVal val="visible"/>
                                      </p:to>
                                    </p:set>
                                    <p:animEffect filter="fade" transition="in">
                                      <p:cBhvr>
                                        <p:cTn id="7" dur="1000"/>
                                        <p:tgtEl>
                                          <p:spTgt spid="70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76" grpId="1"/>
    </p:bldLst>
  </p:timing>
</p:sld>
</file>

<file path=ppt/slides/slide5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082" name="Group 7082"/>
          <p:cNvGrpSpPr/>
          <p:nvPr/>
        </p:nvGrpSpPr>
        <p:grpSpPr>
          <a:xfrm>
            <a:off x="812877" y="1854200"/>
            <a:ext cx="14657237" cy="1219200"/>
            <a:chOff x="0" y="0"/>
            <a:chExt cx="14657235" cy="1219200"/>
          </a:xfrm>
        </p:grpSpPr>
        <p:sp>
          <p:nvSpPr>
            <p:cNvPr id="7080" name="Shape 708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081" name="Shape 708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environment show dev</a:t>
              </a:r>
            </a:p>
          </p:txBody>
        </p:sp>
      </p:grpSp>
      <p:sp>
        <p:nvSpPr>
          <p:cNvPr id="7083" name="Shape 7083"/>
          <p:cNvSpPr/>
          <p:nvPr>
            <p:ph type="title"/>
          </p:nvPr>
        </p:nvSpPr>
        <p:spPr>
          <a:xfrm>
            <a:off x="800271" y="177800"/>
            <a:ext cx="14657235" cy="1117600"/>
          </a:xfrm>
          <a:prstGeom prst="rect">
            <a:avLst/>
          </a:prstGeom>
        </p:spPr>
        <p:txBody>
          <a:bodyPr lIns="0" tIns="0" rIns="0" bIns="0">
            <a:normAutofit fontScale="100000" lnSpcReduction="0"/>
          </a:bodyPr>
          <a:lstStyle>
            <a:lvl1pPr>
              <a:defRPr sz="5500"/>
            </a:lvl1pPr>
          </a:lstStyle>
          <a:p>
            <a:pPr lvl="0">
              <a:defRPr sz="1800">
                <a:solidFill>
                  <a:srgbClr val="000000"/>
                </a:solidFill>
                <a:effectLst/>
              </a:defRPr>
            </a:pPr>
            <a:r>
              <a:rPr sz="5500">
                <a:solidFill>
                  <a:srgbClr val="FFFFFF"/>
                </a:solidFill>
                <a:effectLst>
                  <a:outerShdw sx="100000" sy="100000" kx="0" ky="0" algn="b" rotWithShape="0" blurRad="38100" dist="38100" dir="2700000">
                    <a:srgbClr val="C0C0C0"/>
                  </a:outerShdw>
                </a:effectLst>
              </a:rPr>
              <a:t>Exercise: Show your Chef dev environment</a:t>
            </a:r>
          </a:p>
        </p:txBody>
      </p:sp>
      <p:sp>
        <p:nvSpPr>
          <p:cNvPr id="7084" name="Shape 7084"/>
          <p:cNvSpPr/>
          <p:nvPr>
            <p:ph type="body" idx="1"/>
          </p:nvPr>
        </p:nvSpPr>
        <p:spPr>
          <a:xfrm>
            <a:off x="800271" y="3505200"/>
            <a:ext cx="14657235" cy="5105402"/>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3200">
                <a:solidFill>
                  <a:srgbClr val="FFFFFF"/>
                </a:solidFill>
                <a:latin typeface="Courier"/>
                <a:ea typeface="Courier"/>
                <a:cs typeface="Courier"/>
                <a:sym typeface="Courier"/>
              </a:rPr>
              <a:t>chef_type:			environment</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cookbook_versions:</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  iis_demo: = 0.2.0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default_attributes:</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description:			For developers!</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json_class:			Chef::Environment</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name:				dev</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override_attributes: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082"/>
                                        </p:tgtEl>
                                        <p:attrNameLst>
                                          <p:attrName>style.visibility</p:attrName>
                                        </p:attrNameLst>
                                      </p:cBhvr>
                                      <p:to>
                                        <p:strVal val="visible"/>
                                      </p:to>
                                    </p:set>
                                    <p:animEffect filter="fade" transition="in">
                                      <p:cBhvr>
                                        <p:cTn id="7" dur="1000"/>
                                        <p:tgtEl>
                                          <p:spTgt spid="7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2" grpId="1"/>
    </p:bldLst>
  </p:timing>
</p:sld>
</file>

<file path=ppt/slides/slide5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086" name="image106.png"/>
          <p:cNvPicPr/>
          <p:nvPr/>
        </p:nvPicPr>
        <p:blipFill>
          <a:blip r:embed="rId3">
            <a:extLst/>
          </a:blip>
          <a:stretch>
            <a:fillRect/>
          </a:stretch>
        </p:blipFill>
        <p:spPr>
          <a:xfrm>
            <a:off x="5156994" y="3406645"/>
            <a:ext cx="9982201" cy="5208271"/>
          </a:xfrm>
          <a:prstGeom prst="rect">
            <a:avLst/>
          </a:prstGeom>
          <a:ln w="12700">
            <a:miter lim="400000"/>
          </a:ln>
        </p:spPr>
      </p:pic>
      <p:sp>
        <p:nvSpPr>
          <p:cNvPr id="7087" name="Shape 708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600">
                <a:solidFill>
                  <a:srgbClr val="FFFFFF"/>
                </a:solidFill>
                <a:effectLst>
                  <a:outerShdw sx="100000" sy="100000" kx="0" ky="0" algn="b" rotWithShape="0" blurRad="38100" dist="38100" dir="2700000">
                    <a:srgbClr val="C0C0C0"/>
                  </a:outerShdw>
                </a:effectLst>
              </a:rPr>
              <a:t>Exercise: Change your node</a:t>
            </a:r>
            <a:r>
              <a:rPr sz="46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600">
                <a:solidFill>
                  <a:srgbClr val="FFFFFF"/>
                </a:solidFill>
                <a:effectLst>
                  <a:outerShdw sx="100000" sy="100000" kx="0" ky="0" algn="b" rotWithShape="0" blurRad="38100" dist="38100" dir="2700000">
                    <a:srgbClr val="C0C0C0"/>
                  </a:outerShdw>
                </a:effectLst>
              </a:rPr>
              <a:t>s environment to "dev"</a:t>
            </a:r>
          </a:p>
        </p:txBody>
      </p:sp>
      <p:sp>
        <p:nvSpPr>
          <p:cNvPr id="7088" name="Shape 7088"/>
          <p:cNvSpPr/>
          <p:nvPr/>
        </p:nvSpPr>
        <p:spPr>
          <a:xfrm>
            <a:off x="800176" y="1879600"/>
            <a:ext cx="12752049" cy="2057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209522" indent="-1209522">
              <a:spcBef>
                <a:spcPts val="1200"/>
              </a:spcBef>
              <a:buClr>
                <a:srgbClr val="ED781C"/>
              </a:buClr>
              <a:buSzPct val="100000"/>
              <a:buFont typeface="Arial"/>
              <a:buChar char="•"/>
              <a:defRPr sz="1800"/>
            </a:pPr>
            <a:r>
              <a:rPr sz="4000">
                <a:latin typeface="Arial"/>
                <a:ea typeface="Arial"/>
                <a:cs typeface="Arial"/>
                <a:sym typeface="Arial"/>
              </a:rPr>
              <a:t>Click the ‘Nodes’ tab then select node ‘node1’</a:t>
            </a:r>
            <a:endParaRPr sz="4000">
              <a:latin typeface="Calibri"/>
              <a:ea typeface="Calibri"/>
              <a:cs typeface="Calibri"/>
              <a:sym typeface="Calibri"/>
            </a:endParaRPr>
          </a:p>
          <a:p>
            <a:pPr lvl="0" marL="1209522" indent="-1209522">
              <a:spcBef>
                <a:spcPts val="1200"/>
              </a:spcBef>
              <a:buClr>
                <a:srgbClr val="ED781C"/>
              </a:buClr>
              <a:buSzPct val="100000"/>
              <a:buFont typeface="Arial"/>
              <a:buChar char="•"/>
              <a:defRPr sz="1800"/>
            </a:pPr>
            <a:r>
              <a:rPr sz="4000">
                <a:latin typeface="Arial"/>
                <a:ea typeface="Arial"/>
                <a:cs typeface="Arial"/>
                <a:sym typeface="Arial"/>
              </a:rPr>
              <a:t>Select </a:t>
            </a:r>
            <a:r>
              <a:rPr sz="4000">
                <a:latin typeface="Courier"/>
                <a:ea typeface="Courier"/>
                <a:cs typeface="Courier"/>
                <a:sym typeface="Courier"/>
              </a:rPr>
              <a:t>dev</a:t>
            </a:r>
            <a:r>
              <a:rPr sz="4000">
                <a:latin typeface="Arial"/>
                <a:ea typeface="Arial"/>
                <a:cs typeface="Arial"/>
                <a:sym typeface="Arial"/>
              </a:rPr>
              <a:t> from the ‘Environments’ drop-down list</a:t>
            </a:r>
            <a:endParaRPr>
              <a:latin typeface="Calibri"/>
              <a:ea typeface="Calibri"/>
              <a:cs typeface="Calibri"/>
              <a:sym typeface="Calibri"/>
            </a:endParaRPr>
          </a:p>
          <a:p>
            <a:pPr lvl="0" marL="1209522" indent="-1209522">
              <a:spcBef>
                <a:spcPts val="1200"/>
              </a:spcBef>
              <a:buClr>
                <a:srgbClr val="ED781C"/>
              </a:buClr>
              <a:buSzPct val="100000"/>
              <a:buFont typeface="Arial"/>
              <a:buChar char="•"/>
              <a:defRPr sz="1800"/>
            </a:pPr>
            <a:r>
              <a:rPr sz="4000">
                <a:latin typeface="Arial"/>
                <a:ea typeface="Arial"/>
                <a:cs typeface="Arial"/>
                <a:sym typeface="Arial"/>
              </a:rPr>
              <a:t>Click ‘Save’</a:t>
            </a:r>
          </a:p>
        </p:txBody>
      </p:sp>
      <p:sp>
        <p:nvSpPr>
          <p:cNvPr id="7089" name="Shape 7089"/>
          <p:cNvSpPr/>
          <p:nvPr/>
        </p:nvSpPr>
        <p:spPr>
          <a:xfrm>
            <a:off x="10703878" y="6443497"/>
            <a:ext cx="4651592" cy="1011366"/>
          </a:xfrm>
          <a:custGeom>
            <a:avLst/>
            <a:gdLst/>
            <a:ahLst/>
            <a:cxnLst>
              <a:cxn ang="0">
                <a:pos x="wd2" y="hd2"/>
              </a:cxn>
              <a:cxn ang="5400000">
                <a:pos x="wd2" y="hd2"/>
              </a:cxn>
              <a:cxn ang="10800000">
                <a:pos x="wd2" y="hd2"/>
              </a:cxn>
              <a:cxn ang="16200000">
                <a:pos x="wd2" y="hd2"/>
              </a:cxn>
            </a:cxnLst>
            <a:rect l="0" t="0" r="r" b="b"/>
            <a:pathLst>
              <a:path w="19678"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5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3" name="Shape 7093"/>
          <p:cNvSpPr/>
          <p:nvPr/>
        </p:nvSpPr>
        <p:spPr>
          <a:xfrm>
            <a:off x="175211" y="1866899"/>
            <a:ext cx="15868878" cy="1219201"/>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defTabSz="5588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node environment set node1 dev</a:t>
            </a:r>
          </a:p>
        </p:txBody>
      </p:sp>
      <p:sp>
        <p:nvSpPr>
          <p:cNvPr id="7094" name="Shape 7094"/>
          <p:cNvSpPr/>
          <p:nvPr>
            <p:ph type="title"/>
          </p:nvPr>
        </p:nvSpPr>
        <p:spPr>
          <a:prstGeom prst="rect">
            <a:avLst/>
          </a:prstGeom>
        </p:spPr>
        <p:txBody>
          <a:bodyPr/>
          <a:lstStyle>
            <a:lvl1pPr defTabSz="357631">
              <a:defRPr sz="4608">
                <a:effectLst>
                  <a:outerShdw sx="100000" sy="100000" kx="0" ky="0" algn="b" rotWithShape="0" blurRad="32512" dist="16256" dir="2700000">
                    <a:srgbClr val="000000">
                      <a:alpha val="75000"/>
                    </a:srgbClr>
                  </a:outerShdw>
                </a:effectLst>
              </a:defRPr>
            </a:lvl1pPr>
          </a:lstStyle>
          <a:p>
            <a:pPr lvl="0">
              <a:defRPr b="0" sz="1800">
                <a:solidFill>
                  <a:srgbClr val="000000"/>
                </a:solidFill>
                <a:effectLst/>
              </a:defRPr>
            </a:pPr>
            <a:r>
              <a:rPr b="1" sz="4608">
                <a:solidFill>
                  <a:srgbClr val="FFFFFF"/>
                </a:solidFill>
                <a:effectLst>
                  <a:outerShdw sx="100000" sy="100000" kx="0" ky="0" algn="b" rotWithShape="0" blurRad="32512" dist="16256" dir="2700000">
                    <a:srgbClr val="000000">
                      <a:alpha val="75000"/>
                    </a:srgbClr>
                  </a:outerShdw>
                </a:effectLst>
              </a:rPr>
              <a:t>Exercise: Change your node’s environment to "dev"</a:t>
            </a:r>
          </a:p>
        </p:txBody>
      </p:sp>
      <p:sp>
        <p:nvSpPr>
          <p:cNvPr id="7095" name="Shape 7095"/>
          <p:cNvSpPr/>
          <p:nvPr>
            <p:ph type="body" idx="1"/>
          </p:nvPr>
        </p:nvSpPr>
        <p:spPr>
          <a:xfrm>
            <a:off x="208981" y="3467100"/>
            <a:ext cx="15838037" cy="5143501"/>
          </a:xfrm>
          <a:prstGeom prst="rect">
            <a:avLst/>
          </a:prstGeom>
        </p:spPr>
        <p:txBody>
          <a:bodyPr/>
          <a:lstStyle/>
          <a:p>
            <a:pPr lvl="0">
              <a:defRPr sz="1800">
                <a:solidFill>
                  <a:srgbClr val="000000"/>
                </a:solidFill>
              </a:defRPr>
            </a:pPr>
            <a:r>
              <a:rPr sz="4800">
                <a:solidFill>
                  <a:srgbClr val="FFFFFF"/>
                </a:solidFill>
              </a:rPr>
              <a:t>node1:</a:t>
            </a:r>
            <a:endParaRPr sz="4800">
              <a:solidFill>
                <a:srgbClr val="FFFFFF"/>
              </a:solidFill>
            </a:endParaRPr>
          </a:p>
          <a:p>
            <a:pPr lvl="0">
              <a:defRPr sz="1800">
                <a:solidFill>
                  <a:srgbClr val="000000"/>
                </a:solidFill>
              </a:defRPr>
            </a:pPr>
            <a:r>
              <a:rPr sz="4800">
                <a:solidFill>
                  <a:srgbClr val="FFFFFF"/>
                </a:solidFill>
              </a:rPr>
              <a:t>  chef_environment: dev</a:t>
            </a:r>
          </a:p>
        </p:txBody>
      </p:sp>
      <p:sp>
        <p:nvSpPr>
          <p:cNvPr id="7096" name="Shape 709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0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93" grpId="1"/>
    </p:bldLst>
  </p:timing>
</p:sld>
</file>

<file path=ppt/slides/slide5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02" name="Group 7102"/>
          <p:cNvGrpSpPr/>
          <p:nvPr/>
        </p:nvGrpSpPr>
        <p:grpSpPr>
          <a:xfrm>
            <a:off x="812877" y="1854200"/>
            <a:ext cx="14657237" cy="1219200"/>
            <a:chOff x="0" y="0"/>
            <a:chExt cx="14657235" cy="1219200"/>
          </a:xfrm>
        </p:grpSpPr>
        <p:sp>
          <p:nvSpPr>
            <p:cNvPr id="7100" name="Shape 710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101" name="Shape 710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00FF00"/>
                  </a:solidFill>
                  <a:latin typeface="Courier"/>
                  <a:ea typeface="Courier"/>
                  <a:cs typeface="Courier"/>
                  <a:sym typeface="Courier"/>
                </a:rPr>
                <a:t>Remote@PS\&gt;</a:t>
              </a:r>
              <a:r>
                <a:rPr sz="4800">
                  <a:solidFill>
                    <a:srgbClr val="FFFFFF"/>
                  </a:solidFill>
                  <a:latin typeface="Courier"/>
                  <a:ea typeface="Courier"/>
                  <a:cs typeface="Courier"/>
                  <a:sym typeface="Courier"/>
                </a:rPr>
                <a:t> chef-client</a:t>
              </a:r>
            </a:p>
          </p:txBody>
        </p:sp>
      </p:grpSp>
      <p:sp>
        <p:nvSpPr>
          <p:cNvPr id="7103" name="Shape 710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
        <p:nvSpPr>
          <p:cNvPr id="7104" name="Shape 7104"/>
          <p:cNvSpPr/>
          <p:nvPr>
            <p:ph type="body" idx="1"/>
          </p:nvPr>
        </p:nvSpPr>
        <p:spPr>
          <a:xfrm>
            <a:off x="800271" y="3428997"/>
            <a:ext cx="14657235" cy="51816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3200">
                <a:solidFill>
                  <a:srgbClr val="FFFFFF"/>
                </a:solidFill>
                <a:latin typeface="Courier"/>
                <a:ea typeface="Courier"/>
                <a:cs typeface="Courier"/>
                <a:sym typeface="Courier"/>
              </a:rPr>
              <a:t>[2014-02-26T01:46:16-08:00] INFO: Chef Run complete in 7.988069 seconds</a:t>
            </a:r>
            <a:endParaRPr sz="3200">
              <a:solidFill>
                <a:srgbClr val="FFFFFF"/>
              </a:solidFill>
              <a:latin typeface="Courier"/>
              <a:ea typeface="Courier"/>
              <a:cs typeface="Courier"/>
              <a:sym typeface="Courier"/>
            </a:endParaRPr>
          </a:p>
          <a:p>
            <a:pPr lvl="0" marL="0" indent="0">
              <a:spcBef>
                <a:spcPts val="0"/>
              </a:spcBef>
              <a:buSzTx/>
              <a:buNone/>
              <a:defRPr sz="1800"/>
            </a:pP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Running handlers:</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[2014-02-26T01:46:16-08:00] INFO: Running report handlers</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Running handlers complete</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[2014-02-26T01:46:16-08:00] INFO: Report handlers complete</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02"/>
                                        </p:tgtEl>
                                        <p:attrNameLst>
                                          <p:attrName>style.visibility</p:attrName>
                                        </p:attrNameLst>
                                      </p:cBhvr>
                                      <p:to>
                                        <p:strVal val="visible"/>
                                      </p:to>
                                    </p:set>
                                    <p:animEffect filter="fade" transition="in">
                                      <p:cBhvr>
                                        <p:cTn id="7" dur="1000"/>
                                        <p:tgtEl>
                                          <p:spTgt spid="7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02" grpId="1"/>
    </p:bldLst>
  </p:timing>
</p:sld>
</file>

<file path=ppt/slides/slide5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10" name="Group 7110"/>
          <p:cNvGrpSpPr/>
          <p:nvPr/>
        </p:nvGrpSpPr>
        <p:grpSpPr>
          <a:xfrm>
            <a:off x="7290591" y="2609849"/>
            <a:ext cx="8179521" cy="4781551"/>
            <a:chOff x="-1" y="0"/>
            <a:chExt cx="8179520" cy="4781550"/>
          </a:xfrm>
        </p:grpSpPr>
        <p:sp>
          <p:nvSpPr>
            <p:cNvPr id="7108" name="Shape 7108"/>
            <p:cNvSpPr/>
            <p:nvPr/>
          </p:nvSpPr>
          <p:spPr>
            <a:xfrm>
              <a:off x="-2" y="0"/>
              <a:ext cx="8179521" cy="47815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defTabSz="914400">
                <a:defRPr sz="4800">
                  <a:latin typeface="Arial"/>
                  <a:ea typeface="Arial"/>
                  <a:cs typeface="Arial"/>
                  <a:sym typeface="Arial"/>
                </a:defRPr>
              </a:pPr>
            </a:p>
          </p:txBody>
        </p:sp>
        <p:sp>
          <p:nvSpPr>
            <p:cNvPr id="7109" name="Shape 7109"/>
            <p:cNvSpPr/>
            <p:nvPr/>
          </p:nvSpPr>
          <p:spPr>
            <a:xfrm>
              <a:off x="-2" y="-1"/>
              <a:ext cx="8179521" cy="424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defTabSz="914400">
                <a:defRPr sz="1800"/>
              </a:pPr>
              <a:r>
                <a:rPr sz="3200">
                  <a:latin typeface="Courier"/>
                  <a:ea typeface="Courier"/>
                  <a:cs typeface="Courier"/>
                  <a:sym typeface="Courier"/>
                </a:rPr>
                <a:t> name </a:t>
              </a:r>
              <a:r>
                <a:rPr sz="3200">
                  <a:solidFill>
                    <a:srgbClr val="A40800"/>
                  </a:solidFill>
                  <a:latin typeface="Courier"/>
                  <a:ea typeface="Courier"/>
                  <a:cs typeface="Courier"/>
                  <a:sym typeface="Courier"/>
                </a:rPr>
                <a:t>"production" </a:t>
              </a:r>
              <a:endParaRPr sz="4800">
                <a:latin typeface="Calibri"/>
                <a:ea typeface="Calibri"/>
                <a:cs typeface="Calibri"/>
                <a:sym typeface="Calibri"/>
              </a:endParaRPr>
            </a:p>
            <a:p>
              <a:pPr lvl="0" defTabSz="914400">
                <a:defRPr sz="1800"/>
              </a:pPr>
              <a:r>
                <a:rPr sz="3200">
                  <a:latin typeface="Courier"/>
                  <a:ea typeface="Courier"/>
                  <a:cs typeface="Courier"/>
                  <a:sym typeface="Courier"/>
                </a:rPr>
                <a:t> description </a:t>
              </a:r>
              <a:r>
                <a:rPr sz="3200">
                  <a:solidFill>
                    <a:srgbClr val="A40800"/>
                  </a:solidFill>
                  <a:latin typeface="Courier"/>
                  <a:ea typeface="Courier"/>
                  <a:cs typeface="Courier"/>
                  <a:sym typeface="Courier"/>
                </a:rPr>
                <a:t>"For Prods!"</a:t>
              </a:r>
              <a:endParaRPr sz="3200">
                <a:latin typeface="Calibri"/>
                <a:ea typeface="Calibri"/>
                <a:cs typeface="Calibri"/>
                <a:sym typeface="Calibri"/>
              </a:endParaRPr>
            </a:p>
            <a:p>
              <a:pPr lvl="0" defTabSz="914400">
                <a:defRPr sz="1800"/>
              </a:pPr>
              <a:r>
                <a:rPr sz="3200">
                  <a:latin typeface="Courier"/>
                  <a:ea typeface="Courier"/>
                  <a:cs typeface="Courier"/>
                  <a:sym typeface="Courier"/>
                </a:rPr>
                <a:t> cookbook </a:t>
              </a:r>
              <a:r>
                <a:rPr sz="3200">
                  <a:solidFill>
                    <a:srgbClr val="A40800"/>
                  </a:solidFill>
                  <a:latin typeface="Courier"/>
                  <a:ea typeface="Courier"/>
                  <a:cs typeface="Courier"/>
                  <a:sym typeface="Courier"/>
                </a:rPr>
                <a:t>"iis_demo"</a:t>
              </a:r>
              <a:r>
                <a:rPr sz="3200">
                  <a:latin typeface="Courier"/>
                  <a:ea typeface="Courier"/>
                  <a:cs typeface="Courier"/>
                  <a:sym typeface="Courier"/>
                </a:rPr>
                <a:t>, </a:t>
              </a:r>
              <a:r>
                <a:rPr sz="3200">
                  <a:solidFill>
                    <a:srgbClr val="A40800"/>
                  </a:solidFill>
                  <a:latin typeface="Courier"/>
                  <a:ea typeface="Courier"/>
                  <a:cs typeface="Courier"/>
                  <a:sym typeface="Courier"/>
                </a:rPr>
                <a:t>"= 0.1.0"</a:t>
              </a:r>
              <a:endParaRPr sz="4800">
                <a:latin typeface="Calibri"/>
                <a:ea typeface="Calibri"/>
                <a:cs typeface="Calibri"/>
                <a:sym typeface="Calibri"/>
              </a:endParaRPr>
            </a:p>
            <a:p>
              <a:pPr lvl="0" defTabSz="914400">
                <a:defRPr sz="1800"/>
              </a:pPr>
              <a:r>
                <a:rPr sz="3200">
                  <a:solidFill>
                    <a:srgbClr val="A40800"/>
                  </a:solidFill>
                  <a:latin typeface="Courier"/>
                  <a:ea typeface="Courier"/>
                  <a:cs typeface="Courier"/>
                  <a:sym typeface="Courier"/>
                </a:rPr>
                <a:t> </a:t>
              </a:r>
              <a:r>
                <a:rPr sz="3200">
                  <a:latin typeface="Courier"/>
                  <a:ea typeface="Courier"/>
                  <a:cs typeface="Courier"/>
                  <a:sym typeface="Courier"/>
                </a:rPr>
                <a:t>override_attributes({</a:t>
              </a:r>
              <a:endParaRPr sz="4800">
                <a:latin typeface="Calibri"/>
                <a:ea typeface="Calibri"/>
                <a:cs typeface="Calibri"/>
                <a:sym typeface="Calibri"/>
              </a:endParaRPr>
            </a:p>
            <a:p>
              <a:pPr lvl="0" defTabSz="914400">
                <a:defRPr sz="1800"/>
              </a:pPr>
              <a:r>
                <a:rPr sz="3200">
                  <a:latin typeface="Courier"/>
                  <a:ea typeface="Courier"/>
                  <a:cs typeface="Courier"/>
                  <a:sym typeface="Courier"/>
                </a:rPr>
                <a:t>   </a:t>
              </a:r>
              <a:r>
                <a:rPr sz="3200">
                  <a:solidFill>
                    <a:srgbClr val="A40800"/>
                  </a:solidFill>
                  <a:latin typeface="Courier"/>
                  <a:ea typeface="Courier"/>
                  <a:cs typeface="Courier"/>
                  <a:sym typeface="Courier"/>
                </a:rPr>
                <a:t>"datacenter"</a:t>
              </a:r>
              <a:r>
                <a:rPr sz="3200">
                  <a:latin typeface="Courier"/>
                  <a:ea typeface="Courier"/>
                  <a:cs typeface="Courier"/>
                  <a:sym typeface="Courier"/>
                </a:rPr>
                <a:t> =&gt; {</a:t>
              </a:r>
              <a:endParaRPr sz="4800">
                <a:latin typeface="Calibri"/>
                <a:ea typeface="Calibri"/>
                <a:cs typeface="Calibri"/>
                <a:sym typeface="Calibri"/>
              </a:endParaRPr>
            </a:p>
            <a:p>
              <a:pPr lvl="0" defTabSz="914400">
                <a:defRPr sz="1800"/>
              </a:pPr>
              <a:r>
                <a:rPr sz="3200">
                  <a:latin typeface="Courier"/>
                  <a:ea typeface="Courier"/>
                  <a:cs typeface="Courier"/>
                  <a:sym typeface="Courier"/>
                </a:rPr>
                <a:t>     </a:t>
              </a:r>
              <a:r>
                <a:rPr sz="3200">
                  <a:solidFill>
                    <a:srgbClr val="A40800"/>
                  </a:solidFill>
                  <a:latin typeface="Courier"/>
                  <a:ea typeface="Courier"/>
                  <a:cs typeface="Courier"/>
                  <a:sym typeface="Courier"/>
                </a:rPr>
                <a:t>"location" </a:t>
              </a:r>
              <a:r>
                <a:rPr sz="3200">
                  <a:latin typeface="Courier"/>
                  <a:ea typeface="Courier"/>
                  <a:cs typeface="Courier"/>
                  <a:sym typeface="Courier"/>
                </a:rPr>
                <a:t>=&gt; </a:t>
              </a:r>
              <a:r>
                <a:rPr sz="3200">
                  <a:solidFill>
                    <a:srgbClr val="A40800"/>
                  </a:solidFill>
                  <a:latin typeface="Courier"/>
                  <a:ea typeface="Courier"/>
                  <a:cs typeface="Courier"/>
                  <a:sym typeface="Courier"/>
                </a:rPr>
                <a:t>"china"</a:t>
              </a:r>
              <a:endParaRPr sz="3200">
                <a:solidFill>
                  <a:srgbClr val="A40800"/>
                </a:solidFill>
                <a:latin typeface="Calibri"/>
                <a:ea typeface="Calibri"/>
                <a:cs typeface="Calibri"/>
                <a:sym typeface="Calibri"/>
              </a:endParaRPr>
            </a:p>
            <a:p>
              <a:pPr lvl="0" defTabSz="914400">
                <a:defRPr sz="1800"/>
              </a:pPr>
              <a:r>
                <a:rPr sz="3200">
                  <a:solidFill>
                    <a:srgbClr val="A40800"/>
                  </a:solidFill>
                  <a:latin typeface="Courier"/>
                  <a:ea typeface="Courier"/>
                  <a:cs typeface="Courier"/>
                  <a:sym typeface="Courier"/>
                </a:rPr>
                <a:t>   </a:t>
              </a:r>
              <a:r>
                <a:rPr sz="3200">
                  <a:latin typeface="Courier"/>
                  <a:ea typeface="Courier"/>
                  <a:cs typeface="Courier"/>
                  <a:sym typeface="Courier"/>
                </a:rPr>
                <a:t>}</a:t>
              </a:r>
              <a:endParaRPr sz="4800">
                <a:latin typeface="Calibri"/>
                <a:ea typeface="Calibri"/>
                <a:cs typeface="Calibri"/>
                <a:sym typeface="Calibri"/>
              </a:endParaRPr>
            </a:p>
            <a:p>
              <a:pPr lvl="0" defTabSz="914400">
                <a:defRPr sz="1800"/>
              </a:pPr>
              <a:r>
                <a:rPr sz="3200">
                  <a:latin typeface="Courier"/>
                  <a:ea typeface="Courier"/>
                  <a:cs typeface="Courier"/>
                  <a:sym typeface="Courier"/>
                </a:rPr>
                <a:t> })</a:t>
              </a:r>
            </a:p>
          </p:txBody>
        </p:sp>
      </p:grpSp>
      <p:sp>
        <p:nvSpPr>
          <p:cNvPr id="7111" name="Shape 7111"/>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112" name="Shape 7112"/>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environments\production.rb</a:t>
            </a:r>
          </a:p>
        </p:txBody>
      </p:sp>
      <p:sp>
        <p:nvSpPr>
          <p:cNvPr id="7113" name="Shape 7113"/>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114" name="Shape 7114"/>
          <p:cNvSpPr/>
          <p:nvPr>
            <p:ph type="title"/>
          </p:nvPr>
        </p:nvSpPr>
        <p:spPr>
          <a:xfrm>
            <a:off x="800271" y="177800"/>
            <a:ext cx="14657235" cy="1117600"/>
          </a:xfrm>
          <a:prstGeom prst="rect">
            <a:avLst/>
          </a:prstGeom>
        </p:spPr>
        <p:txBody>
          <a:bodyPr lIns="0" tIns="0" rIns="0" bIns="0">
            <a:normAutofit fontScale="100000" lnSpcReduction="0"/>
          </a:bodyPr>
          <a:lstStyle>
            <a:lvl1pPr>
              <a:defRPr sz="5500"/>
            </a:lvl1pPr>
          </a:lstStyle>
          <a:p>
            <a:pPr lvl="0">
              <a:defRPr sz="1800">
                <a:solidFill>
                  <a:srgbClr val="000000"/>
                </a:solidFill>
                <a:effectLst/>
              </a:defRPr>
            </a:pPr>
            <a:r>
              <a:rPr sz="5500">
                <a:solidFill>
                  <a:srgbClr val="FFFFFF"/>
                </a:solidFill>
                <a:effectLst>
                  <a:outerShdw sx="100000" sy="100000" kx="0" ky="0" algn="b" rotWithShape="0" blurRad="38100" dist="38100" dir="2700000">
                    <a:srgbClr val="C0C0C0"/>
                  </a:outerShdw>
                </a:effectLst>
              </a:rPr>
              <a:t>Exercise: Create a production environment</a:t>
            </a:r>
          </a:p>
        </p:txBody>
      </p:sp>
      <p:sp>
        <p:nvSpPr>
          <p:cNvPr id="7115" name="Shape 7115"/>
          <p:cNvSpPr/>
          <p:nvPr>
            <p:ph type="body" idx="1"/>
          </p:nvPr>
        </p:nvSpPr>
        <p:spPr>
          <a:xfrm>
            <a:off x="800178" y="2603500"/>
            <a:ext cx="6515735" cy="6121400"/>
          </a:xfrm>
          <a:prstGeom prst="rect">
            <a:avLst/>
          </a:prstGeom>
        </p:spPr>
        <p:txBody>
          <a:bodyPr>
            <a:normAutofit fontScale="100000" lnSpcReduction="0"/>
          </a:bodyPr>
          <a:lstStyle/>
          <a:p>
            <a:pPr lvl="0" marL="825387" indent="-825387">
              <a:defRPr sz="1800"/>
            </a:pPr>
            <a:r>
              <a:rPr sz="4300"/>
              <a:t>Make sure the iis_demo cookbook is set to version 0.1.0</a:t>
            </a:r>
            <a:endParaRPr sz="4300"/>
          </a:p>
          <a:p>
            <a:pPr lvl="0" marL="825387" indent="-825387">
              <a:defRPr sz="1800"/>
            </a:pPr>
            <a:r>
              <a:rPr sz="4300"/>
              <a:t>Set an override attribute for being in china for our DC environment no matter what.</a:t>
            </a:r>
          </a:p>
        </p:txBody>
      </p:sp>
    </p:spTree>
  </p:cSld>
  <p:clrMapOvr>
    <a:masterClrMapping/>
  </p:clrMapOvr>
  <p:transition spd="med" advClick="1"/>
</p:sld>
</file>

<file path=ppt/slides/slide5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19" name="Group 7119"/>
          <p:cNvGrpSpPr/>
          <p:nvPr/>
        </p:nvGrpSpPr>
        <p:grpSpPr>
          <a:xfrm>
            <a:off x="812877" y="1892300"/>
            <a:ext cx="14657237" cy="1143000"/>
            <a:chOff x="0" y="0"/>
            <a:chExt cx="14657235" cy="1143000"/>
          </a:xfrm>
        </p:grpSpPr>
        <p:sp>
          <p:nvSpPr>
            <p:cNvPr id="7117" name="Shape 7117"/>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118" name="Shape 7118"/>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environment from file production.rb</a:t>
              </a:r>
            </a:p>
          </p:txBody>
        </p:sp>
      </p:grpSp>
      <p:sp>
        <p:nvSpPr>
          <p:cNvPr id="7120" name="Shape 7120"/>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Exercise: Create the production environment</a:t>
            </a:r>
          </a:p>
        </p:txBody>
      </p:sp>
      <p:sp>
        <p:nvSpPr>
          <p:cNvPr id="7121" name="Shape 7121"/>
          <p:cNvSpPr/>
          <p:nvPr>
            <p:ph type="body" idx="1"/>
          </p:nvPr>
        </p:nvSpPr>
        <p:spPr>
          <a:xfrm>
            <a:off x="800271" y="3428997"/>
            <a:ext cx="14657235" cy="51816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spcBef>
                <a:spcPts val="0"/>
              </a:spcBef>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Environment production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19"/>
                                        </p:tgtEl>
                                        <p:attrNameLst>
                                          <p:attrName>style.visibility</p:attrName>
                                        </p:attrNameLst>
                                      </p:cBhvr>
                                      <p:to>
                                        <p:strVal val="visible"/>
                                      </p:to>
                                    </p:set>
                                    <p:animEffect filter="fade" transition="in">
                                      <p:cBhvr>
                                        <p:cTn id="7" dur="1000"/>
                                        <p:tgtEl>
                                          <p:spTgt spid="7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19"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9" name="Shape 222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a:t>
            </a:r>
          </a:p>
        </p:txBody>
      </p:sp>
      <p:sp>
        <p:nvSpPr>
          <p:cNvPr id="2230" name="Shape 2230"/>
          <p:cNvSpPr/>
          <p:nvPr/>
        </p:nvSpPr>
        <p:spPr>
          <a:xfrm>
            <a:off x="800176" y="2882899"/>
            <a:ext cx="1270127" cy="1270001"/>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1" name="Shape 2231"/>
          <p:cNvSpPr/>
          <p:nvPr/>
        </p:nvSpPr>
        <p:spPr>
          <a:xfrm>
            <a:off x="281015" y="2094964"/>
            <a:ext cx="2107928"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Development</a:t>
            </a:r>
          </a:p>
        </p:txBody>
      </p:sp>
      <p:sp>
        <p:nvSpPr>
          <p:cNvPr id="2232" name="Shape 2232"/>
          <p:cNvSpPr/>
          <p:nvPr/>
        </p:nvSpPr>
        <p:spPr>
          <a:xfrm>
            <a:off x="4674056" y="4559298"/>
            <a:ext cx="1270126" cy="1270002"/>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3" name="Shape 2233"/>
          <p:cNvSpPr/>
          <p:nvPr/>
        </p:nvSpPr>
        <p:spPr>
          <a:xfrm>
            <a:off x="6337918" y="4559298"/>
            <a:ext cx="1270126" cy="1270002"/>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4" name="Shape 2234"/>
          <p:cNvSpPr/>
          <p:nvPr/>
        </p:nvSpPr>
        <p:spPr>
          <a:xfrm>
            <a:off x="4699458" y="6222998"/>
            <a:ext cx="1270126" cy="1270002"/>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5" name="Shape 2235"/>
          <p:cNvSpPr/>
          <p:nvPr/>
        </p:nvSpPr>
        <p:spPr>
          <a:xfrm>
            <a:off x="6261710" y="6222998"/>
            <a:ext cx="1270127" cy="1270002"/>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6" name="Shape 2236"/>
          <p:cNvSpPr/>
          <p:nvPr/>
        </p:nvSpPr>
        <p:spPr>
          <a:xfrm>
            <a:off x="5490112" y="2094964"/>
            <a:ext cx="1218754"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Staging</a:t>
            </a:r>
          </a:p>
        </p:txBody>
      </p:sp>
      <p:sp>
        <p:nvSpPr>
          <p:cNvPr id="2237" name="Shape 2237"/>
          <p:cNvSpPr/>
          <p:nvPr/>
        </p:nvSpPr>
        <p:spPr>
          <a:xfrm>
            <a:off x="5474234" y="2997199"/>
            <a:ext cx="1270126" cy="1270001"/>
          </a:xfrm>
          <a:prstGeom prst="roundRect">
            <a:avLst>
              <a:gd name="adj" fmla="val 15000"/>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8" name="Shape 2238"/>
          <p:cNvSpPr/>
          <p:nvPr/>
        </p:nvSpPr>
        <p:spPr>
          <a:xfrm>
            <a:off x="10326109" y="26670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39" name="Shape 2239"/>
          <p:cNvSpPr/>
          <p:nvPr/>
        </p:nvSpPr>
        <p:spPr>
          <a:xfrm>
            <a:off x="10542030" y="2101314"/>
            <a:ext cx="2197317"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Production</a:t>
            </a:r>
          </a:p>
        </p:txBody>
      </p:sp>
      <p:sp>
        <p:nvSpPr>
          <p:cNvPr id="2240" name="Shape 2240"/>
          <p:cNvSpPr/>
          <p:nvPr/>
        </p:nvSpPr>
        <p:spPr>
          <a:xfrm>
            <a:off x="10326109" y="40132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1" name="Shape 2241"/>
          <p:cNvSpPr/>
          <p:nvPr/>
        </p:nvSpPr>
        <p:spPr>
          <a:xfrm>
            <a:off x="8878165" y="40132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2" name="Shape 2242"/>
          <p:cNvSpPr/>
          <p:nvPr/>
        </p:nvSpPr>
        <p:spPr>
          <a:xfrm>
            <a:off x="11850258" y="40132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3" name="Shape 2243"/>
          <p:cNvSpPr/>
          <p:nvPr/>
        </p:nvSpPr>
        <p:spPr>
          <a:xfrm>
            <a:off x="10351510" y="54356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4" name="Shape 2244"/>
          <p:cNvSpPr/>
          <p:nvPr/>
        </p:nvSpPr>
        <p:spPr>
          <a:xfrm>
            <a:off x="11786751" y="54356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5" name="Shape 2245"/>
          <p:cNvSpPr/>
          <p:nvPr/>
        </p:nvSpPr>
        <p:spPr>
          <a:xfrm>
            <a:off x="11850258" y="26670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6" name="Shape 2246"/>
          <p:cNvSpPr/>
          <p:nvPr/>
        </p:nvSpPr>
        <p:spPr>
          <a:xfrm>
            <a:off x="13387108" y="40132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7" name="Shape 2247"/>
          <p:cNvSpPr/>
          <p:nvPr/>
        </p:nvSpPr>
        <p:spPr>
          <a:xfrm>
            <a:off x="14822346" y="4013200"/>
            <a:ext cx="1168517"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8" name="Shape 2248"/>
          <p:cNvSpPr/>
          <p:nvPr/>
        </p:nvSpPr>
        <p:spPr>
          <a:xfrm>
            <a:off x="10364212" y="68580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49" name="Shape 2249"/>
          <p:cNvSpPr/>
          <p:nvPr/>
        </p:nvSpPr>
        <p:spPr>
          <a:xfrm>
            <a:off x="11812154" y="6858000"/>
            <a:ext cx="1168516" cy="108902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5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3" name="Shape 7123"/>
          <p:cNvSpPr/>
          <p:nvPr/>
        </p:nvSpPr>
        <p:spPr>
          <a:xfrm>
            <a:off x="175211" y="1924050"/>
            <a:ext cx="15868878" cy="1104900"/>
          </a:xfrm>
          <a:prstGeom prst="rect">
            <a:avLst/>
          </a:prstGeom>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lvl1pPr defTabSz="558800">
              <a:defRPr sz="4100">
                <a:solidFill>
                  <a:srgbClr val="FFFFFF"/>
                </a:solidFill>
                <a:latin typeface="Courier"/>
                <a:ea typeface="Courier"/>
                <a:cs typeface="Courier"/>
                <a:sym typeface="Courier"/>
              </a:defRPr>
            </a:lvl1pPr>
          </a:lstStyle>
          <a:p>
            <a:pPr lvl="0">
              <a:defRPr sz="1800">
                <a:solidFill>
                  <a:srgbClr val="000000"/>
                </a:solidFill>
              </a:defRPr>
            </a:pPr>
            <a:r>
              <a:rPr sz="4100">
                <a:solidFill>
                  <a:srgbClr val="FFFFFF"/>
                </a:solidFill>
              </a:rPr>
              <a:t>PS:\&gt; knife node environment set node1 production</a:t>
            </a:r>
          </a:p>
        </p:txBody>
      </p:sp>
      <p:sp>
        <p:nvSpPr>
          <p:cNvPr id="7124" name="Shape 7124"/>
          <p:cNvSpPr/>
          <p:nvPr>
            <p:ph type="title"/>
          </p:nvPr>
        </p:nvSpPr>
        <p:spPr>
          <a:prstGeom prst="rect">
            <a:avLst/>
          </a:prstGeom>
        </p:spPr>
        <p:txBody>
          <a:bodyPr/>
          <a:lstStyle>
            <a:lvl1pPr defTabSz="312927">
              <a:defRPr sz="4032">
                <a:effectLst>
                  <a:outerShdw sx="100000" sy="100000" kx="0" ky="0" algn="b" rotWithShape="0" blurRad="28448" dist="14224" dir="2700000">
                    <a:srgbClr val="000000">
                      <a:alpha val="75000"/>
                    </a:srgbClr>
                  </a:outerShdw>
                </a:effectLst>
              </a:defRPr>
            </a:lvl1pPr>
          </a:lstStyle>
          <a:p>
            <a:pPr lvl="0">
              <a:defRPr b="0" sz="1800">
                <a:solidFill>
                  <a:srgbClr val="000000"/>
                </a:solidFill>
                <a:effectLst/>
              </a:defRPr>
            </a:pPr>
            <a:r>
              <a:rPr b="1" sz="4032">
                <a:solidFill>
                  <a:srgbClr val="FFFFFF"/>
                </a:solidFill>
                <a:effectLst>
                  <a:outerShdw sx="100000" sy="100000" kx="0" ky="0" algn="b" rotWithShape="0" blurRad="28448" dist="14224" dir="2700000">
                    <a:srgbClr val="000000">
                      <a:alpha val="75000"/>
                    </a:srgbClr>
                  </a:outerShdw>
                </a:effectLst>
              </a:rPr>
              <a:t>Exercise: Change your node’s environment to "production"</a:t>
            </a:r>
          </a:p>
        </p:txBody>
      </p:sp>
      <p:sp>
        <p:nvSpPr>
          <p:cNvPr id="7125" name="Shape 7125"/>
          <p:cNvSpPr/>
          <p:nvPr>
            <p:ph type="body" idx="1"/>
          </p:nvPr>
        </p:nvSpPr>
        <p:spPr>
          <a:xfrm>
            <a:off x="208981" y="3467100"/>
            <a:ext cx="15838037" cy="5143500"/>
          </a:xfrm>
          <a:prstGeom prst="rect">
            <a:avLst/>
          </a:prstGeom>
        </p:spPr>
        <p:txBody>
          <a:bodyPr/>
          <a:lstStyle/>
          <a:p>
            <a:pPr lvl="0">
              <a:defRPr sz="1800">
                <a:solidFill>
                  <a:srgbClr val="000000"/>
                </a:solidFill>
              </a:defRPr>
            </a:pPr>
            <a:r>
              <a:rPr sz="4800">
                <a:solidFill>
                  <a:srgbClr val="FFFFFF"/>
                </a:solidFill>
              </a:rPr>
              <a:t>node1:</a:t>
            </a:r>
            <a:endParaRPr sz="4800">
              <a:solidFill>
                <a:srgbClr val="FFFFFF"/>
              </a:solidFill>
            </a:endParaRPr>
          </a:p>
          <a:p>
            <a:pPr lvl="0">
              <a:defRPr sz="1800">
                <a:solidFill>
                  <a:srgbClr val="000000"/>
                </a:solidFill>
              </a:defRPr>
            </a:pPr>
            <a:r>
              <a:rPr sz="4800">
                <a:solidFill>
                  <a:srgbClr val="FFFFFF"/>
                </a:solidFill>
              </a:rPr>
              <a:t>  chef_environment: production</a:t>
            </a:r>
          </a:p>
        </p:txBody>
      </p:sp>
      <p:sp>
        <p:nvSpPr>
          <p:cNvPr id="7126" name="Shape 7126"/>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23" grpId="1"/>
    </p:bldLst>
  </p:timing>
</p:sld>
</file>

<file path=ppt/slides/slide55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130" name="Shape 713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4000">
                <a:solidFill>
                  <a:srgbClr val="FFFFFF"/>
                </a:solidFill>
                <a:effectLst>
                  <a:outerShdw sx="100000" sy="100000" kx="0" ky="0" algn="b" rotWithShape="0" blurRad="38100" dist="38100" dir="2700000">
                    <a:srgbClr val="C0C0C0"/>
                  </a:outerShdw>
                </a:effectLst>
              </a:rPr>
              <a:t>Exercise: Change your node</a:t>
            </a:r>
            <a:r>
              <a:rPr sz="4000">
                <a:solidFill>
                  <a:srgbClr val="FFFFFF"/>
                </a:solidFill>
                <a:effectLst>
                  <a:outerShdw sx="100000" sy="100000" kx="0" ky="0" algn="b" rotWithShape="0" blurRad="38100" dist="38100" dir="2700000">
                    <a:srgbClr val="C0C0C0"/>
                  </a:outerShdw>
                </a:effectLst>
                <a:latin typeface="Arial"/>
                <a:ea typeface="Arial"/>
                <a:cs typeface="Arial"/>
                <a:sym typeface="Arial"/>
              </a:rPr>
              <a:t>’</a:t>
            </a:r>
            <a:r>
              <a:rPr sz="4000">
                <a:solidFill>
                  <a:srgbClr val="FFFFFF"/>
                </a:solidFill>
                <a:effectLst>
                  <a:outerShdw sx="100000" sy="100000" kx="0" ky="0" algn="b" rotWithShape="0" blurRad="38100" dist="38100" dir="2700000">
                    <a:srgbClr val="C0C0C0"/>
                  </a:outerShdw>
                </a:effectLst>
              </a:rPr>
              <a:t>s environment to "production"</a:t>
            </a:r>
          </a:p>
        </p:txBody>
      </p:sp>
      <p:sp>
        <p:nvSpPr>
          <p:cNvPr id="7131" name="Shape 7131"/>
          <p:cNvSpPr/>
          <p:nvPr/>
        </p:nvSpPr>
        <p:spPr>
          <a:xfrm>
            <a:off x="800177" y="1879600"/>
            <a:ext cx="14720018" cy="2057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209522" indent="-1209522">
              <a:spcBef>
                <a:spcPts val="1200"/>
              </a:spcBef>
              <a:buClr>
                <a:srgbClr val="ED781C"/>
              </a:buClr>
              <a:buSzPct val="100000"/>
              <a:buFont typeface="Arial"/>
              <a:buChar char="•"/>
              <a:defRPr sz="1800"/>
            </a:pPr>
            <a:r>
              <a:rPr sz="4000">
                <a:latin typeface="Arial"/>
                <a:ea typeface="Arial"/>
                <a:cs typeface="Arial"/>
                <a:sym typeface="Arial"/>
              </a:rPr>
              <a:t>Click the ‘Nodes’ tab then select node ‘node1’</a:t>
            </a:r>
            <a:endParaRPr sz="4000">
              <a:latin typeface="Calibri"/>
              <a:ea typeface="Calibri"/>
              <a:cs typeface="Calibri"/>
              <a:sym typeface="Calibri"/>
            </a:endParaRPr>
          </a:p>
          <a:p>
            <a:pPr lvl="0" marL="1209522" indent="-1209522">
              <a:spcBef>
                <a:spcPts val="1200"/>
              </a:spcBef>
              <a:buClr>
                <a:srgbClr val="ED781C"/>
              </a:buClr>
              <a:buSzPct val="100000"/>
              <a:buFont typeface="Arial"/>
              <a:buChar char="•"/>
              <a:defRPr sz="1800"/>
            </a:pPr>
            <a:r>
              <a:rPr sz="4000">
                <a:latin typeface="Arial"/>
                <a:ea typeface="Arial"/>
                <a:cs typeface="Arial"/>
                <a:sym typeface="Arial"/>
              </a:rPr>
              <a:t>Select </a:t>
            </a:r>
            <a:r>
              <a:rPr sz="4000">
                <a:latin typeface="Courier"/>
                <a:ea typeface="Courier"/>
                <a:cs typeface="Courier"/>
                <a:sym typeface="Courier"/>
              </a:rPr>
              <a:t>production</a:t>
            </a:r>
            <a:r>
              <a:rPr sz="4000">
                <a:latin typeface="Arial"/>
                <a:ea typeface="Arial"/>
                <a:cs typeface="Arial"/>
                <a:sym typeface="Arial"/>
              </a:rPr>
              <a:t> from the ‘Environments’ drop-down list</a:t>
            </a:r>
            <a:endParaRPr>
              <a:latin typeface="Calibri"/>
              <a:ea typeface="Calibri"/>
              <a:cs typeface="Calibri"/>
              <a:sym typeface="Calibri"/>
            </a:endParaRPr>
          </a:p>
          <a:p>
            <a:pPr lvl="0" marL="1209522" indent="-1209522">
              <a:spcBef>
                <a:spcPts val="1200"/>
              </a:spcBef>
              <a:buClr>
                <a:srgbClr val="ED781C"/>
              </a:buClr>
              <a:buSzPct val="100000"/>
              <a:buFont typeface="Arial"/>
              <a:buChar char="•"/>
              <a:defRPr sz="1800"/>
            </a:pPr>
            <a:r>
              <a:rPr sz="4000">
                <a:latin typeface="Arial"/>
                <a:ea typeface="Arial"/>
                <a:cs typeface="Arial"/>
                <a:sym typeface="Arial"/>
              </a:rPr>
              <a:t>Click ‘Save’</a:t>
            </a:r>
          </a:p>
        </p:txBody>
      </p:sp>
      <p:pic>
        <p:nvPicPr>
          <p:cNvPr id="7132" name="image107.png"/>
          <p:cNvPicPr/>
          <p:nvPr/>
        </p:nvPicPr>
        <p:blipFill>
          <a:blip r:embed="rId3">
            <a:extLst/>
          </a:blip>
          <a:stretch>
            <a:fillRect/>
          </a:stretch>
        </p:blipFill>
        <p:spPr>
          <a:xfrm>
            <a:off x="5004594" y="3446834"/>
            <a:ext cx="9829801" cy="5124047"/>
          </a:xfrm>
          <a:prstGeom prst="rect">
            <a:avLst/>
          </a:prstGeom>
          <a:ln w="12700">
            <a:miter lim="400000"/>
          </a:ln>
        </p:spPr>
      </p:pic>
      <p:sp>
        <p:nvSpPr>
          <p:cNvPr id="7133" name="Shape 7133"/>
          <p:cNvSpPr/>
          <p:nvPr/>
        </p:nvSpPr>
        <p:spPr>
          <a:xfrm>
            <a:off x="10359319" y="6460705"/>
            <a:ext cx="4691349" cy="9941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FF7F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5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39" name="Group 7139"/>
          <p:cNvGrpSpPr/>
          <p:nvPr/>
        </p:nvGrpSpPr>
        <p:grpSpPr>
          <a:xfrm>
            <a:off x="812877" y="1854200"/>
            <a:ext cx="14657237" cy="1219200"/>
            <a:chOff x="0" y="0"/>
            <a:chExt cx="14657235" cy="1219200"/>
          </a:xfrm>
        </p:grpSpPr>
        <p:sp>
          <p:nvSpPr>
            <p:cNvPr id="7137" name="Shape 713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138" name="Shape 713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4800">
                  <a:solidFill>
                    <a:srgbClr val="FFFFFF"/>
                  </a:solidFill>
                  <a:latin typeface="Courier"/>
                  <a:ea typeface="Courier"/>
                  <a:cs typeface="Courier"/>
                  <a:sym typeface="Courier"/>
                </a:rPr>
                <a:t>Remote@PS\&gt;</a:t>
              </a:r>
              <a:r>
                <a:rPr sz="4800">
                  <a:solidFill>
                    <a:srgbClr val="FFFFFF"/>
                  </a:solidFill>
                  <a:latin typeface="Courier"/>
                  <a:ea typeface="Courier"/>
                  <a:cs typeface="Courier"/>
                  <a:sym typeface="Courier"/>
                </a:rPr>
                <a:t> chef-client</a:t>
              </a:r>
            </a:p>
          </p:txBody>
        </p:sp>
      </p:grpSp>
      <p:sp>
        <p:nvSpPr>
          <p:cNvPr id="7140" name="Shape 714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
        <p:nvSpPr>
          <p:cNvPr id="7141" name="Shape 7141"/>
          <p:cNvSpPr/>
          <p:nvPr>
            <p:ph type="body" idx="1"/>
          </p:nvPr>
        </p:nvSpPr>
        <p:spPr>
          <a:xfrm>
            <a:off x="800176" y="3238500"/>
            <a:ext cx="14657235" cy="53721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2000">
                <a:solidFill>
                  <a:srgbClr val="FFFFFF"/>
                </a:solidFill>
                <a:latin typeface="Courier"/>
                <a:ea typeface="Courier"/>
                <a:cs typeface="Courier"/>
                <a:sym typeface="Courier"/>
              </a:rPr>
              <a:t> * template[C:\Windows\System32\drivers\etc\hosts] action create[2014-02-26T01:57:44-08:00] INFO: Processing template[C:\Windows\System32\drivers\etc\hosts] action create (hosts::default line 9)</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[2014-02-26T01:57:44-08:00] INFO: template[C:\Windows\System32\drivers\etc\hosts] backed up to c:/chef/backup\Windows\System32\drivers\etc\hosts.chef-20140226015744.972901</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[2014-02-26T01:57:44-08:00] INFO: template[C:\Windows\System32\drivers\etc\hosts] updated file contents C:\Windows\System32\drivers\etc\hosts</a:t>
            </a:r>
            <a:endParaRPr sz="2000">
              <a:solidFill>
                <a:srgbClr val="FFFFFF"/>
              </a:solidFill>
              <a:latin typeface="Courier"/>
              <a:ea typeface="Courier"/>
              <a:cs typeface="Courier"/>
              <a:sym typeface="Courier"/>
            </a:endParaRPr>
          </a:p>
          <a:p>
            <a:pPr lvl="0" marL="0" indent="0">
              <a:spcBef>
                <a:spcPts val="0"/>
              </a:spcBef>
              <a:buSzTx/>
              <a:buNone/>
              <a:defRPr sz="1800"/>
            </a:pP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 update content in file C:\Windows\System32\drivers\etc\hosts from 1f8bdf to 94a261</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 C:\Windows\System32\drivers\etc\hosts       2014-02-25 03:26:02.000000000 -0800</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 C:/Users/chef/AppData/Local/Temp/2/chef-rendered-template20140226-3540-w4vntg       2014-02-26 01:57:44.000000000 -0800</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 -1,3 +1,4 @@</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#This file is managed by server at C1263834251</a:t>
            </a:r>
            <a:endParaRPr sz="2000">
              <a:solidFill>
                <a:srgbClr val="FFFFFF"/>
              </a:solidFill>
              <a:latin typeface="Courier"/>
              <a:ea typeface="Courier"/>
              <a:cs typeface="Courier"/>
              <a:sym typeface="Courier"/>
            </a:endParaRPr>
          </a:p>
          <a:p>
            <a:pPr lvl="0" marL="0" indent="0">
              <a:spcBef>
                <a:spcPts val="0"/>
              </a:spcBef>
              <a:buSzTx/>
              <a:buNone/>
              <a:defRPr sz="1800"/>
            </a:pPr>
            <a:r>
              <a:rPr sz="2000">
                <a:solidFill>
                  <a:srgbClr val="FFFFFF"/>
                </a:solidFill>
                <a:latin typeface="Courier"/>
                <a:ea typeface="Courier"/>
                <a:cs typeface="Courier"/>
                <a:sym typeface="Courier"/>
              </a:rPr>
              <a:t>        +    0.0.0.0    nytimes.com</a:t>
            </a:r>
          </a:p>
        </p:txBody>
      </p:sp>
      <p:sp>
        <p:nvSpPr>
          <p:cNvPr id="7142" name="Shape 7142"/>
          <p:cNvSpPr/>
          <p:nvPr/>
        </p:nvSpPr>
        <p:spPr>
          <a:xfrm>
            <a:off x="812911" y="6019800"/>
            <a:ext cx="14593725" cy="22860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39"/>
                                        </p:tgtEl>
                                        <p:attrNameLst>
                                          <p:attrName>style.visibility</p:attrName>
                                        </p:attrNameLst>
                                      </p:cBhvr>
                                      <p:to>
                                        <p:strVal val="visible"/>
                                      </p:to>
                                    </p:set>
                                    <p:animEffect filter="fade" transition="in">
                                      <p:cBhvr>
                                        <p:cTn id="7" dur="1000"/>
                                        <p:tgtEl>
                                          <p:spTgt spid="7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39" grpId="1"/>
    </p:bldLst>
  </p:timing>
</p:sld>
</file>

<file path=ppt/slides/slide5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6" name="Shape 7146"/>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Rollbacks and Desired State Best Practice</a:t>
            </a:r>
          </a:p>
        </p:txBody>
      </p:sp>
      <p:sp>
        <p:nvSpPr>
          <p:cNvPr id="7147" name="Shape 7147"/>
          <p:cNvSpPr/>
          <p:nvPr>
            <p:ph type="body" idx="1"/>
          </p:nvPr>
        </p:nvSpPr>
        <p:spPr>
          <a:xfrm>
            <a:off x="800177" y="1676400"/>
            <a:ext cx="15024818" cy="6731000"/>
          </a:xfrm>
          <a:prstGeom prst="rect">
            <a:avLst/>
          </a:prstGeom>
        </p:spPr>
        <p:txBody>
          <a:bodyPr>
            <a:normAutofit fontScale="100000" lnSpcReduction="0"/>
          </a:bodyPr>
          <a:lstStyle/>
          <a:p>
            <a:pPr lvl="0" marL="864223" indent="-864223">
              <a:defRPr sz="1800"/>
            </a:pPr>
            <a:r>
              <a:rPr sz="4400"/>
              <a:t>Chef is not magic - it manages state for </a:t>
            </a:r>
            <a:r>
              <a:rPr sz="4400">
                <a:latin typeface="Arial Bold"/>
                <a:ea typeface="Arial Bold"/>
                <a:cs typeface="Arial Bold"/>
                <a:sym typeface="Arial Bold"/>
              </a:rPr>
              <a:t>declared</a:t>
            </a:r>
            <a:r>
              <a:rPr sz="4400"/>
              <a:t> resources</a:t>
            </a:r>
            <a:endParaRPr sz="4400"/>
          </a:p>
          <a:p>
            <a:pPr lvl="0" marL="864223" indent="-864223">
              <a:defRPr sz="1800"/>
            </a:pPr>
            <a:r>
              <a:rPr sz="4400"/>
              <a:t>We just rolled back to an earlier version of the iis_demo cookbook</a:t>
            </a:r>
            <a:endParaRPr sz="4400"/>
          </a:p>
          <a:p>
            <a:pPr lvl="0" marL="864223" indent="-864223">
              <a:defRPr sz="1800"/>
            </a:pPr>
            <a:r>
              <a:rPr sz="4400"/>
              <a:t>While the recipe applied fine, investigating the system will reveal IIS is still configured as it was in the 0.2.0 cookbook</a:t>
            </a:r>
            <a:endParaRPr sz="4400"/>
          </a:p>
          <a:p>
            <a:pPr lvl="0" marL="864223" indent="-864223">
              <a:defRPr sz="1800"/>
            </a:pPr>
            <a:r>
              <a:rPr sz="4400"/>
              <a:t>A better way to ensure a smooth rollback: write contra-resources to clean up, and have a new version of the cookbook.</a:t>
            </a:r>
          </a:p>
        </p:txBody>
      </p:sp>
    </p:spTree>
  </p:cSld>
  <p:clrMapOvr>
    <a:masterClrMapping/>
  </p:clrMapOvr>
  <p:transition spd="med" advClick="1"/>
</p:sld>
</file>

<file path=ppt/slides/slide5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9" name="Shape 7149"/>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150" name="Shape 7150"/>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environments\production.rb</a:t>
            </a:r>
          </a:p>
        </p:txBody>
      </p:sp>
      <p:sp>
        <p:nvSpPr>
          <p:cNvPr id="7151" name="Shape 7151"/>
          <p:cNvSpPr/>
          <p:nvPr>
            <p:ph type="title"/>
          </p:nvPr>
        </p:nvSpPr>
        <p:spPr>
          <a:xfrm>
            <a:off x="800271" y="177800"/>
            <a:ext cx="14657235" cy="1117600"/>
          </a:xfrm>
          <a:prstGeom prst="rect">
            <a:avLst/>
          </a:prstGeom>
        </p:spPr>
        <p:txBody>
          <a:bodyPr lIns="0" tIns="0" rIns="0" bIns="0">
            <a:normAutofit fontScale="100000" lnSpcReduction="0"/>
          </a:bodyPr>
          <a:lstStyle>
            <a:lvl1pPr>
              <a:defRPr sz="5500"/>
            </a:lvl1pPr>
          </a:lstStyle>
          <a:p>
            <a:pPr lvl="0">
              <a:defRPr sz="1800">
                <a:solidFill>
                  <a:srgbClr val="000000"/>
                </a:solidFill>
                <a:effectLst/>
              </a:defRPr>
            </a:pPr>
            <a:r>
              <a:rPr sz="5500">
                <a:solidFill>
                  <a:srgbClr val="FFFFFF"/>
                </a:solidFill>
                <a:effectLst>
                  <a:outerShdw sx="100000" sy="100000" kx="0" ky="0" algn="b" rotWithShape="0" blurRad="38100" dist="38100" dir="2700000">
                    <a:srgbClr val="C0C0C0"/>
                  </a:outerShdw>
                </a:effectLst>
              </a:rPr>
              <a:t>Exercise: Create a production environment</a:t>
            </a:r>
          </a:p>
        </p:txBody>
      </p:sp>
      <p:sp>
        <p:nvSpPr>
          <p:cNvPr id="7152" name="Shape 7152"/>
          <p:cNvSpPr/>
          <p:nvPr>
            <p:ph type="body" idx="1"/>
          </p:nvPr>
        </p:nvSpPr>
        <p:spPr>
          <a:xfrm>
            <a:off x="800176" y="3556000"/>
            <a:ext cx="14657235" cy="1117600"/>
          </a:xfrm>
          <a:prstGeom prst="rect">
            <a:avLst/>
          </a:prstGeom>
        </p:spPr>
        <p:txBody>
          <a:bodyPr>
            <a:normAutofit fontScale="100000" lnSpcReduction="0"/>
          </a:bodyPr>
          <a:lstStyle>
            <a:lvl1pPr marL="825387" indent="-825387">
              <a:defRPr sz="4300"/>
            </a:lvl1pPr>
          </a:lstStyle>
          <a:p>
            <a:pPr lvl="0">
              <a:defRPr sz="1800"/>
            </a:pPr>
            <a:r>
              <a:rPr sz="4300"/>
              <a:t>Make sure the iis_demo cookbook is set to version 0.2.0</a:t>
            </a:r>
          </a:p>
        </p:txBody>
      </p:sp>
    </p:spTree>
  </p:cSld>
  <p:clrMapOvr>
    <a:masterClrMapping/>
  </p:clrMapOvr>
  <p:transition spd="med" advClick="1"/>
</p:sld>
</file>

<file path=ppt/slides/slide5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58" name="Group 7158"/>
          <p:cNvGrpSpPr/>
          <p:nvPr/>
        </p:nvGrpSpPr>
        <p:grpSpPr>
          <a:xfrm>
            <a:off x="812877" y="1892300"/>
            <a:ext cx="14657237" cy="1143000"/>
            <a:chOff x="0" y="0"/>
            <a:chExt cx="14657235" cy="1143000"/>
          </a:xfrm>
        </p:grpSpPr>
        <p:sp>
          <p:nvSpPr>
            <p:cNvPr id="7156" name="Shape 7156"/>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157" name="Shape 7157"/>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environment from file production.rb</a:t>
              </a:r>
            </a:p>
          </p:txBody>
        </p:sp>
      </p:grpSp>
      <p:sp>
        <p:nvSpPr>
          <p:cNvPr id="7159" name="Shape 7159"/>
          <p:cNvSpPr/>
          <p:nvPr>
            <p:ph type="title"/>
          </p:nvPr>
        </p:nvSpPr>
        <p:spPr>
          <a:xfrm>
            <a:off x="800271" y="177800"/>
            <a:ext cx="14657235" cy="1117600"/>
          </a:xfrm>
          <a:prstGeom prst="rect">
            <a:avLst/>
          </a:prstGeom>
        </p:spPr>
        <p:txBody>
          <a:bodyPr lIns="0" tIns="0" rIns="0" bIns="0">
            <a:normAutofit fontScale="100000" lnSpcReduction="0"/>
          </a:bodyPr>
          <a:lstStyle>
            <a:lvl1pPr defTabSz="841247">
              <a:defRPr sz="4400">
                <a:effectLst>
                  <a:outerShdw sx="100000" sy="100000" kx="0" ky="0" algn="b" rotWithShape="0" blurRad="38100" dist="35052" dir="2700000">
                    <a:srgbClr val="C0C0C0"/>
                  </a:outerShdw>
                </a:effectLst>
              </a:defRPr>
            </a:lvl1pPr>
          </a:lstStyle>
          <a:p>
            <a:pPr lvl="0">
              <a:defRPr sz="1800">
                <a:solidFill>
                  <a:srgbClr val="000000"/>
                </a:solidFill>
                <a:effectLst/>
              </a:defRPr>
            </a:pPr>
            <a:r>
              <a:rPr sz="4400">
                <a:solidFill>
                  <a:srgbClr val="FFFFFF"/>
                </a:solidFill>
                <a:effectLst>
                  <a:outerShdw sx="100000" sy="100000" kx="0" ky="0" algn="b" rotWithShape="0" blurRad="38100" dist="35052" dir="2700000">
                    <a:srgbClr val="C0C0C0"/>
                  </a:outerShdw>
                </a:effectLst>
              </a:rPr>
              <a:t>Exercise: Upload the updated production environment</a:t>
            </a:r>
          </a:p>
        </p:txBody>
      </p:sp>
      <p:sp>
        <p:nvSpPr>
          <p:cNvPr id="7160" name="Shape 7160"/>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lvl1pPr marL="0" indent="0">
              <a:spcBef>
                <a:spcPts val="0"/>
              </a:spcBef>
              <a:buSzTx/>
              <a:buNone/>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Environment production</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58"/>
                                        </p:tgtEl>
                                        <p:attrNameLst>
                                          <p:attrName>style.visibility</p:attrName>
                                        </p:attrNameLst>
                                      </p:cBhvr>
                                      <p:to>
                                        <p:strVal val="visible"/>
                                      </p:to>
                                    </p:set>
                                    <p:animEffect filter="fade" transition="in">
                                      <p:cBhvr>
                                        <p:cTn id="7" dur="1000"/>
                                        <p:tgtEl>
                                          <p:spTgt spid="7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8" grpId="1"/>
    </p:bldLst>
  </p:timing>
</p:sld>
</file>

<file path=ppt/slides/slide5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7164" name="Group 7164"/>
          <p:cNvGrpSpPr/>
          <p:nvPr/>
        </p:nvGrpSpPr>
        <p:grpSpPr>
          <a:xfrm>
            <a:off x="812877" y="1892300"/>
            <a:ext cx="14657237" cy="1143000"/>
            <a:chOff x="0" y="0"/>
            <a:chExt cx="14657235" cy="1143000"/>
          </a:xfrm>
        </p:grpSpPr>
        <p:sp>
          <p:nvSpPr>
            <p:cNvPr id="7162" name="Shape 7162"/>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163" name="Shape 7163"/>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gems install knife-flip</a:t>
              </a:r>
            </a:p>
          </p:txBody>
        </p:sp>
      </p:grpSp>
      <p:sp>
        <p:nvSpPr>
          <p:cNvPr id="7165" name="Shape 7165"/>
          <p:cNvSpPr/>
          <p:nvPr>
            <p:ph type="title"/>
          </p:nvPr>
        </p:nvSpPr>
        <p:spPr>
          <a:xfrm>
            <a:off x="800271" y="177800"/>
            <a:ext cx="14657235"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Install knife flip</a:t>
            </a:r>
          </a:p>
        </p:txBody>
      </p:sp>
      <p:sp>
        <p:nvSpPr>
          <p:cNvPr id="7166" name="Shape 7166"/>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3200">
                <a:solidFill>
                  <a:srgbClr val="FFFFFF"/>
                </a:solidFill>
                <a:latin typeface="Courier"/>
                <a:ea typeface="Courier"/>
                <a:cs typeface="Courier"/>
                <a:sym typeface="Courier"/>
              </a:rPr>
              <a:t>Fetching: colorize-0.6.0.gem (100%)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Fetching: knife-flip-0.1.7.gem (100%)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Successfully installed colorize-0.6.0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Successfully installed knife-flip-0.1.7</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2 gems installed</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Installing ri documentation for colorize-0.6.0...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Installing ri documentation for knife-flip-0.1.7...</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Installing RDoc documentation for colorize-0.6.0...</a:t>
            </a:r>
            <a:endParaRPr sz="3200">
              <a:solidFill>
                <a:srgbClr val="FFFFFF"/>
              </a:solidFill>
              <a:latin typeface="Courier"/>
              <a:ea typeface="Courier"/>
              <a:cs typeface="Courier"/>
              <a:sym typeface="Courier"/>
            </a:endParaRPr>
          </a:p>
          <a:p>
            <a:pPr lvl="0" marL="0" indent="0">
              <a:spcBef>
                <a:spcPts val="0"/>
              </a:spcBef>
              <a:buSzTx/>
              <a:buNone/>
              <a:defRPr sz="1800"/>
            </a:pPr>
            <a:r>
              <a:rPr sz="3200">
                <a:solidFill>
                  <a:srgbClr val="FFFFFF"/>
                </a:solidFill>
                <a:latin typeface="Courier"/>
                <a:ea typeface="Courier"/>
                <a:cs typeface="Courier"/>
                <a:sym typeface="Courier"/>
              </a:rPr>
              <a:t>Installing RDoc documentation for knife-flip-0.1.7...</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64"/>
                                        </p:tgtEl>
                                        <p:attrNameLst>
                                          <p:attrName>style.visibility</p:attrName>
                                        </p:attrNameLst>
                                      </p:cBhvr>
                                      <p:to>
                                        <p:strVal val="visible"/>
                                      </p:to>
                                    </p:set>
                                    <p:animEffect filter="fade" transition="in">
                                      <p:cBhvr>
                                        <p:cTn id="7" dur="1000"/>
                                        <p:tgtEl>
                                          <p:spTgt spid="7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64" grpId="1"/>
    </p:bldLst>
  </p:timing>
</p:sld>
</file>

<file path=ppt/slides/slide5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7170" name="Group 7170"/>
          <p:cNvGrpSpPr/>
          <p:nvPr/>
        </p:nvGrpSpPr>
        <p:grpSpPr>
          <a:xfrm>
            <a:off x="812877" y="1892300"/>
            <a:ext cx="14657237" cy="1143000"/>
            <a:chOff x="0" y="0"/>
            <a:chExt cx="14657235" cy="1143000"/>
          </a:xfrm>
        </p:grpSpPr>
        <p:sp>
          <p:nvSpPr>
            <p:cNvPr id="7168" name="Shape 7168"/>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200">
                  <a:solidFill>
                    <a:srgbClr val="FFFFFF"/>
                  </a:solidFill>
                  <a:latin typeface="Courier"/>
                  <a:ea typeface="Courier"/>
                  <a:cs typeface="Courier"/>
                  <a:sym typeface="Courier"/>
                </a:defRPr>
              </a:pPr>
            </a:p>
          </p:txBody>
        </p:sp>
        <p:sp>
          <p:nvSpPr>
            <p:cNvPr id="7169" name="Shape 7169"/>
            <p:cNvSpPr/>
            <p:nvPr/>
          </p:nvSpPr>
          <p:spPr>
            <a:xfrm>
              <a:off x="-1" y="101599"/>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3200">
                  <a:solidFill>
                    <a:srgbClr val="FFFFFF"/>
                  </a:solidFill>
                  <a:latin typeface="Courier"/>
                  <a:ea typeface="Courier"/>
                  <a:cs typeface="Courier"/>
                  <a:sym typeface="Courier"/>
                </a:defRPr>
              </a:lvl1pPr>
            </a:lstStyle>
            <a:p>
              <a:pPr lvl="0">
                <a:defRPr sz="1800">
                  <a:solidFill>
                    <a:srgbClr val="000000"/>
                  </a:solidFill>
                </a:defRPr>
              </a:pPr>
              <a:r>
                <a:rPr sz="3200">
                  <a:solidFill>
                    <a:srgbClr val="FFFFFF"/>
                  </a:solidFill>
                </a:rPr>
                <a:t>PS\&gt; knife node flip node1 production --preview</a:t>
              </a:r>
            </a:p>
          </p:txBody>
        </p:sp>
      </p:grpSp>
      <p:sp>
        <p:nvSpPr>
          <p:cNvPr id="7171" name="Shape 7171"/>
          <p:cNvSpPr/>
          <p:nvPr>
            <p:ph type="title"/>
          </p:nvPr>
        </p:nvSpPr>
        <p:spPr>
          <a:xfrm>
            <a:off x="800273" y="177800"/>
            <a:ext cx="15100922" cy="1117600"/>
          </a:xfrm>
          <a:prstGeom prst="rect">
            <a:avLst/>
          </a:prstGeom>
        </p:spPr>
        <p:txBody>
          <a:bodyPr lIns="0" tIns="0" rIns="0" bIns="0">
            <a:normAutofit fontScale="100000" lnSpcReduction="0"/>
          </a:bodyPr>
          <a:lstStyle>
            <a:lvl1pPr>
              <a:defRPr sz="4200"/>
            </a:lvl1pPr>
          </a:lstStyle>
          <a:p>
            <a:pPr lvl="0">
              <a:defRPr sz="1800">
                <a:solidFill>
                  <a:srgbClr val="000000"/>
                </a:solidFill>
                <a:effectLst/>
              </a:defRPr>
            </a:pPr>
            <a:r>
              <a:rPr sz="4200">
                <a:solidFill>
                  <a:srgbClr val="FFFFFF"/>
                </a:solidFill>
                <a:effectLst>
                  <a:outerShdw sx="100000" sy="100000" kx="0" ky="0" algn="b" rotWithShape="0" blurRad="38100" dist="38100" dir="2700000">
                    <a:srgbClr val="C0C0C0"/>
                  </a:outerShdw>
                </a:effectLst>
              </a:rPr>
              <a:t>Exercise: Dry run moving your node to new environment</a:t>
            </a:r>
          </a:p>
        </p:txBody>
      </p:sp>
      <p:sp>
        <p:nvSpPr>
          <p:cNvPr id="7172" name="Shape 7172"/>
          <p:cNvSpPr/>
          <p:nvPr>
            <p:ph type="body" idx="1"/>
          </p:nvPr>
        </p:nvSpPr>
        <p:spPr>
          <a:xfrm>
            <a:off x="800271" y="3352797"/>
            <a:ext cx="14657235" cy="2514604"/>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2400">
                <a:solidFill>
                  <a:srgbClr val="FFFFFF"/>
                </a:solidFill>
                <a:latin typeface="Courier"/>
                <a:ea typeface="Courier"/>
                <a:cs typeface="Courier"/>
                <a:sym typeface="Courier"/>
              </a:rPr>
              <a:t>NOTE NOTE NOTE Running with --preview WILL NOT flip your node</a:t>
            </a:r>
            <a:endParaRPr sz="2400">
              <a:solidFill>
                <a:srgbClr val="FFFFFF"/>
              </a:solidFill>
              <a:latin typeface="Courier"/>
              <a:ea typeface="Courier"/>
              <a:cs typeface="Courier"/>
              <a:sym typeface="Courier"/>
            </a:endParaRPr>
          </a:p>
          <a:p>
            <a:pPr lvl="0" marL="0" indent="0">
              <a:spcBef>
                <a:spcPts val="0"/>
              </a:spcBef>
              <a:buSzTx/>
              <a:buNone/>
              <a:defRPr sz="1800"/>
            </a:pPr>
            <a:r>
              <a:rPr sz="2400">
                <a:solidFill>
                  <a:srgbClr val="FFFFFF"/>
                </a:solidFill>
                <a:latin typeface="Courier"/>
                <a:ea typeface="Courier"/>
                <a:cs typeface="Courier"/>
                <a:sym typeface="Courier"/>
              </a:rPr>
              <a:t>============================================================================</a:t>
            </a:r>
            <a:endParaRPr sz="2400">
              <a:solidFill>
                <a:srgbClr val="FFFFFF"/>
              </a:solidFill>
              <a:latin typeface="Courier"/>
              <a:ea typeface="Courier"/>
              <a:cs typeface="Courier"/>
              <a:sym typeface="Courier"/>
            </a:endParaRPr>
          </a:p>
          <a:p>
            <a:pPr lvl="0" marL="0" indent="0">
              <a:spcBef>
                <a:spcPts val="0"/>
              </a:spcBef>
              <a:buSzTx/>
              <a:buNone/>
              <a:defRPr sz="1800"/>
            </a:pPr>
            <a:r>
              <a:rPr sz="2400">
                <a:solidFill>
                  <a:srgbClr val="FFFFFF"/>
                </a:solidFill>
                <a:latin typeface="Courier"/>
                <a:ea typeface="Courier"/>
                <a:cs typeface="Courier"/>
                <a:sym typeface="Courier"/>
              </a:rPr>
              <a:t>No differences between the cookbook versions in the _default and the userid-prod environment for this node</a:t>
            </a:r>
            <a:endParaRPr sz="2400">
              <a:solidFill>
                <a:srgbClr val="FFFFFF"/>
              </a:solidFill>
              <a:latin typeface="Courier"/>
              <a:ea typeface="Courier"/>
              <a:cs typeface="Courier"/>
              <a:sym typeface="Courier"/>
            </a:endParaRPr>
          </a:p>
          <a:p>
            <a:pPr lvl="0" marL="0" indent="0">
              <a:spcBef>
                <a:spcPts val="0"/>
              </a:spcBef>
              <a:buSzTx/>
              <a:buNone/>
              <a:defRPr sz="1800"/>
            </a:pPr>
            <a:r>
              <a:rPr sz="2400">
                <a:solidFill>
                  <a:srgbClr val="FFFFFF"/>
                </a:solidFill>
                <a:latin typeface="Courier"/>
                <a:ea typeface="Courier"/>
                <a:cs typeface="Courier"/>
                <a:sym typeface="Courier"/>
              </a:rPr>
              <a:t>============================================================================</a:t>
            </a:r>
          </a:p>
        </p:txBody>
      </p:sp>
      <p:sp>
        <p:nvSpPr>
          <p:cNvPr id="7173" name="Shape 7173"/>
          <p:cNvSpPr/>
          <p:nvPr/>
        </p:nvSpPr>
        <p:spPr>
          <a:xfrm>
            <a:off x="889794" y="6629399"/>
            <a:ext cx="14401802" cy="12178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4000">
                <a:latin typeface="Arial"/>
                <a:ea typeface="Arial"/>
                <a:cs typeface="Arial"/>
                <a:sym typeface="Arial"/>
              </a:defRPr>
            </a:lvl1pPr>
          </a:lstStyle>
          <a:p>
            <a:pPr lvl="0">
              <a:defRPr sz="1800"/>
            </a:pPr>
            <a:r>
              <a:rPr sz="4000"/>
              <a:t>The --preview option allows you to see what cookbooks and versions would be applied</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70"/>
                                        </p:tgtEl>
                                        <p:attrNameLst>
                                          <p:attrName>style.visibility</p:attrName>
                                        </p:attrNameLst>
                                      </p:cBhvr>
                                      <p:to>
                                        <p:strVal val="visible"/>
                                      </p:to>
                                    </p:set>
                                    <p:animEffect filter="fade" transition="in">
                                      <p:cBhvr>
                                        <p:cTn id="7" dur="1000"/>
                                        <p:tgtEl>
                                          <p:spTgt spid="7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70" grpId="1"/>
    </p:bldLst>
  </p:timing>
</p:sld>
</file>

<file path=ppt/slides/slide5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7177" name="Group 7177"/>
          <p:cNvGrpSpPr/>
          <p:nvPr/>
        </p:nvGrpSpPr>
        <p:grpSpPr>
          <a:xfrm>
            <a:off x="812877" y="1892300"/>
            <a:ext cx="14657237" cy="1143000"/>
            <a:chOff x="0" y="0"/>
            <a:chExt cx="14657235" cy="1143000"/>
          </a:xfrm>
        </p:grpSpPr>
        <p:sp>
          <p:nvSpPr>
            <p:cNvPr id="7175" name="Shape 7175"/>
            <p:cNvSpPr/>
            <p:nvPr/>
          </p:nvSpPr>
          <p:spPr>
            <a:xfrm>
              <a:off x="-1" y="0"/>
              <a:ext cx="14657237" cy="11430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176" name="Shape 7176"/>
            <p:cNvSpPr/>
            <p:nvPr/>
          </p:nvSpPr>
          <p:spPr>
            <a:xfrm>
              <a:off x="-1" y="3809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node flip node1 production</a:t>
              </a:r>
            </a:p>
          </p:txBody>
        </p:sp>
      </p:grpSp>
      <p:sp>
        <p:nvSpPr>
          <p:cNvPr id="7178" name="Shape 7178"/>
          <p:cNvSpPr/>
          <p:nvPr>
            <p:ph type="title"/>
          </p:nvPr>
        </p:nvSpPr>
        <p:spPr>
          <a:xfrm>
            <a:off x="800271" y="177800"/>
            <a:ext cx="14657235"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Move your node to new environment</a:t>
            </a:r>
          </a:p>
        </p:txBody>
      </p:sp>
      <p:sp>
        <p:nvSpPr>
          <p:cNvPr id="7179" name="Shape 7179"/>
          <p:cNvSpPr/>
          <p:nvPr>
            <p:ph type="body" idx="1"/>
          </p:nvPr>
        </p:nvSpPr>
        <p:spPr>
          <a:xfrm>
            <a:off x="800271" y="3352797"/>
            <a:ext cx="14657235" cy="52578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850391">
              <a:spcBef>
                <a:spcPts val="0"/>
              </a:spcBef>
              <a:buSzTx/>
              <a:buNone/>
              <a:defRPr sz="1800"/>
            </a:pPr>
            <a:r>
              <a:rPr sz="2200">
                <a:solidFill>
                  <a:srgbClr val="FFFFFF"/>
                </a:solidFill>
                <a:latin typeface="Courier"/>
                <a:ea typeface="Courier"/>
                <a:cs typeface="Courier"/>
                <a:sym typeface="Courier"/>
              </a:rPr>
              <a:t>Looking for an fqdn of node1 or name of node1</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Setting environment to production</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1 items found</a:t>
            </a:r>
            <a:endParaRPr sz="2200">
              <a:solidFill>
                <a:srgbClr val="FFFFFF"/>
              </a:solidFill>
              <a:latin typeface="Courier"/>
              <a:ea typeface="Courier"/>
              <a:cs typeface="Courier"/>
              <a:sym typeface="Courier"/>
            </a:endParaRPr>
          </a:p>
          <a:p>
            <a:pPr lvl="0" marL="0" indent="0" defTabSz="850391">
              <a:spcBef>
                <a:spcPts val="0"/>
              </a:spcBef>
              <a:buSzTx/>
              <a:buNone/>
              <a:defRPr sz="1800"/>
            </a:pP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Node Name:   node1 </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Environment: production</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FQDN:</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IP:          10.160.201.90</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Run List:   </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Roles:       </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Recipes:     </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Platform:    Windows</a:t>
            </a:r>
            <a:endParaRPr sz="2200">
              <a:solidFill>
                <a:srgbClr val="FFFFFF"/>
              </a:solidFill>
              <a:latin typeface="Courier"/>
              <a:ea typeface="Courier"/>
              <a:cs typeface="Courier"/>
              <a:sym typeface="Courier"/>
            </a:endParaRPr>
          </a:p>
          <a:p>
            <a:pPr lvl="0" marL="0" indent="0" defTabSz="850391">
              <a:spcBef>
                <a:spcPts val="0"/>
              </a:spcBef>
              <a:buSzTx/>
              <a:buNone/>
              <a:defRPr sz="1800"/>
            </a:pPr>
            <a:r>
              <a:rPr sz="2200">
                <a:solidFill>
                  <a:srgbClr val="FFFFFF"/>
                </a:solidFill>
                <a:latin typeface="Courier"/>
                <a:ea typeface="Courier"/>
                <a:cs typeface="Courier"/>
                <a:sym typeface="Courier"/>
              </a:rPr>
              <a:t>Tags: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177"/>
                                        </p:tgtEl>
                                        <p:attrNameLst>
                                          <p:attrName>style.visibility</p:attrName>
                                        </p:attrNameLst>
                                      </p:cBhvr>
                                      <p:to>
                                        <p:strVal val="visible"/>
                                      </p:to>
                                    </p:set>
                                    <p:animEffect filter="fade" transition="in">
                                      <p:cBhvr>
                                        <p:cTn id="7" dur="1000"/>
                                        <p:tgtEl>
                                          <p:spTgt spid="7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77" grpId="1"/>
    </p:bldLst>
  </p:timing>
</p:sld>
</file>

<file path=ppt/slides/slide5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1" name="Shape 718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7182" name="Shape 718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an Environment?</a:t>
            </a:r>
            <a:endParaRPr sz="4600"/>
          </a:p>
          <a:p>
            <a:pPr lvl="0" marL="944574" indent="-944574">
              <a:defRPr sz="1800"/>
            </a:pPr>
            <a:r>
              <a:rPr sz="4600"/>
              <a:t>How is it different from an Organization?</a:t>
            </a:r>
            <a:endParaRPr sz="4600"/>
          </a:p>
          <a:p>
            <a:pPr lvl="0" marL="944574" indent="-944574">
              <a:defRPr sz="1800"/>
            </a:pPr>
            <a:r>
              <a:rPr sz="4600"/>
              <a:t>What is a cookbook version constraint?</a:t>
            </a:r>
            <a:endParaRPr sz="4600"/>
          </a:p>
          <a:p>
            <a:pPr lvl="0" marL="944574" indent="-944574">
              <a:defRPr sz="1800"/>
            </a:pPr>
            <a:r>
              <a:rPr sz="4600"/>
              <a:t>Which cookbook constraint should we most likely be using?</a:t>
            </a:r>
            <a:endParaRPr sz="4600"/>
          </a:p>
          <a:p>
            <a:pPr lvl="0" marL="944574" indent="-944574">
              <a:defRPr sz="1800"/>
            </a:pPr>
            <a:r>
              <a:rPr sz="4600"/>
              <a:t>What kind of node attributes do you typically set from an Environment?</a:t>
            </a:r>
            <a:endParaRPr sz="4600"/>
          </a:p>
          <a:p>
            <a:pPr lvl="0" marL="944574" indent="-944574">
              <a:defRPr sz="1800"/>
            </a:pPr>
            <a:r>
              <a:rPr sz="4600"/>
              <a:t>What is a per-environment run list?</a:t>
            </a:r>
          </a:p>
        </p:txBody>
      </p:sp>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3" name="Shape 225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a:t>
            </a:r>
          </a:p>
        </p:txBody>
      </p:sp>
      <p:sp>
        <p:nvSpPr>
          <p:cNvPr id="2254" name="Shape 2254"/>
          <p:cNvSpPr/>
          <p:nvPr>
            <p:ph type="body" idx="1"/>
          </p:nvPr>
        </p:nvSpPr>
        <p:spPr>
          <a:xfrm>
            <a:off x="800271" y="1879602"/>
            <a:ext cx="14812125" cy="6731001"/>
          </a:xfrm>
          <a:prstGeom prst="rect">
            <a:avLst/>
          </a:prstGeom>
        </p:spPr>
        <p:txBody>
          <a:bodyPr>
            <a:normAutofit fontScale="100000" lnSpcReduction="0"/>
          </a:bodyPr>
          <a:lstStyle/>
          <a:p>
            <a:pPr lvl="0" marL="282435" indent="-282435" defTabSz="868680">
              <a:spcBef>
                <a:spcPts val="800"/>
              </a:spcBef>
              <a:defRPr sz="1800"/>
            </a:pPr>
            <a:r>
              <a:rPr sz="4560"/>
              <a:t>Environments reflect your patterns and workflow, and can be used to model the life-stages of your applications</a:t>
            </a:r>
            <a:endParaRPr sz="4560"/>
          </a:p>
          <a:p>
            <a:pPr lvl="1" marL="667222" indent="-282434" defTabSz="868680">
              <a:spcBef>
                <a:spcPts val="800"/>
              </a:spcBef>
              <a:defRPr sz="1800"/>
            </a:pPr>
            <a:r>
              <a:rPr sz="4560"/>
              <a:t>Development</a:t>
            </a:r>
            <a:endParaRPr sz="4560"/>
          </a:p>
          <a:p>
            <a:pPr lvl="1" marL="667222" indent="-282434" defTabSz="868680">
              <a:spcBef>
                <a:spcPts val="800"/>
              </a:spcBef>
              <a:defRPr sz="1800"/>
            </a:pPr>
            <a:r>
              <a:rPr sz="4560"/>
              <a:t>Test</a:t>
            </a:r>
            <a:endParaRPr sz="4560"/>
          </a:p>
          <a:p>
            <a:pPr lvl="1" marL="667222" indent="-282434" defTabSz="868680">
              <a:spcBef>
                <a:spcPts val="800"/>
              </a:spcBef>
              <a:defRPr sz="1800"/>
            </a:pPr>
            <a:r>
              <a:rPr sz="4560"/>
              <a:t>Staging</a:t>
            </a:r>
            <a:endParaRPr sz="4560"/>
          </a:p>
          <a:p>
            <a:pPr lvl="1" marL="667222" indent="-282434" defTabSz="868680">
              <a:spcBef>
                <a:spcPts val="800"/>
              </a:spcBef>
              <a:defRPr sz="1800"/>
            </a:pPr>
            <a:r>
              <a:rPr sz="4560"/>
              <a:t>Production</a:t>
            </a:r>
            <a:endParaRPr sz="4560"/>
          </a:p>
          <a:p>
            <a:pPr lvl="1" marL="667222" indent="-282434" defTabSz="868680">
              <a:spcBef>
                <a:spcPts val="800"/>
              </a:spcBef>
              <a:defRPr sz="1800"/>
            </a:pPr>
            <a:r>
              <a:rPr sz="4560"/>
              <a:t>etc.</a:t>
            </a:r>
            <a:endParaRPr sz="4560"/>
          </a:p>
          <a:p>
            <a:pPr lvl="0" marL="282435" indent="-282435" defTabSz="868680">
              <a:spcBef>
                <a:spcPts val="800"/>
              </a:spcBef>
              <a:defRPr sz="1800"/>
            </a:pPr>
            <a:r>
              <a:rPr sz="4560"/>
              <a:t>Every Organization starts with a single environment!</a:t>
            </a:r>
          </a:p>
        </p:txBody>
      </p:sp>
    </p:spTree>
  </p:cSld>
  <p:clrMapOvr>
    <a:masterClrMapping/>
  </p:clrMapOvr>
  <p:transition spd="med" advClick="1"/>
</p:sld>
</file>

<file path=ppt/slides/slide5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86" name="Shape 7186"/>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Using Community Cookbooks</a:t>
            </a:r>
          </a:p>
        </p:txBody>
      </p:sp>
      <p:sp>
        <p:nvSpPr>
          <p:cNvPr id="7187" name="Shape 7187"/>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Open Source: Saving you time!</a:t>
            </a:r>
          </a:p>
        </p:txBody>
      </p:sp>
    </p:spTree>
  </p:cSld>
  <p:clrMapOvr>
    <a:masterClrMapping/>
  </p:clrMapOvr>
  <p:transition spd="med" advClick="1"/>
</p:sld>
</file>

<file path=ppt/slides/slide5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1" name="Shape 7191"/>
          <p:cNvSpPr/>
          <p:nvPr/>
        </p:nvSpPr>
        <p:spPr>
          <a:xfrm>
            <a:off x="800176" y="1879600"/>
            <a:ext cx="14657235" cy="46282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741711" indent="-1741711">
              <a:spcBef>
                <a:spcPts val="1200"/>
              </a:spcBef>
              <a:buClr>
                <a:srgbClr val="ED781C"/>
              </a:buClr>
              <a:buSzPct val="100000"/>
              <a:buFont typeface="Arial"/>
              <a:buChar char="•"/>
              <a:defRPr sz="1800"/>
            </a:pPr>
            <a:r>
              <a:rPr sz="4800">
                <a:latin typeface="Arial"/>
                <a:ea typeface="Arial"/>
                <a:cs typeface="Arial"/>
                <a:sym typeface="Arial"/>
              </a:rPr>
              <a:t>After completing the lesson, you will be able to</a:t>
            </a:r>
            <a:endParaRPr>
              <a:latin typeface="Calibri"/>
              <a:ea typeface="Calibri"/>
              <a:cs typeface="Calibri"/>
              <a:sym typeface="Calibri"/>
            </a:endParaRPr>
          </a:p>
          <a:p>
            <a:pPr lvl="1" marL="2445744" indent="-1741711">
              <a:spcBef>
                <a:spcPts val="1200"/>
              </a:spcBef>
              <a:buClr>
                <a:srgbClr val="ED781C"/>
              </a:buClr>
              <a:buSzPct val="100000"/>
              <a:buFont typeface="Arial"/>
              <a:buChar char="•"/>
              <a:defRPr sz="1800"/>
            </a:pPr>
            <a:r>
              <a:rPr sz="4800">
                <a:latin typeface="Arial"/>
                <a:ea typeface="Arial"/>
                <a:cs typeface="Arial"/>
                <a:sym typeface="Arial"/>
              </a:rPr>
              <a:t>Find, preview and download cookbooks from the Chef Supermarket site</a:t>
            </a:r>
            <a:endParaRPr>
              <a:latin typeface="Calibri"/>
              <a:ea typeface="Calibri"/>
              <a:cs typeface="Calibri"/>
              <a:sym typeface="Calibri"/>
            </a:endParaRPr>
          </a:p>
          <a:p>
            <a:pPr lvl="1" marL="2445744" indent="-1741711">
              <a:spcBef>
                <a:spcPts val="1200"/>
              </a:spcBef>
              <a:buClr>
                <a:srgbClr val="ED781C"/>
              </a:buClr>
              <a:buSzPct val="100000"/>
              <a:buFont typeface="Arial"/>
              <a:buChar char="•"/>
              <a:defRPr sz="1800"/>
            </a:pPr>
            <a:r>
              <a:rPr sz="4800">
                <a:latin typeface="Arial"/>
                <a:ea typeface="Arial"/>
                <a:cs typeface="Arial"/>
                <a:sym typeface="Arial"/>
              </a:rPr>
              <a:t>Use knife to work with the Supermarket API</a:t>
            </a:r>
            <a:endParaRPr sz="4800">
              <a:latin typeface="Calibri"/>
              <a:ea typeface="Calibri"/>
              <a:cs typeface="Calibri"/>
              <a:sym typeface="Calibri"/>
            </a:endParaRPr>
          </a:p>
          <a:p>
            <a:pPr lvl="1" marL="2445744" indent="-1741711">
              <a:spcBef>
                <a:spcPts val="1200"/>
              </a:spcBef>
              <a:buClr>
                <a:srgbClr val="ED781C"/>
              </a:buClr>
              <a:buSzPct val="100000"/>
              <a:buFont typeface="Arial"/>
              <a:buChar char="•"/>
              <a:defRPr sz="1800"/>
            </a:pPr>
            <a:r>
              <a:rPr sz="4800">
                <a:latin typeface="Arial"/>
                <a:ea typeface="Arial"/>
                <a:cs typeface="Arial"/>
                <a:sym typeface="Arial"/>
              </a:rPr>
              <a:t>Download, extract, examine and implement cookbooks from the Supermarket site</a:t>
            </a:r>
          </a:p>
        </p:txBody>
      </p:sp>
      <p:sp>
        <p:nvSpPr>
          <p:cNvPr id="7192" name="Shape 719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Lesson Objectives</a:t>
            </a:r>
          </a:p>
        </p:txBody>
      </p:sp>
    </p:spTree>
  </p:cSld>
  <p:clrMapOvr>
    <a:masterClrMapping/>
  </p:clrMapOvr>
  <p:transition spd="med" advClick="1"/>
</p:sld>
</file>

<file path=ppt/slides/slide5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4" name="Shape 7194"/>
          <p:cNvSpPr/>
          <p:nvPr/>
        </p:nvSpPr>
        <p:spPr>
          <a:xfrm>
            <a:off x="800176" y="1879600"/>
            <a:ext cx="14657235" cy="462825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We've been writing some cookbooks so far</a:t>
            </a:r>
            <a:endParaRPr sz="4800">
              <a:latin typeface="Calibri"/>
              <a:ea typeface="Calibri"/>
              <a:cs typeface="Calibri"/>
              <a:sym typeface="Calibri"/>
            </a:endParaRPr>
          </a:p>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Hundreds already exist for a large number of use cases and purposes.</a:t>
            </a:r>
            <a:endParaRPr sz="4800">
              <a:latin typeface="Calibri"/>
              <a:ea typeface="Calibri"/>
              <a:cs typeface="Calibri"/>
              <a:sym typeface="Calibri"/>
            </a:endParaRPr>
          </a:p>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Many (but only a fraction) are maintained by Chef.</a:t>
            </a:r>
            <a:endParaRPr sz="4800">
              <a:latin typeface="Calibri"/>
              <a:ea typeface="Calibri"/>
              <a:cs typeface="Calibri"/>
              <a:sym typeface="Calibri"/>
            </a:endParaRPr>
          </a:p>
          <a:p>
            <a:pPr lvl="0" marL="1016000" indent="-1016000" defTabSz="914400">
              <a:spcBef>
                <a:spcPts val="1200"/>
              </a:spcBef>
              <a:buClr>
                <a:srgbClr val="ED781C"/>
              </a:buClr>
              <a:buSzPct val="100000"/>
              <a:buFont typeface="Arial"/>
              <a:buChar char="•"/>
              <a:defRPr sz="1800"/>
            </a:pPr>
            <a:r>
              <a:rPr sz="4800">
                <a:latin typeface="Arial"/>
                <a:ea typeface="Arial"/>
                <a:cs typeface="Arial"/>
                <a:sym typeface="Arial"/>
              </a:rPr>
              <a:t>Think of it like RubyGems.org, CPAN.org, or other focused plugin-style distribution sites.</a:t>
            </a:r>
          </a:p>
        </p:txBody>
      </p:sp>
      <p:sp>
        <p:nvSpPr>
          <p:cNvPr id="7195" name="Shape 719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The easy way...</a:t>
            </a:r>
          </a:p>
        </p:txBody>
      </p:sp>
    </p:spTree>
  </p:cSld>
  <p:clrMapOvr>
    <a:masterClrMapping/>
  </p:clrMapOvr>
  <p:transition spd="med" advClick="1"/>
</p:sld>
</file>

<file path=ppt/slides/slide5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7" name="Shape 7197"/>
          <p:cNvSpPr/>
          <p:nvPr/>
        </p:nvSpPr>
        <p:spPr>
          <a:xfrm>
            <a:off x="800176" y="616841"/>
            <a:ext cx="14657235" cy="678559"/>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48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Find and preview cookbooks on the site</a:t>
            </a:r>
          </a:p>
        </p:txBody>
      </p:sp>
      <p:grpSp>
        <p:nvGrpSpPr>
          <p:cNvPr id="7200" name="Group 7200"/>
          <p:cNvGrpSpPr/>
          <p:nvPr/>
        </p:nvGrpSpPr>
        <p:grpSpPr>
          <a:xfrm>
            <a:off x="6703103" y="2425205"/>
            <a:ext cx="3519811" cy="634405"/>
            <a:chOff x="0" y="0"/>
            <a:chExt cx="3519809" cy="634404"/>
          </a:xfrm>
        </p:grpSpPr>
        <p:sp>
          <p:nvSpPr>
            <p:cNvPr id="7198" name="Shape 7198"/>
            <p:cNvSpPr/>
            <p:nvPr/>
          </p:nvSpPr>
          <p:spPr>
            <a:xfrm>
              <a:off x="-1" y="-1"/>
              <a:ext cx="2538612" cy="634406"/>
            </a:xfrm>
            <a:prstGeom prst="rect">
              <a:avLst/>
            </a:prstGeom>
            <a:solidFill>
              <a:srgbClr val="FFFFFF">
                <a:alpha val="20000"/>
              </a:srgbClr>
            </a:solidFill>
            <a:ln w="25400" cap="flat">
              <a:solidFill>
                <a:srgbClr val="FFFFFF"/>
              </a:solidFill>
              <a:prstDash val="sysDot"/>
              <a:miter lim="8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ctr" defTabSz="914400">
                <a:defRPr sz="3200">
                  <a:solidFill>
                    <a:srgbClr val="FFFFFF"/>
                  </a:solidFill>
                  <a:latin typeface="Arial Bold"/>
                  <a:ea typeface="Arial Bold"/>
                  <a:cs typeface="Arial Bold"/>
                  <a:sym typeface="Arial Bold"/>
                </a:defRPr>
              </a:lvl1pPr>
            </a:lstStyle>
            <a:p>
              <a:pPr lvl="0">
                <a:defRPr sz="1800">
                  <a:solidFill>
                    <a:srgbClr val="000000"/>
                  </a:solidFill>
                </a:defRPr>
              </a:pPr>
              <a:r>
                <a:rPr sz="3200">
                  <a:solidFill>
                    <a:srgbClr val="FFFFFF"/>
                  </a:solidFill>
                </a:rPr>
                <a:t>Cookbooks!</a:t>
              </a:r>
            </a:p>
          </p:txBody>
        </p:sp>
        <p:sp>
          <p:nvSpPr>
            <p:cNvPr id="7199" name="Shape 7199"/>
            <p:cNvSpPr/>
            <p:nvPr/>
          </p:nvSpPr>
          <p:spPr>
            <a:xfrm flipH="1" flipV="1">
              <a:off x="2633898" y="400546"/>
              <a:ext cx="885912" cy="41277"/>
            </a:xfrm>
            <a:prstGeom prst="line">
              <a:avLst/>
            </a:prstGeom>
            <a:noFill/>
            <a:ln w="76200" cap="flat">
              <a:solidFill>
                <a:srgbClr val="FFFFFF"/>
              </a:solidFill>
              <a:prstDash val="solid"/>
              <a:miter lim="800000"/>
              <a:headEnd type="stealth" w="med" len="med"/>
            </a:ln>
            <a:effectLst/>
          </p:spPr>
          <p:txBody>
            <a:bodyPr wrap="square" lIns="0" tIns="0" rIns="0" bIns="0" numCol="1" anchor="t">
              <a:noAutofit/>
            </a:bodyPr>
            <a:lstStyle/>
            <a:p>
              <a:pPr lvl="0" defTabSz="457200">
                <a:defRPr sz="1200"/>
              </a:pPr>
            </a:p>
          </p:txBody>
        </p:sp>
      </p:grpSp>
      <p:pic>
        <p:nvPicPr>
          <p:cNvPr id="7201" name="image108.png"/>
          <p:cNvPicPr/>
          <p:nvPr/>
        </p:nvPicPr>
        <p:blipFill>
          <a:blip r:embed="rId3">
            <a:extLst/>
          </a:blip>
          <a:stretch>
            <a:fillRect/>
          </a:stretch>
        </p:blipFill>
        <p:spPr>
          <a:xfrm>
            <a:off x="2185192" y="1524000"/>
            <a:ext cx="11820462" cy="73914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0" grpId="1"/>
    </p:bldLst>
  </p:timing>
</p:sld>
</file>

<file path=ppt/slides/slide5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5" name="Shape 7205"/>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Search for a chef-client cookbook</a:t>
            </a:r>
          </a:p>
        </p:txBody>
      </p:sp>
      <p:pic>
        <p:nvPicPr>
          <p:cNvPr id="7206" name="image108.png"/>
          <p:cNvPicPr/>
          <p:nvPr/>
        </p:nvPicPr>
        <p:blipFill>
          <a:blip r:embed="rId3">
            <a:extLst/>
          </a:blip>
          <a:stretch>
            <a:fillRect/>
          </a:stretch>
        </p:blipFill>
        <p:spPr>
          <a:xfrm>
            <a:off x="1346994" y="1524000"/>
            <a:ext cx="11820460" cy="7391400"/>
          </a:xfrm>
          <a:prstGeom prst="rect">
            <a:avLst/>
          </a:prstGeom>
          <a:ln w="12700">
            <a:miter lim="400000"/>
          </a:ln>
        </p:spPr>
      </p:pic>
      <p:grpSp>
        <p:nvGrpSpPr>
          <p:cNvPr id="7209" name="Group 7209"/>
          <p:cNvGrpSpPr/>
          <p:nvPr/>
        </p:nvGrpSpPr>
        <p:grpSpPr>
          <a:xfrm>
            <a:off x="5920078" y="2672853"/>
            <a:ext cx="5545035" cy="634406"/>
            <a:chOff x="0" y="0"/>
            <a:chExt cx="5545034" cy="634404"/>
          </a:xfrm>
        </p:grpSpPr>
        <p:sp>
          <p:nvSpPr>
            <p:cNvPr id="7207" name="Shape 7207"/>
            <p:cNvSpPr/>
            <p:nvPr/>
          </p:nvSpPr>
          <p:spPr>
            <a:xfrm>
              <a:off x="686341" y="-1"/>
              <a:ext cx="4858694" cy="634406"/>
            </a:xfrm>
            <a:prstGeom prst="rect">
              <a:avLst/>
            </a:prstGeom>
            <a:solidFill>
              <a:srgbClr val="FFFFFF">
                <a:alpha val="20000"/>
              </a:srgbClr>
            </a:solidFill>
            <a:ln w="25400" cap="flat">
              <a:solidFill>
                <a:srgbClr val="FFFFFF"/>
              </a:solidFill>
              <a:prstDash val="sysDot"/>
              <a:miter lim="8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ctr" defTabSz="914400">
                <a:defRPr sz="3200">
                  <a:solidFill>
                    <a:srgbClr val="FFFFFF"/>
                  </a:solidFill>
                  <a:latin typeface="Arial Bold"/>
                  <a:ea typeface="Arial Bold"/>
                  <a:cs typeface="Arial Bold"/>
                  <a:sym typeface="Arial Bold"/>
                </a:defRPr>
              </a:lvl1pPr>
            </a:lstStyle>
            <a:p>
              <a:pPr lvl="0">
                <a:defRPr sz="1800">
                  <a:solidFill>
                    <a:srgbClr val="000000"/>
                  </a:solidFill>
                </a:defRPr>
              </a:pPr>
              <a:r>
                <a:rPr sz="3200">
                  <a:solidFill>
                    <a:srgbClr val="FFFFFF"/>
                  </a:solidFill>
                </a:rPr>
                <a:t>Search for: chef-client</a:t>
              </a:r>
            </a:p>
          </p:txBody>
        </p:sp>
        <p:sp>
          <p:nvSpPr>
            <p:cNvPr id="7208" name="Shape 7208"/>
            <p:cNvSpPr/>
            <p:nvPr/>
          </p:nvSpPr>
          <p:spPr>
            <a:xfrm>
              <a:off x="-1" y="375146"/>
              <a:ext cx="640731" cy="2"/>
            </a:xfrm>
            <a:prstGeom prst="line">
              <a:avLst/>
            </a:prstGeom>
            <a:noFill/>
            <a:ln w="76200" cap="flat">
              <a:solidFill>
                <a:srgbClr val="FFFFFF"/>
              </a:solidFill>
              <a:prstDash val="solid"/>
              <a:miter lim="800000"/>
              <a:headEnd type="stealth" w="med" len="med"/>
            </a:ln>
            <a:effectLst/>
          </p:spPr>
          <p:txBody>
            <a:bodyPr wrap="square" lIns="0" tIns="0" rIns="0" bIns="0" numCol="1" anchor="t">
              <a:noAutofit/>
            </a:bodyPr>
            <a:lstStyle/>
            <a:p>
              <a:pPr lvl="0" defTabSz="457200">
                <a:defRPr sz="1200"/>
              </a:p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9" grpId="1"/>
    </p:bldLst>
  </p:timing>
</p:sld>
</file>

<file path=ppt/slides/slide5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13" name="Shape 721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Search Results...</a:t>
            </a:r>
          </a:p>
        </p:txBody>
      </p:sp>
      <p:pic>
        <p:nvPicPr>
          <p:cNvPr id="7214" name="image109.png"/>
          <p:cNvPicPr/>
          <p:nvPr/>
        </p:nvPicPr>
        <p:blipFill>
          <a:blip r:embed="rId3">
            <a:extLst/>
          </a:blip>
          <a:stretch>
            <a:fillRect/>
          </a:stretch>
        </p:blipFill>
        <p:spPr>
          <a:xfrm>
            <a:off x="1727992" y="1524000"/>
            <a:ext cx="12268202" cy="7435726"/>
          </a:xfrm>
          <a:prstGeom prst="rect">
            <a:avLst/>
          </a:prstGeom>
          <a:ln w="12700">
            <a:miter lim="400000"/>
          </a:ln>
        </p:spPr>
      </p:pic>
      <p:grpSp>
        <p:nvGrpSpPr>
          <p:cNvPr id="7217" name="Group 7217"/>
          <p:cNvGrpSpPr/>
          <p:nvPr/>
        </p:nvGrpSpPr>
        <p:grpSpPr>
          <a:xfrm>
            <a:off x="6604496" y="5046171"/>
            <a:ext cx="5676021" cy="1104306"/>
            <a:chOff x="0" y="0"/>
            <a:chExt cx="5676020" cy="1104304"/>
          </a:xfrm>
        </p:grpSpPr>
        <p:sp>
          <p:nvSpPr>
            <p:cNvPr id="7215" name="Shape 7215"/>
            <p:cNvSpPr/>
            <p:nvPr/>
          </p:nvSpPr>
          <p:spPr>
            <a:xfrm>
              <a:off x="830077" y="0"/>
              <a:ext cx="4845944" cy="1104305"/>
            </a:xfrm>
            <a:prstGeom prst="rect">
              <a:avLst/>
            </a:prstGeom>
            <a:solidFill>
              <a:srgbClr val="FFFFFF">
                <a:alpha val="81960"/>
              </a:srgbClr>
            </a:solidFill>
            <a:ln w="25400" cap="flat">
              <a:solidFill>
                <a:srgbClr val="FF7F00"/>
              </a:solidFill>
              <a:prstDash val="sysDot"/>
              <a:miter lim="8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p>
              <a:pPr lvl="0" algn="ctr" defTabSz="914400">
                <a:defRPr sz="1800"/>
              </a:pPr>
              <a:r>
                <a:rPr sz="3200">
                  <a:solidFill>
                    <a:srgbClr val="FF7F00"/>
                  </a:solidFill>
                  <a:latin typeface="Arial Bold"/>
                  <a:ea typeface="Arial Bold"/>
                  <a:cs typeface="Arial Bold"/>
                  <a:sym typeface="Arial Bold"/>
                </a:rPr>
                <a:t>We’re probably looking</a:t>
              </a:r>
              <a:endParaRPr sz="4800">
                <a:latin typeface="Calibri"/>
                <a:ea typeface="Calibri"/>
                <a:cs typeface="Calibri"/>
                <a:sym typeface="Calibri"/>
              </a:endParaRPr>
            </a:p>
            <a:p>
              <a:pPr lvl="0" algn="ctr" defTabSz="914400">
                <a:defRPr sz="1800"/>
              </a:pPr>
              <a:r>
                <a:rPr sz="3200">
                  <a:solidFill>
                    <a:srgbClr val="FF7F00"/>
                  </a:solidFill>
                  <a:latin typeface="Arial Bold"/>
                  <a:ea typeface="Arial Bold"/>
                  <a:cs typeface="Arial Bold"/>
                  <a:sym typeface="Arial Bold"/>
                </a:rPr>
                <a:t>for this one</a:t>
              </a:r>
            </a:p>
          </p:txBody>
        </p:sp>
        <p:sp>
          <p:nvSpPr>
            <p:cNvPr id="7216" name="Shape 7216"/>
            <p:cNvSpPr/>
            <p:nvPr/>
          </p:nvSpPr>
          <p:spPr>
            <a:xfrm>
              <a:off x="-1" y="592633"/>
              <a:ext cx="838474" cy="2"/>
            </a:xfrm>
            <a:prstGeom prst="line">
              <a:avLst/>
            </a:prstGeom>
            <a:noFill/>
            <a:ln w="101600" cap="flat">
              <a:solidFill>
                <a:srgbClr val="FF7F00"/>
              </a:solidFill>
              <a:prstDash val="solid"/>
              <a:miter lim="800000"/>
              <a:headEnd type="stealth" w="med" len="med"/>
            </a:ln>
            <a:effectLst/>
          </p:spPr>
          <p:txBody>
            <a:bodyPr wrap="square" lIns="0" tIns="0" rIns="0" bIns="0" numCol="1" anchor="t">
              <a:noAutofit/>
            </a:bodyPr>
            <a:lstStyle/>
            <a:p>
              <a:pPr lvl="0" defTabSz="457200">
                <a:defRPr sz="1200"/>
              </a:p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17" grpId="1"/>
    </p:bldLst>
  </p:timing>
</p:sld>
</file>

<file path=ppt/slides/slide5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1" name="Shape 722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Viewing a cookbook</a:t>
            </a:r>
          </a:p>
        </p:txBody>
      </p:sp>
      <p:pic>
        <p:nvPicPr>
          <p:cNvPr id="7222" name="image110.png"/>
          <p:cNvPicPr/>
          <p:nvPr/>
        </p:nvPicPr>
        <p:blipFill>
          <a:blip r:embed="rId3">
            <a:extLst/>
          </a:blip>
          <a:stretch>
            <a:fillRect/>
          </a:stretch>
        </p:blipFill>
        <p:spPr>
          <a:xfrm>
            <a:off x="1880392" y="1524000"/>
            <a:ext cx="12039602" cy="7410113"/>
          </a:xfrm>
          <a:prstGeom prst="rect">
            <a:avLst/>
          </a:prstGeom>
          <a:ln w="12700">
            <a:miter lim="400000"/>
          </a:ln>
        </p:spPr>
      </p:pic>
      <p:grpSp>
        <p:nvGrpSpPr>
          <p:cNvPr id="7225" name="Group 7225"/>
          <p:cNvGrpSpPr/>
          <p:nvPr/>
        </p:nvGrpSpPr>
        <p:grpSpPr>
          <a:xfrm>
            <a:off x="9519542" y="4724400"/>
            <a:ext cx="2393975" cy="1387667"/>
            <a:chOff x="0" y="0"/>
            <a:chExt cx="2393974" cy="1387666"/>
          </a:xfrm>
        </p:grpSpPr>
        <p:sp>
          <p:nvSpPr>
            <p:cNvPr id="7223" name="Shape 7223"/>
            <p:cNvSpPr/>
            <p:nvPr/>
          </p:nvSpPr>
          <p:spPr>
            <a:xfrm>
              <a:off x="-1" y="558607"/>
              <a:ext cx="2393976" cy="829060"/>
            </a:xfrm>
            <a:prstGeom prst="rect">
              <a:avLst/>
            </a:prstGeom>
            <a:solidFill>
              <a:srgbClr val="FFFFFF">
                <a:alpha val="81960"/>
              </a:srgbClr>
            </a:solidFill>
            <a:ln w="25400" cap="flat">
              <a:solidFill>
                <a:srgbClr val="FF7F00"/>
              </a:solidFill>
              <a:prstDash val="sysDot"/>
              <a:miter lim="8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p>
              <a:pPr lvl="0" algn="ctr" defTabSz="914400">
                <a:defRPr sz="1800"/>
              </a:pPr>
              <a:r>
                <a:rPr sz="2200">
                  <a:solidFill>
                    <a:srgbClr val="FF7F00"/>
                  </a:solidFill>
                  <a:latin typeface="Arial Bold"/>
                  <a:ea typeface="Arial Bold"/>
                  <a:cs typeface="Arial Bold"/>
                  <a:sym typeface="Arial Bold"/>
                </a:rPr>
                <a:t>Browse Source</a:t>
              </a:r>
              <a:endParaRPr sz="4800">
                <a:latin typeface="Calibri"/>
                <a:ea typeface="Calibri"/>
                <a:cs typeface="Calibri"/>
                <a:sym typeface="Calibri"/>
              </a:endParaRPr>
            </a:p>
            <a:p>
              <a:pPr lvl="0" algn="ctr" defTabSz="914400">
                <a:defRPr sz="1800"/>
              </a:pPr>
              <a:r>
                <a:rPr sz="2200">
                  <a:solidFill>
                    <a:srgbClr val="FF7F00"/>
                  </a:solidFill>
                  <a:latin typeface="Arial Bold"/>
                  <a:ea typeface="Arial Bold"/>
                  <a:cs typeface="Arial Bold"/>
                  <a:sym typeface="Arial Bold"/>
                </a:rPr>
                <a:t>Code</a:t>
              </a:r>
            </a:p>
          </p:txBody>
        </p:sp>
        <p:sp>
          <p:nvSpPr>
            <p:cNvPr id="7224" name="Shape 7224"/>
            <p:cNvSpPr/>
            <p:nvPr/>
          </p:nvSpPr>
          <p:spPr>
            <a:xfrm>
              <a:off x="57051" y="0"/>
              <a:ext cx="449308" cy="500064"/>
            </a:xfrm>
            <a:prstGeom prst="line">
              <a:avLst/>
            </a:prstGeom>
            <a:noFill/>
            <a:ln w="101600" cap="flat">
              <a:solidFill>
                <a:srgbClr val="FF7F00"/>
              </a:solidFill>
              <a:prstDash val="solid"/>
              <a:miter lim="800000"/>
              <a:headEnd type="stealth" w="med" len="med"/>
            </a:ln>
            <a:effectLst/>
          </p:spPr>
          <p:txBody>
            <a:bodyPr wrap="square" lIns="0" tIns="0" rIns="0" bIns="0" numCol="1" anchor="t">
              <a:noAutofit/>
            </a:bodyPr>
            <a:lstStyle/>
            <a:p>
              <a:pPr lvl="0" defTabSz="457200">
                <a:defRPr sz="1200"/>
              </a:pPr>
            </a:p>
          </p:txBody>
        </p:sp>
      </p:grpSp>
      <p:grpSp>
        <p:nvGrpSpPr>
          <p:cNvPr id="7230" name="Group 7230"/>
          <p:cNvGrpSpPr/>
          <p:nvPr/>
        </p:nvGrpSpPr>
        <p:grpSpPr>
          <a:xfrm>
            <a:off x="1727992" y="3200098"/>
            <a:ext cx="2389177" cy="1905305"/>
            <a:chOff x="0" y="0"/>
            <a:chExt cx="2389176" cy="1905304"/>
          </a:xfrm>
        </p:grpSpPr>
        <p:grpSp>
          <p:nvGrpSpPr>
            <p:cNvPr id="7228" name="Group 7228"/>
            <p:cNvGrpSpPr/>
            <p:nvPr/>
          </p:nvGrpSpPr>
          <p:grpSpPr>
            <a:xfrm>
              <a:off x="-1" y="-1"/>
              <a:ext cx="2389177" cy="1514445"/>
              <a:chOff x="0" y="0"/>
              <a:chExt cx="2389176" cy="1514443"/>
            </a:xfrm>
          </p:grpSpPr>
          <p:sp>
            <p:nvSpPr>
              <p:cNvPr id="7226" name="Shape 7226"/>
              <p:cNvSpPr/>
              <p:nvPr/>
            </p:nvSpPr>
            <p:spPr>
              <a:xfrm>
                <a:off x="-1" y="76501"/>
                <a:ext cx="2389178" cy="1361443"/>
              </a:xfrm>
              <a:prstGeom prst="rect">
                <a:avLst/>
              </a:prstGeom>
              <a:solidFill>
                <a:srgbClr val="FFFFFF">
                  <a:alpha val="81960"/>
                </a:srgbClr>
              </a:solidFill>
              <a:ln w="25400" cap="flat">
                <a:solidFill>
                  <a:srgbClr val="FF7F00"/>
                </a:solidFill>
                <a:prstDash val="sysDot"/>
                <a:miter lim="800000"/>
              </a:ln>
              <a:effectLst/>
            </p:spPr>
            <p:txBody>
              <a:bodyPr wrap="square" lIns="0" tIns="0" rIns="0" bIns="0" numCol="1" anchor="ctr">
                <a:noAutofit/>
              </a:bodyPr>
              <a:lstStyle/>
              <a:p>
                <a:pPr lvl="0" algn="ctr" defTabSz="914400">
                  <a:defRPr sz="4800">
                    <a:latin typeface="Arial"/>
                    <a:ea typeface="Arial"/>
                    <a:cs typeface="Arial"/>
                    <a:sym typeface="Arial"/>
                  </a:defRPr>
                </a:pPr>
              </a:p>
            </p:txBody>
          </p:sp>
          <p:sp>
            <p:nvSpPr>
              <p:cNvPr id="7227" name="Shape 7227"/>
              <p:cNvSpPr/>
              <p:nvPr/>
            </p:nvSpPr>
            <p:spPr>
              <a:xfrm>
                <a:off x="-1" y="-1"/>
                <a:ext cx="2389178" cy="15144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p>
                <a:pPr lvl="0" algn="ctr" defTabSz="914400">
                  <a:defRPr sz="1800"/>
                </a:pPr>
                <a:r>
                  <a:rPr sz="2300">
                    <a:solidFill>
                      <a:srgbClr val="FF7F00"/>
                    </a:solidFill>
                    <a:latin typeface="Arial Bold"/>
                    <a:ea typeface="Arial Bold"/>
                    <a:cs typeface="Arial Bold"/>
                    <a:sym typeface="Arial Bold"/>
                  </a:rPr>
                  <a:t>README displayed on the page</a:t>
                </a:r>
                <a:endParaRPr sz="4800">
                  <a:latin typeface="Calibri"/>
                  <a:ea typeface="Calibri"/>
                  <a:cs typeface="Calibri"/>
                  <a:sym typeface="Calibri"/>
                </a:endParaRPr>
              </a:p>
              <a:p>
                <a:pPr lvl="0" algn="ctr" defTabSz="914400">
                  <a:defRPr sz="1800"/>
                </a:pPr>
                <a:r>
                  <a:rPr sz="2300">
                    <a:solidFill>
                      <a:srgbClr val="FF7F00"/>
                    </a:solidFill>
                    <a:latin typeface="Arial Bold"/>
                    <a:ea typeface="Arial Bold"/>
                    <a:cs typeface="Arial Bold"/>
                    <a:sym typeface="Arial Bold"/>
                  </a:rPr>
                  <a:t>(if it has one)</a:t>
                </a:r>
              </a:p>
            </p:txBody>
          </p:sp>
        </p:grpSp>
        <p:sp>
          <p:nvSpPr>
            <p:cNvPr id="7229" name="Shape 7229"/>
            <p:cNvSpPr/>
            <p:nvPr/>
          </p:nvSpPr>
          <p:spPr>
            <a:xfrm flipH="1">
              <a:off x="1324102" y="1905303"/>
              <a:ext cx="1065073" cy="2"/>
            </a:xfrm>
            <a:prstGeom prst="line">
              <a:avLst/>
            </a:prstGeom>
            <a:noFill/>
            <a:ln w="101600" cap="flat">
              <a:solidFill>
                <a:srgbClr val="FF7F00"/>
              </a:solidFill>
              <a:prstDash val="solid"/>
              <a:miter lim="800000"/>
              <a:headEnd type="stealth" w="med" len="med"/>
            </a:ln>
            <a:effectLst/>
          </p:spPr>
          <p:txBody>
            <a:bodyPr wrap="square" lIns="0" tIns="0" rIns="0" bIns="0" numCol="1" anchor="t">
              <a:noAutofit/>
            </a:bodyPr>
            <a:lstStyle/>
            <a:p>
              <a:pPr lvl="0" defTabSz="457200">
                <a:defRPr sz="1200"/>
              </a:pP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7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30" grpId="1"/>
      <p:bldP build="whole" bldLvl="1" animBg="1" rev="0" advAuto="0" spid="7225" grpId="2"/>
    </p:bldLst>
  </p:timing>
</p:sld>
</file>

<file path=ppt/slides/slide5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4" name="Shape 7234"/>
          <p:cNvSpPr/>
          <p:nvPr>
            <p:ph type="title"/>
          </p:nvPr>
        </p:nvSpPr>
        <p:spPr>
          <a:xfrm>
            <a:off x="800271" y="177800"/>
            <a:ext cx="14657235" cy="1117600"/>
          </a:xfrm>
          <a:prstGeom prst="rect">
            <a:avLst/>
          </a:prstGeom>
        </p:spPr>
        <p:txBody>
          <a:bodyPr lIns="0" tIns="0" rIns="0" bIns="0">
            <a:normAutofit fontScale="100000" lnSpcReduction="0"/>
          </a:bodyPr>
          <a:lstStyle>
            <a:lvl1pPr>
              <a:defRPr sz="4500"/>
            </a:lvl1pPr>
          </a:lstStyle>
          <a:p>
            <a:pPr lvl="0">
              <a:defRPr sz="1800">
                <a:solidFill>
                  <a:srgbClr val="000000"/>
                </a:solidFill>
                <a:effectLst/>
              </a:defRPr>
            </a:pPr>
            <a:r>
              <a:rPr sz="4500">
                <a:solidFill>
                  <a:srgbClr val="FFFFFF"/>
                </a:solidFill>
                <a:effectLst>
                  <a:outerShdw sx="100000" sy="100000" kx="0" ky="0" algn="b" rotWithShape="0" blurRad="38100" dist="38100" dir="2700000">
                    <a:srgbClr val="C0C0C0"/>
                  </a:outerShdw>
                </a:effectLst>
              </a:rPr>
              <a:t>You can download cookbooks directly from the site...</a:t>
            </a:r>
          </a:p>
        </p:txBody>
      </p:sp>
      <p:sp>
        <p:nvSpPr>
          <p:cNvPr id="7235" name="Shape 7235"/>
          <p:cNvSpPr/>
          <p:nvPr>
            <p:ph type="body" idx="1"/>
          </p:nvPr>
        </p:nvSpPr>
        <p:spPr>
          <a:xfrm>
            <a:off x="800271" y="1879602"/>
            <a:ext cx="14657235" cy="6731001"/>
          </a:xfrm>
          <a:prstGeom prst="rect">
            <a:avLst/>
          </a:prstGeom>
        </p:spPr>
        <p:txBody>
          <a:bodyPr>
            <a:normAutofit fontScale="100000" lnSpcReduction="0"/>
          </a:bodyPr>
          <a:lstStyle/>
          <a:p>
            <a:pPr lvl="0" marL="903952" indent="-903952">
              <a:defRPr sz="1800"/>
            </a:pPr>
            <a:r>
              <a:rPr sz="4500"/>
              <a:t>You can download cookbooks directly from the community site, but:</a:t>
            </a:r>
            <a:endParaRPr sz="4500"/>
          </a:p>
          <a:p>
            <a:pPr lvl="1" marL="1308992" indent="-903952">
              <a:defRPr sz="1800"/>
            </a:pPr>
            <a:r>
              <a:rPr sz="4500"/>
              <a:t>It doesn't put them in your Chef Repository</a:t>
            </a:r>
            <a:endParaRPr sz="4500"/>
          </a:p>
          <a:p>
            <a:pPr lvl="1" marL="1308992" indent="-903952">
              <a:defRPr sz="1800"/>
            </a:pPr>
            <a:r>
              <a:rPr sz="4500"/>
              <a:t>It isn't fast if you know what you're looking for (click, click...)</a:t>
            </a:r>
            <a:endParaRPr sz="4500"/>
          </a:p>
          <a:p>
            <a:pPr lvl="1" marL="1308992" indent="-903952">
              <a:defRPr sz="1800"/>
            </a:pPr>
            <a:r>
              <a:rPr sz="4500"/>
              <a:t>It isn't necessarily fast if you </a:t>
            </a:r>
            <a:r>
              <a:rPr sz="4500">
                <a:latin typeface="Arial Bold"/>
                <a:ea typeface="Arial Bold"/>
                <a:cs typeface="Arial Bold"/>
                <a:sym typeface="Arial Bold"/>
              </a:rPr>
              <a:t>don't know </a:t>
            </a:r>
            <a:r>
              <a:rPr sz="4500"/>
              <a:t>what you're looking for.</a:t>
            </a:r>
            <a:endParaRPr sz="4500"/>
          </a:p>
          <a:p>
            <a:pPr lvl="1" marL="1308992" indent="-903952">
              <a:defRPr sz="1800"/>
            </a:pPr>
            <a:r>
              <a:rPr sz="4500"/>
              <a:t>You're already using knife for managing cookbooks and other things in your Chef Repository.</a:t>
            </a:r>
          </a:p>
        </p:txBody>
      </p:sp>
    </p:spTree>
  </p:cSld>
  <p:clrMapOvr>
    <a:masterClrMapping/>
  </p:clrMapOvr>
  <p:transition spd="med" advClick="1"/>
</p:sld>
</file>

<file path=ppt/slides/slide5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7" name="Shape 7237"/>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Introducing Knife Cookbook Site plugin</a:t>
            </a:r>
          </a:p>
        </p:txBody>
      </p:sp>
      <p:sp>
        <p:nvSpPr>
          <p:cNvPr id="7238" name="Shape 723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Knife includes a "cookbook site" plugin with some sub-commands:</a:t>
            </a:r>
            <a:endParaRPr sz="4600"/>
          </a:p>
          <a:p>
            <a:pPr lvl="1" marL="1349614" indent="-944574">
              <a:defRPr sz="1800"/>
            </a:pPr>
            <a:r>
              <a:rPr sz="4600"/>
              <a:t>search</a:t>
            </a:r>
            <a:endParaRPr sz="4600"/>
          </a:p>
          <a:p>
            <a:pPr lvl="1" marL="1349614" indent="-944574">
              <a:defRPr sz="1800"/>
            </a:pPr>
            <a:r>
              <a:rPr sz="4600"/>
              <a:t>show</a:t>
            </a:r>
            <a:endParaRPr sz="4600"/>
          </a:p>
          <a:p>
            <a:pPr lvl="1" marL="1349614" indent="-944574">
              <a:defRPr sz="1800"/>
            </a:pPr>
            <a:r>
              <a:rPr sz="4600"/>
              <a:t>download</a:t>
            </a:r>
            <a:endParaRPr sz="4600"/>
          </a:p>
          <a:p>
            <a:pPr lvl="1" marL="1349614" indent="-944574">
              <a:defRPr sz="1800"/>
            </a:pPr>
            <a:r>
              <a:rPr sz="4600"/>
              <a:t>... and more!</a:t>
            </a:r>
          </a:p>
        </p:txBody>
      </p:sp>
    </p:spTree>
  </p:cSld>
  <p:clrMapOvr>
    <a:masterClrMapping/>
  </p:clrMapOvr>
  <p:transition spd="med" advClick="1"/>
</p:sld>
</file>

<file path=ppt/slides/slide5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0" name="Shape 7240"/>
          <p:cNvSpPr/>
          <p:nvPr>
            <p:ph type="title"/>
          </p:nvPr>
        </p:nvSpPr>
        <p:spPr>
          <a:xfrm>
            <a:off x="901821" y="3505198"/>
            <a:ext cx="15196093" cy="3525928"/>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Download and use chef-client cookbook</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8" name="Shape 225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Environments Define Policy</a:t>
            </a:r>
          </a:p>
        </p:txBody>
      </p:sp>
      <p:sp>
        <p:nvSpPr>
          <p:cNvPr id="2259" name="Shape 225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Environments may include data attributes necessary for configuring your infrastructure, e.g.</a:t>
            </a:r>
            <a:endParaRPr sz="4600"/>
          </a:p>
          <a:p>
            <a:pPr lvl="1" marL="1349614" indent="-944574">
              <a:defRPr sz="1800"/>
            </a:pPr>
            <a:r>
              <a:rPr sz="4600"/>
              <a:t>The URL of your payment service’s API</a:t>
            </a:r>
            <a:endParaRPr sz="4600"/>
          </a:p>
          <a:p>
            <a:pPr lvl="1" marL="1349614" indent="-944574">
              <a:defRPr sz="1800"/>
            </a:pPr>
            <a:r>
              <a:rPr sz="4600"/>
              <a:t>The location of your package repository</a:t>
            </a:r>
            <a:endParaRPr sz="4600"/>
          </a:p>
          <a:p>
            <a:pPr lvl="1" marL="1349614" indent="-944574">
              <a:defRPr sz="1800"/>
            </a:pPr>
            <a:r>
              <a:rPr sz="4600"/>
              <a:t>The version of the Chef configuration files that should be used</a:t>
            </a:r>
          </a:p>
        </p:txBody>
      </p:sp>
    </p:spTree>
  </p:cSld>
  <p:clrMapOvr>
    <a:masterClrMapping/>
  </p:clrMapOvr>
  <p:transition spd="med" advClick="1"/>
</p:sld>
</file>

<file path=ppt/slides/slide5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44" name="Group 7244"/>
          <p:cNvGrpSpPr/>
          <p:nvPr/>
        </p:nvGrpSpPr>
        <p:grpSpPr>
          <a:xfrm>
            <a:off x="812877" y="1873250"/>
            <a:ext cx="14657237" cy="1181100"/>
            <a:chOff x="0" y="0"/>
            <a:chExt cx="14657235" cy="1181100"/>
          </a:xfrm>
        </p:grpSpPr>
        <p:sp>
          <p:nvSpPr>
            <p:cNvPr id="7242" name="Shape 7242"/>
            <p:cNvSpPr/>
            <p:nvPr/>
          </p:nvSpPr>
          <p:spPr>
            <a:xfrm>
              <a:off x="-1" y="0"/>
              <a:ext cx="14657237" cy="11811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243" name="Shape 7243"/>
            <p:cNvSpPr/>
            <p:nvPr/>
          </p:nvSpPr>
          <p:spPr>
            <a:xfrm>
              <a:off x="-1" y="57150"/>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cookbook site search chef-client</a:t>
              </a:r>
            </a:p>
          </p:txBody>
        </p:sp>
      </p:grpSp>
      <p:sp>
        <p:nvSpPr>
          <p:cNvPr id="7245" name="Shape 7245"/>
          <p:cNvSpPr/>
          <p:nvPr>
            <p:ph type="title"/>
          </p:nvPr>
        </p:nvSpPr>
        <p:spPr>
          <a:xfrm>
            <a:off x="800271" y="177800"/>
            <a:ext cx="14657235" cy="1117600"/>
          </a:xfrm>
          <a:prstGeom prst="rect">
            <a:avLst/>
          </a:prstGeom>
        </p:spPr>
        <p:txBody>
          <a:bodyPr lIns="0" tIns="0" rIns="0" bIns="0">
            <a:normAutofit fontScale="100000" lnSpcReduction="0"/>
          </a:bodyPr>
          <a:lstStyle>
            <a:lvl1pPr>
              <a:defRPr sz="4800"/>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Use knife to search the community site</a:t>
            </a:r>
          </a:p>
        </p:txBody>
      </p:sp>
      <p:sp>
        <p:nvSpPr>
          <p:cNvPr id="7246" name="Shape 7246"/>
          <p:cNvSpPr/>
          <p:nvPr>
            <p:ph type="body" idx="1"/>
          </p:nvPr>
        </p:nvSpPr>
        <p:spPr>
          <a:xfrm>
            <a:off x="800176" y="3276600"/>
            <a:ext cx="14657235" cy="5334000"/>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832103">
              <a:spcBef>
                <a:spcPts val="0"/>
              </a:spcBef>
              <a:buSzTx/>
              <a:buNone/>
              <a:defRPr sz="1800"/>
            </a:pPr>
            <a:r>
              <a:rPr>
                <a:solidFill>
                  <a:srgbClr val="FFFFFF"/>
                </a:solidFill>
                <a:latin typeface="Courier"/>
                <a:ea typeface="Courier"/>
                <a:cs typeface="Courier"/>
                <a:sym typeface="Courier"/>
              </a:rPr>
              <a:t>chef:</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             http://cookbooks.opscode.com/api/v1/cookbooks/chef</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cookbook_description: Installs and configures Chef for chef-client and chef-server</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cookbook_maintainer:  chef</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cookbook_name:        chef</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chef-client:</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             http://cookbooks.opscode.com/api/v1/cookbooks/chef-client</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cookbook_description: Manages client.rb configuration and chef-client service</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cookbook_maintainer:  chef</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cookbook_name:        chef-client</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chef-client-cron:</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             http://cookbooks.opscode.com/api/v1/cookbooks/chef-client-cron</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cookbook_description: Manages aspects of only chef-client</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cookbook_maintainer:  bryanwb</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cookbook_name:        chef-client-cron</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chef-client_syslog:</a:t>
            </a:r>
            <a:endParaRPr>
              <a:solidFill>
                <a:srgbClr val="FFFFFF"/>
              </a:solidFill>
              <a:latin typeface="Courier"/>
              <a:ea typeface="Courier"/>
              <a:cs typeface="Courier"/>
              <a:sym typeface="Courier"/>
            </a:endParaRPr>
          </a:p>
          <a:p>
            <a:pPr lvl="0" marL="0" indent="0" defTabSz="832103">
              <a:spcBef>
                <a:spcPts val="0"/>
              </a:spcBef>
              <a:buSzTx/>
              <a:buNone/>
              <a:defRPr sz="1800"/>
            </a:pPr>
            <a:r>
              <a:rPr>
                <a:solidFill>
                  <a:srgbClr val="FFFFFF"/>
                </a:solidFill>
                <a:latin typeface="Courier"/>
                <a:ea typeface="Courier"/>
                <a:cs typeface="Courier"/>
                <a:sym typeface="Courier"/>
              </a:rPr>
              <a:t>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244"/>
                                        </p:tgtEl>
                                        <p:attrNameLst>
                                          <p:attrName>style.visibility</p:attrName>
                                        </p:attrNameLst>
                                      </p:cBhvr>
                                      <p:to>
                                        <p:strVal val="visible"/>
                                      </p:to>
                                    </p:set>
                                    <p:animEffect filter="fade" transition="in">
                                      <p:cBhvr>
                                        <p:cTn id="7" dur="1000"/>
                                        <p:tgtEl>
                                          <p:spTgt spid="7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44" grpId="1"/>
    </p:bldLst>
  </p:timing>
</p:sld>
</file>

<file path=ppt/slides/slide5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52" name="Group 7252"/>
          <p:cNvGrpSpPr/>
          <p:nvPr/>
        </p:nvGrpSpPr>
        <p:grpSpPr>
          <a:xfrm>
            <a:off x="812877" y="1854200"/>
            <a:ext cx="14657237" cy="1219200"/>
            <a:chOff x="0" y="0"/>
            <a:chExt cx="14657235" cy="1219200"/>
          </a:xfrm>
        </p:grpSpPr>
        <p:sp>
          <p:nvSpPr>
            <p:cNvPr id="7250" name="Shape 725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251" name="Shape 7251"/>
            <p:cNvSpPr/>
            <p:nvPr/>
          </p:nvSpPr>
          <p:spPr>
            <a:xfrm>
              <a:off x="-1" y="44450"/>
              <a:ext cx="14657237" cy="1130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400">
                  <a:solidFill>
                    <a:srgbClr val="FFFFFF"/>
                  </a:solidFill>
                  <a:latin typeface="Courier"/>
                  <a:ea typeface="Courier"/>
                  <a:cs typeface="Courier"/>
                  <a:sym typeface="Courier"/>
                </a:defRPr>
              </a:lvl1pPr>
            </a:lstStyle>
            <a:p>
              <a:pPr lvl="0">
                <a:defRPr sz="1800">
                  <a:solidFill>
                    <a:srgbClr val="000000"/>
                  </a:solidFill>
                </a:defRPr>
              </a:pPr>
              <a:r>
                <a:rPr sz="4400">
                  <a:solidFill>
                    <a:srgbClr val="FFFFFF"/>
                  </a:solidFill>
                </a:rPr>
                <a:t>PS\&gt; knife cookbook site show chef-client</a:t>
              </a:r>
            </a:p>
          </p:txBody>
        </p:sp>
      </p:grpSp>
      <p:sp>
        <p:nvSpPr>
          <p:cNvPr id="7253" name="Shape 7253"/>
          <p:cNvSpPr/>
          <p:nvPr>
            <p:ph type="title"/>
          </p:nvPr>
        </p:nvSpPr>
        <p:spPr>
          <a:xfrm>
            <a:off x="800271" y="177800"/>
            <a:ext cx="14657235" cy="1117600"/>
          </a:xfrm>
          <a:prstGeom prst="rect">
            <a:avLst/>
          </a:prstGeom>
        </p:spPr>
        <p:txBody>
          <a:bodyPr lIns="0" tIns="0" rIns="0" bIns="0">
            <a:normAutofit fontScale="100000" lnSpcReduction="0"/>
          </a:bodyPr>
          <a:lstStyle>
            <a:lvl1pPr defTabSz="813816">
              <a:defRPr sz="3500">
                <a:effectLst>
                  <a:outerShdw sx="100000" sy="100000" kx="0" ky="0" algn="b" rotWithShape="0" blurRad="38100" dist="33909"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38100" dist="33909" dir="2700000">
                    <a:srgbClr val="C0C0C0"/>
                  </a:outerShdw>
                </a:effectLst>
              </a:rPr>
              <a:t>Exercise: Use knife to show the chef-client cookbook on the community site</a:t>
            </a:r>
          </a:p>
        </p:txBody>
      </p:sp>
      <p:sp>
        <p:nvSpPr>
          <p:cNvPr id="7254" name="Shape 7254"/>
          <p:cNvSpPr/>
          <p:nvPr>
            <p:ph type="body" idx="1"/>
          </p:nvPr>
        </p:nvSpPr>
        <p:spPr>
          <a:xfrm>
            <a:off x="800271" y="3276597"/>
            <a:ext cx="14657235" cy="549275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869044">
              <a:spcBef>
                <a:spcPts val="0"/>
              </a:spcBef>
              <a:buSzTx/>
              <a:buNone/>
              <a:defRPr sz="1800"/>
            </a:pPr>
            <a:r>
              <a:rPr sz="2016">
                <a:solidFill>
                  <a:srgbClr val="FFFFFF"/>
                </a:solidFill>
                <a:latin typeface="Courier"/>
                <a:ea typeface="Courier"/>
                <a:cs typeface="Courier"/>
                <a:sym typeface="Courier"/>
              </a:rPr>
              <a:t>average_rating:</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category:           Other</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created_at:         2010-12-16T23:00:45.000Z</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deprecated:         false</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description:        Manages client.rb configuration and chef-client service</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external_url:       http://github.com/opscode-cookbooks/chef-client</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foodcritic_failure: true</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latest_version:     http://cookbooks.opscode.com/api/v1/cookbooks/chef-client/versions/3.9.0</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maintainer:         chef</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metrics:</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downloads:</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total:    24629844</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versions:</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0.99.0: 562401</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a:t>
            </a:r>
            <a:endParaRPr sz="2016">
              <a:solidFill>
                <a:srgbClr val="FFFFFF"/>
              </a:solidFill>
              <a:latin typeface="Courier"/>
              <a:ea typeface="Courier"/>
              <a:cs typeface="Courier"/>
              <a:sym typeface="Courier"/>
            </a:endParaRPr>
          </a:p>
          <a:p>
            <a:pPr lvl="0" marL="0" indent="0" defTabSz="869044">
              <a:spcBef>
                <a:spcPts val="0"/>
              </a:spcBef>
              <a:buSzTx/>
              <a:buNone/>
              <a:defRPr sz="1800"/>
            </a:pPr>
            <a:r>
              <a:rPr sz="2016">
                <a:solidFill>
                  <a:srgbClr val="FFFFFF"/>
                </a:solidFill>
                <a:latin typeface="Courier"/>
                <a:ea typeface="Courier"/>
                <a:cs typeface="Courier"/>
                <a:sym typeface="Courier"/>
              </a:rPr>
              <a:t>      3.9.0:  132395</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252"/>
                                        </p:tgtEl>
                                        <p:attrNameLst>
                                          <p:attrName>style.visibility</p:attrName>
                                        </p:attrNameLst>
                                      </p:cBhvr>
                                      <p:to>
                                        <p:strVal val="visible"/>
                                      </p:to>
                                    </p:set>
                                    <p:animEffect filter="fade" transition="in">
                                      <p:cBhvr>
                                        <p:cTn id="7" dur="1000"/>
                                        <p:tgtEl>
                                          <p:spTgt spid="7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52" grpId="1"/>
    </p:bldLst>
  </p:timing>
</p:sld>
</file>

<file path=ppt/slides/slide5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58" name="Group 7258"/>
          <p:cNvGrpSpPr/>
          <p:nvPr/>
        </p:nvGrpSpPr>
        <p:grpSpPr>
          <a:xfrm>
            <a:off x="812877" y="1885950"/>
            <a:ext cx="14657237" cy="1155700"/>
            <a:chOff x="0" y="0"/>
            <a:chExt cx="14657235" cy="1155700"/>
          </a:xfrm>
        </p:grpSpPr>
        <p:sp>
          <p:nvSpPr>
            <p:cNvPr id="7256" name="Shape 7256"/>
            <p:cNvSpPr/>
            <p:nvPr/>
          </p:nvSpPr>
          <p:spPr>
            <a:xfrm>
              <a:off x="-1" y="0"/>
              <a:ext cx="14657237" cy="1155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257" name="Shape 7257"/>
            <p:cNvSpPr/>
            <p:nvPr/>
          </p:nvSpPr>
          <p:spPr>
            <a:xfrm>
              <a:off x="-1" y="44449"/>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cookbook site download chef-client</a:t>
              </a:r>
            </a:p>
          </p:txBody>
        </p:sp>
      </p:grpSp>
      <p:sp>
        <p:nvSpPr>
          <p:cNvPr id="7259" name="Shape 7259"/>
          <p:cNvSpPr/>
          <p:nvPr>
            <p:ph type="title"/>
          </p:nvPr>
        </p:nvSpPr>
        <p:spPr>
          <a:xfrm>
            <a:off x="800271" y="177800"/>
            <a:ext cx="14657235" cy="1117600"/>
          </a:xfrm>
          <a:prstGeom prst="rect">
            <a:avLst/>
          </a:prstGeom>
        </p:spPr>
        <p:txBody>
          <a:bodyPr lIns="0" tIns="0" rIns="0" bIns="0">
            <a:normAutofit fontScale="100000" lnSpcReduction="0"/>
          </a:bodyPr>
          <a:lstStyle>
            <a:lvl1pPr>
              <a:defRPr sz="5200"/>
            </a:lvl1pPr>
          </a:lstStyle>
          <a:p>
            <a:pPr lvl="0">
              <a:defRPr sz="1800">
                <a:solidFill>
                  <a:srgbClr val="000000"/>
                </a:solidFill>
                <a:effectLst/>
              </a:defRPr>
            </a:pPr>
            <a:r>
              <a:rPr sz="5200">
                <a:solidFill>
                  <a:srgbClr val="FFFFFF"/>
                </a:solidFill>
                <a:effectLst>
                  <a:outerShdw sx="100000" sy="100000" kx="0" ky="0" algn="b" rotWithShape="0" blurRad="38100" dist="38100" dir="2700000">
                    <a:srgbClr val="C0C0C0"/>
                  </a:outerShdw>
                </a:effectLst>
              </a:rPr>
              <a:t>Exercise: Download the chef-client cookbook</a:t>
            </a:r>
          </a:p>
        </p:txBody>
      </p:sp>
      <p:sp>
        <p:nvSpPr>
          <p:cNvPr id="7260" name="Shape 7260"/>
          <p:cNvSpPr/>
          <p:nvPr>
            <p:ph type="body" idx="1"/>
          </p:nvPr>
        </p:nvSpPr>
        <p:spPr>
          <a:xfrm>
            <a:off x="800271" y="3200398"/>
            <a:ext cx="14657235" cy="54102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a:spcBef>
                <a:spcPts val="0"/>
              </a:spcBef>
              <a:buSzTx/>
              <a:buNone/>
              <a:defRPr sz="1800"/>
            </a:pPr>
            <a:r>
              <a:rPr sz="3600">
                <a:solidFill>
                  <a:srgbClr val="FFFFFF"/>
                </a:solidFill>
                <a:latin typeface="Courier"/>
                <a:ea typeface="Courier"/>
                <a:cs typeface="Courier"/>
                <a:sym typeface="Courier"/>
              </a:rPr>
              <a:t>Downloading chef-client from the cookbooks site at version 3.9.0 to /Users/YOU/chef-repo/chef-client-3.9.0.tar.gz</a:t>
            </a:r>
            <a:endParaRPr sz="3600">
              <a:solidFill>
                <a:srgbClr val="FFFFFF"/>
              </a:solidFill>
              <a:latin typeface="Courier"/>
              <a:ea typeface="Courier"/>
              <a:cs typeface="Courier"/>
              <a:sym typeface="Courier"/>
            </a:endParaRPr>
          </a:p>
          <a:p>
            <a:pPr lvl="0" marL="0" indent="0">
              <a:spcBef>
                <a:spcPts val="0"/>
              </a:spcBef>
              <a:buSzTx/>
              <a:buNone/>
              <a:defRPr sz="1800"/>
            </a:pPr>
            <a:endParaRPr sz="3600">
              <a:solidFill>
                <a:srgbClr val="FFFFFF"/>
              </a:solidFill>
              <a:latin typeface="Courier"/>
              <a:ea typeface="Courier"/>
              <a:cs typeface="Courier"/>
              <a:sym typeface="Courier"/>
            </a:endParaRPr>
          </a:p>
          <a:p>
            <a:pPr lvl="0" marL="0" indent="0">
              <a:spcBef>
                <a:spcPts val="0"/>
              </a:spcBef>
              <a:buSzTx/>
              <a:buNone/>
              <a:defRPr sz="1800"/>
            </a:pPr>
            <a:r>
              <a:rPr sz="3600">
                <a:solidFill>
                  <a:srgbClr val="FFFFFF"/>
                </a:solidFill>
                <a:latin typeface="Courier"/>
                <a:ea typeface="Courier"/>
                <a:cs typeface="Courier"/>
                <a:sym typeface="Courier"/>
              </a:rPr>
              <a:t>Cookbook saved: /Users/YOU/chef-repo/chef-client-3.9.0.tar.gz</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258"/>
                                        </p:tgtEl>
                                        <p:attrNameLst>
                                          <p:attrName>style.visibility</p:attrName>
                                        </p:attrNameLst>
                                      </p:cBhvr>
                                      <p:to>
                                        <p:strVal val="visible"/>
                                      </p:to>
                                    </p:set>
                                    <p:animEffect filter="fade" transition="in">
                                      <p:cBhvr>
                                        <p:cTn id="7" dur="1000"/>
                                        <p:tgtEl>
                                          <p:spTgt spid="7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58" grpId="1"/>
    </p:bldLst>
  </p:timing>
</p:sld>
</file>

<file path=ppt/slides/slide5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266" name="Group 7266"/>
          <p:cNvGrpSpPr/>
          <p:nvPr/>
        </p:nvGrpSpPr>
        <p:grpSpPr>
          <a:xfrm>
            <a:off x="812877" y="1917700"/>
            <a:ext cx="14657237" cy="1092200"/>
            <a:chOff x="0" y="0"/>
            <a:chExt cx="14657235" cy="1092200"/>
          </a:xfrm>
        </p:grpSpPr>
        <p:sp>
          <p:nvSpPr>
            <p:cNvPr id="7264" name="Shape 7264"/>
            <p:cNvSpPr/>
            <p:nvPr/>
          </p:nvSpPr>
          <p:spPr>
            <a:xfrm>
              <a:off x="-1" y="0"/>
              <a:ext cx="14657237" cy="1092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200">
                  <a:solidFill>
                    <a:srgbClr val="FFFFFF"/>
                  </a:solidFill>
                  <a:latin typeface="Courier"/>
                  <a:ea typeface="Courier"/>
                  <a:cs typeface="Courier"/>
                  <a:sym typeface="Courier"/>
                </a:defRPr>
              </a:pPr>
            </a:p>
          </p:txBody>
        </p:sp>
        <p:sp>
          <p:nvSpPr>
            <p:cNvPr id="7265" name="Shape 7265"/>
            <p:cNvSpPr/>
            <p:nvPr/>
          </p:nvSpPr>
          <p:spPr>
            <a:xfrm>
              <a:off x="-1" y="76200"/>
              <a:ext cx="146572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3200">
                  <a:solidFill>
                    <a:srgbClr val="FFFFFF"/>
                  </a:solidFill>
                  <a:latin typeface="Courier"/>
                  <a:ea typeface="Courier"/>
                  <a:cs typeface="Courier"/>
                  <a:sym typeface="Courier"/>
                </a:rPr>
                <a:t>PS\&gt; tar -zxvf chef-client-3.9.0.tar.gz</a:t>
              </a:r>
              <a:r>
                <a:rPr sz="3200">
                  <a:solidFill>
                    <a:srgbClr val="00FF00"/>
                  </a:solidFill>
                  <a:latin typeface="Courier"/>
                  <a:ea typeface="Courier"/>
                  <a:cs typeface="Courier"/>
                  <a:sym typeface="Courier"/>
                </a:rPr>
                <a:t> </a:t>
              </a:r>
              <a:r>
                <a:rPr sz="3200">
                  <a:solidFill>
                    <a:srgbClr val="FFFFFF"/>
                  </a:solidFill>
                  <a:latin typeface="Courier"/>
                  <a:ea typeface="Courier"/>
                  <a:cs typeface="Courier"/>
                  <a:sym typeface="Courier"/>
                </a:rPr>
                <a:t>-C cookbooks\</a:t>
              </a:r>
            </a:p>
          </p:txBody>
        </p:sp>
      </p:grpSp>
      <p:sp>
        <p:nvSpPr>
          <p:cNvPr id="7267" name="Shape 7267"/>
          <p:cNvSpPr/>
          <p:nvPr>
            <p:ph type="body" idx="1"/>
          </p:nvPr>
        </p:nvSpPr>
        <p:spPr>
          <a:xfrm>
            <a:off x="800271" y="3200398"/>
            <a:ext cx="14657235" cy="54102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905255">
              <a:spcBef>
                <a:spcPts val="0"/>
              </a:spcBef>
              <a:buSzTx/>
              <a:buNone/>
              <a:defRPr sz="1800"/>
            </a:pPr>
            <a:r>
              <a:rPr sz="1300">
                <a:solidFill>
                  <a:srgbClr val="FFFFFF"/>
                </a:solidFill>
                <a:latin typeface="Courier"/>
                <a:ea typeface="Courier"/>
                <a:cs typeface="Courier"/>
                <a:sym typeface="Courier"/>
              </a:rPr>
              <a:t>x chef-client/</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chef-client/attributes/</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chef-client/CHANGELOG.md</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chef-client/CONTRIBUTING</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chef-client/LICENSE</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chef-client/metadata.json</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chef-client/metadata.rb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chef-client/README.md</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chef-client/templates/arch/</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chef-client/templates/default/</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chef-client/templates/windows/</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chef-client/templates/default/debian/</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chef-client/templates/default/redhat/</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chef-client/templates/default/solaris/</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chef-client/templates/arch/conf.d/</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chef-client/templates/arch/rc.d/</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chef-client/recipes/config.rb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chef-client/recipes/cron.rb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chef-client/recipes/default.rb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chef-client/recipes/delete_validation.rb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chef-client/recipes/service.rb</a:t>
            </a:r>
            <a:endParaRPr sz="1300">
              <a:solidFill>
                <a:srgbClr val="FFFFFF"/>
              </a:solidFill>
              <a:latin typeface="Courier"/>
              <a:ea typeface="Courier"/>
              <a:cs typeface="Courier"/>
              <a:sym typeface="Courier"/>
            </a:endParaRPr>
          </a:p>
          <a:p>
            <a:pPr lvl="0" marL="0" indent="0" defTabSz="905255">
              <a:spcBef>
                <a:spcPts val="0"/>
              </a:spcBef>
              <a:buSzTx/>
              <a:buNone/>
              <a:defRPr sz="1800"/>
            </a:pPr>
            <a:r>
              <a:rPr sz="1300">
                <a:solidFill>
                  <a:srgbClr val="FFFFFF"/>
                </a:solidFill>
                <a:latin typeface="Courier"/>
                <a:ea typeface="Courier"/>
                <a:cs typeface="Courier"/>
                <a:sym typeface="Courier"/>
              </a:rPr>
              <a:t>x chef-client/attributes/default.rb</a:t>
            </a:r>
          </a:p>
        </p:txBody>
      </p:sp>
      <p:sp>
        <p:nvSpPr>
          <p:cNvPr id="7268" name="Shape 7268"/>
          <p:cNvSpPr/>
          <p:nvPr/>
        </p:nvSpPr>
        <p:spPr>
          <a:xfrm>
            <a:off x="800176" y="616841"/>
            <a:ext cx="14657235" cy="678559"/>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48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4800">
                <a:solidFill>
                  <a:srgbClr val="FFFFFF"/>
                </a:solidFill>
                <a:effectLst>
                  <a:outerShdw sx="100000" sy="100000" kx="0" ky="0" algn="b" rotWithShape="0" blurRad="38100" dist="38100" dir="2700000">
                    <a:srgbClr val="C0C0C0"/>
                  </a:outerShdw>
                </a:effectLst>
              </a:rPr>
              <a:t>Exercise: Extract chef-client cookbook tarball</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266"/>
                                        </p:tgtEl>
                                        <p:attrNameLst>
                                          <p:attrName>style.visibility</p:attrName>
                                        </p:attrNameLst>
                                      </p:cBhvr>
                                      <p:to>
                                        <p:strVal val="visible"/>
                                      </p:to>
                                    </p:set>
                                    <p:animEffect filter="fade" transition="in">
                                      <p:cBhvr>
                                        <p:cTn id="7" dur="1000"/>
                                        <p:tgtEl>
                                          <p:spTgt spid="7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66" grpId="1"/>
    </p:bldLst>
  </p:timing>
</p:sld>
</file>

<file path=ppt/slides/slide5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2" name="Shape 727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What we just did...</a:t>
            </a:r>
          </a:p>
        </p:txBody>
      </p:sp>
      <p:sp>
        <p:nvSpPr>
          <p:cNvPr id="7273" name="Shape 7273"/>
          <p:cNvSpPr/>
          <p:nvPr>
            <p:ph type="body" idx="1"/>
          </p:nvPr>
        </p:nvSpPr>
        <p:spPr>
          <a:xfrm>
            <a:off x="800271" y="1879602"/>
            <a:ext cx="14657235" cy="6731001"/>
          </a:xfrm>
          <a:prstGeom prst="rect">
            <a:avLst/>
          </a:prstGeom>
        </p:spPr>
        <p:txBody>
          <a:bodyPr>
            <a:normAutofit fontScale="100000" lnSpcReduction="0"/>
          </a:bodyPr>
          <a:lstStyle/>
          <a:p>
            <a:pPr lvl="0" marL="864223" indent="-864223">
              <a:defRPr sz="1800"/>
            </a:pPr>
            <a:r>
              <a:rPr sz="4400"/>
              <a:t>Cookbooks are distributed as a versioned .tar.gz archive.</a:t>
            </a:r>
            <a:endParaRPr sz="4400"/>
          </a:p>
          <a:p>
            <a:pPr lvl="0" marL="864223" indent="-864223">
              <a:defRPr sz="1800"/>
            </a:pPr>
            <a:r>
              <a:rPr sz="4400"/>
              <a:t>The latest version is downloaded by default (you can specify the version).</a:t>
            </a:r>
            <a:endParaRPr sz="4400"/>
          </a:p>
          <a:p>
            <a:pPr lvl="0" marL="864223" indent="-864223">
              <a:defRPr sz="1800"/>
            </a:pPr>
            <a:r>
              <a:rPr sz="4400"/>
              <a:t>Extract the cookbook into the "cookbooks" directory with tar.</a:t>
            </a:r>
            <a:endParaRPr sz="4400"/>
          </a:p>
          <a:p>
            <a:pPr lvl="0" marL="864223" indent="-864223">
              <a:defRPr sz="1800"/>
            </a:pPr>
            <a:r>
              <a:rPr sz="4400"/>
              <a:t>Next, let's examine the contents.</a:t>
            </a:r>
          </a:p>
        </p:txBody>
      </p:sp>
    </p:spTree>
  </p:cSld>
  <p:clrMapOvr>
    <a:masterClrMapping/>
  </p:clrMapOvr>
  <p:transition spd="med" advClick="1"/>
</p:sld>
</file>

<file path=ppt/slides/slide5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7" name="Shape 7277"/>
          <p:cNvSpPr/>
          <p:nvPr>
            <p:ph type="title"/>
          </p:nvPr>
        </p:nvSpPr>
        <p:spPr>
          <a:xfrm>
            <a:off x="800271" y="177800"/>
            <a:ext cx="14657235" cy="1117600"/>
          </a:xfrm>
          <a:prstGeom prst="rect">
            <a:avLst/>
          </a:prstGeom>
        </p:spPr>
        <p:txBody>
          <a:bodyPr lIns="0" tIns="0" rIns="0" bIns="0">
            <a:normAutofit fontScale="100000" lnSpcReduction="0"/>
          </a:bodyPr>
          <a:lstStyle>
            <a:lvl1pPr>
              <a:defRPr sz="4300"/>
            </a:lvl1p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Best Practice: well written cookbooks have a README!</a:t>
            </a:r>
          </a:p>
        </p:txBody>
      </p:sp>
      <p:sp>
        <p:nvSpPr>
          <p:cNvPr id="7278" name="Shape 727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Documentation for cookbooks doesn't need to be extensive, but a README should describe some important aspects of a cookbook:</a:t>
            </a:r>
            <a:endParaRPr sz="4600"/>
          </a:p>
          <a:p>
            <a:pPr lvl="1" marL="1349614" indent="-944574">
              <a:defRPr sz="1800"/>
            </a:pPr>
            <a:r>
              <a:rPr sz="4600"/>
              <a:t>Expectations (cookbooks, platform, data)</a:t>
            </a:r>
            <a:endParaRPr sz="4600"/>
          </a:p>
          <a:p>
            <a:pPr lvl="1" marL="1349614" indent="-944574">
              <a:defRPr sz="1800"/>
            </a:pPr>
            <a:r>
              <a:rPr sz="4600"/>
              <a:t>Recipes and their purpose</a:t>
            </a:r>
            <a:endParaRPr sz="4600"/>
          </a:p>
          <a:p>
            <a:pPr lvl="1" marL="1349614" indent="-944574">
              <a:defRPr sz="1800"/>
            </a:pPr>
            <a:r>
              <a:rPr sz="4600"/>
              <a:t>LWRPs, Libraries, etc.</a:t>
            </a:r>
            <a:endParaRPr sz="4600"/>
          </a:p>
          <a:p>
            <a:pPr lvl="1" marL="1349614" indent="-944574">
              <a:defRPr sz="1800"/>
            </a:pPr>
            <a:r>
              <a:rPr sz="4600"/>
              <a:t>Usage notes</a:t>
            </a:r>
            <a:endParaRPr sz="4600"/>
          </a:p>
          <a:p>
            <a:pPr lvl="0" marL="944574" indent="-944574">
              <a:defRPr sz="1800"/>
            </a:pPr>
            <a:r>
              <a:rPr sz="4600"/>
              <a:t>Read the README first!</a:t>
            </a:r>
          </a:p>
        </p:txBody>
      </p:sp>
    </p:spTree>
  </p:cSld>
  <p:clrMapOvr>
    <a:masterClrMapping/>
  </p:clrMapOvr>
  <p:transition spd="med" advClick="1"/>
</p:sld>
</file>

<file path=ppt/slides/slide5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2" name="Shape 7282"/>
          <p:cNvSpPr/>
          <p:nvPr>
            <p:ph type="title"/>
          </p:nvPr>
        </p:nvSpPr>
        <p:spPr>
          <a:xfrm>
            <a:off x="0" y="177800"/>
            <a:ext cx="15457410"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Best Practice: This runs as Administrator!</a:t>
            </a:r>
          </a:p>
        </p:txBody>
      </p:sp>
      <p:sp>
        <p:nvSpPr>
          <p:cNvPr id="7283" name="Shape 728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So, you just downloaded source code from the internet.</a:t>
            </a:r>
            <a:endParaRPr sz="4600"/>
          </a:p>
          <a:p>
            <a:pPr lvl="0" marL="944574" indent="-944574">
              <a:defRPr sz="1800"/>
            </a:pPr>
            <a:r>
              <a:rPr sz="4600"/>
              <a:t>As root.</a:t>
            </a:r>
            <a:endParaRPr sz="4600"/>
          </a:p>
          <a:p>
            <a:pPr lvl="0" marL="944574" indent="-944574">
              <a:defRPr sz="1800"/>
            </a:pPr>
            <a:r>
              <a:rPr sz="4600"/>
              <a:t>To load in the magic machine that:</a:t>
            </a:r>
            <a:endParaRPr sz="4600"/>
          </a:p>
          <a:p>
            <a:pPr lvl="1" marL="1349614" indent="-944574">
              <a:defRPr sz="1800"/>
            </a:pPr>
            <a:r>
              <a:rPr sz="4600">
                <a:latin typeface="Arial Bold"/>
                <a:ea typeface="Arial Bold"/>
                <a:cs typeface="Arial Bold"/>
                <a:sym typeface="Arial Bold"/>
              </a:rPr>
              <a:t>Makes your computers run code</a:t>
            </a:r>
            <a:endParaRPr>
              <a:latin typeface="Arial Bold"/>
              <a:ea typeface="Arial Bold"/>
              <a:cs typeface="Arial Bold"/>
              <a:sym typeface="Arial Bold"/>
            </a:endParaRPr>
          </a:p>
          <a:p>
            <a:pPr lvl="0" marL="944574" indent="-944574">
              <a:defRPr sz="1800"/>
            </a:pPr>
            <a:r>
              <a:rPr sz="4600"/>
              <a:t>Read the </a:t>
            </a:r>
            <a:r>
              <a:rPr i="1" sz="4600"/>
              <a:t>entire</a:t>
            </a:r>
            <a:r>
              <a:rPr sz="4600"/>
              <a:t> cookbook first!</a:t>
            </a:r>
          </a:p>
        </p:txBody>
      </p:sp>
    </p:spTree>
  </p:cSld>
  <p:clrMapOvr>
    <a:masterClrMapping/>
  </p:clrMapOvr>
  <p:transition spd="med" advClick="1"/>
</p:sld>
</file>

<file path=ppt/slides/slide5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87" name="Shape 7287"/>
          <p:cNvSpPr/>
          <p:nvPr>
            <p:ph type="title"/>
          </p:nvPr>
        </p:nvSpPr>
        <p:spPr>
          <a:xfrm>
            <a:off x="800271" y="177800"/>
            <a:ext cx="14657235" cy="1117600"/>
          </a:xfrm>
          <a:prstGeom prst="rect">
            <a:avLst/>
          </a:prstGeom>
        </p:spPr>
        <p:txBody>
          <a:bodyPr lIns="0" tIns="0" rIns="0" bIns="0">
            <a:normAutofit fontScale="100000" lnSpcReduction="0"/>
          </a:bodyPr>
          <a:lstStyle>
            <a:lvl1pPr>
              <a:defRPr sz="6600"/>
            </a:lvl1pPr>
          </a:lstStyle>
          <a:p>
            <a:pPr lvl="0">
              <a:defRPr sz="1800">
                <a:solidFill>
                  <a:srgbClr val="000000"/>
                </a:solidFill>
                <a:effectLst/>
              </a:defRPr>
            </a:pPr>
            <a:r>
              <a:rPr sz="6600">
                <a:solidFill>
                  <a:srgbClr val="FFFFFF"/>
                </a:solidFill>
                <a:effectLst>
                  <a:outerShdw sx="100000" sy="100000" kx="0" ky="0" algn="b" rotWithShape="0" blurRad="38100" dist="38100" dir="2700000">
                    <a:srgbClr val="C0C0C0"/>
                  </a:outerShdw>
                </a:effectLst>
              </a:rPr>
              <a:t>Examining the chef-client cookbook</a:t>
            </a:r>
          </a:p>
        </p:txBody>
      </p:sp>
      <p:sp>
        <p:nvSpPr>
          <p:cNvPr id="7288" name="Shape 728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We're going to use two recipes on the node from the chef-client cookbook.</a:t>
            </a:r>
            <a:endParaRPr sz="4600"/>
          </a:p>
          <a:p>
            <a:pPr lvl="1" marL="1349614" indent="-944574">
              <a:defRPr sz="1800"/>
            </a:pPr>
            <a:r>
              <a:rPr sz="4600"/>
              <a:t>delete_validation</a:t>
            </a:r>
            <a:endParaRPr sz="4600"/>
          </a:p>
          <a:p>
            <a:pPr lvl="1" marL="1349614" indent="-944574">
              <a:defRPr sz="1800"/>
            </a:pPr>
            <a:r>
              <a:rPr sz="4600"/>
              <a:t>service (via default)</a:t>
            </a:r>
          </a:p>
        </p:txBody>
      </p:sp>
    </p:spTree>
  </p:cSld>
  <p:clrMapOvr>
    <a:masterClrMapping/>
  </p:clrMapOvr>
  <p:transition spd="med" advClick="1"/>
</p:sld>
</file>

<file path=ppt/slides/slide5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0" name="Shape 7290"/>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291" name="Shape 7291"/>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292" name="Shape 7292"/>
          <p:cNvSpPr/>
          <p:nvPr/>
        </p:nvSpPr>
        <p:spPr>
          <a:xfrm>
            <a:off x="5048741" y="1663700"/>
            <a:ext cx="14657235" cy="6350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2700">
                <a:latin typeface="Courier"/>
                <a:ea typeface="Courier"/>
                <a:cs typeface="Courier"/>
                <a:sym typeface="Courier"/>
              </a:defRPr>
            </a:lvl1pPr>
          </a:lstStyle>
          <a:p>
            <a:pPr lvl="0">
              <a:defRPr sz="1800"/>
            </a:pPr>
            <a:r>
              <a:rPr sz="2700"/>
              <a:t>cookbooks\chef-client\recipes\delete_validation.rb</a:t>
            </a:r>
          </a:p>
        </p:txBody>
      </p:sp>
      <p:grpSp>
        <p:nvGrpSpPr>
          <p:cNvPr id="7295" name="Group 7295"/>
          <p:cNvGrpSpPr/>
          <p:nvPr/>
        </p:nvGrpSpPr>
        <p:grpSpPr>
          <a:xfrm>
            <a:off x="838298" y="2381249"/>
            <a:ext cx="14631833" cy="5238751"/>
            <a:chOff x="-1" y="0"/>
            <a:chExt cx="14631832" cy="5238750"/>
          </a:xfrm>
        </p:grpSpPr>
        <p:sp>
          <p:nvSpPr>
            <p:cNvPr id="7293" name="Shape 7293"/>
            <p:cNvSpPr/>
            <p:nvPr/>
          </p:nvSpPr>
          <p:spPr>
            <a:xfrm>
              <a:off x="-2" y="0"/>
              <a:ext cx="14631834" cy="52387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marL="342900" indent="-342900">
                <a:defRPr sz="3200">
                  <a:latin typeface="Gill Sans"/>
                  <a:ea typeface="Gill Sans"/>
                  <a:cs typeface="Gill Sans"/>
                  <a:sym typeface="Gill Sans"/>
                </a:defRPr>
              </a:pPr>
            </a:p>
          </p:txBody>
        </p:sp>
        <p:sp>
          <p:nvSpPr>
            <p:cNvPr id="7294" name="Shape 7294"/>
            <p:cNvSpPr/>
            <p:nvPr/>
          </p:nvSpPr>
          <p:spPr>
            <a:xfrm>
              <a:off x="-2" y="-1"/>
              <a:ext cx="14631834" cy="443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marL="342900" indent="-342900">
                <a:defRPr sz="1800"/>
              </a:pPr>
              <a:r>
                <a:rPr b="1" sz="2400">
                  <a:solidFill>
                    <a:srgbClr val="008000"/>
                  </a:solidFill>
                  <a:latin typeface="Consolas"/>
                  <a:ea typeface="Consolas"/>
                  <a:cs typeface="Consolas"/>
                  <a:sym typeface="Consolas"/>
                </a:rPr>
                <a:t>class </a:t>
              </a:r>
              <a:r>
                <a:rPr b="1" sz="2400">
                  <a:solidFill>
                    <a:srgbClr val="666666"/>
                  </a:solidFill>
                  <a:latin typeface="Consolas"/>
                  <a:ea typeface="Consolas"/>
                  <a:cs typeface="Consolas"/>
                  <a:sym typeface="Consolas"/>
                </a:rPr>
                <a:t>::</a:t>
              </a:r>
              <a:r>
                <a:rPr b="1" sz="2400">
                  <a:solidFill>
                    <a:srgbClr val="19177C"/>
                  </a:solidFill>
                  <a:latin typeface="Consolas"/>
                  <a:ea typeface="Consolas"/>
                  <a:cs typeface="Consolas"/>
                  <a:sym typeface="Consolas"/>
                </a:rPr>
                <a:t>Chef::Recipe</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a:t>
              </a:r>
              <a:r>
                <a:rPr sz="2400">
                  <a:solidFill>
                    <a:srgbClr val="008000"/>
                  </a:solidFill>
                  <a:latin typeface="Consolas"/>
                  <a:ea typeface="Consolas"/>
                  <a:cs typeface="Consolas"/>
                  <a:sym typeface="Consolas"/>
                </a:rPr>
                <a:t>include </a:t>
              </a:r>
              <a:r>
                <a:rPr sz="2400">
                  <a:solidFill>
                    <a:srgbClr val="666666"/>
                  </a:solidFill>
                  <a:latin typeface="Consolas"/>
                  <a:ea typeface="Consolas"/>
                  <a:cs typeface="Consolas"/>
                  <a:sym typeface="Consolas"/>
                </a:rPr>
                <a:t>::</a:t>
              </a:r>
              <a:r>
                <a:rPr sz="2400">
                  <a:solidFill>
                    <a:srgbClr val="19177C"/>
                  </a:solidFill>
                  <a:latin typeface="Consolas"/>
                  <a:ea typeface="Consolas"/>
                  <a:cs typeface="Consolas"/>
                  <a:sym typeface="Consolas"/>
                </a:rPr>
                <a:t>Opscode::ChefClient</a:t>
              </a:r>
              <a:r>
                <a:rPr sz="2400">
                  <a:solidFill>
                    <a:srgbClr val="666666"/>
                  </a:solidFill>
                  <a:latin typeface="Consolas"/>
                  <a:ea typeface="Consolas"/>
                  <a:cs typeface="Consolas"/>
                  <a:sym typeface="Consolas"/>
                </a:rPr>
                <a:t>::</a:t>
              </a:r>
              <a:r>
                <a:rPr sz="2400">
                  <a:solidFill>
                    <a:srgbClr val="880000"/>
                  </a:solidFill>
                  <a:latin typeface="Consolas"/>
                  <a:ea typeface="Consolas"/>
                  <a:cs typeface="Consolas"/>
                  <a:sym typeface="Consolas"/>
                </a:rPr>
                <a:t>Helpers</a:t>
              </a:r>
              <a:endParaRPr sz="3200">
                <a:latin typeface="Calibri"/>
                <a:ea typeface="Calibri"/>
                <a:cs typeface="Calibri"/>
                <a:sym typeface="Calibri"/>
              </a:endParaRPr>
            </a:p>
            <a:p>
              <a:pPr lvl="0" marL="342900" indent="-342900">
                <a:defRPr sz="1800"/>
              </a:pPr>
              <a:r>
                <a:rPr b="1" sz="2400">
                  <a:solidFill>
                    <a:srgbClr val="008000"/>
                  </a:solidFill>
                  <a:latin typeface="Consolas"/>
                  <a:ea typeface="Consolas"/>
                  <a:cs typeface="Consolas"/>
                  <a:sym typeface="Consolas"/>
                </a:rPr>
                <a:t>end</a:t>
              </a:r>
              <a:endParaRPr sz="3200">
                <a:latin typeface="Calibri"/>
                <a:ea typeface="Calibri"/>
                <a:cs typeface="Calibri"/>
                <a:sym typeface="Calibri"/>
              </a:endParaRPr>
            </a:p>
            <a:p>
              <a:pPr lvl="0" marL="342900" indent="-342900">
                <a:defRPr sz="1800"/>
              </a:pPr>
              <a:endParaRPr sz="2400">
                <a:latin typeface="Consolas"/>
                <a:ea typeface="Consolas"/>
                <a:cs typeface="Consolas"/>
                <a:sym typeface="Consolas"/>
              </a:endParaRPr>
            </a:p>
            <a:p>
              <a:pPr lvl="0" marL="342900" indent="-342900">
                <a:defRPr sz="1800"/>
              </a:pPr>
              <a:r>
                <a:rPr b="1" sz="2400">
                  <a:solidFill>
                    <a:srgbClr val="008000"/>
                  </a:solidFill>
                  <a:latin typeface="Consolas"/>
                  <a:ea typeface="Consolas"/>
                  <a:cs typeface="Consolas"/>
                  <a:sym typeface="Consolas"/>
                </a:rPr>
                <a:t>unless chef_server?</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file </a:t>
              </a:r>
              <a:r>
                <a:rPr sz="2400">
                  <a:solidFill>
                    <a:srgbClr val="19177C"/>
                  </a:solidFill>
                  <a:latin typeface="Consolas"/>
                  <a:ea typeface="Consolas"/>
                  <a:cs typeface="Consolas"/>
                  <a:sym typeface="Consolas"/>
                </a:rPr>
                <a:t>Chef::Config</a:t>
              </a:r>
              <a:r>
                <a:rPr sz="2400">
                  <a:solidFill>
                    <a:srgbClr val="666666"/>
                  </a:solidFill>
                  <a:latin typeface="Consolas"/>
                  <a:ea typeface="Consolas"/>
                  <a:cs typeface="Consolas"/>
                  <a:sym typeface="Consolas"/>
                </a:rPr>
                <a:t>[</a:t>
              </a:r>
              <a:r>
                <a:rPr sz="2400">
                  <a:solidFill>
                    <a:srgbClr val="19177C"/>
                  </a:solidFill>
                  <a:latin typeface="Consolas"/>
                  <a:ea typeface="Consolas"/>
                  <a:cs typeface="Consolas"/>
                  <a:sym typeface="Consolas"/>
                </a:rPr>
                <a:t>:validation_key</a:t>
              </a:r>
              <a:r>
                <a:rPr sz="2400">
                  <a:solidFill>
                    <a:srgbClr val="666666"/>
                  </a:solidFill>
                  <a:latin typeface="Consolas"/>
                  <a:ea typeface="Consolas"/>
                  <a:cs typeface="Consolas"/>
                  <a:sym typeface="Consolas"/>
                </a:rPr>
                <a:t>] </a:t>
              </a:r>
              <a:r>
                <a:rPr b="1" sz="2400">
                  <a:solidFill>
                    <a:srgbClr val="008000"/>
                  </a:solidFill>
                  <a:latin typeface="Consolas"/>
                  <a:ea typeface="Consolas"/>
                  <a:cs typeface="Consolas"/>
                  <a:sym typeface="Consolas"/>
                </a:rPr>
                <a:t>do</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action </a:t>
              </a:r>
              <a:r>
                <a:rPr sz="2400">
                  <a:solidFill>
                    <a:srgbClr val="19177C"/>
                  </a:solidFill>
                  <a:latin typeface="Consolas"/>
                  <a:ea typeface="Consolas"/>
                  <a:cs typeface="Consolas"/>
                  <a:sym typeface="Consolas"/>
                </a:rPr>
                <a:t>:delete</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backup </a:t>
              </a:r>
              <a:r>
                <a:rPr sz="2400">
                  <a:solidFill>
                    <a:srgbClr val="008000"/>
                  </a:solidFill>
                  <a:latin typeface="Consolas"/>
                  <a:ea typeface="Consolas"/>
                  <a:cs typeface="Consolas"/>
                  <a:sym typeface="Consolas"/>
                </a:rPr>
                <a:t>false</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only_if { </a:t>
              </a:r>
              <a:r>
                <a:rPr sz="2400">
                  <a:solidFill>
                    <a:srgbClr val="666666"/>
                  </a:solidFill>
                  <a:latin typeface="Consolas"/>
                  <a:ea typeface="Consolas"/>
                  <a:cs typeface="Consolas"/>
                  <a:sym typeface="Consolas"/>
                </a:rPr>
                <a:t>::</a:t>
              </a:r>
              <a:r>
                <a:rPr sz="2400">
                  <a:solidFill>
                    <a:srgbClr val="880000"/>
                  </a:solidFill>
                  <a:latin typeface="Consolas"/>
                  <a:ea typeface="Consolas"/>
                  <a:cs typeface="Consolas"/>
                  <a:sym typeface="Consolas"/>
                </a:rPr>
                <a:t>File</a:t>
              </a:r>
              <a:r>
                <a:rPr sz="2400">
                  <a:solidFill>
                    <a:srgbClr val="666666"/>
                  </a:solidFill>
                  <a:latin typeface="Consolas"/>
                  <a:ea typeface="Consolas"/>
                  <a:cs typeface="Consolas"/>
                  <a:sym typeface="Consolas"/>
                </a:rPr>
                <a:t>.exists?(</a:t>
              </a:r>
              <a:r>
                <a:rPr sz="2400">
                  <a:solidFill>
                    <a:srgbClr val="19177C"/>
                  </a:solidFill>
                  <a:latin typeface="Consolas"/>
                  <a:ea typeface="Consolas"/>
                  <a:cs typeface="Consolas"/>
                  <a:sym typeface="Consolas"/>
                </a:rPr>
                <a:t>Chef::Config</a:t>
              </a:r>
              <a:r>
                <a:rPr sz="2400">
                  <a:solidFill>
                    <a:srgbClr val="666666"/>
                  </a:solidFill>
                  <a:latin typeface="Consolas"/>
                  <a:ea typeface="Consolas"/>
                  <a:cs typeface="Consolas"/>
                  <a:sym typeface="Consolas"/>
                </a:rPr>
                <a:t>[</a:t>
              </a:r>
              <a:r>
                <a:rPr sz="2400">
                  <a:solidFill>
                    <a:srgbClr val="19177C"/>
                  </a:solidFill>
                  <a:latin typeface="Consolas"/>
                  <a:ea typeface="Consolas"/>
                  <a:cs typeface="Consolas"/>
                  <a:sym typeface="Consolas"/>
                </a:rPr>
                <a:t>:client_key</a:t>
              </a:r>
              <a:r>
                <a:rPr sz="2400">
                  <a:solidFill>
                    <a:srgbClr val="666666"/>
                  </a:solidFill>
                  <a:latin typeface="Consolas"/>
                  <a:ea typeface="Consolas"/>
                  <a:cs typeface="Consolas"/>
                  <a:sym typeface="Consolas"/>
                </a:rPr>
                <a:t>]) }</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  </a:t>
              </a:r>
              <a:r>
                <a:rPr b="1" sz="2400">
                  <a:solidFill>
                    <a:srgbClr val="008000"/>
                  </a:solidFill>
                  <a:latin typeface="Consolas"/>
                  <a:ea typeface="Consolas"/>
                  <a:cs typeface="Consolas"/>
                  <a:sym typeface="Consolas"/>
                </a:rPr>
                <a:t>end</a:t>
              </a:r>
              <a:endParaRPr sz="3200">
                <a:latin typeface="Calibri"/>
                <a:ea typeface="Calibri"/>
                <a:cs typeface="Calibri"/>
                <a:sym typeface="Calibri"/>
              </a:endParaRPr>
            </a:p>
            <a:p>
              <a:pPr lvl="0" marL="342900" indent="-342900">
                <a:defRPr sz="1800"/>
              </a:pPr>
              <a:r>
                <a:rPr b="1" sz="2400">
                  <a:solidFill>
                    <a:srgbClr val="008000"/>
                  </a:solidFill>
                  <a:latin typeface="Consolas"/>
                  <a:ea typeface="Consolas"/>
                  <a:cs typeface="Consolas"/>
                  <a:sym typeface="Consolas"/>
                </a:rPr>
                <a:t>end</a:t>
              </a:r>
            </a:p>
          </p:txBody>
        </p:sp>
      </p:grpSp>
      <p:sp>
        <p:nvSpPr>
          <p:cNvPr id="7296" name="Shape 7296"/>
          <p:cNvSpPr/>
          <p:nvPr>
            <p:ph type="title"/>
          </p:nvPr>
        </p:nvSpPr>
        <p:spPr>
          <a:xfrm>
            <a:off x="800271" y="177800"/>
            <a:ext cx="14657235" cy="1117600"/>
          </a:xfrm>
          <a:prstGeom prst="rect">
            <a:avLst/>
          </a:prstGeom>
        </p:spPr>
        <p:txBody>
          <a:bodyPr lIns="0" tIns="0" rIns="0" bIns="0">
            <a:normAutofit fontScale="100000" lnSpcReduction="0"/>
          </a:bodyPr>
          <a:lstStyle>
            <a:lvl1pPr>
              <a:defRPr sz="4300"/>
            </a:lvl1pPr>
          </a:lstStyle>
          <a:p>
            <a:pPr lvl="0">
              <a:defRPr sz="1800">
                <a:solidFill>
                  <a:srgbClr val="000000"/>
                </a:solidFill>
                <a:effectLst/>
              </a:defRPr>
            </a:pPr>
            <a:r>
              <a:rPr sz="4300">
                <a:solidFill>
                  <a:srgbClr val="FFFFFF"/>
                </a:solidFill>
                <a:effectLst>
                  <a:outerShdw sx="100000" sy="100000" kx="0" ky="0" algn="b" rotWithShape="0" blurRad="38100" dist="38100" dir="2700000">
                    <a:srgbClr val="C0C0C0"/>
                  </a:outerShdw>
                </a:effectLst>
              </a:rPr>
              <a:t>Exercise: View the chef-client::delete_validation recipe</a:t>
            </a:r>
          </a:p>
        </p:txBody>
      </p:sp>
      <p:sp>
        <p:nvSpPr>
          <p:cNvPr id="7297" name="Shape 7297"/>
          <p:cNvSpPr/>
          <p:nvPr/>
        </p:nvSpPr>
        <p:spPr>
          <a:xfrm flipH="1" rot="10800000">
            <a:off x="863703" y="3865447"/>
            <a:ext cx="14593725" cy="2873631"/>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92" grpId="1"/>
    </p:bldLst>
  </p:timing>
</p:sld>
</file>

<file path=ppt/slides/slide5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01" name="Shape 7301"/>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302" name="Shape 7302"/>
          <p:cNvSpPr/>
          <p:nvPr/>
        </p:nvSpPr>
        <p:spPr>
          <a:xfrm>
            <a:off x="6642748" y="65150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303" name="Shape 7303"/>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roles\base.rb</a:t>
            </a:r>
          </a:p>
        </p:txBody>
      </p:sp>
      <p:grpSp>
        <p:nvGrpSpPr>
          <p:cNvPr id="7306" name="Group 7306"/>
          <p:cNvGrpSpPr/>
          <p:nvPr/>
        </p:nvGrpSpPr>
        <p:grpSpPr>
          <a:xfrm>
            <a:off x="838298" y="2381249"/>
            <a:ext cx="14631833" cy="4038601"/>
            <a:chOff x="-1" y="0"/>
            <a:chExt cx="14631832" cy="4038600"/>
          </a:xfrm>
        </p:grpSpPr>
        <p:sp>
          <p:nvSpPr>
            <p:cNvPr id="7304" name="Shape 7304"/>
            <p:cNvSpPr/>
            <p:nvPr/>
          </p:nvSpPr>
          <p:spPr>
            <a:xfrm>
              <a:off x="-2" y="0"/>
              <a:ext cx="14631834" cy="40386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marL="342900" indent="-342900">
                <a:defRPr i="1" sz="2400">
                  <a:solidFill>
                    <a:srgbClr val="408080"/>
                  </a:solidFill>
                  <a:latin typeface="Consolas"/>
                  <a:ea typeface="Consolas"/>
                  <a:cs typeface="Consolas"/>
                  <a:sym typeface="Consolas"/>
                </a:defRPr>
              </a:pPr>
            </a:p>
          </p:txBody>
        </p:sp>
        <p:sp>
          <p:nvSpPr>
            <p:cNvPr id="7305" name="Shape 7305"/>
            <p:cNvSpPr/>
            <p:nvPr/>
          </p:nvSpPr>
          <p:spPr>
            <a:xfrm>
              <a:off x="-2" y="-1"/>
              <a:ext cx="14631834" cy="185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marL="342900" indent="-342900">
                <a:defRPr sz="1800"/>
              </a:pPr>
              <a:r>
                <a:rPr sz="2400">
                  <a:solidFill>
                    <a:srgbClr val="008000"/>
                  </a:solidFill>
                  <a:latin typeface="Consolas"/>
                  <a:ea typeface="Consolas"/>
                  <a:cs typeface="Consolas"/>
                  <a:sym typeface="Consolas"/>
                </a:rPr>
                <a:t>name </a:t>
              </a:r>
              <a:r>
                <a:rPr sz="2400">
                  <a:solidFill>
                    <a:srgbClr val="BA2121"/>
                  </a:solidFill>
                  <a:latin typeface="Consolas"/>
                  <a:ea typeface="Consolas"/>
                  <a:cs typeface="Consolas"/>
                  <a:sym typeface="Consolas"/>
                </a:rPr>
                <a:t>"base"</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description </a:t>
              </a:r>
              <a:r>
                <a:rPr sz="2400">
                  <a:solidFill>
                    <a:srgbClr val="BA2121"/>
                  </a:solidFill>
                  <a:latin typeface="Consolas"/>
                  <a:ea typeface="Consolas"/>
                  <a:cs typeface="Consolas"/>
                  <a:sym typeface="Consolas"/>
                </a:rPr>
                <a:t>"Base Server Role"</a:t>
              </a:r>
              <a:endParaRPr sz="3200">
                <a:latin typeface="Calibri"/>
                <a:ea typeface="Calibri"/>
                <a:cs typeface="Calibri"/>
                <a:sym typeface="Calibri"/>
              </a:endParaRPr>
            </a:p>
            <a:p>
              <a:pPr lvl="0" marL="342900" indent="-342900">
                <a:defRPr sz="1800"/>
              </a:pPr>
              <a:r>
                <a:rPr sz="2400">
                  <a:latin typeface="Consolas"/>
                  <a:ea typeface="Consolas"/>
                  <a:cs typeface="Consolas"/>
                  <a:sym typeface="Consolas"/>
                </a:rPr>
                <a:t>run_list </a:t>
              </a:r>
              <a:r>
                <a:rPr sz="2400">
                  <a:solidFill>
                    <a:srgbClr val="BA2121"/>
                  </a:solidFill>
                  <a:latin typeface="Consolas"/>
                  <a:ea typeface="Consolas"/>
                  <a:cs typeface="Consolas"/>
                  <a:sym typeface="Consolas"/>
                </a:rPr>
                <a:t>"recipe[chef-client::delete_validation]","recipe[hosts]", "recipe[users]"</a:t>
              </a:r>
            </a:p>
          </p:txBody>
        </p:sp>
      </p:grpSp>
      <p:sp>
        <p:nvSpPr>
          <p:cNvPr id="7307" name="Shape 7307"/>
          <p:cNvSpPr/>
          <p:nvPr>
            <p:ph type="title"/>
          </p:nvPr>
        </p:nvSpPr>
        <p:spPr>
          <a:xfrm>
            <a:off x="800271" y="177800"/>
            <a:ext cx="14657235" cy="1117600"/>
          </a:xfrm>
          <a:prstGeom prst="rect">
            <a:avLst/>
          </a:prstGeom>
        </p:spPr>
        <p:txBody>
          <a:bodyPr lIns="0" tIns="0" rIns="0" bIns="0">
            <a:normAutofit fontScale="100000" lnSpcReduction="0"/>
          </a:bodyPr>
          <a:lstStyle/>
          <a:p>
            <a:pPr lvl="0" defTabSz="740662">
              <a:defRPr sz="1800">
                <a:solidFill>
                  <a:srgbClr val="000000"/>
                </a:solidFill>
                <a:effectLst/>
              </a:defRPr>
            </a:pPr>
            <a:r>
              <a:rPr sz="3500">
                <a:solidFill>
                  <a:srgbClr val="FFFFFF"/>
                </a:solidFill>
                <a:effectLst>
                  <a:outerShdw sx="100000" sy="100000" kx="0" ky="0" algn="b" rotWithShape="0" blurRad="25400" dist="30861" dir="2700000">
                    <a:srgbClr val="C0C0C0"/>
                  </a:outerShdw>
                </a:effectLst>
              </a:rPr>
              <a:t>Exercise: </a:t>
            </a:r>
            <a:br>
              <a:rPr sz="3500">
                <a:solidFill>
                  <a:srgbClr val="FFFFFF"/>
                </a:solidFill>
                <a:effectLst>
                  <a:outerShdw sx="100000" sy="100000" kx="0" ky="0" algn="b" rotWithShape="0" blurRad="25400" dist="30861" dir="2700000">
                    <a:srgbClr val="C0C0C0"/>
                  </a:outerShdw>
                </a:effectLst>
              </a:rPr>
            </a:br>
            <a:r>
              <a:rPr sz="3500">
                <a:solidFill>
                  <a:srgbClr val="FFFFFF"/>
                </a:solidFill>
                <a:effectLst>
                  <a:outerShdw sx="100000" sy="100000" kx="0" ky="0" algn="b" rotWithShape="0" blurRad="25400" dist="30861" dir="2700000">
                    <a:srgbClr val="C0C0C0"/>
                  </a:outerShdw>
                </a:effectLst>
              </a:rPr>
              <a:t>Add chef-client::delete_validation to your base role</a:t>
            </a:r>
          </a:p>
        </p:txBody>
      </p:sp>
      <p:sp>
        <p:nvSpPr>
          <p:cNvPr id="7308" name="Shape 7308"/>
          <p:cNvSpPr/>
          <p:nvPr/>
        </p:nvSpPr>
        <p:spPr>
          <a:xfrm flipH="1" rot="10800000">
            <a:off x="838299" y="3278779"/>
            <a:ext cx="14568325" cy="43307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grpSp>
        <p:nvGrpSpPr>
          <p:cNvPr id="7311" name="Group 7311"/>
          <p:cNvGrpSpPr/>
          <p:nvPr/>
        </p:nvGrpSpPr>
        <p:grpSpPr>
          <a:xfrm>
            <a:off x="825578" y="6934200"/>
            <a:ext cx="14390510" cy="1422400"/>
            <a:chOff x="0" y="0"/>
            <a:chExt cx="14390509" cy="1422400"/>
          </a:xfrm>
        </p:grpSpPr>
        <p:sp>
          <p:nvSpPr>
            <p:cNvPr id="7309" name="Shape 7309"/>
            <p:cNvSpPr/>
            <p:nvPr/>
          </p:nvSpPr>
          <p:spPr>
            <a:xfrm>
              <a:off x="-1" y="0"/>
              <a:ext cx="14390510" cy="1422400"/>
            </a:xfrm>
            <a:prstGeom prst="rect">
              <a:avLst/>
            </a:prstGeom>
            <a:solidFill>
              <a:srgbClr val="FFFFFF"/>
            </a:solidFill>
            <a:ln w="12700" cap="flat">
              <a:noFill/>
              <a:miter lim="400000"/>
            </a:ln>
            <a:effectLst/>
          </p:spPr>
          <p:txBody>
            <a:bodyPr wrap="square" lIns="0" tIns="0" rIns="0" bIns="0" numCol="1" anchor="ctr">
              <a:noAutofit/>
            </a:bodyPr>
            <a:lstStyle/>
            <a:p>
              <a:pPr lvl="0" defTabSz="914400">
                <a:spcBef>
                  <a:spcPts val="600"/>
                </a:spcBef>
                <a:defRPr sz="4800">
                  <a:solidFill>
                    <a:srgbClr val="222320"/>
                  </a:solidFill>
                  <a:latin typeface="Arial"/>
                  <a:ea typeface="Arial"/>
                  <a:cs typeface="Arial"/>
                  <a:sym typeface="Arial"/>
                </a:defRPr>
              </a:pPr>
            </a:p>
          </p:txBody>
        </p:sp>
        <p:sp>
          <p:nvSpPr>
            <p:cNvPr id="7310" name="Shape 7310"/>
            <p:cNvSpPr/>
            <p:nvPr/>
          </p:nvSpPr>
          <p:spPr>
            <a:xfrm>
              <a:off x="-1" y="371920"/>
              <a:ext cx="14390510" cy="6785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marL="2057400" indent="-2133600" defTabSz="914400">
                <a:spcBef>
                  <a:spcPts val="600"/>
                </a:spcBef>
                <a:buClr>
                  <a:srgbClr val="D34825"/>
                </a:buClr>
                <a:buSzPct val="171000"/>
                <a:buFont typeface="Arial"/>
                <a:buChar char="•"/>
                <a:defRPr sz="1800"/>
              </a:pPr>
              <a:r>
                <a:rPr sz="4800">
                  <a:solidFill>
                    <a:srgbClr val="222320"/>
                  </a:solidFill>
                  <a:latin typeface="Arial"/>
                  <a:ea typeface="Arial"/>
                  <a:cs typeface="Arial"/>
                  <a:sym typeface="Arial"/>
                </a:rPr>
                <a:t>Add the </a:t>
              </a:r>
              <a:r>
                <a:rPr sz="4800">
                  <a:solidFill>
                    <a:srgbClr val="222320"/>
                  </a:solidFill>
                  <a:latin typeface="Arial Bold"/>
                  <a:ea typeface="Arial Bold"/>
                  <a:cs typeface="Arial Bold"/>
                  <a:sym typeface="Arial Bold"/>
                </a:rPr>
                <a:t>delete_validation</a:t>
              </a:r>
              <a:r>
                <a:rPr sz="4800">
                  <a:solidFill>
                    <a:srgbClr val="222320"/>
                  </a:solidFill>
                  <a:latin typeface="Arial"/>
                  <a:ea typeface="Arial"/>
                  <a:cs typeface="Arial"/>
                  <a:sym typeface="Arial"/>
                </a:rPr>
                <a:t> recipe</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03" grpId="1"/>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1" name="Shape 226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Roles</a:t>
            </a:r>
          </a:p>
        </p:txBody>
      </p:sp>
      <p:sp>
        <p:nvSpPr>
          <p:cNvPr id="2262" name="Shape 2262"/>
          <p:cNvSpPr/>
          <p:nvPr/>
        </p:nvSpPr>
        <p:spPr>
          <a:xfrm>
            <a:off x="5253551" y="2946400"/>
            <a:ext cx="1170103"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63" name="Shape 2263"/>
          <p:cNvSpPr/>
          <p:nvPr/>
        </p:nvSpPr>
        <p:spPr>
          <a:xfrm>
            <a:off x="8052593" y="3299878"/>
            <a:ext cx="378497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Load Balancers</a:t>
            </a:r>
          </a:p>
        </p:txBody>
      </p:sp>
      <p:sp>
        <p:nvSpPr>
          <p:cNvPr id="2264" name="Shape 2264"/>
          <p:cNvSpPr/>
          <p:nvPr/>
        </p:nvSpPr>
        <p:spPr>
          <a:xfrm>
            <a:off x="5253551" y="4286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65" name="Shape 2265"/>
          <p:cNvSpPr/>
          <p:nvPr/>
        </p:nvSpPr>
        <p:spPr>
          <a:xfrm>
            <a:off x="10984986" y="4639728"/>
            <a:ext cx="3784972"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Application Servers</a:t>
            </a:r>
          </a:p>
        </p:txBody>
      </p:sp>
      <p:sp>
        <p:nvSpPr>
          <p:cNvPr id="2266" name="Shape 2266"/>
          <p:cNvSpPr/>
          <p:nvPr/>
        </p:nvSpPr>
        <p:spPr>
          <a:xfrm>
            <a:off x="3815136" y="4286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67" name="Shape 2267"/>
          <p:cNvSpPr/>
          <p:nvPr/>
        </p:nvSpPr>
        <p:spPr>
          <a:xfrm>
            <a:off x="6785636" y="4286251"/>
            <a:ext cx="1170104"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68" name="Shape 2268"/>
          <p:cNvSpPr/>
          <p:nvPr/>
        </p:nvSpPr>
        <p:spPr>
          <a:xfrm>
            <a:off x="5277365" y="5711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69" name="Shape 2269"/>
          <p:cNvSpPr/>
          <p:nvPr/>
        </p:nvSpPr>
        <p:spPr>
          <a:xfrm>
            <a:off x="6715779" y="5711826"/>
            <a:ext cx="1170104" cy="1090615"/>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0" name="Shape 2270"/>
          <p:cNvSpPr/>
          <p:nvPr/>
        </p:nvSpPr>
        <p:spPr>
          <a:xfrm>
            <a:off x="8052593" y="6066890"/>
            <a:ext cx="4229514"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DB Cache</a:t>
            </a:r>
          </a:p>
        </p:txBody>
      </p:sp>
      <p:sp>
        <p:nvSpPr>
          <p:cNvPr id="2271" name="Shape 2271"/>
          <p:cNvSpPr/>
          <p:nvPr/>
        </p:nvSpPr>
        <p:spPr>
          <a:xfrm>
            <a:off x="6785636" y="29464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2" name="Shape 2272"/>
          <p:cNvSpPr/>
          <p:nvPr/>
        </p:nvSpPr>
        <p:spPr>
          <a:xfrm>
            <a:off x="8317724" y="4286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3" name="Shape 2273"/>
          <p:cNvSpPr/>
          <p:nvPr/>
        </p:nvSpPr>
        <p:spPr>
          <a:xfrm>
            <a:off x="9756140" y="4286251"/>
            <a:ext cx="1170103"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4" name="Shape 2274"/>
          <p:cNvSpPr/>
          <p:nvPr/>
        </p:nvSpPr>
        <p:spPr>
          <a:xfrm>
            <a:off x="5301181" y="7138988"/>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5" name="Shape 2275"/>
          <p:cNvSpPr/>
          <p:nvPr/>
        </p:nvSpPr>
        <p:spPr>
          <a:xfrm>
            <a:off x="6739596" y="7138988"/>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76" name="Shape 2276"/>
          <p:cNvSpPr/>
          <p:nvPr/>
        </p:nvSpPr>
        <p:spPr>
          <a:xfrm>
            <a:off x="8052592" y="7481354"/>
            <a:ext cx="4597851"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Database</a:t>
            </a:r>
          </a:p>
        </p:txBody>
      </p:sp>
    </p:spTree>
  </p:cSld>
  <p:clrMapOvr>
    <a:masterClrMapping/>
  </p:clrMapOvr>
  <p:transition spd="med" advClick="1"/>
</p:sld>
</file>

<file path=ppt/slides/slide5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5" name="Shape 7315"/>
          <p:cNvSpPr/>
          <p:nvPr>
            <p:ph type="title"/>
          </p:nvPr>
        </p:nvSpPr>
        <p:spPr>
          <a:xfrm>
            <a:off x="800271" y="177800"/>
            <a:ext cx="14657235" cy="1117600"/>
          </a:xfrm>
          <a:prstGeom prst="rect">
            <a:avLst/>
          </a:prstGeom>
        </p:spPr>
        <p:txBody>
          <a:bodyPr lIns="0" tIns="0" rIns="0" bIns="0">
            <a:normAutofit fontScale="100000" lnSpcReduction="0"/>
          </a:bodyPr>
          <a:lstStyle>
            <a:lvl1pPr defTabSz="905255">
              <a:defRPr sz="3500">
                <a:effectLst>
                  <a:outerShdw sx="100000" sy="100000" kx="0" ky="0" algn="b" rotWithShape="0" blurRad="38100" dist="37719"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38100" dist="37719" dir="2700000">
                    <a:srgbClr val="C0C0C0"/>
                  </a:outerShdw>
                </a:effectLst>
              </a:rPr>
              <a:t>Best Practice: Delete the validation certificate when it isn't required</a:t>
            </a:r>
          </a:p>
        </p:txBody>
      </p:sp>
      <p:sp>
        <p:nvSpPr>
          <p:cNvPr id="7316" name="Shape 731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Once Chef enters the actual run, synchronizing cookbooks, it has register its own API client with the validation certificate.</a:t>
            </a:r>
            <a:endParaRPr sz="4600"/>
          </a:p>
          <a:p>
            <a:pPr lvl="0" marL="944574" indent="-944574">
              <a:defRPr sz="1800"/>
            </a:pPr>
            <a:r>
              <a:rPr sz="4600"/>
              <a:t>That certificate is no longer required. We do this first because in case the run fails for another reason, we know at least the validation certificate is gone.</a:t>
            </a:r>
          </a:p>
        </p:txBody>
      </p:sp>
    </p:spTree>
  </p:cSld>
  <p:clrMapOvr>
    <a:masterClrMapping/>
  </p:clrMapOvr>
  <p:transition spd="med" advClick="1"/>
</p:sld>
</file>

<file path=ppt/slides/slide5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8" name="Shape 7318"/>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319" name="Shape 7319"/>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320" name="Shape 7320"/>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cookbooks\chef-client\recipes\default.rb</a:t>
            </a:r>
          </a:p>
        </p:txBody>
      </p:sp>
      <p:grpSp>
        <p:nvGrpSpPr>
          <p:cNvPr id="7323" name="Group 7323"/>
          <p:cNvGrpSpPr/>
          <p:nvPr/>
        </p:nvGrpSpPr>
        <p:grpSpPr>
          <a:xfrm>
            <a:off x="838298" y="2381249"/>
            <a:ext cx="14631833" cy="3721101"/>
            <a:chOff x="-1" y="0"/>
            <a:chExt cx="14631832" cy="3721100"/>
          </a:xfrm>
        </p:grpSpPr>
        <p:sp>
          <p:nvSpPr>
            <p:cNvPr id="7321" name="Shape 7321"/>
            <p:cNvSpPr/>
            <p:nvPr/>
          </p:nvSpPr>
          <p:spPr>
            <a:xfrm>
              <a:off x="-2" y="0"/>
              <a:ext cx="14631834" cy="372110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marL="342900" indent="-342900">
                <a:defRPr sz="3200">
                  <a:latin typeface="Gill Sans"/>
                  <a:ea typeface="Gill Sans"/>
                  <a:cs typeface="Gill Sans"/>
                  <a:sym typeface="Gill Sans"/>
                </a:defRPr>
              </a:pPr>
            </a:p>
          </p:txBody>
        </p:sp>
        <p:sp>
          <p:nvSpPr>
            <p:cNvPr id="7322" name="Shape 7322"/>
            <p:cNvSpPr/>
            <p:nvPr/>
          </p:nvSpPr>
          <p:spPr>
            <a:xfrm>
              <a:off x="-2" y="-1"/>
              <a:ext cx="14631834" cy="3695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marL="342900" indent="-342900">
                <a:defRPr sz="1800"/>
              </a:pPr>
              <a:r>
                <a:rPr i="1" sz="2400">
                  <a:solidFill>
                    <a:srgbClr val="408080"/>
                  </a:solidFill>
                  <a:latin typeface="Consolas"/>
                  <a:ea typeface="Consolas"/>
                  <a:cs typeface="Consolas"/>
                  <a:sym typeface="Consolas"/>
                </a:rPr>
                <a:t>#</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 Unless required by applicable law or agreed to in writing, software</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 distributed under the License is distributed on an "AS IS" BASIS,</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 WITHOUT WARRANTIES OR CONDITIONS OF ANY KIND, either express or implied.</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 See the License for the specific language governing permissions and</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 limitations under the License.</a:t>
              </a:r>
              <a:endParaRPr sz="3200">
                <a:latin typeface="Calibri"/>
                <a:ea typeface="Calibri"/>
                <a:cs typeface="Calibri"/>
                <a:sym typeface="Calibri"/>
              </a:endParaRPr>
            </a:p>
            <a:p>
              <a:pPr lvl="0" marL="342900" indent="-342900">
                <a:defRPr sz="1800"/>
              </a:pPr>
              <a:r>
                <a:rPr i="1" sz="2400">
                  <a:solidFill>
                    <a:srgbClr val="408080"/>
                  </a:solidFill>
                  <a:latin typeface="Consolas"/>
                  <a:ea typeface="Consolas"/>
                  <a:cs typeface="Consolas"/>
                  <a:sym typeface="Consolas"/>
                </a:rPr>
                <a:t>#</a:t>
              </a:r>
              <a:endParaRPr sz="3200">
                <a:latin typeface="Calibri"/>
                <a:ea typeface="Calibri"/>
                <a:cs typeface="Calibri"/>
                <a:sym typeface="Calibri"/>
              </a:endParaRPr>
            </a:p>
            <a:p>
              <a:pPr lvl="0" marL="342900" indent="-342900">
                <a:defRPr sz="1800"/>
              </a:pPr>
              <a:endParaRPr sz="2400">
                <a:latin typeface="Consolas"/>
                <a:ea typeface="Consolas"/>
                <a:cs typeface="Consolas"/>
                <a:sym typeface="Consolas"/>
              </a:endParaRPr>
            </a:p>
            <a:p>
              <a:pPr lvl="0" marL="342900" indent="-342900">
                <a:defRPr sz="1800"/>
              </a:pPr>
              <a:r>
                <a:rPr sz="2400">
                  <a:latin typeface="Consolas"/>
                  <a:ea typeface="Consolas"/>
                  <a:cs typeface="Consolas"/>
                  <a:sym typeface="Consolas"/>
                </a:rPr>
                <a:t>include_recipe </a:t>
              </a:r>
              <a:r>
                <a:rPr sz="2400">
                  <a:solidFill>
                    <a:srgbClr val="BA2121"/>
                  </a:solidFill>
                  <a:latin typeface="Consolas"/>
                  <a:ea typeface="Consolas"/>
                  <a:cs typeface="Consolas"/>
                  <a:sym typeface="Consolas"/>
                </a:rPr>
                <a:t>"chef-client::service"</a:t>
              </a:r>
            </a:p>
          </p:txBody>
        </p:sp>
      </p:grpSp>
      <p:sp>
        <p:nvSpPr>
          <p:cNvPr id="7324" name="Shape 7324"/>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Exercise:  View the chef-client::default recipe</a:t>
            </a:r>
          </a:p>
        </p:txBody>
      </p:sp>
      <p:sp>
        <p:nvSpPr>
          <p:cNvPr id="7325" name="Shape 7325"/>
          <p:cNvSpPr/>
          <p:nvPr/>
        </p:nvSpPr>
        <p:spPr>
          <a:xfrm flipH="1" rot="10800000">
            <a:off x="889104" y="5468258"/>
            <a:ext cx="7049190" cy="457202"/>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20" grpId="1"/>
    </p:bldLst>
  </p:timing>
</p:sld>
</file>

<file path=ppt/slides/slide5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7" name="Shape 7327"/>
          <p:cNvSpPr/>
          <p:nvPr>
            <p:ph type="title"/>
          </p:nvPr>
        </p:nvSpPr>
        <p:spPr>
          <a:xfrm>
            <a:off x="800271" y="177800"/>
            <a:ext cx="14657235" cy="1117600"/>
          </a:xfrm>
          <a:prstGeom prst="rect">
            <a:avLst/>
          </a:prstGeom>
        </p:spPr>
        <p:txBody>
          <a:bodyPr lIns="0" tIns="0" rIns="0" bIns="0">
            <a:normAutofit fontScale="100000" lnSpcReduction="0"/>
          </a:bodyPr>
          <a:lstStyle>
            <a:lvl1pPr defTabSz="795527">
              <a:defRPr sz="3800">
                <a:effectLst>
                  <a:outerShdw sx="100000" sy="100000" kx="0" ky="0" algn="b" rotWithShape="0" blurRad="38100" dist="33147" dir="2700000">
                    <a:srgbClr val="C0C0C0"/>
                  </a:outerShdw>
                </a:effectLst>
              </a:defRPr>
            </a:lvl1pPr>
          </a:lstStyle>
          <a:p>
            <a:pPr lvl="0">
              <a:defRPr sz="1800">
                <a:solidFill>
                  <a:srgbClr val="000000"/>
                </a:solidFill>
                <a:effectLst/>
              </a:defRPr>
            </a:pPr>
            <a:r>
              <a:rPr sz="3800">
                <a:solidFill>
                  <a:srgbClr val="FFFFFF"/>
                </a:solidFill>
                <a:effectLst>
                  <a:outerShdw sx="100000" sy="100000" kx="0" ky="0" algn="b" rotWithShape="0" blurRad="38100" dist="33147" dir="2700000">
                    <a:srgbClr val="C0C0C0"/>
                  </a:outerShdw>
                </a:effectLst>
              </a:rPr>
              <a:t>Best Practice: Sane defaults do "pretty much" what you expect</a:t>
            </a:r>
          </a:p>
        </p:txBody>
      </p:sp>
      <p:sp>
        <p:nvSpPr>
          <p:cNvPr id="7328" name="Shape 732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main point of the "chef-client" cookbook is managing the "chef-client" program. It is designed that it can run as a daemonized service.</a:t>
            </a:r>
            <a:endParaRPr sz="4600"/>
          </a:p>
          <a:p>
            <a:pPr lvl="0" marL="944574" indent="-944574">
              <a:defRPr sz="1800"/>
            </a:pPr>
            <a:r>
              <a:rPr sz="4600"/>
              <a:t>The least surprising thing for most users is that the default recipe starts the service.</a:t>
            </a:r>
            <a:endParaRPr sz="4600"/>
          </a:p>
          <a:p>
            <a:pPr lvl="0" marL="944574" indent="-944574">
              <a:defRPr sz="1800"/>
            </a:pPr>
            <a:r>
              <a:rPr sz="4600"/>
              <a:t>You can manage the service in a number of ways, see the cookbook's README.md.</a:t>
            </a:r>
          </a:p>
        </p:txBody>
      </p:sp>
    </p:spTree>
  </p:cSld>
  <p:clrMapOvr>
    <a:masterClrMapping/>
  </p:clrMapOvr>
  <p:transition spd="med" advClick="1"/>
</p:sld>
</file>

<file path=ppt/slides/slide5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32" name="Group 7332"/>
          <p:cNvGrpSpPr/>
          <p:nvPr/>
        </p:nvGrpSpPr>
        <p:grpSpPr>
          <a:xfrm>
            <a:off x="4508939" y="2260599"/>
            <a:ext cx="10859564" cy="6781801"/>
            <a:chOff x="0" y="0"/>
            <a:chExt cx="10859563" cy="6781800"/>
          </a:xfrm>
        </p:grpSpPr>
        <p:sp>
          <p:nvSpPr>
            <p:cNvPr id="7330" name="Shape 7330"/>
            <p:cNvSpPr/>
            <p:nvPr/>
          </p:nvSpPr>
          <p:spPr>
            <a:xfrm>
              <a:off x="-1" y="-1"/>
              <a:ext cx="10859565" cy="6578601"/>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a:defRPr b="1" sz="2000">
                  <a:solidFill>
                    <a:srgbClr val="008000"/>
                  </a:solidFill>
                  <a:latin typeface="Consolas"/>
                  <a:ea typeface="Consolas"/>
                  <a:cs typeface="Consolas"/>
                  <a:sym typeface="Consolas"/>
                </a:defRPr>
              </a:pPr>
            </a:p>
          </p:txBody>
        </p:sp>
        <p:sp>
          <p:nvSpPr>
            <p:cNvPr id="7331" name="Shape 7331"/>
            <p:cNvSpPr/>
            <p:nvPr/>
          </p:nvSpPr>
          <p:spPr>
            <a:xfrm>
              <a:off x="-1" y="0"/>
              <a:ext cx="10859565" cy="6781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a:defRPr sz="1800"/>
              </a:pPr>
              <a:r>
                <a:rPr sz="2000">
                  <a:latin typeface="Consolas"/>
                  <a:ea typeface="Consolas"/>
                  <a:cs typeface="Consolas"/>
                  <a:sym typeface="Consolas"/>
                </a:rPr>
                <a:t>supported_init_styles </a:t>
              </a:r>
              <a:r>
                <a:rPr sz="2000">
                  <a:solidFill>
                    <a:srgbClr val="666666"/>
                  </a:solidFill>
                  <a:latin typeface="Consolas"/>
                  <a:ea typeface="Consolas"/>
                  <a:cs typeface="Consolas"/>
                  <a:sym typeface="Consolas"/>
                </a:rPr>
                <a:t>= [</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'arch',</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'bluepill',</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'bsd',</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'daemontools',</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'init',</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'launchd',</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'runit',</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'smf',</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'upstart',</a:t>
              </a:r>
              <a:endParaRPr sz="4800">
                <a:latin typeface="Calibri"/>
                <a:ea typeface="Calibri"/>
                <a:cs typeface="Calibri"/>
                <a:sym typeface="Calibri"/>
              </a:endParaRPr>
            </a:p>
            <a:p>
              <a:pPr lvl="0">
                <a:defRPr sz="1800"/>
              </a:pPr>
              <a:r>
                <a:rPr sz="2000">
                  <a:latin typeface="Consolas"/>
                  <a:ea typeface="Consolas"/>
                  <a:cs typeface="Consolas"/>
                  <a:sym typeface="Consolas"/>
                </a:rPr>
                <a:t>  </a:t>
              </a:r>
              <a:r>
                <a:rPr sz="2000">
                  <a:solidFill>
                    <a:srgbClr val="BA2121"/>
                  </a:solidFill>
                  <a:latin typeface="Consolas"/>
                  <a:ea typeface="Consolas"/>
                  <a:cs typeface="Consolas"/>
                  <a:sym typeface="Consolas"/>
                </a:rPr>
                <a:t>'winsw'</a:t>
              </a:r>
              <a:endParaRPr sz="4800">
                <a:latin typeface="Calibri"/>
                <a:ea typeface="Calibri"/>
                <a:cs typeface="Calibri"/>
                <a:sym typeface="Calibri"/>
              </a:endParaRPr>
            </a:p>
            <a:p>
              <a:pPr lvl="0">
                <a:defRPr sz="1800"/>
              </a:pPr>
              <a:r>
                <a:rPr sz="2000">
                  <a:solidFill>
                    <a:srgbClr val="666666"/>
                  </a:solidFill>
                  <a:latin typeface="Consolas"/>
                  <a:ea typeface="Consolas"/>
                  <a:cs typeface="Consolas"/>
                  <a:sym typeface="Consolas"/>
                </a:rPr>
                <a:t>]</a:t>
              </a:r>
              <a:endParaRPr sz="4800">
                <a:latin typeface="Calibri"/>
                <a:ea typeface="Calibri"/>
                <a:cs typeface="Calibri"/>
                <a:sym typeface="Calibri"/>
              </a:endParaRPr>
            </a:p>
            <a:p>
              <a:pPr lvl="0">
                <a:defRPr sz="1800"/>
              </a:pPr>
              <a:r>
                <a:rPr sz="2000">
                  <a:latin typeface="Consolas"/>
                  <a:ea typeface="Consolas"/>
                  <a:cs typeface="Consolas"/>
                  <a:sym typeface="Consolas"/>
                </a:rPr>
                <a:t>init_style </a:t>
              </a:r>
              <a:r>
                <a:rPr sz="2000">
                  <a:solidFill>
                    <a:srgbClr val="666666"/>
                  </a:solidFill>
                  <a:latin typeface="Consolas"/>
                  <a:ea typeface="Consolas"/>
                  <a:cs typeface="Consolas"/>
                  <a:sym typeface="Consolas"/>
                </a:rPr>
                <a:t>= node[</a:t>
              </a:r>
              <a:r>
                <a:rPr sz="2000">
                  <a:solidFill>
                    <a:srgbClr val="BA2121"/>
                  </a:solidFill>
                  <a:latin typeface="Consolas"/>
                  <a:ea typeface="Consolas"/>
                  <a:cs typeface="Consolas"/>
                  <a:sym typeface="Consolas"/>
                </a:rPr>
                <a:t>"chef_client"</a:t>
              </a:r>
              <a:r>
                <a:rPr sz="2000">
                  <a:solidFill>
                    <a:srgbClr val="666666"/>
                  </a:solidFill>
                  <a:latin typeface="Consolas"/>
                  <a:ea typeface="Consolas"/>
                  <a:cs typeface="Consolas"/>
                  <a:sym typeface="Consolas"/>
                </a:rPr>
                <a:t>][</a:t>
              </a:r>
              <a:r>
                <a:rPr sz="2000">
                  <a:solidFill>
                    <a:srgbClr val="BA2121"/>
                  </a:solidFill>
                  <a:latin typeface="Consolas"/>
                  <a:ea typeface="Consolas"/>
                  <a:cs typeface="Consolas"/>
                  <a:sym typeface="Consolas"/>
                </a:rPr>
                <a:t>"init_style"</a:t>
              </a:r>
              <a:r>
                <a:rPr sz="2000">
                  <a:solidFill>
                    <a:srgbClr val="666666"/>
                  </a:solidFill>
                  <a:latin typeface="Consolas"/>
                  <a:ea typeface="Consolas"/>
                  <a:cs typeface="Consolas"/>
                  <a:sym typeface="Consolas"/>
                </a:rPr>
                <a:t>]</a:t>
              </a:r>
              <a:endParaRPr sz="4800">
                <a:latin typeface="Calibri"/>
                <a:ea typeface="Calibri"/>
                <a:cs typeface="Calibri"/>
                <a:sym typeface="Calibri"/>
              </a:endParaRPr>
            </a:p>
            <a:p>
              <a:pPr lvl="0">
                <a:defRPr sz="1800"/>
              </a:pPr>
              <a:endParaRPr sz="2000">
                <a:latin typeface="Consolas"/>
                <a:ea typeface="Consolas"/>
                <a:cs typeface="Consolas"/>
                <a:sym typeface="Consolas"/>
              </a:endParaRPr>
            </a:p>
            <a:p>
              <a:pPr lvl="0">
                <a:defRPr sz="1800"/>
              </a:pPr>
              <a:r>
                <a:rPr i="1" sz="2000">
                  <a:solidFill>
                    <a:srgbClr val="408080"/>
                  </a:solidFill>
                  <a:latin typeface="Consolas"/>
                  <a:ea typeface="Consolas"/>
                  <a:cs typeface="Consolas"/>
                  <a:sym typeface="Consolas"/>
                </a:rPr>
                <a:t># Services moved to recipes</a:t>
              </a:r>
              <a:endParaRPr sz="4800">
                <a:latin typeface="Calibri"/>
                <a:ea typeface="Calibri"/>
                <a:cs typeface="Calibri"/>
                <a:sym typeface="Calibri"/>
              </a:endParaRPr>
            </a:p>
            <a:p>
              <a:pPr lvl="0">
                <a:defRPr sz="1800"/>
              </a:pPr>
              <a:r>
                <a:rPr b="1" sz="2000">
                  <a:solidFill>
                    <a:srgbClr val="008000"/>
                  </a:solidFill>
                  <a:latin typeface="Consolas"/>
                  <a:ea typeface="Consolas"/>
                  <a:cs typeface="Consolas"/>
                  <a:sym typeface="Consolas"/>
                </a:rPr>
                <a:t>if supported_init_styles</a:t>
              </a:r>
              <a:r>
                <a:rPr b="1" sz="2000">
                  <a:solidFill>
                    <a:srgbClr val="666666"/>
                  </a:solidFill>
                  <a:latin typeface="Consolas"/>
                  <a:ea typeface="Consolas"/>
                  <a:cs typeface="Consolas"/>
                  <a:sym typeface="Consolas"/>
                </a:rPr>
                <a:t>.include? init_style</a:t>
              </a:r>
              <a:endParaRPr b="1" sz="2000">
                <a:solidFill>
                  <a:srgbClr val="666666"/>
                </a:solidFill>
                <a:latin typeface="Consolas"/>
                <a:ea typeface="Consolas"/>
                <a:cs typeface="Consolas"/>
                <a:sym typeface="Consolas"/>
              </a:endParaRPr>
            </a:p>
            <a:p>
              <a:pPr lvl="0">
                <a:defRPr sz="1800"/>
              </a:pPr>
              <a:r>
                <a:rPr sz="2000">
                  <a:latin typeface="Consolas"/>
                  <a:ea typeface="Consolas"/>
                  <a:cs typeface="Consolas"/>
                  <a:sym typeface="Consolas"/>
                </a:rPr>
                <a:t>  include_recipe </a:t>
              </a:r>
              <a:r>
                <a:rPr sz="2000">
                  <a:solidFill>
                    <a:srgbClr val="BA2121"/>
                  </a:solidFill>
                  <a:latin typeface="Consolas"/>
                  <a:ea typeface="Consolas"/>
                  <a:cs typeface="Consolas"/>
                  <a:sym typeface="Consolas"/>
                </a:rPr>
                <a:t>"chef-client::</a:t>
              </a:r>
              <a:r>
                <a:rPr b="1" sz="2000">
                  <a:solidFill>
                    <a:srgbClr val="BB6688"/>
                  </a:solidFill>
                  <a:latin typeface="Consolas"/>
                  <a:ea typeface="Consolas"/>
                  <a:cs typeface="Consolas"/>
                  <a:sym typeface="Consolas"/>
                </a:rPr>
                <a:t>#{init_style}</a:t>
              </a:r>
              <a:r>
                <a:rPr b="1" sz="2000">
                  <a:solidFill>
                    <a:srgbClr val="BA2121"/>
                  </a:solidFill>
                  <a:latin typeface="Consolas"/>
                  <a:ea typeface="Consolas"/>
                  <a:cs typeface="Consolas"/>
                  <a:sym typeface="Consolas"/>
                </a:rPr>
                <a:t>_service"</a:t>
              </a:r>
              <a:endParaRPr sz="4800">
                <a:latin typeface="Calibri"/>
                <a:ea typeface="Calibri"/>
                <a:cs typeface="Calibri"/>
                <a:sym typeface="Calibri"/>
              </a:endParaRPr>
            </a:p>
            <a:p>
              <a:pPr lvl="0">
                <a:defRPr sz="1800"/>
              </a:pPr>
              <a:r>
                <a:rPr b="1" sz="2000">
                  <a:solidFill>
                    <a:srgbClr val="008000"/>
                  </a:solidFill>
                  <a:latin typeface="Consolas"/>
                  <a:ea typeface="Consolas"/>
                  <a:cs typeface="Consolas"/>
                  <a:sym typeface="Consolas"/>
                </a:rPr>
                <a:t>else</a:t>
              </a:r>
              <a:endParaRPr sz="4800">
                <a:latin typeface="Calibri"/>
                <a:ea typeface="Calibri"/>
                <a:cs typeface="Calibri"/>
                <a:sym typeface="Calibri"/>
              </a:endParaRPr>
            </a:p>
            <a:p>
              <a:pPr lvl="0">
                <a:defRPr sz="1800"/>
              </a:pPr>
              <a:r>
                <a:rPr sz="2000">
                  <a:latin typeface="Consolas"/>
                  <a:ea typeface="Consolas"/>
                  <a:cs typeface="Consolas"/>
                  <a:sym typeface="Consolas"/>
                </a:rPr>
                <a:t>  log </a:t>
              </a:r>
              <a:r>
                <a:rPr sz="2000">
                  <a:solidFill>
                    <a:srgbClr val="BA2121"/>
                  </a:solidFill>
                  <a:latin typeface="Consolas"/>
                  <a:ea typeface="Consolas"/>
                  <a:cs typeface="Consolas"/>
                  <a:sym typeface="Consolas"/>
                </a:rPr>
                <a:t>"Could not determine service init style, manual intervention required to start up the chef-client service."</a:t>
              </a:r>
              <a:endParaRPr sz="4800">
                <a:latin typeface="Calibri"/>
                <a:ea typeface="Calibri"/>
                <a:cs typeface="Calibri"/>
                <a:sym typeface="Calibri"/>
              </a:endParaRPr>
            </a:p>
            <a:p>
              <a:pPr lvl="0">
                <a:defRPr sz="1800"/>
              </a:pPr>
              <a:r>
                <a:rPr b="1" sz="2000">
                  <a:solidFill>
                    <a:srgbClr val="008000"/>
                  </a:solidFill>
                  <a:latin typeface="Consolas"/>
                  <a:ea typeface="Consolas"/>
                  <a:cs typeface="Consolas"/>
                  <a:sym typeface="Consolas"/>
                </a:rPr>
                <a:t>end</a:t>
              </a:r>
            </a:p>
          </p:txBody>
        </p:sp>
      </p:grpSp>
      <p:sp>
        <p:nvSpPr>
          <p:cNvPr id="7333" name="Shape 7333"/>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334" name="Shape 7334"/>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cookbooks\chef-client\recipes\service.rb</a:t>
            </a:r>
          </a:p>
        </p:txBody>
      </p:sp>
      <p:sp>
        <p:nvSpPr>
          <p:cNvPr id="7335" name="Shape 7335"/>
          <p:cNvSpPr/>
          <p:nvPr>
            <p:ph type="title"/>
          </p:nvPr>
        </p:nvSpPr>
        <p:spPr>
          <a:xfrm>
            <a:off x="800271" y="177800"/>
            <a:ext cx="14657235" cy="1117600"/>
          </a:xfrm>
          <a:prstGeom prst="rect">
            <a:avLst/>
          </a:prstGeom>
        </p:spPr>
        <p:txBody>
          <a:bodyPr lIns="0" tIns="0" rIns="0" bIns="0">
            <a:normAutofit fontScale="100000" lnSpcReduction="0"/>
          </a:bodyPr>
          <a:lstStyle>
            <a:lvl1pPr>
              <a:defRPr sz="5300"/>
            </a:lvl1pPr>
          </a:lstStyle>
          <a:p>
            <a:pPr lvl="0">
              <a:defRPr sz="1800">
                <a:solidFill>
                  <a:srgbClr val="000000"/>
                </a:solidFill>
                <a:effectLst/>
              </a:defRPr>
            </a:pPr>
            <a:r>
              <a:rPr sz="5300">
                <a:solidFill>
                  <a:srgbClr val="FFFFFF"/>
                </a:solidFill>
                <a:effectLst>
                  <a:outerShdw sx="100000" sy="100000" kx="0" ky="0" algn="b" rotWithShape="0" blurRad="38100" dist="38100" dir="2700000">
                    <a:srgbClr val="C0C0C0"/>
                  </a:outerShdw>
                </a:effectLst>
              </a:rPr>
              <a:t>Exercise: View the chef-client::service recipe</a:t>
            </a:r>
          </a:p>
        </p:txBody>
      </p:sp>
      <p:sp>
        <p:nvSpPr>
          <p:cNvPr id="7336" name="Shape 7336"/>
          <p:cNvSpPr/>
          <p:nvPr>
            <p:ph type="body" idx="1"/>
          </p:nvPr>
        </p:nvSpPr>
        <p:spPr>
          <a:xfrm>
            <a:off x="685865" y="2413000"/>
            <a:ext cx="3784974" cy="5930900"/>
          </a:xfrm>
          <a:prstGeom prst="rect">
            <a:avLst/>
          </a:prstGeom>
          <a:solidFill>
            <a:srgbClr val="FFFFFF"/>
          </a:solidFill>
        </p:spPr>
        <p:txBody>
          <a:bodyPr>
            <a:normAutofit fontScale="100000" lnSpcReduction="0"/>
          </a:bodyPr>
          <a:lstStyle/>
          <a:p>
            <a:pPr lvl="0" marL="684392" indent="-457109">
              <a:defRPr sz="1800"/>
            </a:pPr>
            <a:r>
              <a:rPr sz="3200"/>
              <a:t>The recipe supports a number of </a:t>
            </a:r>
            <a:r>
              <a:rPr sz="3200">
                <a:latin typeface="Arial Bold"/>
                <a:ea typeface="Arial Bold"/>
                <a:cs typeface="Arial Bold"/>
                <a:sym typeface="Arial Bold"/>
              </a:rPr>
              <a:t>service</a:t>
            </a:r>
            <a:r>
              <a:rPr sz="3200"/>
              <a:t> providers and styles.</a:t>
            </a:r>
            <a:endParaRPr sz="3200"/>
          </a:p>
          <a:p>
            <a:pPr lvl="0" marL="684392" indent="-457109">
              <a:defRPr sz="1800"/>
            </a:pPr>
            <a:r>
              <a:rPr sz="3200"/>
              <a:t>It works on a lot of </a:t>
            </a:r>
            <a:r>
              <a:rPr sz="3200">
                <a:latin typeface="Arial Bold"/>
                <a:ea typeface="Arial Bold"/>
                <a:cs typeface="Arial Bold"/>
                <a:sym typeface="Arial Bold"/>
              </a:rPr>
              <a:t>platforms</a:t>
            </a:r>
            <a:r>
              <a:rPr sz="3200"/>
              <a:t>.</a:t>
            </a:r>
            <a:endParaRPr sz="3200"/>
          </a:p>
          <a:p>
            <a:pPr lvl="0" marL="684392" indent="-457109">
              <a:defRPr sz="1800"/>
            </a:pPr>
            <a:r>
              <a:rPr sz="3200"/>
              <a:t>Everything is controllable through </a:t>
            </a:r>
            <a:r>
              <a:rPr sz="3200">
                <a:latin typeface="Arial Bold"/>
                <a:ea typeface="Arial Bold"/>
                <a:cs typeface="Arial Bold"/>
                <a:sym typeface="Arial Bold"/>
              </a:rPr>
              <a:t>attributes</a:t>
            </a:r>
            <a:r>
              <a:rPr sz="3200"/>
              <a:t>.</a:t>
            </a:r>
          </a:p>
        </p:txBody>
      </p:sp>
    </p:spTree>
  </p:cSld>
  <p:clrMapOvr>
    <a:masterClrMapping/>
  </p:clrMapOvr>
  <p:transition spd="med" advClick="1"/>
</p:sld>
</file>

<file path=ppt/slides/slide5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0" name="Shape 7340"/>
          <p:cNvSpPr/>
          <p:nvPr>
            <p:ph type="title"/>
          </p:nvPr>
        </p:nvSpPr>
        <p:spPr>
          <a:xfrm>
            <a:off x="800271" y="177800"/>
            <a:ext cx="14657235" cy="1117600"/>
          </a:xfrm>
          <a:prstGeom prst="rect">
            <a:avLst/>
          </a:prstGeom>
        </p:spPr>
        <p:txBody>
          <a:bodyPr lIns="0" tIns="0" rIns="0" bIns="0">
            <a:normAutofit fontScale="100000" lnSpcReduction="0"/>
          </a:bodyPr>
          <a:lstStyle>
            <a:lvl1pPr defTabSz="740662">
              <a:defRPr sz="3500">
                <a:effectLst>
                  <a:outerShdw sx="100000" sy="100000" kx="0" ky="0" algn="b" rotWithShape="0" blurRad="25400" dist="30861" dir="2700000">
                    <a:srgbClr val="C0C0C0"/>
                  </a:outerShdw>
                </a:effectLst>
              </a:defRPr>
            </a:lvl1pPr>
          </a:lstStyle>
          <a:p>
            <a:pPr lvl="0">
              <a:defRPr sz="1800">
                <a:solidFill>
                  <a:srgbClr val="000000"/>
                </a:solidFill>
                <a:effectLst/>
              </a:defRPr>
            </a:pPr>
            <a:r>
              <a:rPr sz="3500">
                <a:solidFill>
                  <a:srgbClr val="FFFFFF"/>
                </a:solidFill>
                <a:effectLst>
                  <a:outerShdw sx="100000" sy="100000" kx="0" ky="0" algn="b" rotWithShape="0" blurRad="25400" dist="30861" dir="2700000">
                    <a:srgbClr val="C0C0C0"/>
                  </a:outerShdw>
                </a:effectLst>
              </a:rPr>
              <a:t>Best Practice: Well-written cookbooks change behavior based on attributes</a:t>
            </a:r>
          </a:p>
        </p:txBody>
      </p:sp>
      <p:sp>
        <p:nvSpPr>
          <p:cNvPr id="7341" name="Shape 734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Ideally, you don't have to modify the contents of a cookbook to use it for your specific use case.</a:t>
            </a:r>
            <a:endParaRPr sz="4600"/>
          </a:p>
          <a:p>
            <a:pPr lvl="0" marL="944574" indent="-944574">
              <a:defRPr sz="1800"/>
            </a:pPr>
            <a:r>
              <a:rPr sz="4600"/>
              <a:t>Look at the attributes directory for things you can override through roles to affect behavior of the cookbook.</a:t>
            </a:r>
            <a:endParaRPr sz="4600"/>
          </a:p>
          <a:p>
            <a:pPr lvl="0" marL="944574" indent="-944574">
              <a:defRPr sz="1800"/>
            </a:pPr>
            <a:r>
              <a:rPr sz="4600"/>
              <a:t>Of course, well written cookbooks have sane defaults, and a README to describe all this.</a:t>
            </a:r>
          </a:p>
        </p:txBody>
      </p:sp>
    </p:spTree>
  </p:cSld>
  <p:clrMapOvr>
    <a:masterClrMapping/>
  </p:clrMapOvr>
  <p:transition spd="med" advClick="1"/>
</p:sld>
</file>

<file path=ppt/slides/slide5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3" name="Shape 7343"/>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Upload the chef-client cookbook</a:t>
            </a:r>
          </a:p>
        </p:txBody>
      </p:sp>
      <p:grpSp>
        <p:nvGrpSpPr>
          <p:cNvPr id="7346" name="Group 7346"/>
          <p:cNvGrpSpPr/>
          <p:nvPr/>
        </p:nvGrpSpPr>
        <p:grpSpPr>
          <a:xfrm>
            <a:off x="800176" y="3717469"/>
            <a:ext cx="14606430" cy="4512131"/>
            <a:chOff x="0" y="0"/>
            <a:chExt cx="14606429" cy="4512130"/>
          </a:xfrm>
        </p:grpSpPr>
        <p:sp>
          <p:nvSpPr>
            <p:cNvPr id="7344" name="Shape 7344"/>
            <p:cNvSpPr/>
            <p:nvPr/>
          </p:nvSpPr>
          <p:spPr>
            <a:xfrm>
              <a:off x="-1" y="-1"/>
              <a:ext cx="14606430" cy="451213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45" name="Shape 7345"/>
            <p:cNvSpPr/>
            <p:nvPr/>
          </p:nvSpPr>
          <p:spPr>
            <a:xfrm>
              <a:off x="-1" y="1290864"/>
              <a:ext cx="14606430"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Uploading chef-client    [3.3.2]</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Cookbook chef-client depends on cookbook 'cron' version '&gt;= 1.2.0',</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which is not currently being uploaded and cannot be found on the server.</a:t>
              </a:r>
            </a:p>
          </p:txBody>
        </p:sp>
      </p:grpSp>
      <p:sp>
        <p:nvSpPr>
          <p:cNvPr id="7347" name="Shape 7347"/>
          <p:cNvSpPr/>
          <p:nvPr/>
        </p:nvSpPr>
        <p:spPr>
          <a:xfrm>
            <a:off x="2690298" y="3708241"/>
            <a:ext cx="11139121" cy="448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b="1" sz="28800">
                <a:solidFill>
                  <a:srgbClr val="D90B00"/>
                </a:solidFill>
                <a:latin typeface="American Typewriter"/>
                <a:ea typeface="American Typewriter"/>
                <a:cs typeface="American Typewriter"/>
                <a:sym typeface="American Typewriter"/>
              </a:defRPr>
            </a:lvl1pPr>
          </a:lstStyle>
          <a:p>
            <a:pPr lvl="0">
              <a:defRPr b="0" sz="1800">
                <a:solidFill>
                  <a:srgbClr val="000000"/>
                </a:solidFill>
              </a:defRPr>
            </a:pPr>
            <a:r>
              <a:rPr b="1" sz="28800">
                <a:solidFill>
                  <a:srgbClr val="D90B00"/>
                </a:solidFill>
              </a:rPr>
              <a:t>FAIL!</a:t>
            </a:r>
          </a:p>
        </p:txBody>
      </p:sp>
      <p:grpSp>
        <p:nvGrpSpPr>
          <p:cNvPr id="7350" name="Group 7350"/>
          <p:cNvGrpSpPr/>
          <p:nvPr/>
        </p:nvGrpSpPr>
        <p:grpSpPr>
          <a:xfrm>
            <a:off x="812877" y="1854200"/>
            <a:ext cx="14657237" cy="1219200"/>
            <a:chOff x="0" y="0"/>
            <a:chExt cx="14657235" cy="1219200"/>
          </a:xfrm>
        </p:grpSpPr>
        <p:sp>
          <p:nvSpPr>
            <p:cNvPr id="7348" name="Shape 734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49" name="Shape 734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chef-client</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50"/>
                                        </p:tgtEl>
                                        <p:attrNameLst>
                                          <p:attrName>style.visibility</p:attrName>
                                        </p:attrNameLst>
                                      </p:cBhvr>
                                      <p:to>
                                        <p:strVal val="visible"/>
                                      </p:to>
                                    </p:set>
                                    <p:animEffect filter="fade" transition="in">
                                      <p:cBhvr>
                                        <p:cTn id="7" dur="1000"/>
                                        <p:tgtEl>
                                          <p:spTgt spid="7350"/>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8" presetID="22" grpId="2" fill="hold">
                                  <p:stCondLst>
                                    <p:cond delay="0"/>
                                  </p:stCondLst>
                                  <p:iterate type="el" backwards="0">
                                    <p:tmAbs val="0"/>
                                  </p:iterate>
                                  <p:childTnLst>
                                    <p:set>
                                      <p:cBhvr>
                                        <p:cTn id="11" fill="hold"/>
                                        <p:tgtEl>
                                          <p:spTgt spid="7346"/>
                                        </p:tgtEl>
                                        <p:attrNameLst>
                                          <p:attrName>style.visibility</p:attrName>
                                        </p:attrNameLst>
                                      </p:cBhvr>
                                      <p:to>
                                        <p:strVal val="visible"/>
                                      </p:to>
                                    </p:set>
                                    <p:animEffect filter="wipe(left)" transition="in">
                                      <p:cBhvr>
                                        <p:cTn id="12" dur="500"/>
                                        <p:tgtEl>
                                          <p:spTgt spid="7346"/>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3" fill="hold">
                                  <p:stCondLst>
                                    <p:cond delay="0"/>
                                  </p:stCondLst>
                                  <p:iterate type="el" backwards="0">
                                    <p:tmAbs val="0"/>
                                  </p:iterate>
                                  <p:childTnLst>
                                    <p:set>
                                      <p:cBhvr>
                                        <p:cTn id="16" fill="hold"/>
                                        <p:tgtEl>
                                          <p:spTgt spid="7347"/>
                                        </p:tgtEl>
                                        <p:attrNameLst>
                                          <p:attrName>style.visibility</p:attrName>
                                        </p:attrNameLst>
                                      </p:cBhvr>
                                      <p:to>
                                        <p:strVal val="visible"/>
                                      </p:to>
                                    </p:set>
                                    <p:animEffect filter="fade" transition="in">
                                      <p:cBhvr>
                                        <p:cTn id="17" dur="75"/>
                                        <p:tgtEl>
                                          <p:spTgt spid="7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50" grpId="1"/>
      <p:bldP build="whole" bldLvl="1" animBg="1" rev="0" advAuto="0" spid="7346" grpId="2"/>
      <p:bldP build="whole" bldLvl="1" animBg="1" rev="0" advAuto="0" spid="7347" grpId="3"/>
    </p:bldLst>
  </p:timing>
</p:sld>
</file>

<file path=ppt/slides/slide5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56" name="Group 7356"/>
          <p:cNvGrpSpPr/>
          <p:nvPr/>
        </p:nvGrpSpPr>
        <p:grpSpPr>
          <a:xfrm>
            <a:off x="812877" y="1854200"/>
            <a:ext cx="14657237" cy="1219200"/>
            <a:chOff x="0" y="0"/>
            <a:chExt cx="14657235" cy="1219200"/>
          </a:xfrm>
        </p:grpSpPr>
        <p:sp>
          <p:nvSpPr>
            <p:cNvPr id="7354" name="Shape 7354"/>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55" name="Shape 7355"/>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site download cron</a:t>
              </a:r>
            </a:p>
          </p:txBody>
        </p:sp>
      </p:grpSp>
      <p:sp>
        <p:nvSpPr>
          <p:cNvPr id="7357" name="Shape 7357"/>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Exercise: Download the cron cookbook</a:t>
            </a:r>
          </a:p>
        </p:txBody>
      </p:sp>
      <p:grpSp>
        <p:nvGrpSpPr>
          <p:cNvPr id="7360" name="Group 7360"/>
          <p:cNvGrpSpPr/>
          <p:nvPr/>
        </p:nvGrpSpPr>
        <p:grpSpPr>
          <a:xfrm>
            <a:off x="825593" y="3657600"/>
            <a:ext cx="14606430" cy="5168900"/>
            <a:chOff x="0" y="0"/>
            <a:chExt cx="14606429" cy="5168900"/>
          </a:xfrm>
        </p:grpSpPr>
        <p:sp>
          <p:nvSpPr>
            <p:cNvPr id="7358" name="Shape 7358"/>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500">
                  <a:solidFill>
                    <a:srgbClr val="FFFFFF"/>
                  </a:solidFill>
                  <a:latin typeface="Courier"/>
                  <a:ea typeface="Courier"/>
                  <a:cs typeface="Courier"/>
                  <a:sym typeface="Courier"/>
                </a:defRPr>
              </a:pPr>
            </a:p>
          </p:txBody>
        </p:sp>
        <p:sp>
          <p:nvSpPr>
            <p:cNvPr id="7359" name="Shape 7359"/>
            <p:cNvSpPr/>
            <p:nvPr/>
          </p:nvSpPr>
          <p:spPr>
            <a:xfrm>
              <a:off x="-1" y="1289049"/>
              <a:ext cx="14606430" cy="2590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3500">
                  <a:solidFill>
                    <a:srgbClr val="FFFFFF"/>
                  </a:solidFill>
                  <a:latin typeface="Courier"/>
                  <a:ea typeface="Courier"/>
                  <a:cs typeface="Courier"/>
                  <a:sym typeface="Courier"/>
                </a:rPr>
                <a:t>Downloading cron from the cookbooks site at version 1.2.8 to /Users/YOU/SOMEFOLDER/cron-1.2.8.tar.gz</a:t>
              </a:r>
              <a:endParaRPr sz="4800">
                <a:solidFill>
                  <a:srgbClr val="FFFFFF"/>
                </a:solidFill>
                <a:latin typeface="Calibri"/>
                <a:ea typeface="Calibri"/>
                <a:cs typeface="Calibri"/>
                <a:sym typeface="Calibri"/>
              </a:endParaRPr>
            </a:p>
            <a:p>
              <a:pPr lvl="0" defTabSz="914400">
                <a:defRPr sz="1800"/>
              </a:pPr>
              <a:r>
                <a:rPr sz="3500">
                  <a:solidFill>
                    <a:srgbClr val="FFFFFF"/>
                  </a:solidFill>
                  <a:latin typeface="Courier"/>
                  <a:ea typeface="Courier"/>
                  <a:cs typeface="Courier"/>
                  <a:sym typeface="Courier"/>
                </a:rPr>
                <a:t>Cookbook saved: /Users/YOU/chef-repo/cron-1.2.8.tar.gz</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56"/>
                                        </p:tgtEl>
                                        <p:attrNameLst>
                                          <p:attrName>style.visibility</p:attrName>
                                        </p:attrNameLst>
                                      </p:cBhvr>
                                      <p:to>
                                        <p:strVal val="visible"/>
                                      </p:to>
                                    </p:set>
                                    <p:animEffect filter="fade" transition="in">
                                      <p:cBhvr>
                                        <p:cTn id="7" dur="1000"/>
                                        <p:tgtEl>
                                          <p:spTgt spid="7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56" grpId="1"/>
    </p:bldLst>
  </p:timing>
</p:sld>
</file>

<file path=ppt/slides/slide5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64" name="Group 7364"/>
          <p:cNvGrpSpPr/>
          <p:nvPr/>
        </p:nvGrpSpPr>
        <p:grpSpPr>
          <a:xfrm>
            <a:off x="812877" y="1917700"/>
            <a:ext cx="14657237" cy="1092200"/>
            <a:chOff x="0" y="0"/>
            <a:chExt cx="14657235" cy="1092200"/>
          </a:xfrm>
        </p:grpSpPr>
        <p:sp>
          <p:nvSpPr>
            <p:cNvPr id="7362" name="Shape 7362"/>
            <p:cNvSpPr/>
            <p:nvPr/>
          </p:nvSpPr>
          <p:spPr>
            <a:xfrm>
              <a:off x="-1" y="0"/>
              <a:ext cx="14657237" cy="1092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363" name="Shape 7363"/>
            <p:cNvSpPr/>
            <p:nvPr/>
          </p:nvSpPr>
          <p:spPr>
            <a:xfrm>
              <a:off x="-1" y="12700"/>
              <a:ext cx="1465723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tar -zxvf cron-1.3.0.tar.gz -C cookbooks\</a:t>
              </a:r>
            </a:p>
          </p:txBody>
        </p:sp>
      </p:grpSp>
      <p:sp>
        <p:nvSpPr>
          <p:cNvPr id="7365" name="Shape 7365"/>
          <p:cNvSpPr/>
          <p:nvPr>
            <p:ph type="body" idx="1"/>
          </p:nvPr>
        </p:nvSpPr>
        <p:spPr>
          <a:xfrm>
            <a:off x="800271" y="3428997"/>
            <a:ext cx="14657235" cy="5181606"/>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905255">
              <a:spcBef>
                <a:spcPts val="0"/>
              </a:spcBef>
              <a:buSzTx/>
              <a:buNone/>
              <a:defRPr sz="1800"/>
            </a:pPr>
            <a:r>
              <a:rPr sz="1700">
                <a:solidFill>
                  <a:srgbClr val="FFFFFF"/>
                </a:solidFill>
                <a:latin typeface="Courier"/>
                <a:ea typeface="Courier"/>
                <a:cs typeface="Courier"/>
                <a:sym typeface="Courier"/>
              </a:rPr>
              <a:t>x cron/</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cron/CHANGELOG.md</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cron/CONTRIBUTING</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cron/Gemfile</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cron/LICENSE</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cron/README.md</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cron/metadata.json</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cron/metadata.rb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cron/providers/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cron/providers/d.rb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cron/recipes/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cron/recipes/default.rb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cron/resources/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cron/resources/d.rb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cron/templates/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cron/templates/default/</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cron/templates/default/cron.d.erb</a:t>
            </a:r>
          </a:p>
        </p:txBody>
      </p:sp>
      <p:sp>
        <p:nvSpPr>
          <p:cNvPr id="7366" name="Shape 7366"/>
          <p:cNvSpPr/>
          <p:nvPr/>
        </p:nvSpPr>
        <p:spPr>
          <a:xfrm>
            <a:off x="800176" y="444028"/>
            <a:ext cx="14657235" cy="851372"/>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60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Extract cron cookbook tarball</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64"/>
                                        </p:tgtEl>
                                        <p:attrNameLst>
                                          <p:attrName>style.visibility</p:attrName>
                                        </p:attrNameLst>
                                      </p:cBhvr>
                                      <p:to>
                                        <p:strVal val="visible"/>
                                      </p:to>
                                    </p:set>
                                    <p:animEffect filter="fade" transition="in">
                                      <p:cBhvr>
                                        <p:cTn id="7" dur="1000"/>
                                        <p:tgtEl>
                                          <p:spTgt spid="7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64" grpId="1"/>
    </p:bldLst>
  </p:timing>
</p:sld>
</file>

<file path=ppt/slides/slide5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72" name="Group 7372"/>
          <p:cNvGrpSpPr/>
          <p:nvPr/>
        </p:nvGrpSpPr>
        <p:grpSpPr>
          <a:xfrm>
            <a:off x="812877" y="1854200"/>
            <a:ext cx="14657237" cy="1219200"/>
            <a:chOff x="0" y="0"/>
            <a:chExt cx="14657235" cy="1219200"/>
          </a:xfrm>
        </p:grpSpPr>
        <p:sp>
          <p:nvSpPr>
            <p:cNvPr id="7370" name="Shape 737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71" name="Shape 737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cron</a:t>
              </a:r>
            </a:p>
          </p:txBody>
        </p:sp>
      </p:grpSp>
      <p:sp>
        <p:nvSpPr>
          <p:cNvPr id="7373" name="Shape 7373"/>
          <p:cNvSpPr/>
          <p:nvPr>
            <p:ph type="title"/>
          </p:nvPr>
        </p:nvSpPr>
        <p:spPr>
          <a:xfrm>
            <a:off x="800271" y="177800"/>
            <a:ext cx="14657235" cy="1117600"/>
          </a:xfrm>
          <a:prstGeom prst="rect">
            <a:avLst/>
          </a:prstGeom>
        </p:spPr>
        <p:txBody>
          <a:bodyPr lIns="0" tIns="0" rIns="0" bIns="0">
            <a:normAutofit fontScale="100000" lnSpcReduction="0"/>
          </a:bodyPr>
          <a:lstStyle>
            <a:lvl1pPr>
              <a:defRPr sz="6500"/>
            </a:lvl1pPr>
          </a:lstStyle>
          <a:p>
            <a:pPr lvl="0">
              <a:defRPr sz="1800">
                <a:solidFill>
                  <a:srgbClr val="000000"/>
                </a:solidFill>
                <a:effectLst/>
              </a:defRPr>
            </a:pPr>
            <a:r>
              <a:rPr sz="6500">
                <a:solidFill>
                  <a:srgbClr val="FFFFFF"/>
                </a:solidFill>
                <a:effectLst>
                  <a:outerShdw sx="100000" sy="100000" kx="0" ky="0" algn="b" rotWithShape="0" blurRad="38100" dist="38100" dir="2700000">
                    <a:srgbClr val="C0C0C0"/>
                  </a:outerShdw>
                </a:effectLst>
              </a:rPr>
              <a:t>Exercise: Upload the cron cookbook</a:t>
            </a:r>
          </a:p>
        </p:txBody>
      </p:sp>
      <p:grpSp>
        <p:nvGrpSpPr>
          <p:cNvPr id="7376" name="Group 7376"/>
          <p:cNvGrpSpPr/>
          <p:nvPr/>
        </p:nvGrpSpPr>
        <p:grpSpPr>
          <a:xfrm>
            <a:off x="825593" y="3657600"/>
            <a:ext cx="14606430" cy="5168900"/>
            <a:chOff x="0" y="0"/>
            <a:chExt cx="14606429" cy="5168900"/>
          </a:xfrm>
        </p:grpSpPr>
        <p:sp>
          <p:nvSpPr>
            <p:cNvPr id="7374" name="Shape 7374"/>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75" name="Shape 7375"/>
            <p:cNvSpPr/>
            <p:nvPr/>
          </p:nvSpPr>
          <p:spPr>
            <a:xfrm>
              <a:off x="-1" y="1619249"/>
              <a:ext cx="14606430"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4800">
                  <a:solidFill>
                    <a:srgbClr val="FFFFFF"/>
                  </a:solidFill>
                  <a:latin typeface="Courier"/>
                  <a:ea typeface="Courier"/>
                  <a:cs typeface="Courier"/>
                  <a:sym typeface="Courier"/>
                </a:rPr>
                <a:t>Uploading cron              [1.2.8]</a:t>
              </a:r>
              <a:endParaRPr sz="4800">
                <a:solidFill>
                  <a:srgbClr val="FFFFFF"/>
                </a:solidFill>
                <a:latin typeface="Calibri"/>
                <a:ea typeface="Calibri"/>
                <a:cs typeface="Calibri"/>
                <a:sym typeface="Calibri"/>
              </a:endParaRPr>
            </a:p>
            <a:p>
              <a:pPr lvl="0" defTabSz="91440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72"/>
                                        </p:tgtEl>
                                        <p:attrNameLst>
                                          <p:attrName>style.visibility</p:attrName>
                                        </p:attrNameLst>
                                      </p:cBhvr>
                                      <p:to>
                                        <p:strVal val="visible"/>
                                      </p:to>
                                    </p:set>
                                    <p:animEffect filter="fade" transition="in">
                                      <p:cBhvr>
                                        <p:cTn id="7" dur="1000"/>
                                        <p:tgtEl>
                                          <p:spTgt spid="7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72" grpId="1"/>
    </p:bldLst>
  </p:timing>
</p:sld>
</file>

<file path=ppt/slides/slide5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78" name="Shape 7378"/>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Upload the chef-client cookbook</a:t>
            </a:r>
          </a:p>
        </p:txBody>
      </p:sp>
      <p:grpSp>
        <p:nvGrpSpPr>
          <p:cNvPr id="7381" name="Group 7381"/>
          <p:cNvGrpSpPr/>
          <p:nvPr/>
        </p:nvGrpSpPr>
        <p:grpSpPr>
          <a:xfrm>
            <a:off x="800176" y="3717469"/>
            <a:ext cx="14606430" cy="4512131"/>
            <a:chOff x="0" y="0"/>
            <a:chExt cx="14606429" cy="4512130"/>
          </a:xfrm>
        </p:grpSpPr>
        <p:sp>
          <p:nvSpPr>
            <p:cNvPr id="7379" name="Shape 7379"/>
            <p:cNvSpPr/>
            <p:nvPr/>
          </p:nvSpPr>
          <p:spPr>
            <a:xfrm>
              <a:off x="-1" y="-1"/>
              <a:ext cx="14606430" cy="451213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80" name="Shape 7380"/>
            <p:cNvSpPr/>
            <p:nvPr/>
          </p:nvSpPr>
          <p:spPr>
            <a:xfrm>
              <a:off x="-1" y="1290864"/>
              <a:ext cx="14606430"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Uploading chef-client    [3.3.2]</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Cookbook chef-client depends on cookbook 'cron' version '&gt;= 1.2.0',</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which is not currently being uploaded and cannot be found on the server.</a:t>
              </a:r>
            </a:p>
          </p:txBody>
        </p:sp>
      </p:grpSp>
      <p:sp>
        <p:nvSpPr>
          <p:cNvPr id="7382" name="Shape 7382"/>
          <p:cNvSpPr/>
          <p:nvPr/>
        </p:nvSpPr>
        <p:spPr>
          <a:xfrm>
            <a:off x="2690298" y="3708241"/>
            <a:ext cx="11139121" cy="4483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b="1" sz="28800">
                <a:solidFill>
                  <a:srgbClr val="D90B00"/>
                </a:solidFill>
                <a:latin typeface="American Typewriter"/>
                <a:ea typeface="American Typewriter"/>
                <a:cs typeface="American Typewriter"/>
                <a:sym typeface="American Typewriter"/>
              </a:defRPr>
            </a:lvl1pPr>
          </a:lstStyle>
          <a:p>
            <a:pPr lvl="0">
              <a:defRPr b="0" sz="1800">
                <a:solidFill>
                  <a:srgbClr val="000000"/>
                </a:solidFill>
              </a:defRPr>
            </a:pPr>
            <a:r>
              <a:rPr b="1" sz="28800">
                <a:solidFill>
                  <a:srgbClr val="D90B00"/>
                </a:solidFill>
              </a:rPr>
              <a:t>FAIL!</a:t>
            </a:r>
          </a:p>
        </p:txBody>
      </p:sp>
      <p:grpSp>
        <p:nvGrpSpPr>
          <p:cNvPr id="7385" name="Group 7385"/>
          <p:cNvGrpSpPr/>
          <p:nvPr/>
        </p:nvGrpSpPr>
        <p:grpSpPr>
          <a:xfrm>
            <a:off x="812877" y="1854200"/>
            <a:ext cx="14657237" cy="1219200"/>
            <a:chOff x="0" y="0"/>
            <a:chExt cx="14657235" cy="1219200"/>
          </a:xfrm>
        </p:grpSpPr>
        <p:sp>
          <p:nvSpPr>
            <p:cNvPr id="7383" name="Shape 738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384" name="Shape 738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chef-client</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85"/>
                                        </p:tgtEl>
                                        <p:attrNameLst>
                                          <p:attrName>style.visibility</p:attrName>
                                        </p:attrNameLst>
                                      </p:cBhvr>
                                      <p:to>
                                        <p:strVal val="visible"/>
                                      </p:to>
                                    </p:set>
                                    <p:animEffect filter="fade" transition="in">
                                      <p:cBhvr>
                                        <p:cTn id="7" dur="1000"/>
                                        <p:tgtEl>
                                          <p:spTgt spid="7385"/>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8" presetID="22" grpId="2" fill="hold">
                                  <p:stCondLst>
                                    <p:cond delay="0"/>
                                  </p:stCondLst>
                                  <p:iterate type="el" backwards="0">
                                    <p:tmAbs val="0"/>
                                  </p:iterate>
                                  <p:childTnLst>
                                    <p:set>
                                      <p:cBhvr>
                                        <p:cTn id="11" fill="hold"/>
                                        <p:tgtEl>
                                          <p:spTgt spid="7381"/>
                                        </p:tgtEl>
                                        <p:attrNameLst>
                                          <p:attrName>style.visibility</p:attrName>
                                        </p:attrNameLst>
                                      </p:cBhvr>
                                      <p:to>
                                        <p:strVal val="visible"/>
                                      </p:to>
                                    </p:set>
                                    <p:animEffect filter="wipe(left)" transition="in">
                                      <p:cBhvr>
                                        <p:cTn id="12" dur="500"/>
                                        <p:tgtEl>
                                          <p:spTgt spid="7381"/>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3" fill="hold">
                                  <p:stCondLst>
                                    <p:cond delay="0"/>
                                  </p:stCondLst>
                                  <p:iterate type="el" backwards="0">
                                    <p:tmAbs val="0"/>
                                  </p:iterate>
                                  <p:childTnLst>
                                    <p:set>
                                      <p:cBhvr>
                                        <p:cTn id="16" fill="hold"/>
                                        <p:tgtEl>
                                          <p:spTgt spid="7382"/>
                                        </p:tgtEl>
                                        <p:attrNameLst>
                                          <p:attrName>style.visibility</p:attrName>
                                        </p:attrNameLst>
                                      </p:cBhvr>
                                      <p:to>
                                        <p:strVal val="visible"/>
                                      </p:to>
                                    </p:set>
                                    <p:animEffect filter="fade" transition="in">
                                      <p:cBhvr>
                                        <p:cTn id="17" dur="75"/>
                                        <p:tgtEl>
                                          <p:spTgt spid="7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1" grpId="2"/>
      <p:bldP build="whole" bldLvl="1" animBg="1" rev="0" advAuto="0" spid="7382" grpId="3"/>
      <p:bldP build="whole" bldLvl="1" animBg="1" rev="0" advAuto="0" spid="7385" grpId="1"/>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0" name="Shape 228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Roles</a:t>
            </a:r>
          </a:p>
        </p:txBody>
      </p:sp>
      <p:sp>
        <p:nvSpPr>
          <p:cNvPr id="2281" name="Shape 228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Roles represent the types of servers in your infrastructure</a:t>
            </a:r>
            <a:endParaRPr sz="4600"/>
          </a:p>
          <a:p>
            <a:pPr lvl="1" marL="1349614" indent="-944574">
              <a:defRPr sz="1800"/>
            </a:pPr>
            <a:r>
              <a:rPr sz="4600"/>
              <a:t>Load Balancer</a:t>
            </a:r>
            <a:endParaRPr sz="4600"/>
          </a:p>
          <a:p>
            <a:pPr lvl="1" marL="1349614" indent="-944574">
              <a:defRPr sz="1800"/>
            </a:pPr>
            <a:r>
              <a:rPr sz="4600"/>
              <a:t>Application Server</a:t>
            </a:r>
            <a:endParaRPr sz="4600"/>
          </a:p>
          <a:p>
            <a:pPr lvl="1" marL="1349614" indent="-944574">
              <a:defRPr sz="1800"/>
            </a:pPr>
            <a:r>
              <a:rPr sz="4600"/>
              <a:t>Database Cache</a:t>
            </a:r>
            <a:endParaRPr sz="4600"/>
          </a:p>
          <a:p>
            <a:pPr lvl="1" marL="1349614" indent="-944574">
              <a:defRPr sz="1800"/>
            </a:pPr>
            <a:r>
              <a:rPr sz="4600"/>
              <a:t>Database</a:t>
            </a:r>
            <a:endParaRPr sz="4600"/>
          </a:p>
          <a:p>
            <a:pPr lvl="1" marL="1349614" indent="-944574">
              <a:defRPr sz="1800"/>
            </a:pPr>
            <a:r>
              <a:rPr sz="4600"/>
              <a:t>Monitoring</a:t>
            </a:r>
          </a:p>
        </p:txBody>
      </p:sp>
    </p:spTree>
  </p:cSld>
  <p:clrMapOvr>
    <a:masterClrMapping/>
  </p:clrMapOvr>
  <p:transition spd="med" advClick="1"/>
</p:sld>
</file>

<file path=ppt/slides/slide5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89" name="Group 7389"/>
          <p:cNvGrpSpPr/>
          <p:nvPr/>
        </p:nvGrpSpPr>
        <p:grpSpPr>
          <a:xfrm>
            <a:off x="812877" y="1854200"/>
            <a:ext cx="14657237" cy="1219200"/>
            <a:chOff x="0" y="0"/>
            <a:chExt cx="14657235" cy="1219200"/>
          </a:xfrm>
        </p:grpSpPr>
        <p:sp>
          <p:nvSpPr>
            <p:cNvPr id="7387" name="Shape 738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000">
                  <a:solidFill>
                    <a:srgbClr val="FFFFFF"/>
                  </a:solidFill>
                  <a:latin typeface="Courier"/>
                  <a:ea typeface="Courier"/>
                  <a:cs typeface="Courier"/>
                  <a:sym typeface="Courier"/>
                </a:defRPr>
              </a:pPr>
            </a:p>
          </p:txBody>
        </p:sp>
        <p:sp>
          <p:nvSpPr>
            <p:cNvPr id="7388" name="Shape 7388"/>
            <p:cNvSpPr/>
            <p:nvPr/>
          </p:nvSpPr>
          <p:spPr>
            <a:xfrm>
              <a:off x="-1" y="76200"/>
              <a:ext cx="14657237" cy="1066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000">
                  <a:solidFill>
                    <a:srgbClr val="FFFFFF"/>
                  </a:solidFill>
                  <a:latin typeface="Courier"/>
                  <a:ea typeface="Courier"/>
                  <a:cs typeface="Courier"/>
                  <a:sym typeface="Courier"/>
                </a:defRPr>
              </a:lvl1pPr>
            </a:lstStyle>
            <a:p>
              <a:pPr lvl="0">
                <a:defRPr sz="1800">
                  <a:solidFill>
                    <a:srgbClr val="000000"/>
                  </a:solidFill>
                </a:defRPr>
              </a:pPr>
              <a:r>
                <a:rPr sz="4000">
                  <a:solidFill>
                    <a:srgbClr val="FFFFFF"/>
                  </a:solidFill>
                </a:rPr>
                <a:t>PS\&gt; knife cookbook site download logrotate</a:t>
              </a:r>
            </a:p>
          </p:txBody>
        </p:sp>
      </p:grpSp>
      <p:sp>
        <p:nvSpPr>
          <p:cNvPr id="7390" name="Shape 7390"/>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Download the logrotate cookbook</a:t>
            </a:r>
          </a:p>
        </p:txBody>
      </p:sp>
      <p:grpSp>
        <p:nvGrpSpPr>
          <p:cNvPr id="7393" name="Group 7393"/>
          <p:cNvGrpSpPr/>
          <p:nvPr/>
        </p:nvGrpSpPr>
        <p:grpSpPr>
          <a:xfrm>
            <a:off x="825593" y="3657600"/>
            <a:ext cx="14606430" cy="5168900"/>
            <a:chOff x="0" y="0"/>
            <a:chExt cx="14606429" cy="5168900"/>
          </a:xfrm>
        </p:grpSpPr>
        <p:sp>
          <p:nvSpPr>
            <p:cNvPr id="7391" name="Shape 7391"/>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500">
                  <a:solidFill>
                    <a:srgbClr val="FFFFFF"/>
                  </a:solidFill>
                  <a:latin typeface="Courier"/>
                  <a:ea typeface="Courier"/>
                  <a:cs typeface="Courier"/>
                  <a:sym typeface="Courier"/>
                </a:defRPr>
              </a:pPr>
            </a:p>
          </p:txBody>
        </p:sp>
        <p:sp>
          <p:nvSpPr>
            <p:cNvPr id="7392" name="Shape 7392"/>
            <p:cNvSpPr/>
            <p:nvPr/>
          </p:nvSpPr>
          <p:spPr>
            <a:xfrm>
              <a:off x="-1" y="1022349"/>
              <a:ext cx="14606430" cy="312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3500">
                  <a:solidFill>
                    <a:srgbClr val="FFFFFF"/>
                  </a:solidFill>
                  <a:latin typeface="Courier"/>
                  <a:ea typeface="Courier"/>
                  <a:cs typeface="Courier"/>
                  <a:sym typeface="Courier"/>
                </a:rPr>
                <a:t>Downloading logrotate from the cookbooks site at version 1.5.0 to C:/Users/somefolder/logrotate-1.5.0.tar.gz</a:t>
              </a:r>
              <a:endParaRPr sz="3500">
                <a:solidFill>
                  <a:srgbClr val="FFFFFF"/>
                </a:solidFill>
                <a:latin typeface="Calibri"/>
                <a:ea typeface="Calibri"/>
                <a:cs typeface="Calibri"/>
                <a:sym typeface="Calibri"/>
              </a:endParaRPr>
            </a:p>
            <a:p>
              <a:pPr lvl="0" defTabSz="914400">
                <a:defRPr sz="1800"/>
              </a:pPr>
              <a:r>
                <a:rPr sz="3500">
                  <a:solidFill>
                    <a:srgbClr val="FFFFFF"/>
                  </a:solidFill>
                  <a:latin typeface="Courier"/>
                  <a:ea typeface="Courier"/>
                  <a:cs typeface="Courier"/>
                  <a:sym typeface="Courier"/>
                </a:rPr>
                <a:t>Cookbook saved: C:/Users/somefolder/logrotate-1.5.0.tar.gz</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89"/>
                                        </p:tgtEl>
                                        <p:attrNameLst>
                                          <p:attrName>style.visibility</p:attrName>
                                        </p:attrNameLst>
                                      </p:cBhvr>
                                      <p:to>
                                        <p:strVal val="visible"/>
                                      </p:to>
                                    </p:set>
                                    <p:animEffect filter="fade" transition="in">
                                      <p:cBhvr>
                                        <p:cTn id="7" dur="1000"/>
                                        <p:tgtEl>
                                          <p:spTgt spid="7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9" grpId="1"/>
    </p:bldLst>
  </p:timing>
</p:sld>
</file>

<file path=ppt/slides/slide5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397" name="Group 7397"/>
          <p:cNvGrpSpPr/>
          <p:nvPr/>
        </p:nvGrpSpPr>
        <p:grpSpPr>
          <a:xfrm>
            <a:off x="812877" y="1917700"/>
            <a:ext cx="14657237" cy="1092200"/>
            <a:chOff x="0" y="0"/>
            <a:chExt cx="14657235" cy="1092200"/>
          </a:xfrm>
        </p:grpSpPr>
        <p:sp>
          <p:nvSpPr>
            <p:cNvPr id="7395" name="Shape 7395"/>
            <p:cNvSpPr/>
            <p:nvPr/>
          </p:nvSpPr>
          <p:spPr>
            <a:xfrm>
              <a:off x="-1" y="0"/>
              <a:ext cx="14657237" cy="1092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600">
                  <a:solidFill>
                    <a:srgbClr val="FFFFFF"/>
                  </a:solidFill>
                  <a:latin typeface="Courier"/>
                  <a:ea typeface="Courier"/>
                  <a:cs typeface="Courier"/>
                  <a:sym typeface="Courier"/>
                </a:defRPr>
              </a:pPr>
            </a:p>
          </p:txBody>
        </p:sp>
        <p:sp>
          <p:nvSpPr>
            <p:cNvPr id="7396" name="Shape 7396"/>
            <p:cNvSpPr/>
            <p:nvPr/>
          </p:nvSpPr>
          <p:spPr>
            <a:xfrm>
              <a:off x="-1" y="4444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3600">
                  <a:solidFill>
                    <a:srgbClr val="FFFFFF"/>
                  </a:solidFill>
                  <a:latin typeface="Courier"/>
                  <a:ea typeface="Courier"/>
                  <a:cs typeface="Courier"/>
                  <a:sym typeface="Courier"/>
                </a:defRPr>
              </a:lvl1pPr>
            </a:lstStyle>
            <a:p>
              <a:pPr lvl="0">
                <a:defRPr sz="1800">
                  <a:solidFill>
                    <a:srgbClr val="000000"/>
                  </a:solidFill>
                </a:defRPr>
              </a:pPr>
              <a:r>
                <a:rPr sz="3600">
                  <a:solidFill>
                    <a:srgbClr val="FFFFFF"/>
                  </a:solidFill>
                </a:rPr>
                <a:t>PS\&gt; tar -zxvf logrotate-1.5.0.tar.gz -C cookbooks\</a:t>
              </a:r>
            </a:p>
          </p:txBody>
        </p:sp>
      </p:grpSp>
      <p:sp>
        <p:nvSpPr>
          <p:cNvPr id="7398" name="Shape 7398"/>
          <p:cNvSpPr/>
          <p:nvPr>
            <p:ph type="body" idx="1"/>
          </p:nvPr>
        </p:nvSpPr>
        <p:spPr>
          <a:xfrm>
            <a:off x="800271" y="3276601"/>
            <a:ext cx="14657235" cy="5334004"/>
          </a:xfrm>
          <a:prstGeom prst="rect">
            <a:avLst/>
          </a:prstGeom>
          <a:solidFill/>
          <a:ln w="25400">
            <a:solidFill>
              <a:srgbClr val="334150"/>
            </a:solidFill>
            <a:prstDash val="sysDot"/>
            <a:miter lim="800000"/>
          </a:ln>
        </p:spPr>
        <p:txBody>
          <a:bodyPr lIns="228600" tIns="228600" rIns="228600" bIns="228600" anchor="ctr">
            <a:normAutofit fontScale="100000" lnSpcReduction="0"/>
          </a:bodyPr>
          <a:lstStyle/>
          <a:p>
            <a:pPr lvl="0" marL="0" indent="0" defTabSz="905255">
              <a:spcBef>
                <a:spcPts val="0"/>
              </a:spcBef>
              <a:buSzTx/>
              <a:buNone/>
              <a:defRPr sz="1800"/>
            </a:pPr>
            <a:r>
              <a:rPr sz="1700">
                <a:solidFill>
                  <a:srgbClr val="FFFFFF"/>
                </a:solidFill>
                <a:latin typeface="Courier"/>
                <a:ea typeface="Courier"/>
                <a:cs typeface="Courier"/>
                <a:sym typeface="Courier"/>
              </a:rPr>
              <a:t>x logrotate/</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logrotate/CHANGELOG.md</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logrotate/README.md</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logrotate/attributes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logrotate/attributes/default.rb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logrotate/definitions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logrotate/definitions/logrotate_app.rb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logrotate/libraries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logrotate/libraries/logrotate_config.rb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logrotate/metadata.json</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logrotate/metadata.rb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logrotate/recipes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logrotate/recipes/default.rb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logrotate/recipes/global.rb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logrotate/templates</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logrotate/templates/default</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logrotate/templates/default/logrotate-global.erb</a:t>
            </a:r>
            <a:endParaRPr sz="1700">
              <a:solidFill>
                <a:srgbClr val="FFFFFF"/>
              </a:solidFill>
              <a:latin typeface="Courier"/>
              <a:ea typeface="Courier"/>
              <a:cs typeface="Courier"/>
              <a:sym typeface="Courier"/>
            </a:endParaRPr>
          </a:p>
          <a:p>
            <a:pPr lvl="0" marL="0" indent="0" defTabSz="905255">
              <a:spcBef>
                <a:spcPts val="0"/>
              </a:spcBef>
              <a:buSzTx/>
              <a:buNone/>
              <a:defRPr sz="1800"/>
            </a:pPr>
            <a:r>
              <a:rPr sz="1700">
                <a:solidFill>
                  <a:srgbClr val="FFFFFF"/>
                </a:solidFill>
                <a:latin typeface="Courier"/>
                <a:ea typeface="Courier"/>
                <a:cs typeface="Courier"/>
                <a:sym typeface="Courier"/>
              </a:rPr>
              <a:t>x logrotate/templates/default/logrotate.erb`</a:t>
            </a:r>
          </a:p>
        </p:txBody>
      </p:sp>
      <p:sp>
        <p:nvSpPr>
          <p:cNvPr id="7399" name="Shape 7399"/>
          <p:cNvSpPr/>
          <p:nvPr/>
        </p:nvSpPr>
        <p:spPr>
          <a:xfrm>
            <a:off x="800176" y="530435"/>
            <a:ext cx="14657235" cy="764965"/>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defTabSz="914400">
              <a:defRPr sz="54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Extract logrotate cookbook tarball</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397"/>
                                        </p:tgtEl>
                                        <p:attrNameLst>
                                          <p:attrName>style.visibility</p:attrName>
                                        </p:attrNameLst>
                                      </p:cBhvr>
                                      <p:to>
                                        <p:strVal val="visible"/>
                                      </p:to>
                                    </p:set>
                                    <p:animEffect filter="fade" transition="in">
                                      <p:cBhvr>
                                        <p:cTn id="7" dur="1000"/>
                                        <p:tgtEl>
                                          <p:spTgt spid="7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97" grpId="1"/>
    </p:bldLst>
  </p:timing>
</p:sld>
</file>

<file path=ppt/slides/slide5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405" name="Group 7405"/>
          <p:cNvGrpSpPr/>
          <p:nvPr/>
        </p:nvGrpSpPr>
        <p:grpSpPr>
          <a:xfrm>
            <a:off x="812877" y="1854200"/>
            <a:ext cx="14657237" cy="1219200"/>
            <a:chOff x="0" y="0"/>
            <a:chExt cx="14657235" cy="1219200"/>
          </a:xfrm>
        </p:grpSpPr>
        <p:sp>
          <p:nvSpPr>
            <p:cNvPr id="7403" name="Shape 740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04" name="Shape 740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logrotate </a:t>
              </a:r>
            </a:p>
          </p:txBody>
        </p:sp>
      </p:grpSp>
      <p:sp>
        <p:nvSpPr>
          <p:cNvPr id="7406" name="Shape 7406"/>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Upload the logrotate cookbook</a:t>
            </a:r>
          </a:p>
        </p:txBody>
      </p:sp>
      <p:grpSp>
        <p:nvGrpSpPr>
          <p:cNvPr id="7409" name="Group 7409"/>
          <p:cNvGrpSpPr/>
          <p:nvPr/>
        </p:nvGrpSpPr>
        <p:grpSpPr>
          <a:xfrm>
            <a:off x="825593" y="3657600"/>
            <a:ext cx="14606430" cy="5168900"/>
            <a:chOff x="0" y="0"/>
            <a:chExt cx="14606429" cy="5168900"/>
          </a:xfrm>
        </p:grpSpPr>
        <p:sp>
          <p:nvSpPr>
            <p:cNvPr id="7407" name="Shape 7407"/>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08" name="Shape 7408"/>
            <p:cNvSpPr/>
            <p:nvPr/>
          </p:nvSpPr>
          <p:spPr>
            <a:xfrm>
              <a:off x="-1" y="1619249"/>
              <a:ext cx="14606430"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4800">
                  <a:solidFill>
                    <a:srgbClr val="FFFFFF"/>
                  </a:solidFill>
                  <a:latin typeface="Courier"/>
                  <a:ea typeface="Courier"/>
                  <a:cs typeface="Courier"/>
                  <a:sym typeface="Courier"/>
                </a:rPr>
                <a:t>Uploading logrotate    		  [1.3.0]</a:t>
              </a:r>
              <a:endParaRPr sz="4800">
                <a:solidFill>
                  <a:srgbClr val="FFFFFF"/>
                </a:solidFill>
                <a:latin typeface="Calibri"/>
                <a:ea typeface="Calibri"/>
                <a:cs typeface="Calibri"/>
                <a:sym typeface="Calibri"/>
              </a:endParaRPr>
            </a:p>
            <a:p>
              <a:pPr lvl="0" defTabSz="914400">
                <a:defRPr sz="1800"/>
              </a:pPr>
              <a:r>
                <a:rPr sz="4800">
                  <a:solidFill>
                    <a:srgbClr val="FFFFFF"/>
                  </a:solidFill>
                  <a:latin typeface="Courier"/>
                  <a:ea typeface="Courier"/>
                  <a:cs typeface="Courier"/>
                  <a:sym typeface="Courier"/>
                </a:rPr>
                <a:t>Uploaded 1 cookbook.</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405"/>
                                        </p:tgtEl>
                                        <p:attrNameLst>
                                          <p:attrName>style.visibility</p:attrName>
                                        </p:attrNameLst>
                                      </p:cBhvr>
                                      <p:to>
                                        <p:strVal val="visible"/>
                                      </p:to>
                                    </p:set>
                                    <p:animEffect filter="fade" transition="in">
                                      <p:cBhvr>
                                        <p:cTn id="7" dur="1000"/>
                                        <p:tgtEl>
                                          <p:spTgt spid="7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05" grpId="1"/>
    </p:bldLst>
  </p:timing>
</p:sld>
</file>

<file path=ppt/slides/slide5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1" name="Shape 7411"/>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412" name="Shape 7412"/>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5400">
                <a:solidFill>
                  <a:srgbClr val="FFFFFF"/>
                </a:solidFill>
                <a:latin typeface="Arial Bold"/>
                <a:ea typeface="Arial Bold"/>
                <a:cs typeface="Arial Bold"/>
                <a:sym typeface="Arial Bold"/>
              </a:defRPr>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…windows</a:t>
            </a:r>
          </a:p>
        </p:txBody>
      </p:sp>
      <p:grpSp>
        <p:nvGrpSpPr>
          <p:cNvPr id="7415" name="Group 7415"/>
          <p:cNvGrpSpPr/>
          <p:nvPr/>
        </p:nvGrpSpPr>
        <p:grpSpPr>
          <a:xfrm>
            <a:off x="812877" y="1854200"/>
            <a:ext cx="14657237" cy="1219200"/>
            <a:chOff x="0" y="0"/>
            <a:chExt cx="14657235" cy="1219200"/>
          </a:xfrm>
        </p:grpSpPr>
        <p:sp>
          <p:nvSpPr>
            <p:cNvPr id="7413" name="Shape 7413"/>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14" name="Shape 7414"/>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a:t>
              </a:r>
            </a:p>
          </p:txBody>
        </p:sp>
      </p:grpSp>
      <p:grpSp>
        <p:nvGrpSpPr>
          <p:cNvPr id="7418" name="Group 7418"/>
          <p:cNvGrpSpPr/>
          <p:nvPr/>
        </p:nvGrpSpPr>
        <p:grpSpPr>
          <a:xfrm>
            <a:off x="825593" y="3657600"/>
            <a:ext cx="14606430" cy="5168900"/>
            <a:chOff x="0" y="0"/>
            <a:chExt cx="14606429" cy="5168900"/>
          </a:xfrm>
        </p:grpSpPr>
        <p:sp>
          <p:nvSpPr>
            <p:cNvPr id="7416" name="Shape 7416"/>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17" name="Shape 7417"/>
            <p:cNvSpPr/>
            <p:nvPr/>
          </p:nvSpPr>
          <p:spPr>
            <a:xfrm>
              <a:off x="-1" y="1250949"/>
              <a:ext cx="14606430" cy="266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4800">
                  <a:solidFill>
                    <a:srgbClr val="FFFFFF"/>
                  </a:solidFill>
                  <a:latin typeface="Courier"/>
                  <a:ea typeface="Courier"/>
                  <a:cs typeface="Courier"/>
                  <a:sym typeface="Courier"/>
                </a:rPr>
                <a:t>Downloading …</a:t>
              </a:r>
              <a:endParaRPr sz="4800">
                <a:solidFill>
                  <a:srgbClr val="FFFFFF"/>
                </a:solidFill>
                <a:latin typeface="Calibri"/>
                <a:ea typeface="Calibri"/>
                <a:cs typeface="Calibri"/>
                <a:sym typeface="Calibri"/>
              </a:endParaRPr>
            </a:p>
            <a:p>
              <a:pPr lvl="0" defTabSz="914400">
                <a:defRPr sz="1800"/>
              </a:pPr>
              <a:r>
                <a:rPr sz="4800">
                  <a:solidFill>
                    <a:srgbClr val="FFFFFF"/>
                  </a:solidFill>
                  <a:latin typeface="Calibri"/>
                  <a:ea typeface="Calibri"/>
                  <a:cs typeface="Calibri"/>
                  <a:sym typeface="Calibri"/>
                </a:rPr>
                <a:t>Extracting …</a:t>
              </a:r>
              <a:endParaRPr sz="4800">
                <a:solidFill>
                  <a:srgbClr val="FFFFFF"/>
                </a:solidFill>
                <a:latin typeface="Calibri"/>
                <a:ea typeface="Calibri"/>
                <a:cs typeface="Calibri"/>
                <a:sym typeface="Calibri"/>
              </a:endParaRPr>
            </a:p>
            <a:p>
              <a:pPr lvl="0" defTabSz="914400">
                <a:defRPr sz="1800"/>
              </a:pPr>
              <a:r>
                <a:rPr sz="4800">
                  <a:solidFill>
                    <a:srgbClr val="FFFFFF"/>
                  </a:solidFill>
                  <a:latin typeface="Courier"/>
                  <a:ea typeface="Courier"/>
                  <a:cs typeface="Courier"/>
                  <a:sym typeface="Courier"/>
                </a:rPr>
                <a:t>Uploading …</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415"/>
                                        </p:tgtEl>
                                        <p:attrNameLst>
                                          <p:attrName>style.visibility</p:attrName>
                                        </p:attrNameLst>
                                      </p:cBhvr>
                                      <p:to>
                                        <p:strVal val="visible"/>
                                      </p:to>
                                    </p:set>
                                    <p:animEffect filter="fade" transition="in">
                                      <p:cBhvr>
                                        <p:cTn id="7" dur="1000"/>
                                        <p:tgtEl>
                                          <p:spTgt spid="7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15" grpId="1"/>
    </p:bldLst>
  </p:timing>
</p:sld>
</file>

<file path=ppt/slides/slide5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424" name="Group 7424"/>
          <p:cNvGrpSpPr/>
          <p:nvPr/>
        </p:nvGrpSpPr>
        <p:grpSpPr>
          <a:xfrm>
            <a:off x="800176" y="3717469"/>
            <a:ext cx="14606430" cy="4512131"/>
            <a:chOff x="0" y="0"/>
            <a:chExt cx="14606429" cy="4512130"/>
          </a:xfrm>
        </p:grpSpPr>
        <p:sp>
          <p:nvSpPr>
            <p:cNvPr id="7422" name="Shape 7422"/>
            <p:cNvSpPr/>
            <p:nvPr/>
          </p:nvSpPr>
          <p:spPr>
            <a:xfrm>
              <a:off x="-1" y="-1"/>
              <a:ext cx="14606430" cy="451213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23" name="Shape 7423"/>
            <p:cNvSpPr/>
            <p:nvPr/>
          </p:nvSpPr>
          <p:spPr>
            <a:xfrm>
              <a:off x="-1" y="1290864"/>
              <a:ext cx="14606430" cy="193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Uploading chef-client    [3.3.2]</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Cookbook chef-client depends on cookbook 'cron' version '&gt;= 1.2.0',</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ERROR: which is not currently being uploaded and cannot be found on the server.</a:t>
              </a:r>
            </a:p>
          </p:txBody>
        </p:sp>
      </p:grpSp>
      <p:sp>
        <p:nvSpPr>
          <p:cNvPr id="7425" name="Shape 7425"/>
          <p:cNvSpPr/>
          <p:nvPr>
            <p:ph type="title"/>
          </p:nvPr>
        </p:nvSpPr>
        <p:spPr>
          <a:xfrm>
            <a:off x="800271" y="177800"/>
            <a:ext cx="14657235" cy="1117600"/>
          </a:xfrm>
          <a:prstGeom prst="rect">
            <a:avLst/>
          </a:prstGeom>
        </p:spPr>
        <p:txBody>
          <a:bodyPr lIns="0" tIns="0" rIns="0" bIns="0">
            <a:normAutofit fontScale="100000" lnSpcReduction="0"/>
          </a:bodyPr>
          <a:lstStyle>
            <a:lvl1pPr>
              <a:defRPr sz="5600"/>
            </a:lvl1pPr>
          </a:lstStyle>
          <a:p>
            <a:pPr lvl="0">
              <a:defRPr sz="1800">
                <a:solidFill>
                  <a:srgbClr val="000000"/>
                </a:solidFill>
                <a:effectLst/>
              </a:defRPr>
            </a:pPr>
            <a:r>
              <a:rPr sz="5600">
                <a:solidFill>
                  <a:srgbClr val="FFFFFF"/>
                </a:solidFill>
                <a:effectLst>
                  <a:outerShdw sx="100000" sy="100000" kx="0" ky="0" algn="b" rotWithShape="0" blurRad="38100" dist="38100" dir="2700000">
                    <a:srgbClr val="C0C0C0"/>
                  </a:outerShdw>
                </a:effectLst>
              </a:rPr>
              <a:t>Exercise: Upload the chef-client cookbook</a:t>
            </a:r>
          </a:p>
        </p:txBody>
      </p:sp>
      <p:sp>
        <p:nvSpPr>
          <p:cNvPr id="7426" name="Shape 7426"/>
          <p:cNvSpPr/>
          <p:nvPr/>
        </p:nvSpPr>
        <p:spPr>
          <a:xfrm>
            <a:off x="1804192" y="3759198"/>
            <a:ext cx="13234696" cy="448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28800">
                <a:solidFill>
                  <a:srgbClr val="558E28"/>
                </a:solidFill>
                <a:latin typeface="American Typewriter"/>
                <a:ea typeface="American Typewriter"/>
                <a:cs typeface="American Typewriter"/>
                <a:sym typeface="American Typewriter"/>
              </a:defRPr>
            </a:lvl1pPr>
          </a:lstStyle>
          <a:p>
            <a:pPr lvl="0">
              <a:defRPr b="0" sz="1800">
                <a:solidFill>
                  <a:srgbClr val="000000"/>
                </a:solidFill>
              </a:defRPr>
            </a:pPr>
            <a:r>
              <a:rPr b="1" sz="28800">
                <a:solidFill>
                  <a:srgbClr val="558E28"/>
                </a:solidFill>
              </a:rPr>
              <a:t>WIN!</a:t>
            </a:r>
          </a:p>
        </p:txBody>
      </p:sp>
      <p:grpSp>
        <p:nvGrpSpPr>
          <p:cNvPr id="7429" name="Group 7429"/>
          <p:cNvGrpSpPr/>
          <p:nvPr/>
        </p:nvGrpSpPr>
        <p:grpSpPr>
          <a:xfrm>
            <a:off x="812877" y="1854200"/>
            <a:ext cx="14657237" cy="1219200"/>
            <a:chOff x="0" y="0"/>
            <a:chExt cx="14657235" cy="1219200"/>
          </a:xfrm>
        </p:grpSpPr>
        <p:sp>
          <p:nvSpPr>
            <p:cNvPr id="7427" name="Shape 7427"/>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28" name="Shape 7428"/>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cookbook upload chef-client</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429"/>
                                        </p:tgtEl>
                                        <p:attrNameLst>
                                          <p:attrName>style.visibility</p:attrName>
                                        </p:attrNameLst>
                                      </p:cBhvr>
                                      <p:to>
                                        <p:strVal val="visible"/>
                                      </p:to>
                                    </p:set>
                                    <p:animEffect filter="fade" transition="in">
                                      <p:cBhvr>
                                        <p:cTn id="7" dur="1000"/>
                                        <p:tgtEl>
                                          <p:spTgt spid="7429"/>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8" presetID="22" grpId="2" fill="hold">
                                  <p:stCondLst>
                                    <p:cond delay="0"/>
                                  </p:stCondLst>
                                  <p:iterate type="el" backwards="0">
                                    <p:tmAbs val="0"/>
                                  </p:iterate>
                                  <p:childTnLst>
                                    <p:set>
                                      <p:cBhvr>
                                        <p:cTn id="11" fill="hold"/>
                                        <p:tgtEl>
                                          <p:spTgt spid="7424"/>
                                        </p:tgtEl>
                                        <p:attrNameLst>
                                          <p:attrName>style.visibility</p:attrName>
                                        </p:attrNameLst>
                                      </p:cBhvr>
                                      <p:to>
                                        <p:strVal val="visible"/>
                                      </p:to>
                                    </p:set>
                                    <p:animEffect filter="wipe(left)" transition="in">
                                      <p:cBhvr>
                                        <p:cTn id="12" dur="500"/>
                                        <p:tgtEl>
                                          <p:spTgt spid="7424"/>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3" fill="hold">
                                  <p:stCondLst>
                                    <p:cond delay="0"/>
                                  </p:stCondLst>
                                  <p:iterate type="el" backwards="0">
                                    <p:tmAbs val="0"/>
                                  </p:iterate>
                                  <p:childTnLst>
                                    <p:set>
                                      <p:cBhvr>
                                        <p:cTn id="16" fill="hold"/>
                                        <p:tgtEl>
                                          <p:spTgt spid="7426"/>
                                        </p:tgtEl>
                                        <p:attrNameLst>
                                          <p:attrName>style.visibility</p:attrName>
                                        </p:attrNameLst>
                                      </p:cBhvr>
                                      <p:to>
                                        <p:strVal val="visible"/>
                                      </p:to>
                                    </p:set>
                                    <p:animEffect filter="fade" transition="in">
                                      <p:cBhvr>
                                        <p:cTn id="17" dur="75"/>
                                        <p:tgtEl>
                                          <p:spTgt spid="7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24" grpId="2"/>
      <p:bldP build="whole" bldLvl="1" animBg="1" rev="0" advAuto="0" spid="7426" grpId="3"/>
      <p:bldP build="whole" bldLvl="1" animBg="1" rev="0" advAuto="0" spid="7429" grpId="1"/>
    </p:bldLst>
  </p:timing>
</p:sld>
</file>

<file path=ppt/slides/slide5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1" name="Shape 7431"/>
          <p:cNvSpPr/>
          <p:nvPr/>
        </p:nvSpPr>
        <p:spPr>
          <a:xfrm>
            <a:off x="1357445" y="1739899"/>
            <a:ext cx="6122001"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400">
              <a:defRPr b="1" sz="3200">
                <a:latin typeface="Courier"/>
                <a:ea typeface="Courier"/>
                <a:cs typeface="Courier"/>
                <a:sym typeface="Courier"/>
              </a:defRPr>
            </a:lvl1pPr>
          </a:lstStyle>
          <a:p>
            <a:pPr lvl="0">
              <a:defRPr b="0" sz="1800"/>
            </a:pPr>
            <a:r>
              <a:rPr b="1" sz="3200"/>
              <a:t>OPEN IN EDITOR:</a:t>
            </a:r>
          </a:p>
        </p:txBody>
      </p:sp>
      <p:sp>
        <p:nvSpPr>
          <p:cNvPr id="7432" name="Shape 7432"/>
          <p:cNvSpPr/>
          <p:nvPr/>
        </p:nvSpPr>
        <p:spPr>
          <a:xfrm>
            <a:off x="6642748" y="8432799"/>
            <a:ext cx="3048300" cy="482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400">
              <a:defRPr b="1" sz="3200">
                <a:latin typeface="Courier"/>
                <a:ea typeface="Courier"/>
                <a:cs typeface="Courier"/>
                <a:sym typeface="Courier"/>
              </a:defRPr>
            </a:lvl1pPr>
          </a:lstStyle>
          <a:p>
            <a:pPr lvl="0">
              <a:defRPr b="0" sz="1800"/>
            </a:pPr>
            <a:r>
              <a:rPr b="1" sz="3200"/>
              <a:t>SAVE FILE!</a:t>
            </a:r>
          </a:p>
        </p:txBody>
      </p:sp>
      <p:sp>
        <p:nvSpPr>
          <p:cNvPr id="7433" name="Shape 7433"/>
          <p:cNvSpPr/>
          <p:nvPr/>
        </p:nvSpPr>
        <p:spPr>
          <a:xfrm>
            <a:off x="5048741" y="1625600"/>
            <a:ext cx="14657235" cy="711200"/>
          </a:xfrm>
          <a:prstGeom prst="rect">
            <a:avLst/>
          </a:prstGeom>
          <a:ln w="12700">
            <a:miter lim="400000"/>
          </a:ln>
          <a:extLst>
            <a:ext uri="{C572A759-6A51-4108-AA02-DFA0A04FC94B}">
              <ma14:wrappingTextBoxFlag xmlns:ma14="http://schemas.microsoft.com/office/mac/drawingml/2011/main" val="1"/>
            </a:ext>
          </a:extLst>
        </p:spPr>
        <p:txBody>
          <a:bodyPr lIns="114300" tIns="114300" rIns="114300" bIns="114300" anchor="ctr">
            <a:spAutoFit/>
          </a:bodyPr>
          <a:lstStyle>
            <a:lvl1pPr defTabSz="914400">
              <a:defRPr sz="3200">
                <a:latin typeface="Courier"/>
                <a:ea typeface="Courier"/>
                <a:cs typeface="Courier"/>
                <a:sym typeface="Courier"/>
              </a:defRPr>
            </a:lvl1pPr>
          </a:lstStyle>
          <a:p>
            <a:pPr lvl="0">
              <a:defRPr sz="1800"/>
            </a:pPr>
            <a:r>
              <a:rPr sz="3200"/>
              <a:t>roles\base.rb </a:t>
            </a:r>
          </a:p>
        </p:txBody>
      </p:sp>
      <p:grpSp>
        <p:nvGrpSpPr>
          <p:cNvPr id="7436" name="Group 7436"/>
          <p:cNvGrpSpPr/>
          <p:nvPr/>
        </p:nvGrpSpPr>
        <p:grpSpPr>
          <a:xfrm>
            <a:off x="813592" y="2438399"/>
            <a:ext cx="15113726" cy="4857751"/>
            <a:chOff x="0" y="0"/>
            <a:chExt cx="15113725" cy="4857750"/>
          </a:xfrm>
        </p:grpSpPr>
        <p:sp>
          <p:nvSpPr>
            <p:cNvPr id="7434" name="Shape 7434"/>
            <p:cNvSpPr/>
            <p:nvPr/>
          </p:nvSpPr>
          <p:spPr>
            <a:xfrm>
              <a:off x="-1" y="0"/>
              <a:ext cx="15113726" cy="4857750"/>
            </a:xfrm>
            <a:prstGeom prst="rect">
              <a:avLst/>
            </a:prstGeom>
            <a:solidFill>
              <a:srgbClr val="FFFFFF"/>
            </a:solidFill>
            <a:ln w="25400" cap="flat">
              <a:solidFill>
                <a:srgbClr val="334150"/>
              </a:solidFill>
              <a:prstDash val="sysDot"/>
              <a:miter lim="800000"/>
            </a:ln>
            <a:effectLst/>
          </p:spPr>
          <p:txBody>
            <a:bodyPr wrap="square" lIns="0" tIns="0" rIns="0" bIns="0" numCol="1" anchor="t">
              <a:noAutofit/>
            </a:bodyPr>
            <a:lstStyle/>
            <a:p>
              <a:pPr lvl="0" marL="342900" indent="-342900">
                <a:defRPr i="1" sz="2400">
                  <a:solidFill>
                    <a:srgbClr val="408080"/>
                  </a:solidFill>
                  <a:latin typeface="Courier"/>
                  <a:ea typeface="Courier"/>
                  <a:cs typeface="Courier"/>
                  <a:sym typeface="Courier"/>
                </a:defRPr>
              </a:pPr>
            </a:p>
          </p:txBody>
        </p:sp>
        <p:sp>
          <p:nvSpPr>
            <p:cNvPr id="7435" name="Shape 7435"/>
            <p:cNvSpPr/>
            <p:nvPr/>
          </p:nvSpPr>
          <p:spPr>
            <a:xfrm>
              <a:off x="-1" y="-1"/>
              <a:ext cx="15113726" cy="185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0" tIns="190500" rIns="190500" bIns="190500" numCol="1" anchor="t">
              <a:spAutoFit/>
            </a:bodyPr>
            <a:lstStyle/>
            <a:p>
              <a:pPr lvl="0" marL="342900" indent="-342900">
                <a:defRPr sz="1800"/>
              </a:pPr>
              <a:r>
                <a:rPr sz="2400">
                  <a:solidFill>
                    <a:srgbClr val="008000"/>
                  </a:solidFill>
                  <a:latin typeface="Courier"/>
                  <a:ea typeface="Courier"/>
                  <a:cs typeface="Courier"/>
                  <a:sym typeface="Courier"/>
                </a:rPr>
                <a:t>name </a:t>
              </a:r>
              <a:r>
                <a:rPr sz="2400">
                  <a:solidFill>
                    <a:srgbClr val="BA2121"/>
                  </a:solidFill>
                  <a:latin typeface="Courier"/>
                  <a:ea typeface="Courier"/>
                  <a:cs typeface="Courier"/>
                  <a:sym typeface="Courier"/>
                </a:rPr>
                <a:t>"base"</a:t>
              </a:r>
              <a:endParaRPr sz="3200">
                <a:latin typeface="Calibri"/>
                <a:ea typeface="Calibri"/>
                <a:cs typeface="Calibri"/>
                <a:sym typeface="Calibri"/>
              </a:endParaRPr>
            </a:p>
            <a:p>
              <a:pPr lvl="0" marL="342900" indent="-342900">
                <a:defRPr sz="1800"/>
              </a:pPr>
              <a:r>
                <a:rPr sz="2400">
                  <a:latin typeface="Courier"/>
                  <a:ea typeface="Courier"/>
                  <a:cs typeface="Courier"/>
                  <a:sym typeface="Courier"/>
                </a:rPr>
                <a:t>description </a:t>
              </a:r>
              <a:r>
                <a:rPr sz="2400">
                  <a:solidFill>
                    <a:srgbClr val="BA2121"/>
                  </a:solidFill>
                  <a:latin typeface="Courier"/>
                  <a:ea typeface="Courier"/>
                  <a:cs typeface="Courier"/>
                  <a:sym typeface="Courier"/>
                </a:rPr>
                <a:t>"Base Server Role"</a:t>
              </a:r>
              <a:endParaRPr sz="3200">
                <a:latin typeface="Calibri"/>
                <a:ea typeface="Calibri"/>
                <a:cs typeface="Calibri"/>
                <a:sym typeface="Calibri"/>
              </a:endParaRPr>
            </a:p>
            <a:p>
              <a:pPr lvl="0" marL="342900" indent="-342900">
                <a:defRPr sz="1800"/>
              </a:pPr>
              <a:r>
                <a:rPr sz="2400">
                  <a:latin typeface="Courier"/>
                  <a:ea typeface="Courier"/>
                  <a:cs typeface="Courier"/>
                  <a:sym typeface="Courier"/>
                </a:rPr>
                <a:t>run_list </a:t>
              </a:r>
              <a:r>
                <a:rPr sz="2400">
                  <a:solidFill>
                    <a:srgbClr val="BA2121"/>
                  </a:solidFill>
                  <a:latin typeface="Courier"/>
                  <a:ea typeface="Courier"/>
                  <a:cs typeface="Courier"/>
                  <a:sym typeface="Courier"/>
                </a:rPr>
                <a:t>"recipe[chef-client::delete_validation]","recipe[chef-client]", "recipe[hosts]", "recipe[users]"</a:t>
              </a:r>
            </a:p>
          </p:txBody>
        </p:sp>
      </p:grpSp>
      <p:sp>
        <p:nvSpPr>
          <p:cNvPr id="7437" name="Shape 7437"/>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Exercise: Add chef-client recipe to base role</a:t>
            </a:r>
          </a:p>
        </p:txBody>
      </p:sp>
      <p:sp>
        <p:nvSpPr>
          <p:cNvPr id="7438" name="Shape 7438"/>
          <p:cNvSpPr/>
          <p:nvPr/>
        </p:nvSpPr>
        <p:spPr>
          <a:xfrm flipH="1" rot="10800000">
            <a:off x="9957592" y="3352800"/>
            <a:ext cx="4267203" cy="457200"/>
          </a:xfrm>
          <a:prstGeom prst="rect">
            <a:avLst/>
          </a:prstGeom>
          <a:ln w="63500">
            <a:solidFill>
              <a:srgbClr val="FD9A00"/>
            </a:solidFill>
            <a:miter/>
          </a:ln>
        </p:spPr>
        <p:txBody>
          <a:bodyPr lIns="0" tIns="0" rIns="0" bIns="0"/>
          <a:lstStyle/>
          <a:p>
            <a:pPr lvl="0" algn="ctr" defTabSz="914400">
              <a:defRPr sz="3200">
                <a:latin typeface="Gill Sans"/>
                <a:ea typeface="Gill Sans"/>
                <a:cs typeface="Gill Sans"/>
                <a:sym typeface="Gill Sans"/>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0"/>
                                  </p:iterate>
                                  <p:childTnLst>
                                    <p:set>
                                      <p:cBhvr>
                                        <p:cTn id="6" fill="hold"/>
                                        <p:tgtEl>
                                          <p:spTgt spid="7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33" grpId="1"/>
    </p:bldLst>
  </p:timing>
</p:sld>
</file>

<file path=ppt/slides/slide5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442" name="Group 7442"/>
          <p:cNvGrpSpPr/>
          <p:nvPr/>
        </p:nvGrpSpPr>
        <p:grpSpPr>
          <a:xfrm>
            <a:off x="812877" y="1854200"/>
            <a:ext cx="14657237" cy="1219200"/>
            <a:chOff x="0" y="0"/>
            <a:chExt cx="14657235" cy="1219200"/>
          </a:xfrm>
        </p:grpSpPr>
        <p:sp>
          <p:nvSpPr>
            <p:cNvPr id="7440" name="Shape 7440"/>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41" name="Shape 7441"/>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PS\&gt; knife role from file base.rb</a:t>
              </a:r>
            </a:p>
          </p:txBody>
        </p:sp>
      </p:grpSp>
      <p:sp>
        <p:nvSpPr>
          <p:cNvPr id="7443" name="Shape 744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upload the base role</a:t>
            </a:r>
          </a:p>
        </p:txBody>
      </p:sp>
      <p:grpSp>
        <p:nvGrpSpPr>
          <p:cNvPr id="7446" name="Group 7446"/>
          <p:cNvGrpSpPr/>
          <p:nvPr/>
        </p:nvGrpSpPr>
        <p:grpSpPr>
          <a:xfrm>
            <a:off x="825593" y="3657600"/>
            <a:ext cx="14606430" cy="5168900"/>
            <a:chOff x="0" y="0"/>
            <a:chExt cx="14606429" cy="5168900"/>
          </a:xfrm>
        </p:grpSpPr>
        <p:sp>
          <p:nvSpPr>
            <p:cNvPr id="7444" name="Shape 7444"/>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45" name="Shape 7445"/>
            <p:cNvSpPr/>
            <p:nvPr/>
          </p:nvSpPr>
          <p:spPr>
            <a:xfrm>
              <a:off x="-1" y="1987549"/>
              <a:ext cx="14606430"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lvl1pPr defTabSz="914400">
                <a:defRPr sz="4800">
                  <a:solidFill>
                    <a:srgbClr val="FFFFFF"/>
                  </a:solidFill>
                  <a:latin typeface="Courier"/>
                  <a:ea typeface="Courier"/>
                  <a:cs typeface="Courier"/>
                  <a:sym typeface="Courier"/>
                </a:defRPr>
              </a:lvl1pPr>
            </a:lstStyle>
            <a:p>
              <a:pPr lvl="0">
                <a:defRPr sz="1800">
                  <a:solidFill>
                    <a:srgbClr val="000000"/>
                  </a:solidFill>
                </a:defRPr>
              </a:pPr>
              <a:r>
                <a:rPr sz="4800">
                  <a:solidFill>
                    <a:srgbClr val="FFFFFF"/>
                  </a:solidFill>
                </a:rPr>
                <a:t>Updated Role base!</a:t>
              </a:r>
            </a:p>
          </p:txBody>
        </p:sp>
      </p:gr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442"/>
                                        </p:tgtEl>
                                        <p:attrNameLst>
                                          <p:attrName>style.visibility</p:attrName>
                                        </p:attrNameLst>
                                      </p:cBhvr>
                                      <p:to>
                                        <p:strVal val="visible"/>
                                      </p:to>
                                    </p:set>
                                    <p:animEffect filter="fade" transition="in">
                                      <p:cBhvr>
                                        <p:cTn id="7" dur="1000"/>
                                        <p:tgtEl>
                                          <p:spTgt spid="7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42" grpId="1"/>
    </p:bldLst>
  </p:timing>
</p:sld>
</file>

<file path=ppt/slides/slide5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450" name="Group 7450"/>
          <p:cNvGrpSpPr/>
          <p:nvPr/>
        </p:nvGrpSpPr>
        <p:grpSpPr>
          <a:xfrm>
            <a:off x="800176" y="1854200"/>
            <a:ext cx="14657236" cy="1219200"/>
            <a:chOff x="0" y="0"/>
            <a:chExt cx="14657235" cy="1219200"/>
          </a:xfrm>
        </p:grpSpPr>
        <p:sp>
          <p:nvSpPr>
            <p:cNvPr id="7448" name="Shape 7448"/>
            <p:cNvSpPr/>
            <p:nvPr/>
          </p:nvSpPr>
          <p:spPr>
            <a:xfrm>
              <a:off x="-1" y="0"/>
              <a:ext cx="14657237" cy="12192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7449" name="Shape 7449"/>
            <p:cNvSpPr/>
            <p:nvPr/>
          </p:nvSpPr>
          <p:spPr>
            <a:xfrm>
              <a:off x="-1" y="12699"/>
              <a:ext cx="14657237"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4800">
                  <a:solidFill>
                    <a:srgbClr val="00FF00"/>
                  </a:solidFill>
                  <a:latin typeface="Courier"/>
                  <a:ea typeface="Courier"/>
                  <a:cs typeface="Courier"/>
                  <a:sym typeface="Courier"/>
                </a:rPr>
                <a:t>remote@PS\&gt;</a:t>
              </a:r>
              <a:r>
                <a:rPr sz="4800">
                  <a:solidFill>
                    <a:srgbClr val="FFFFFF"/>
                  </a:solidFill>
                  <a:latin typeface="Courier"/>
                  <a:ea typeface="Courier"/>
                  <a:cs typeface="Courier"/>
                  <a:sym typeface="Courier"/>
                </a:rPr>
                <a:t> chef-client</a:t>
              </a:r>
            </a:p>
          </p:txBody>
        </p:sp>
      </p:grpSp>
      <p:grpSp>
        <p:nvGrpSpPr>
          <p:cNvPr id="7453" name="Group 7453"/>
          <p:cNvGrpSpPr/>
          <p:nvPr/>
        </p:nvGrpSpPr>
        <p:grpSpPr>
          <a:xfrm>
            <a:off x="825580" y="3213098"/>
            <a:ext cx="14606430" cy="5739518"/>
            <a:chOff x="0" y="0"/>
            <a:chExt cx="14606429" cy="5739517"/>
          </a:xfrm>
        </p:grpSpPr>
        <p:sp>
          <p:nvSpPr>
            <p:cNvPr id="7451" name="Shape 7451"/>
            <p:cNvSpPr/>
            <p:nvPr/>
          </p:nvSpPr>
          <p:spPr>
            <a:xfrm>
              <a:off x="-1" y="-1"/>
              <a:ext cx="14606430" cy="5739518"/>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a:defRPr sz="1800">
                  <a:solidFill>
                    <a:srgbClr val="FFFFFF"/>
                  </a:solidFill>
                  <a:latin typeface="Courier"/>
                  <a:ea typeface="Courier"/>
                  <a:cs typeface="Courier"/>
                  <a:sym typeface="Courier"/>
                </a:defRPr>
              </a:pPr>
            </a:p>
          </p:txBody>
        </p:sp>
        <p:sp>
          <p:nvSpPr>
            <p:cNvPr id="7452" name="Shape 7452"/>
            <p:cNvSpPr/>
            <p:nvPr/>
          </p:nvSpPr>
          <p:spPr>
            <a:xfrm>
              <a:off x="-1" y="996506"/>
              <a:ext cx="14606430" cy="3746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a:solidFill>
                    <a:srgbClr val="FFFFFF"/>
                  </a:solidFill>
                  <a:latin typeface="Arial"/>
                  <a:ea typeface="Arial"/>
                  <a:cs typeface="Arial"/>
                  <a:sym typeface="Arial"/>
                </a:rPr>
                <a:t>Starting Chef Client, version 11.10.4</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[2014-02-26T04:08:21-08:00] INFO: *** Chef 11.10.4 ***</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[2014-02-26T04:08:21-08:00] INFO: Chef-client pid: 3412</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[2014-02-26T04:08:36-08:00] INFO: Run List is [role[webserver], recipe[hosts], recipe[users]]</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[2014-02-26T04:08:36-08:00] INFO: Run List expands to [chef-client::delete_validation, chef-client, hosts, users, iis_de</a:t>
              </a:r>
              <a:endParaRPr>
                <a:solidFill>
                  <a:srgbClr val="FFFFFF"/>
                </a:solidFill>
                <a:latin typeface="Calibri"/>
                <a:ea typeface="Calibri"/>
                <a:cs typeface="Calibri"/>
                <a:sym typeface="Calibri"/>
              </a:endParaRPr>
            </a:p>
            <a:p>
              <a:pPr lvl="0">
                <a:defRPr sz="1800"/>
              </a:pPr>
              <a:r>
                <a:rPr>
                  <a:solidFill>
                    <a:srgbClr val="FFFFFF"/>
                  </a:solidFill>
                  <a:latin typeface="Arial"/>
                  <a:ea typeface="Arial"/>
                  <a:cs typeface="Arial"/>
                  <a:sym typeface="Arial"/>
                </a:rPr>
                <a:t>mo]</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[2014-02-26T04:08:36-08:00] INFO: Starting Chef Run for node1</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[2014-02-26T04:08:36-08:00] INFO: Running start handlers</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[2014-02-26T04:08:36-08:00] INFO: Start handlers complete.</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resolving cookbooks for run list: ["chef-client::delete_validation", "chef-client", "hosts", "users", "iis_demo"]</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[2014-02-26T04:08:37-08:00] INFO: Loading cookbooks [chef-client, cron, datacenter, hosts, iis_demo, logrotate, users]</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Synchronizing Cookbooks:</a:t>
              </a:r>
              <a:endParaRPr>
                <a:latin typeface="Calibri"/>
                <a:ea typeface="Calibri"/>
                <a:cs typeface="Calibri"/>
                <a:sym typeface="Calibri"/>
              </a:endParaRPr>
            </a:p>
            <a:p>
              <a:pPr lvl="0">
                <a:defRPr sz="1800"/>
              </a:pPr>
              <a:r>
                <a:rPr>
                  <a:solidFill>
                    <a:srgbClr val="FFFFFF"/>
                  </a:solidFill>
                  <a:latin typeface="Arial"/>
                  <a:ea typeface="Arial"/>
                  <a:cs typeface="Arial"/>
                  <a:sym typeface="Arial"/>
                </a:rPr>
                <a:t>[2014-02-26T04:08:38-08:00] INFO: Storing updated cookbooks/chef-client/recipes/arch_service.rb in the cache. ipes/config.rb in the cache.</a:t>
              </a:r>
              <a:endParaRPr>
                <a:latin typeface="Calibri"/>
                <a:ea typeface="Calibri"/>
                <a:cs typeface="Calibri"/>
                <a:sym typeface="Calibri"/>
              </a:endParaRPr>
            </a:p>
            <a:p>
              <a:pPr lvl="0">
                <a:defRPr sz="1800"/>
              </a:pPr>
              <a:r>
                <a:rPr>
                  <a:solidFill>
                    <a:srgbClr val="FFFFFF"/>
                  </a:solidFill>
                  <a:latin typeface="Courier"/>
                  <a:ea typeface="Courier"/>
                  <a:cs typeface="Courier"/>
                  <a:sym typeface="Courier"/>
                </a:rPr>
                <a:t>…</a:t>
              </a:r>
            </a:p>
          </p:txBody>
        </p:sp>
      </p:grpSp>
      <p:sp>
        <p:nvSpPr>
          <p:cNvPr id="7454" name="Shape 745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Re-run the Chef Client</a:t>
            </a:r>
          </a:p>
        </p:txBody>
      </p:sp>
    </p:spTree>
  </p:cSld>
  <p:clrMapOvr>
    <a:masterClrMapping/>
  </p:clrMapOvr>
  <p:transition spd="med" advClick="1"/>
</p:sld>
</file>

<file path=ppt/slides/slide5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56" name="Shape 7456"/>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Examine chef-client output </a:t>
            </a:r>
          </a:p>
        </p:txBody>
      </p:sp>
      <p:grpSp>
        <p:nvGrpSpPr>
          <p:cNvPr id="7459" name="Group 7459"/>
          <p:cNvGrpSpPr/>
          <p:nvPr/>
        </p:nvGrpSpPr>
        <p:grpSpPr>
          <a:xfrm>
            <a:off x="280201" y="1701800"/>
            <a:ext cx="15849603" cy="6908800"/>
            <a:chOff x="0" y="0"/>
            <a:chExt cx="15849601" cy="6908800"/>
          </a:xfrm>
        </p:grpSpPr>
        <p:sp>
          <p:nvSpPr>
            <p:cNvPr id="7457" name="Shape 7457"/>
            <p:cNvSpPr/>
            <p:nvPr/>
          </p:nvSpPr>
          <p:spPr>
            <a:xfrm>
              <a:off x="-1" y="0"/>
              <a:ext cx="15849603" cy="69088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2400">
                  <a:solidFill>
                    <a:srgbClr val="FFFFFF"/>
                  </a:solidFill>
                  <a:latin typeface="Courier"/>
                  <a:ea typeface="Courier"/>
                  <a:cs typeface="Courier"/>
                  <a:sym typeface="Courier"/>
                </a:defRPr>
              </a:pPr>
            </a:p>
          </p:txBody>
        </p:sp>
        <p:sp>
          <p:nvSpPr>
            <p:cNvPr id="7458" name="Shape 7458"/>
            <p:cNvSpPr/>
            <p:nvPr/>
          </p:nvSpPr>
          <p:spPr>
            <a:xfrm>
              <a:off x="-1" y="1015998"/>
              <a:ext cx="15849603" cy="487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Recipe: chef-client::delete_validation</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file[c:/chef/validation.pem] action delete[2014-02-26T04:08:55-08:00] INFO: Processing file[c:/chef/validation.pem]</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action delete (chef-client::delete_validation line 25)</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[2014-02-26T04:08:55-08:00] INFO: file[c:/chef/validation.pem] deleted file at c:/chef/validation.pem</a:t>
              </a:r>
              <a:endParaRPr sz="2400">
                <a:solidFill>
                  <a:srgbClr val="FFFFFF"/>
                </a:solidFill>
                <a:latin typeface="Calibri"/>
                <a:ea typeface="Calibri"/>
                <a:cs typeface="Calibri"/>
                <a:sym typeface="Calibri"/>
              </a:endParaRPr>
            </a:p>
            <a:p>
              <a:pPr lvl="0" defTabSz="914400">
                <a:defRPr sz="1800"/>
              </a:pP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delete file c:/chef/validation.pem</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p:txBody>
        </p:sp>
      </p:grpSp>
    </p:spTree>
  </p:cSld>
  <p:clrMapOvr>
    <a:masterClrMapping/>
  </p:clrMapOvr>
  <p:transition spd="med" advClick="1"/>
</p:sld>
</file>

<file path=ppt/slides/slide5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3" name="Shape 7463"/>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Examine chef-client output </a:t>
            </a:r>
          </a:p>
        </p:txBody>
      </p:sp>
      <p:grpSp>
        <p:nvGrpSpPr>
          <p:cNvPr id="7466" name="Group 7466"/>
          <p:cNvGrpSpPr/>
          <p:nvPr/>
        </p:nvGrpSpPr>
        <p:grpSpPr>
          <a:xfrm>
            <a:off x="280202" y="1504950"/>
            <a:ext cx="15849601" cy="7454901"/>
            <a:chOff x="0" y="0"/>
            <a:chExt cx="15849600" cy="7454900"/>
          </a:xfrm>
        </p:grpSpPr>
        <p:sp>
          <p:nvSpPr>
            <p:cNvPr id="7464" name="Shape 7464"/>
            <p:cNvSpPr/>
            <p:nvPr/>
          </p:nvSpPr>
          <p:spPr>
            <a:xfrm>
              <a:off x="0" y="196849"/>
              <a:ext cx="15849601" cy="7061201"/>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4800">
                  <a:solidFill>
                    <a:srgbClr val="FFFFFF"/>
                  </a:solidFill>
                  <a:latin typeface="Courier"/>
                  <a:ea typeface="Courier"/>
                  <a:cs typeface="Courier"/>
                  <a:sym typeface="Courier"/>
                </a:defRPr>
              </a:pPr>
            </a:p>
          </p:txBody>
        </p:sp>
        <p:sp>
          <p:nvSpPr>
            <p:cNvPr id="7465" name="Shape 7465"/>
            <p:cNvSpPr/>
            <p:nvPr/>
          </p:nvSpPr>
          <p:spPr>
            <a:xfrm>
              <a:off x="0" y="0"/>
              <a:ext cx="15849601" cy="7454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2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Recipe: chef-client::windows_service</a:t>
              </a: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execute[register-chef-service] action run[2014-02-26T04:08:55-08:00] INFO: Processing execute[register-chef-service]</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action run (chef-client::windows_service line 34)</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Service 'chef-client' has successfully been installed.</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[2014-02-26T04:08:59-08:00] INFO: execute[register-chef-service] ran successfully</a:t>
              </a:r>
              <a:endParaRPr sz="4800">
                <a:solidFill>
                  <a:srgbClr val="FFFFFF"/>
                </a:solidFill>
                <a:latin typeface="Calibri"/>
                <a:ea typeface="Calibri"/>
                <a:cs typeface="Calibri"/>
                <a:sym typeface="Calibri"/>
              </a:endParaRPr>
            </a:p>
            <a:p>
              <a:pPr lvl="0" defTabSz="914400">
                <a:defRPr sz="1800"/>
              </a:pP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execute chef-service-manager -a install</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service[chef-client] action enable[2014-02-26T04:08:59-08:00] INFO: Processing service[chef-client] action enable (chef-client::windows_service line 39)</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(up to date)</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service[chef-client] action start[2014-02-26T04:08:59-08:00] INFO: Processing service[chef-client] action start (chef-client::windows_service line 39)</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[2014-02-26T04:09:07-08:00] INFO: service[chef-client] started</a:t>
              </a:r>
              <a:endParaRPr sz="4800">
                <a:solidFill>
                  <a:srgbClr val="FFFFFF"/>
                </a:solidFill>
                <a:latin typeface="Calibri"/>
                <a:ea typeface="Calibri"/>
                <a:cs typeface="Calibri"/>
                <a:sym typeface="Calibri"/>
              </a:endParaRPr>
            </a:p>
            <a:p>
              <a:pPr lvl="0" defTabSz="914400">
                <a:defRPr sz="1800"/>
              </a:pPr>
              <a:endParaRPr sz="24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    - start service service[chef-client]</a:t>
              </a:r>
              <a:endParaRPr sz="4800">
                <a:solidFill>
                  <a:srgbClr val="FFFFFF"/>
                </a:solidFill>
                <a:latin typeface="Calibri"/>
                <a:ea typeface="Calibri"/>
                <a:cs typeface="Calibri"/>
                <a:sym typeface="Calibri"/>
              </a:endParaRPr>
            </a:p>
            <a:p>
              <a:pPr lvl="0" defTabSz="914400">
                <a:defRPr sz="1800"/>
              </a:pPr>
              <a:r>
                <a:rPr sz="2400">
                  <a:solidFill>
                    <a:srgbClr val="FFFFFF"/>
                  </a:solidFill>
                  <a:latin typeface="Courier"/>
                  <a:ea typeface="Courier"/>
                  <a:cs typeface="Courier"/>
                  <a:sym typeface="Courier"/>
                </a:rPr>
                <a:t>…</a:t>
              </a:r>
            </a:p>
          </p:txBody>
        </p:sp>
      </p:gr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14" name="Shape 17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15" name="Shape 1715"/>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a:t>
            </a:r>
            <a:r>
              <a:rPr sz="4600"/>
              <a:t> Elon Bar-Evan</a:t>
            </a:r>
            <a:endParaRPr sz="4600"/>
          </a:p>
          <a:p>
            <a:pPr lvl="0" marL="944574" indent="-944574">
              <a:defRPr sz="1800"/>
            </a:pPr>
            <a:r>
              <a:rPr sz="4600">
                <a:latin typeface="Arial Bold"/>
                <a:ea typeface="Arial Bold"/>
                <a:cs typeface="Arial Bold"/>
                <a:sym typeface="Arial Bold"/>
              </a:rPr>
              <a:t>Current job role:</a:t>
            </a:r>
            <a:endParaRPr>
              <a:latin typeface="Arial Bold"/>
              <a:ea typeface="Arial Bold"/>
              <a:cs typeface="Arial Bold"/>
              <a:sym typeface="Arial Bold"/>
            </a:endParaRPr>
          </a:p>
          <a:p>
            <a:pPr lvl="0" marL="944574" indent="-944574">
              <a:defRPr sz="1800"/>
            </a:pPr>
            <a:r>
              <a:rPr sz="4600">
                <a:latin typeface="Arial Bold"/>
                <a:ea typeface="Arial Bold"/>
                <a:cs typeface="Arial Bold"/>
                <a:sym typeface="Arial Bold"/>
              </a:rPr>
              <a:t>Previous job roles/background:</a:t>
            </a:r>
            <a:r>
              <a:rPr sz="4600"/>
              <a:t> </a:t>
            </a:r>
            <a:endParaRPr sz="4600"/>
          </a:p>
          <a:p>
            <a:pPr lvl="0" marL="944574" indent="-944574">
              <a:defRPr sz="1800"/>
            </a:pPr>
            <a:r>
              <a:rPr sz="4600">
                <a:latin typeface="Arial Bold"/>
                <a:ea typeface="Arial Bold"/>
                <a:cs typeface="Arial Bold"/>
                <a:sym typeface="Arial Bold"/>
              </a:rPr>
              <a:t>Experience with Chef/Config Management:</a:t>
            </a:r>
            <a:r>
              <a:rPr sz="4600"/>
              <a:t> </a:t>
            </a:r>
            <a:endParaRPr sz="4600"/>
          </a:p>
          <a:p>
            <a:pPr lvl="0" marL="944574" indent="-944574">
              <a:defRPr sz="1800"/>
            </a:pPr>
            <a:r>
              <a:rPr sz="4600">
                <a:latin typeface="Arial Bold"/>
                <a:ea typeface="Arial Bold"/>
                <a:cs typeface="Arial Bold"/>
                <a:sym typeface="Arial Bold"/>
              </a:rPr>
              <a:t>Favorite Text Editor:</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3" name="Shape 228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Roles Define Policy</a:t>
            </a:r>
          </a:p>
        </p:txBody>
      </p:sp>
      <p:sp>
        <p:nvSpPr>
          <p:cNvPr id="2284" name="Shape 2284"/>
          <p:cNvSpPr/>
          <p:nvPr>
            <p:ph type="body" idx="1"/>
          </p:nvPr>
        </p:nvSpPr>
        <p:spPr>
          <a:xfrm>
            <a:off x="800178" y="1879600"/>
            <a:ext cx="15165281" cy="6731000"/>
          </a:xfrm>
          <a:prstGeom prst="rect">
            <a:avLst/>
          </a:prstGeom>
        </p:spPr>
        <p:txBody>
          <a:bodyPr>
            <a:normAutofit fontScale="100000" lnSpcReduction="0"/>
          </a:bodyPr>
          <a:lstStyle/>
          <a:p>
            <a:pPr lvl="0" marL="944574" indent="-944574">
              <a:defRPr sz="1800"/>
            </a:pPr>
            <a:r>
              <a:rPr sz="4600"/>
              <a:t>Roles may include an ordered list of Chef configuration files that should be applied</a:t>
            </a:r>
            <a:endParaRPr sz="4600"/>
          </a:p>
          <a:p>
            <a:pPr lvl="1" marL="1349614" indent="-944574">
              <a:defRPr sz="1800"/>
            </a:pPr>
            <a:r>
              <a:rPr sz="4600"/>
              <a:t>This list is called a Run List</a:t>
            </a:r>
            <a:endParaRPr sz="4600"/>
          </a:p>
          <a:p>
            <a:pPr lvl="1" marL="1349614" indent="-944574">
              <a:defRPr sz="1800"/>
            </a:pPr>
            <a:r>
              <a:rPr sz="4600"/>
              <a:t>Order is always important in the Run List</a:t>
            </a:r>
            <a:endParaRPr sz="4600"/>
          </a:p>
          <a:p>
            <a:pPr lvl="0" marL="944574" indent="-944574">
              <a:defRPr sz="1800"/>
            </a:pPr>
            <a:r>
              <a:rPr sz="4600"/>
              <a:t>Roles may include data attributes necessary for configuring your infrastructure, for example:</a:t>
            </a:r>
            <a:endParaRPr sz="4600"/>
          </a:p>
          <a:p>
            <a:pPr lvl="1" marL="1349614" indent="-944574">
              <a:defRPr sz="1800"/>
            </a:pPr>
            <a:r>
              <a:rPr sz="4600"/>
              <a:t>The port that the application server listens on</a:t>
            </a:r>
            <a:endParaRPr sz="4600"/>
          </a:p>
          <a:p>
            <a:pPr lvl="1" marL="1349614" indent="-944574">
              <a:defRPr sz="1800"/>
            </a:pPr>
            <a:r>
              <a:rPr sz="4600"/>
              <a:t>A list of applications that should be deployed</a:t>
            </a:r>
          </a:p>
        </p:txBody>
      </p:sp>
    </p:spTree>
  </p:cSld>
  <p:clrMapOvr>
    <a:masterClrMapping/>
  </p:clrMapOvr>
  <p:transition spd="med" advClick="1"/>
</p:sld>
</file>

<file path=ppt/slides/slide6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472" name="Group 7472"/>
          <p:cNvGrpSpPr/>
          <p:nvPr/>
        </p:nvGrpSpPr>
        <p:grpSpPr>
          <a:xfrm>
            <a:off x="812877" y="1949450"/>
            <a:ext cx="14657237" cy="1028700"/>
            <a:chOff x="0" y="0"/>
            <a:chExt cx="14657235" cy="1028700"/>
          </a:xfrm>
        </p:grpSpPr>
        <p:sp>
          <p:nvSpPr>
            <p:cNvPr id="7470" name="Shape 7470"/>
            <p:cNvSpPr/>
            <p:nvPr/>
          </p:nvSpPr>
          <p:spPr>
            <a:xfrm>
              <a:off x="-1" y="0"/>
              <a:ext cx="14657237" cy="1028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600">
                  <a:solidFill>
                    <a:srgbClr val="FFFFFF"/>
                  </a:solidFill>
                  <a:latin typeface="Courier"/>
                  <a:ea typeface="Courier"/>
                  <a:cs typeface="Courier"/>
                  <a:sym typeface="Courier"/>
                </a:defRPr>
              </a:pPr>
            </a:p>
          </p:txBody>
        </p:sp>
        <p:sp>
          <p:nvSpPr>
            <p:cNvPr id="7471" name="Shape 7471"/>
            <p:cNvSpPr/>
            <p:nvPr/>
          </p:nvSpPr>
          <p:spPr>
            <a:xfrm>
              <a:off x="-1" y="1269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b="1" sz="3600">
                  <a:solidFill>
                    <a:srgbClr val="FFFFFF"/>
                  </a:solidFill>
                  <a:latin typeface="Courier"/>
                  <a:ea typeface="Courier"/>
                  <a:cs typeface="Courier"/>
                  <a:sym typeface="Courier"/>
                </a:rPr>
                <a:t>Remote@PS\&gt;</a:t>
              </a:r>
              <a:r>
                <a:rPr sz="3600">
                  <a:solidFill>
                    <a:srgbClr val="FFFFFF"/>
                  </a:solidFill>
                  <a:latin typeface="Courier"/>
                  <a:ea typeface="Courier"/>
                  <a:cs typeface="Courier"/>
                  <a:sym typeface="Courier"/>
                </a:rPr>
                <a:t> get-service chef*</a:t>
              </a:r>
            </a:p>
          </p:txBody>
        </p:sp>
      </p:grpSp>
      <p:grpSp>
        <p:nvGrpSpPr>
          <p:cNvPr id="7475" name="Group 7475"/>
          <p:cNvGrpSpPr/>
          <p:nvPr/>
        </p:nvGrpSpPr>
        <p:grpSpPr>
          <a:xfrm>
            <a:off x="838290" y="3378200"/>
            <a:ext cx="14606431" cy="5168900"/>
            <a:chOff x="0" y="0"/>
            <a:chExt cx="14606429" cy="5168900"/>
          </a:xfrm>
        </p:grpSpPr>
        <p:sp>
          <p:nvSpPr>
            <p:cNvPr id="7473" name="Shape 7473"/>
            <p:cNvSpPr/>
            <p:nvPr/>
          </p:nvSpPr>
          <p:spPr>
            <a:xfrm>
              <a:off x="-1" y="0"/>
              <a:ext cx="14606430" cy="51689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defTabSz="914400">
                <a:defRPr sz="3000">
                  <a:solidFill>
                    <a:srgbClr val="FFFFFF"/>
                  </a:solidFill>
                  <a:latin typeface="Courier"/>
                  <a:ea typeface="Courier"/>
                  <a:cs typeface="Courier"/>
                  <a:sym typeface="Courier"/>
                </a:defRPr>
              </a:pPr>
            </a:p>
          </p:txBody>
        </p:sp>
        <p:sp>
          <p:nvSpPr>
            <p:cNvPr id="7474" name="Shape 7474"/>
            <p:cNvSpPr/>
            <p:nvPr/>
          </p:nvSpPr>
          <p:spPr>
            <a:xfrm>
              <a:off x="-1" y="1670050"/>
              <a:ext cx="14606430" cy="182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defTabSz="914400">
                <a:defRPr sz="1800"/>
              </a:pPr>
              <a:r>
                <a:rPr sz="3000">
                  <a:solidFill>
                    <a:srgbClr val="FFFFFF"/>
                  </a:solidFill>
                  <a:latin typeface="Courier"/>
                  <a:ea typeface="Courier"/>
                  <a:cs typeface="Courier"/>
                  <a:sym typeface="Courier"/>
                </a:rPr>
                <a:t>Status     Name               DisplayName</a:t>
              </a:r>
              <a:endParaRPr sz="3000">
                <a:solidFill>
                  <a:srgbClr val="FFFFFF"/>
                </a:solidFill>
                <a:latin typeface="Calibri"/>
                <a:ea typeface="Calibri"/>
                <a:cs typeface="Calibri"/>
                <a:sym typeface="Calibri"/>
              </a:endParaRPr>
            </a:p>
            <a:p>
              <a:pPr lvl="0" defTabSz="914400">
                <a:defRPr sz="1800"/>
              </a:pPr>
              <a:r>
                <a:rPr sz="3000">
                  <a:solidFill>
                    <a:srgbClr val="FFFFFF"/>
                  </a:solidFill>
                  <a:latin typeface="Courier"/>
                  <a:ea typeface="Courier"/>
                  <a:cs typeface="Courier"/>
                  <a:sym typeface="Courier"/>
                </a:rPr>
                <a:t>------     ----               -----------</a:t>
              </a:r>
              <a:endParaRPr sz="4800">
                <a:solidFill>
                  <a:srgbClr val="FFFFFF"/>
                </a:solidFill>
                <a:latin typeface="Calibri"/>
                <a:ea typeface="Calibri"/>
                <a:cs typeface="Calibri"/>
                <a:sym typeface="Calibri"/>
              </a:endParaRPr>
            </a:p>
            <a:p>
              <a:pPr lvl="0" defTabSz="914400">
                <a:defRPr sz="1800"/>
              </a:pPr>
              <a:r>
                <a:rPr sz="3000">
                  <a:solidFill>
                    <a:srgbClr val="FFFFFF"/>
                  </a:solidFill>
                  <a:latin typeface="Courier"/>
                  <a:ea typeface="Courier"/>
                  <a:cs typeface="Courier"/>
                  <a:sym typeface="Courier"/>
                </a:rPr>
                <a:t>Running    chef-client        Chef Client Service</a:t>
              </a:r>
            </a:p>
          </p:txBody>
        </p:sp>
      </p:grpSp>
      <p:sp>
        <p:nvSpPr>
          <p:cNvPr id="7476" name="Shape 7476"/>
          <p:cNvSpPr/>
          <p:nvPr>
            <p:ph type="title"/>
          </p:nvPr>
        </p:nvSpPr>
        <p:spPr>
          <a:xfrm>
            <a:off x="800271" y="177800"/>
            <a:ext cx="14657235" cy="1117600"/>
          </a:xfrm>
          <a:prstGeom prst="rect">
            <a:avLst/>
          </a:prstGeom>
        </p:spPr>
        <p:txBody>
          <a:bodyPr lIns="0" tIns="0" rIns="0" bIns="0">
            <a:normAutofit fontScale="100000" lnSpcReduction="0"/>
          </a:bodyPr>
          <a:lstStyle>
            <a:lvl1pPr>
              <a:defRPr sz="6400"/>
            </a:lvl1pPr>
          </a:lstStyle>
          <a:p>
            <a:pPr lvl="0">
              <a:defRPr sz="1800">
                <a:solidFill>
                  <a:srgbClr val="000000"/>
                </a:solidFill>
                <a:effectLst/>
              </a:defRPr>
            </a:pPr>
            <a:r>
              <a:rPr sz="6400">
                <a:solidFill>
                  <a:srgbClr val="FFFFFF"/>
                </a:solidFill>
                <a:effectLst>
                  <a:outerShdw sx="100000" sy="100000" kx="0" ky="0" algn="b" rotWithShape="0" blurRad="38100" dist="38100" dir="2700000">
                    <a:srgbClr val="C0C0C0"/>
                  </a:outerShdw>
                </a:effectLst>
              </a:rPr>
              <a:t>Exercise: Verify chef-client is running</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0" grpId="1" fill="hold">
                                  <p:stCondLst>
                                    <p:cond delay="0"/>
                                  </p:stCondLst>
                                  <p:iterate type="el" backwards="0">
                                    <p:tmAbs val="0"/>
                                  </p:iterate>
                                  <p:childTnLst>
                                    <p:set>
                                      <p:cBhvr>
                                        <p:cTn id="6" fill="hold"/>
                                        <p:tgtEl>
                                          <p:spTgt spid="7472"/>
                                        </p:tgtEl>
                                        <p:attrNameLst>
                                          <p:attrName>style.visibility</p:attrName>
                                        </p:attrNameLst>
                                      </p:cBhvr>
                                      <p:to>
                                        <p:strVal val="visible"/>
                                      </p:to>
                                    </p:set>
                                    <p:animEffect filter="fade" transition="in">
                                      <p:cBhvr>
                                        <p:cTn id="7" dur="1000"/>
                                        <p:tgtEl>
                                          <p:spTgt spid="7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72" grpId="1"/>
    </p:bldLst>
  </p:timing>
</p:sld>
</file>

<file path=ppt/slides/slide6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0" name="Shape 7480"/>
          <p:cNvSpPr/>
          <p:nvPr>
            <p:ph type="title"/>
          </p:nvPr>
        </p:nvSpPr>
        <p:spPr>
          <a:xfrm>
            <a:off x="800271" y="177800"/>
            <a:ext cx="14657235" cy="1117600"/>
          </a:xfrm>
          <a:prstGeom prst="rect">
            <a:avLst/>
          </a:prstGeom>
        </p:spPr>
        <p:txBody>
          <a:bodyPr lIns="0" tIns="0" rIns="0" bIns="0">
            <a:normAutofit fontScale="100000" lnSpcReduction="0"/>
          </a:bodyPr>
          <a:lstStyle>
            <a:lvl1pPr>
              <a:defRPr sz="6000"/>
            </a:lvl1pPr>
          </a:lstStyle>
          <a:p>
            <a:pPr lvl="0">
              <a:defRPr sz="1800">
                <a:solidFill>
                  <a:srgbClr val="000000"/>
                </a:solidFill>
                <a:effectLst/>
              </a:defRPr>
            </a:pPr>
            <a:r>
              <a:rPr sz="6000">
                <a:solidFill>
                  <a:srgbClr val="FFFFFF"/>
                </a:solidFill>
                <a:effectLst>
                  <a:outerShdw sx="100000" sy="100000" kx="0" ky="0" algn="b" rotWithShape="0" blurRad="38100" dist="38100" dir="2700000">
                    <a:srgbClr val="C0C0C0"/>
                  </a:outerShdw>
                </a:effectLst>
              </a:rPr>
              <a:t>Exercise: Verify chef-client is running</a:t>
            </a:r>
          </a:p>
        </p:txBody>
      </p:sp>
      <p:pic>
        <p:nvPicPr>
          <p:cNvPr id="7481" name="image111.png"/>
          <p:cNvPicPr/>
          <p:nvPr/>
        </p:nvPicPr>
        <p:blipFill>
          <a:blip r:embed="rId2">
            <a:extLst/>
          </a:blip>
          <a:stretch>
            <a:fillRect/>
          </a:stretch>
        </p:blipFill>
        <p:spPr>
          <a:xfrm>
            <a:off x="2337592" y="1905000"/>
            <a:ext cx="11557002" cy="6223000"/>
          </a:xfrm>
          <a:prstGeom prst="rect">
            <a:avLst/>
          </a:prstGeom>
          <a:ln w="12700">
            <a:miter lim="400000"/>
          </a:ln>
        </p:spPr>
      </p:pic>
    </p:spTree>
  </p:cSld>
  <p:clrMapOvr>
    <a:masterClrMapping/>
  </p:clrMapOvr>
  <p:transition spd="med" advClick="1"/>
</p:sld>
</file>

<file path=ppt/slides/slide6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3" name="Shape 748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Convergent infrastructure</a:t>
            </a:r>
          </a:p>
        </p:txBody>
      </p:sp>
      <p:sp>
        <p:nvSpPr>
          <p:cNvPr id="7484" name="Shape 748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Our node is now running chef-client as a service, and it will converge itself over time on a (by default) 30 minute interval.</a:t>
            </a:r>
            <a:endParaRPr sz="4600"/>
          </a:p>
          <a:p>
            <a:pPr lvl="0" marL="944574" indent="-944574">
              <a:defRPr sz="1800"/>
            </a:pPr>
            <a:r>
              <a:rPr sz="4600"/>
              <a:t>The amount of resources converged may vary with longer intervals, depending on configuration drift on the system.</a:t>
            </a:r>
            <a:endParaRPr sz="4600"/>
          </a:p>
          <a:p>
            <a:pPr lvl="0" marL="944574" indent="-944574">
              <a:defRPr sz="1800"/>
            </a:pPr>
            <a:r>
              <a:rPr sz="4600"/>
              <a:t>Because Chef resources are idempotent, it will only configure what it needs to each run.</a:t>
            </a:r>
          </a:p>
        </p:txBody>
      </p:sp>
    </p:spTree>
  </p:cSld>
  <p:clrMapOvr>
    <a:masterClrMapping/>
  </p:clrMapOvr>
  <p:transition spd="med" advClick="1"/>
</p:sld>
</file>

<file path=ppt/slides/slide6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88" name="Shape 748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7489" name="Shape 748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What is the Chef Community site URL?</a:t>
            </a:r>
            <a:endParaRPr sz="4600"/>
          </a:p>
          <a:p>
            <a:pPr lvl="0" marL="944574" indent="-944574">
              <a:defRPr sz="1800"/>
            </a:pPr>
            <a:r>
              <a:rPr sz="4600"/>
              <a:t>What are two ways to download cookbooks from the community site?</a:t>
            </a:r>
            <a:endParaRPr sz="4600"/>
          </a:p>
          <a:p>
            <a:pPr lvl="0" marL="944574" indent="-944574">
              <a:defRPr sz="1800"/>
            </a:pPr>
            <a:r>
              <a:rPr sz="4600"/>
              <a:t>What is the first thing you should read when downloading a cookbook?</a:t>
            </a:r>
            <a:endParaRPr sz="4600"/>
          </a:p>
          <a:p>
            <a:pPr lvl="0" marL="944574" indent="-944574">
              <a:defRPr sz="1800"/>
            </a:pPr>
            <a:r>
              <a:rPr sz="4600"/>
              <a:t>Who vets the cookbooks on the community site?</a:t>
            </a:r>
            <a:endParaRPr sz="4600"/>
          </a:p>
          <a:p>
            <a:pPr lvl="0" marL="944574" indent="-944574">
              <a:defRPr sz="1800"/>
            </a:pPr>
            <a:r>
              <a:rPr sz="4600"/>
              <a:t>Who has two thumbs and reads the recipes they download from the community site?</a:t>
            </a:r>
          </a:p>
        </p:txBody>
      </p:sp>
    </p:spTree>
  </p:cSld>
  <p:clrMapOvr>
    <a:masterClrMapping/>
  </p:clrMapOvr>
  <p:transition spd="med" advClick="1"/>
</p:sld>
</file>

<file path=ppt/slides/slide6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1" name="Shape 7491"/>
          <p:cNvSpPr/>
          <p:nvPr>
            <p:ph type="title"/>
          </p:nvPr>
        </p:nvSpPr>
        <p:spPr>
          <a:xfrm>
            <a:off x="1219318" y="2840035"/>
            <a:ext cx="13818952" cy="196056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Further Resources</a:t>
            </a:r>
          </a:p>
        </p:txBody>
      </p:sp>
      <p:sp>
        <p:nvSpPr>
          <p:cNvPr id="7492" name="Shape 7492"/>
          <p:cNvSpPr/>
          <p:nvPr>
            <p:ph type="body" idx="1"/>
          </p:nvPr>
        </p:nvSpPr>
        <p:spPr>
          <a:xfrm>
            <a:off x="2438638" y="5181600"/>
            <a:ext cx="11380314" cy="2336800"/>
          </a:xfrm>
          <a:prstGeom prst="rect">
            <a:avLst/>
          </a:prstGeom>
        </p:spPr>
        <p:txBody>
          <a:bodyPr lIns="0" tIns="0" rIns="0" bIns="0">
            <a:normAutofit fontScale="100000" lnSpcReduction="0"/>
          </a:bodyPr>
          <a:lstStyle/>
          <a:p>
            <a:pPr lvl="0"/>
          </a:p>
        </p:txBody>
      </p:sp>
    </p:spTree>
  </p:cSld>
  <p:clrMapOvr>
    <a:masterClrMapping/>
  </p:clrMapOvr>
  <p:transition spd="med" advClick="1"/>
</p:sld>
</file>

<file path=ppt/slides/slide6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4" name="Shape 7494"/>
          <p:cNvSpPr/>
          <p:nvPr>
            <p:ph type="title"/>
          </p:nvPr>
        </p:nvSpPr>
        <p:spPr>
          <a:xfrm>
            <a:off x="1284412" y="5875339"/>
            <a:ext cx="13818952" cy="1816102"/>
          </a:xfrm>
          <a:prstGeom prst="rect">
            <a:avLst/>
          </a:prstGeom>
        </p:spPr>
        <p:txBody>
          <a:bodyPr lIns="0" tIns="0" rIns="0" bIns="0">
            <a:normAutofit fontScale="100000" lnSpcReduction="0"/>
          </a:bodyPr>
          <a:lstStyle>
            <a:lvl1pPr defTabSz="758951">
              <a:defRPr sz="5900">
                <a:effectLst>
                  <a:outerShdw sx="100000" sy="100000" kx="0" ky="0" algn="b" rotWithShape="0" blurRad="25400" dist="31623" dir="2700000">
                    <a:srgbClr val="C0C0C0"/>
                  </a:outerShdw>
                </a:effectLst>
              </a:defRPr>
            </a:lvl1pPr>
          </a:lstStyle>
          <a:p>
            <a:pPr lvl="0">
              <a:defRPr cap="none" sz="1800">
                <a:solidFill>
                  <a:srgbClr val="000000"/>
                </a:solidFill>
                <a:effectLst/>
              </a:defRPr>
            </a:pPr>
            <a:r>
              <a:rPr cap="all" sz="5900">
                <a:solidFill>
                  <a:srgbClr val="FFFFFF"/>
                </a:solidFill>
                <a:effectLst>
                  <a:outerShdw sx="100000" sy="100000" kx="0" ky="0" algn="b" rotWithShape="0" blurRad="25400" dist="31623" dir="2700000">
                    <a:srgbClr val="C0C0C0"/>
                  </a:outerShdw>
                </a:effectLst>
              </a:rPr>
              <a:t>Working with Chef, the company</a:t>
            </a:r>
          </a:p>
        </p:txBody>
      </p:sp>
      <p:sp>
        <p:nvSpPr>
          <p:cNvPr id="7495" name="Shape 7495"/>
          <p:cNvSpPr/>
          <p:nvPr>
            <p:ph type="body" idx="1"/>
          </p:nvPr>
        </p:nvSpPr>
        <p:spPr>
          <a:xfrm>
            <a:off x="1284412" y="3875118"/>
            <a:ext cx="13818952" cy="2000253"/>
          </a:xfrm>
          <a:prstGeom prst="rect">
            <a:avLst/>
          </a:prstGeom>
        </p:spPr>
        <p:txBody>
          <a:bodyPr lIns="0" tIns="0" rIns="0" bIns="0">
            <a:normAutofit fontScale="100000" lnSpcReduction="0"/>
          </a:bodyPr>
          <a:lstStyle/>
          <a:p>
            <a:pPr lvl="0"/>
          </a:p>
        </p:txBody>
      </p:sp>
    </p:spTree>
  </p:cSld>
  <p:clrMapOvr>
    <a:masterClrMapping/>
  </p:clrMapOvr>
  <p:transition spd="med" advClick="1"/>
</p:sld>
</file>

<file path=ppt/slides/slide6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7" name="Shape 749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Chef Status</a:t>
            </a:r>
          </a:p>
        </p:txBody>
      </p:sp>
      <p:sp>
        <p:nvSpPr>
          <p:cNvPr id="7498" name="Shape 7498"/>
          <p:cNvSpPr/>
          <p:nvPr>
            <p:ph type="body" idx="1"/>
          </p:nvPr>
        </p:nvSpPr>
        <p:spPr>
          <a:prstGeom prst="rect">
            <a:avLst/>
          </a:prstGeom>
        </p:spPr>
        <p:txBody>
          <a:bodyPr/>
          <a:lstStyle/>
          <a:p>
            <a:pPr lvl="0">
              <a:defRPr sz="1800"/>
            </a:pPr>
            <a:r>
              <a:rPr sz="4800"/>
              <a:t>Status for Chef related systems can be found by browsing to</a:t>
            </a:r>
            <a:endParaRPr sz="4800"/>
          </a:p>
          <a:p>
            <a:pPr lvl="1">
              <a:defRPr sz="1800"/>
            </a:pPr>
            <a:r>
              <a:rPr sz="4800"/>
              <a:t>http://</a:t>
            </a:r>
            <a:r>
              <a:rPr sz="4800">
                <a:hlinkClick r:id="rId3" invalidUrl="" action="" tgtFrame="" tooltip="" history="1" highlightClick="0" endSnd="0"/>
              </a:rPr>
              <a:t>status.getchef.com</a:t>
            </a:r>
            <a:r>
              <a:rPr sz="4800"/>
              <a:t>, or</a:t>
            </a:r>
            <a:endParaRPr sz="4800"/>
          </a:p>
          <a:p>
            <a:pPr lvl="1">
              <a:defRPr sz="1800"/>
            </a:pPr>
            <a:r>
              <a:rPr sz="4800">
                <a:hlinkClick r:id="rId4" invalidUrl="" action="" tgtFrame="" tooltip="" history="1" highlightClick="0" endSnd="0"/>
              </a:rPr>
              <a:t>https://twitter.com/opscode_status</a:t>
            </a:r>
            <a:r>
              <a:rPr sz="4800"/>
              <a:t> </a:t>
            </a:r>
          </a:p>
        </p:txBody>
      </p:sp>
      <p:sp>
        <p:nvSpPr>
          <p:cNvPr id="7499" name="Shape 749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3" name="Shape 7503"/>
          <p:cNvSpPr/>
          <p:nvPr>
            <p:ph type="title"/>
          </p:nvPr>
        </p:nvSpPr>
        <p:spPr>
          <a:prstGeom prst="rect">
            <a:avLst/>
          </a:prstGeom>
        </p:spPr>
        <p:txBody>
          <a:bodyPr/>
          <a:lstStyle>
            <a:lvl1pPr defTabSz="508508">
              <a:defRPr sz="6552">
                <a:effectLst>
                  <a:outerShdw sx="100000" sy="100000" kx="0" ky="0" algn="b" rotWithShape="0" blurRad="46228" dist="23114" dir="2700000">
                    <a:srgbClr val="000000">
                      <a:alpha val="75000"/>
                    </a:srgbClr>
                  </a:outerShdw>
                </a:effectLst>
              </a:defRPr>
            </a:lvl1pPr>
          </a:lstStyle>
          <a:p>
            <a:pPr lvl="0">
              <a:defRPr b="0" sz="1800">
                <a:solidFill>
                  <a:srgbClr val="000000"/>
                </a:solidFill>
                <a:effectLst/>
              </a:defRPr>
            </a:pPr>
            <a:r>
              <a:rPr b="1" sz="6552">
                <a:solidFill>
                  <a:srgbClr val="FFFFFF"/>
                </a:solidFill>
                <a:effectLst>
                  <a:outerShdw sx="100000" sy="100000" kx="0" ky="0" algn="b" rotWithShape="0" blurRad="46228" dist="23114" dir="2700000">
                    <a:srgbClr val="000000">
                      <a:alpha val="75000"/>
                    </a:srgbClr>
                  </a:outerShdw>
                </a:effectLst>
              </a:rPr>
              <a:t>How do I interact with Chef support?</a:t>
            </a:r>
          </a:p>
        </p:txBody>
      </p:sp>
      <p:sp>
        <p:nvSpPr>
          <p:cNvPr id="7504" name="Shape 7504"/>
          <p:cNvSpPr/>
          <p:nvPr>
            <p:ph type="body" idx="1"/>
          </p:nvPr>
        </p:nvSpPr>
        <p:spPr>
          <a:xfrm>
            <a:off x="800100" y="1879600"/>
            <a:ext cx="15341600" cy="7035800"/>
          </a:xfrm>
          <a:prstGeom prst="rect">
            <a:avLst/>
          </a:prstGeom>
        </p:spPr>
        <p:txBody>
          <a:bodyPr/>
          <a:lstStyle/>
          <a:p>
            <a:pPr lvl="0">
              <a:defRPr sz="1800"/>
            </a:pPr>
            <a:r>
              <a:rPr sz="4800"/>
              <a:t>There are two ways to raise a ticket with Chef Support </a:t>
            </a:r>
            <a:endParaRPr sz="4800"/>
          </a:p>
          <a:p>
            <a:pPr lvl="1">
              <a:defRPr sz="1800"/>
            </a:pPr>
            <a:r>
              <a:rPr sz="4800"/>
              <a:t>Via the Web UI at http://www.getchef.com/support/ </a:t>
            </a:r>
            <a:endParaRPr sz="4800"/>
          </a:p>
          <a:p>
            <a:pPr lvl="1">
              <a:defRPr sz="1800"/>
            </a:pPr>
            <a:r>
              <a:rPr sz="4800"/>
              <a:t>By sending an email to </a:t>
            </a:r>
            <a:r>
              <a:rPr sz="4800" u="sng">
                <a:solidFill>
                  <a:srgbClr val="0000FF"/>
                </a:solidFill>
                <a:uFill>
                  <a:solidFill>
                    <a:srgbClr val="0000FF"/>
                  </a:solidFill>
                </a:uFill>
                <a:hlinkClick r:id="rId3" invalidUrl="" action="" tgtFrame="" tooltip="" history="1" highlightClick="0" endSnd="0"/>
              </a:rPr>
              <a:t>support@getchef.com</a:t>
            </a:r>
            <a:endParaRPr sz="4800"/>
          </a:p>
          <a:p>
            <a:pPr lvl="0">
              <a:defRPr sz="1800"/>
            </a:pPr>
            <a:endParaRPr sz="4800"/>
          </a:p>
          <a:p>
            <a:pPr lvl="0">
              <a:defRPr sz="1800"/>
            </a:pPr>
            <a:r>
              <a:rPr sz="4800"/>
              <a:t>The Web UI allows you to submit any severity level ticket, however emailed tickets default to 'severity 3'</a:t>
            </a:r>
            <a:endParaRPr sz="4800"/>
          </a:p>
          <a:p>
            <a:pPr lvl="0">
              <a:defRPr sz="1800"/>
            </a:pPr>
            <a:r>
              <a:rPr sz="4800"/>
              <a:t>The Web UI allows you to view previously submitted tickets for an org</a:t>
            </a:r>
          </a:p>
        </p:txBody>
      </p:sp>
      <p:sp>
        <p:nvSpPr>
          <p:cNvPr id="7505" name="Shape 7505"/>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9" name="Shape 7509"/>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To re-open a closed ticket</a:t>
            </a:r>
          </a:p>
        </p:txBody>
      </p:sp>
      <p:sp>
        <p:nvSpPr>
          <p:cNvPr id="7510" name="Shape 7510"/>
          <p:cNvSpPr/>
          <p:nvPr>
            <p:ph type="body" idx="1"/>
          </p:nvPr>
        </p:nvSpPr>
        <p:spPr>
          <a:prstGeom prst="rect">
            <a:avLst/>
          </a:prstGeom>
        </p:spPr>
        <p:txBody>
          <a:bodyPr/>
          <a:lstStyle/>
          <a:p>
            <a:pPr lvl="0">
              <a:defRPr sz="1800"/>
            </a:pPr>
            <a:r>
              <a:rPr sz="4800"/>
              <a:t>To re-open a closed ticket either</a:t>
            </a:r>
            <a:endParaRPr sz="4800"/>
          </a:p>
          <a:p>
            <a:pPr lvl="1">
              <a:defRPr sz="1800"/>
            </a:pPr>
            <a:r>
              <a:rPr sz="4800"/>
              <a:t>Click on the closed ticket in the web interface, and reply in the box provided, or</a:t>
            </a:r>
            <a:endParaRPr sz="4800"/>
          </a:p>
          <a:p>
            <a:pPr lvl="1">
              <a:defRPr sz="1800"/>
            </a:pPr>
            <a:r>
              <a:rPr sz="4800"/>
              <a:t>Reply to the email thread </a:t>
            </a:r>
            <a:endParaRPr sz="4800"/>
          </a:p>
          <a:p>
            <a:pPr lvl="0">
              <a:defRPr sz="1800"/>
            </a:pPr>
            <a:endParaRPr sz="4800"/>
          </a:p>
          <a:p>
            <a:pPr lvl="0">
              <a:defRPr sz="1800"/>
            </a:pPr>
            <a:r>
              <a:rPr sz="4800"/>
              <a:t>This will restart the ticket and move it back into the active queue</a:t>
            </a:r>
          </a:p>
        </p:txBody>
      </p:sp>
      <p:sp>
        <p:nvSpPr>
          <p:cNvPr id="7511" name="Shape 751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15" name="Shape 7515"/>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Dealing with Support</a:t>
            </a:r>
          </a:p>
        </p:txBody>
      </p:sp>
      <p:sp>
        <p:nvSpPr>
          <p:cNvPr id="7516" name="Shape 7516"/>
          <p:cNvSpPr/>
          <p:nvPr>
            <p:ph type="body" idx="1"/>
          </p:nvPr>
        </p:nvSpPr>
        <p:spPr>
          <a:xfrm>
            <a:off x="800100" y="1879600"/>
            <a:ext cx="15278100" cy="6731000"/>
          </a:xfrm>
          <a:prstGeom prst="rect">
            <a:avLst/>
          </a:prstGeom>
        </p:spPr>
        <p:txBody>
          <a:bodyPr/>
          <a:lstStyle/>
          <a:p>
            <a:pPr lvl="0" marL="320039" indent="-320039" defTabSz="469391">
              <a:spcBef>
                <a:spcPts val="1000"/>
              </a:spcBef>
              <a:defRPr sz="1800"/>
            </a:pPr>
            <a:r>
              <a:rPr sz="4032"/>
              <a:t>When an org signs up for a support contract, the email domain of the primary user is used as a key, and anyone with an email in that domain can submit tickets</a:t>
            </a:r>
            <a:endParaRPr sz="4032"/>
          </a:p>
          <a:p>
            <a:pPr lvl="0" marL="320039" indent="-320039" defTabSz="469391">
              <a:spcBef>
                <a:spcPts val="1000"/>
              </a:spcBef>
              <a:defRPr sz="1800"/>
            </a:pPr>
            <a:endParaRPr sz="4032"/>
          </a:p>
          <a:p>
            <a:pPr lvl="0" marL="320039" indent="-320039" defTabSz="469391">
              <a:spcBef>
                <a:spcPts val="1000"/>
              </a:spcBef>
              <a:defRPr sz="1800"/>
            </a:pPr>
            <a:r>
              <a:rPr sz="4032"/>
              <a:t>E.g. </a:t>
            </a:r>
            <a:r>
              <a:rPr sz="4032">
                <a:hlinkClick r:id="rId3" invalidUrl="" action="" tgtFrame="" tooltip="" history="1" highlightClick="0" endSnd="0"/>
              </a:rPr>
              <a:t>user1@domain.com</a:t>
            </a:r>
            <a:r>
              <a:rPr sz="4032"/>
              <a:t> starts a support contract for an org, then </a:t>
            </a:r>
            <a:r>
              <a:rPr sz="4032">
                <a:hlinkClick r:id="rId4" invalidUrl="" action="" tgtFrame="" tooltip="" history="1" highlightClick="0" endSnd="0"/>
              </a:rPr>
              <a:t>user2@domain.com</a:t>
            </a:r>
            <a:r>
              <a:rPr sz="4032"/>
              <a:t> and </a:t>
            </a:r>
            <a:r>
              <a:rPr sz="4032">
                <a:hlinkClick r:id="rId5" invalidUrl="" action="" tgtFrame="" tooltip="" history="1" highlightClick="0" endSnd="0"/>
              </a:rPr>
              <a:t>user3@domain.com</a:t>
            </a:r>
            <a:r>
              <a:rPr sz="4032"/>
              <a:t> can also submit tickets on behalf of "domain.com" for that org</a:t>
            </a:r>
            <a:endParaRPr sz="4032"/>
          </a:p>
          <a:p>
            <a:pPr lvl="0" marL="320039" indent="-320039" defTabSz="469391">
              <a:spcBef>
                <a:spcPts val="1000"/>
              </a:spcBef>
              <a:defRPr sz="1800"/>
            </a:pPr>
            <a:endParaRPr sz="4032"/>
          </a:p>
          <a:p>
            <a:pPr lvl="0" marL="320039" indent="-320039" defTabSz="469391">
              <a:spcBef>
                <a:spcPts val="1000"/>
              </a:spcBef>
              <a:defRPr sz="1800"/>
            </a:pPr>
            <a:r>
              <a:rPr sz="4032"/>
              <a:t>Any user email address be added explicitly to the Support Tool for your org by emailing </a:t>
            </a:r>
            <a:r>
              <a:rPr sz="4032" u="sng">
                <a:solidFill>
                  <a:srgbClr val="0000FF"/>
                </a:solidFill>
                <a:uFill>
                  <a:solidFill>
                    <a:srgbClr val="0000FF"/>
                  </a:solidFill>
                </a:uFill>
                <a:hlinkClick r:id="rId6" invalidUrl="" action="" tgtFrame="" tooltip="" history="1" highlightClick="0" endSnd="0"/>
              </a:rPr>
              <a:t>sales@getchef.com</a:t>
            </a:r>
            <a:r>
              <a:rPr sz="4032"/>
              <a:t> or submitting a ticket </a:t>
            </a:r>
          </a:p>
        </p:txBody>
      </p:sp>
      <p:sp>
        <p:nvSpPr>
          <p:cNvPr id="7517" name="Shape 7517"/>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6" name="Shape 228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Nodes</a:t>
            </a:r>
          </a:p>
        </p:txBody>
      </p:sp>
      <p:sp>
        <p:nvSpPr>
          <p:cNvPr id="2287" name="Shape 2287"/>
          <p:cNvSpPr/>
          <p:nvPr/>
        </p:nvSpPr>
        <p:spPr>
          <a:xfrm>
            <a:off x="7620744" y="31115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88" name="Shape 2288"/>
          <p:cNvSpPr/>
          <p:nvPr/>
        </p:nvSpPr>
        <p:spPr>
          <a:xfrm>
            <a:off x="7620744" y="49260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89" name="Shape 2289"/>
          <p:cNvSpPr/>
          <p:nvPr/>
        </p:nvSpPr>
        <p:spPr>
          <a:xfrm>
            <a:off x="6574480" y="49260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0" name="Shape 2290"/>
          <p:cNvSpPr/>
          <p:nvPr/>
        </p:nvSpPr>
        <p:spPr>
          <a:xfrm>
            <a:off x="8736865" y="49260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1" name="Shape 2291"/>
          <p:cNvSpPr/>
          <p:nvPr/>
        </p:nvSpPr>
        <p:spPr>
          <a:xfrm>
            <a:off x="4507353" y="5889626"/>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2" name="Shape 2292"/>
          <p:cNvSpPr/>
          <p:nvPr/>
        </p:nvSpPr>
        <p:spPr>
          <a:xfrm>
            <a:off x="5555205" y="58896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3" name="Shape 2293"/>
          <p:cNvSpPr/>
          <p:nvPr/>
        </p:nvSpPr>
        <p:spPr>
          <a:xfrm>
            <a:off x="8736865" y="31115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4" name="Shape 2294"/>
          <p:cNvSpPr/>
          <p:nvPr/>
        </p:nvSpPr>
        <p:spPr>
          <a:xfrm>
            <a:off x="9851400" y="49260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5" name="Shape 2295"/>
          <p:cNvSpPr/>
          <p:nvPr/>
        </p:nvSpPr>
        <p:spPr>
          <a:xfrm>
            <a:off x="10899253" y="4926014"/>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6" name="Shape 2296"/>
          <p:cNvSpPr/>
          <p:nvPr/>
        </p:nvSpPr>
        <p:spPr>
          <a:xfrm>
            <a:off x="8747979" y="6746875"/>
            <a:ext cx="850986"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7" name="Shape 2297"/>
          <p:cNvSpPr/>
          <p:nvPr/>
        </p:nvSpPr>
        <p:spPr>
          <a:xfrm>
            <a:off x="9883153" y="6772275"/>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8" name="Shape 2298"/>
          <p:cNvSpPr/>
          <p:nvPr/>
        </p:nvSpPr>
        <p:spPr>
          <a:xfrm>
            <a:off x="7630269" y="40227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299" name="Shape 2299"/>
          <p:cNvSpPr/>
          <p:nvPr/>
        </p:nvSpPr>
        <p:spPr>
          <a:xfrm>
            <a:off x="8747979" y="4022726"/>
            <a:ext cx="850986"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0" name="Shape 2300"/>
          <p:cNvSpPr/>
          <p:nvPr/>
        </p:nvSpPr>
        <p:spPr>
          <a:xfrm>
            <a:off x="9865689" y="4022726"/>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1" name="Shape 2301"/>
          <p:cNvSpPr/>
          <p:nvPr/>
        </p:nvSpPr>
        <p:spPr>
          <a:xfrm>
            <a:off x="5528214" y="49657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2" name="Shape 2302"/>
          <p:cNvSpPr/>
          <p:nvPr/>
        </p:nvSpPr>
        <p:spPr>
          <a:xfrm>
            <a:off x="6512559" y="4022726"/>
            <a:ext cx="852573"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3" name="Shape 2303"/>
          <p:cNvSpPr/>
          <p:nvPr/>
        </p:nvSpPr>
        <p:spPr>
          <a:xfrm>
            <a:off x="8749568" y="5849939"/>
            <a:ext cx="850985"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4" name="Shape 2304"/>
          <p:cNvSpPr/>
          <p:nvPr/>
        </p:nvSpPr>
        <p:spPr>
          <a:xfrm>
            <a:off x="9872039" y="5875339"/>
            <a:ext cx="852573" cy="693739"/>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5" name="Shape 2305"/>
          <p:cNvSpPr/>
          <p:nvPr/>
        </p:nvSpPr>
        <p:spPr>
          <a:xfrm>
            <a:off x="7623919" y="7734300"/>
            <a:ext cx="850985"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6" name="Shape 2306"/>
          <p:cNvSpPr/>
          <p:nvPr/>
        </p:nvSpPr>
        <p:spPr>
          <a:xfrm>
            <a:off x="8733690" y="7734300"/>
            <a:ext cx="852572" cy="695327"/>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7" name="Shape 2307"/>
          <p:cNvSpPr/>
          <p:nvPr/>
        </p:nvSpPr>
        <p:spPr>
          <a:xfrm>
            <a:off x="7620744" y="67818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308" name="Shape 2308"/>
          <p:cNvSpPr/>
          <p:nvPr/>
        </p:nvSpPr>
        <p:spPr>
          <a:xfrm>
            <a:off x="6579243" y="6781800"/>
            <a:ext cx="850985" cy="693738"/>
          </a:xfrm>
          <a:prstGeom prst="roundRect">
            <a:avLst>
              <a:gd name="adj" fmla="val 27421"/>
            </a:avLst>
          </a:prstGeom>
          <a:solidFill>
            <a:srgbClr val="EDA120"/>
          </a:solidFill>
          <a:ln w="25400">
            <a:solidFill/>
            <a:miter/>
          </a:ln>
        </p:spPr>
        <p:txBody>
          <a:bodyPr lIns="0" tIns="0" rIns="0" bIns="0"/>
          <a:lstStyle/>
          <a:p>
            <a:pPr lvl="0">
              <a:defRPr>
                <a:latin typeface="Arial"/>
                <a:ea typeface="Arial"/>
                <a:cs typeface="Arial"/>
                <a:sym typeface="Arial"/>
              </a:defRPr>
            </a:pPr>
          </a:p>
        </p:txBody>
      </p:sp>
    </p:spTree>
  </p:cSld>
  <p:clrMapOvr>
    <a:masterClrMapping/>
  </p:clrMapOvr>
  <p:transition spd="med" advClick="1"/>
</p:sld>
</file>

<file path=ppt/slides/slide6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1" name="Shape 752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New releases</a:t>
            </a:r>
          </a:p>
        </p:txBody>
      </p:sp>
      <p:sp>
        <p:nvSpPr>
          <p:cNvPr id="7522" name="Shape 7522"/>
          <p:cNvSpPr/>
          <p:nvPr>
            <p:ph type="body" idx="1"/>
          </p:nvPr>
        </p:nvSpPr>
        <p:spPr>
          <a:xfrm>
            <a:off x="800100" y="1879600"/>
            <a:ext cx="15290800" cy="6731000"/>
          </a:xfrm>
          <a:prstGeom prst="rect">
            <a:avLst/>
          </a:prstGeom>
        </p:spPr>
        <p:txBody>
          <a:bodyPr/>
          <a:lstStyle/>
          <a:p>
            <a:pPr lvl="0">
              <a:defRPr sz="1800"/>
            </a:pPr>
            <a:r>
              <a:rPr sz="4800"/>
              <a:t>Release Notes can be found here</a:t>
            </a:r>
            <a:endParaRPr sz="4800"/>
          </a:p>
          <a:p>
            <a:pPr lvl="1">
              <a:defRPr sz="1800"/>
            </a:pPr>
            <a:r>
              <a:rPr sz="4800">
                <a:hlinkClick r:id="rId3" invalidUrl="" action="" tgtFrame="" tooltip="" history="1" highlightClick="0" endSnd="0"/>
              </a:rPr>
              <a:t>http://docs.getchef.com/</a:t>
            </a:r>
            <a:r>
              <a:rPr sz="4800"/>
              <a:t> </a:t>
            </a:r>
          </a:p>
        </p:txBody>
      </p:sp>
      <p:sp>
        <p:nvSpPr>
          <p:cNvPr id="7523" name="Shape 7523"/>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7" name="Shape 7527"/>
          <p:cNvSpPr/>
          <p:nvPr>
            <p:ph type="title"/>
          </p:nvPr>
        </p:nvSpPr>
        <p:spPr>
          <a:xfrm>
            <a:off x="901788" y="1536700"/>
            <a:ext cx="14530219" cy="39497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Further Resources</a:t>
            </a:r>
          </a:p>
        </p:txBody>
      </p:sp>
    </p:spTree>
  </p:cSld>
  <p:clrMapOvr>
    <a:masterClrMapping/>
  </p:clrMapOvr>
  <p:transition spd="med" advClick="1"/>
</p:sld>
</file>

<file path=ppt/slides/slide6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9" name="Shape 7529"/>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Chef Fundamentals - Q&amp;A Forum</a:t>
            </a:r>
          </a:p>
        </p:txBody>
      </p:sp>
      <p:sp>
        <p:nvSpPr>
          <p:cNvPr id="7530" name="Shape 7530"/>
          <p:cNvSpPr/>
          <p:nvPr>
            <p:ph type="body" idx="1"/>
          </p:nvPr>
        </p:nvSpPr>
        <p:spPr>
          <a:prstGeom prst="rect">
            <a:avLst/>
          </a:prstGeom>
        </p:spPr>
        <p:txBody>
          <a:bodyPr/>
          <a:lstStyle/>
          <a:p>
            <a:pPr lvl="0">
              <a:defRPr sz="1800"/>
            </a:pPr>
            <a:r>
              <a:rPr sz="4800"/>
              <a:t>Chef Fundamentals Google Group Q&amp;A Forum</a:t>
            </a:r>
            <a:endParaRPr sz="4800"/>
          </a:p>
          <a:p>
            <a:pPr lvl="0">
              <a:defRPr sz="1800"/>
            </a:pPr>
            <a:endParaRPr sz="4800"/>
          </a:p>
          <a:p>
            <a:pPr lvl="0">
              <a:defRPr sz="1800"/>
            </a:pPr>
            <a:r>
              <a:rPr sz="4800"/>
              <a:t>http://bit.ly/ChefFundamentalsForum </a:t>
            </a:r>
            <a:endParaRPr sz="4800"/>
          </a:p>
          <a:p>
            <a:pPr lvl="0">
              <a:defRPr sz="1800"/>
            </a:pPr>
            <a:endParaRPr sz="4800"/>
          </a:p>
          <a:p>
            <a:pPr lvl="0">
              <a:defRPr sz="1800"/>
            </a:pPr>
            <a:r>
              <a:rPr sz="4800"/>
              <a:t>Join the group and post questions</a:t>
            </a:r>
          </a:p>
        </p:txBody>
      </p:sp>
      <p:sp>
        <p:nvSpPr>
          <p:cNvPr id="7531" name="Shape 7531"/>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5" name="Shape 7535"/>
          <p:cNvSpPr/>
          <p:nvPr>
            <p:ph type="title"/>
          </p:nvPr>
        </p:nvSpPr>
        <p:spPr>
          <a:xfrm>
            <a:off x="800271" y="177800"/>
            <a:ext cx="14657235" cy="1117600"/>
          </a:xfrm>
          <a:prstGeom prst="rect">
            <a:avLst/>
          </a:prstGeom>
        </p:spPr>
        <p:txBody>
          <a:bodyPr lIns="0" tIns="0" rIns="0" bIns="0">
            <a:normAutofit fontScale="100000" lnSpcReduction="0"/>
          </a:bodyPr>
          <a:lstStyle>
            <a:lvl1pPr>
              <a:defRPr sz="5400"/>
            </a:lvl1pPr>
          </a:lstStyle>
          <a:p>
            <a:pPr lvl="0">
              <a:defRPr sz="1800">
                <a:solidFill>
                  <a:srgbClr val="000000"/>
                </a:solidFill>
                <a:effectLst/>
              </a:defRPr>
            </a:pPr>
            <a:r>
              <a:rPr sz="5400">
                <a:solidFill>
                  <a:srgbClr val="FFFFFF"/>
                </a:solidFill>
                <a:effectLst>
                  <a:outerShdw sx="100000" sy="100000" kx="0" ky="0" algn="b" rotWithShape="0" blurRad="38100" dist="38100" dir="2700000">
                    <a:srgbClr val="C0C0C0"/>
                  </a:outerShdw>
                </a:effectLst>
              </a:rPr>
              <a:t>Further Resources: Cookbooks and Plugins</a:t>
            </a:r>
          </a:p>
        </p:txBody>
      </p:sp>
      <p:sp>
        <p:nvSpPr>
          <p:cNvPr id="7536" name="Shape 7536"/>
          <p:cNvSpPr/>
          <p:nvPr>
            <p:ph type="body" idx="1"/>
          </p:nvPr>
        </p:nvSpPr>
        <p:spPr>
          <a:xfrm>
            <a:off x="800178" y="1879600"/>
            <a:ext cx="6998383" cy="6731000"/>
          </a:xfrm>
          <a:prstGeom prst="rect">
            <a:avLst/>
          </a:prstGeom>
        </p:spPr>
        <p:txBody>
          <a:bodyPr>
            <a:normAutofit fontScale="100000" lnSpcReduction="0"/>
          </a:bodyPr>
          <a:lstStyle/>
          <a:p>
            <a:pPr lvl="0" marL="486126" indent="-486126">
              <a:defRPr sz="1800"/>
            </a:pPr>
            <a:r>
              <a:rPr sz="3300"/>
              <a:t>Useful cookbooks</a:t>
            </a:r>
            <a:endParaRPr sz="3300"/>
          </a:p>
          <a:p>
            <a:pPr lvl="1" marL="891165" indent="-486126">
              <a:defRPr sz="1800"/>
            </a:pPr>
            <a:r>
              <a:rPr sz="3300"/>
              <a:t>DNS: djbdns, pdns, dnsimple, dynect, route53</a:t>
            </a:r>
            <a:endParaRPr sz="3300"/>
          </a:p>
          <a:p>
            <a:pPr lvl="1" marL="891165" indent="-486126">
              <a:defRPr sz="1800"/>
            </a:pPr>
            <a:r>
              <a:rPr sz="3300"/>
              <a:t>Monitoring: nagios, munin, zenoss, zabbix</a:t>
            </a:r>
            <a:endParaRPr sz="3300"/>
          </a:p>
          <a:p>
            <a:pPr lvl="1" marL="891165" indent="-486126">
              <a:defRPr sz="1800"/>
            </a:pPr>
            <a:r>
              <a:rPr sz="3300"/>
              <a:t>Package repos: yum, apt, freebsd</a:t>
            </a:r>
            <a:endParaRPr sz="3300"/>
          </a:p>
          <a:p>
            <a:pPr lvl="1" marL="891165" indent="-486126">
              <a:defRPr sz="1800"/>
            </a:pPr>
            <a:r>
              <a:rPr sz="3300"/>
              <a:t>Security: ossec, snort, cis_benchmark</a:t>
            </a:r>
            <a:endParaRPr sz="3300"/>
          </a:p>
          <a:p>
            <a:pPr lvl="1" marL="891165" indent="-486126">
              <a:defRPr sz="1800"/>
            </a:pPr>
            <a:r>
              <a:rPr sz="3300"/>
              <a:t>Logging: rsyslog, syslog-ng, logstash, logwatch</a:t>
            </a:r>
          </a:p>
        </p:txBody>
      </p:sp>
      <p:sp>
        <p:nvSpPr>
          <p:cNvPr id="7537" name="Shape 7537"/>
          <p:cNvSpPr/>
          <p:nvPr/>
        </p:nvSpPr>
        <p:spPr>
          <a:xfrm>
            <a:off x="8293910" y="1816099"/>
            <a:ext cx="7378684" cy="53579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873879" indent="-873879">
              <a:spcBef>
                <a:spcPts val="1200"/>
              </a:spcBef>
              <a:buClr>
                <a:srgbClr val="ED781C"/>
              </a:buClr>
              <a:buSzPct val="100000"/>
              <a:buFont typeface="Arial"/>
              <a:buChar char="•"/>
              <a:defRPr sz="1800"/>
            </a:pPr>
            <a:r>
              <a:rPr sz="3400">
                <a:latin typeface="Arial"/>
                <a:ea typeface="Arial"/>
                <a:cs typeface="Arial"/>
                <a:sym typeface="Arial"/>
              </a:rPr>
              <a:t>Application cookbooks:</a:t>
            </a:r>
            <a:endParaRPr>
              <a:latin typeface="Calibri"/>
              <a:ea typeface="Calibri"/>
              <a:cs typeface="Calibri"/>
              <a:sym typeface="Calibri"/>
            </a:endParaRPr>
          </a:p>
          <a:p>
            <a:pPr lvl="1" marL="1577912" indent="-873879">
              <a:spcBef>
                <a:spcPts val="1200"/>
              </a:spcBef>
              <a:buClr>
                <a:srgbClr val="ED781C"/>
              </a:buClr>
              <a:buSzPct val="100000"/>
              <a:buFont typeface="Arial"/>
              <a:buChar char="•"/>
              <a:defRPr sz="1800"/>
            </a:pPr>
            <a:r>
              <a:rPr sz="3400">
                <a:latin typeface="Arial"/>
                <a:ea typeface="Arial"/>
                <a:cs typeface="Arial"/>
                <a:sym typeface="Arial"/>
              </a:rPr>
              <a:t>application, database</a:t>
            </a:r>
            <a:endParaRPr>
              <a:latin typeface="Calibri"/>
              <a:ea typeface="Calibri"/>
              <a:cs typeface="Calibri"/>
              <a:sym typeface="Calibri"/>
            </a:endParaRPr>
          </a:p>
          <a:p>
            <a:pPr lvl="1" marL="1577912" indent="-873879">
              <a:spcBef>
                <a:spcPts val="1200"/>
              </a:spcBef>
              <a:buClr>
                <a:srgbClr val="ED781C"/>
              </a:buClr>
              <a:buSzPct val="100000"/>
              <a:buFont typeface="Arial"/>
              <a:buChar char="•"/>
              <a:defRPr sz="1800"/>
            </a:pPr>
            <a:r>
              <a:rPr sz="3400">
                <a:latin typeface="Arial"/>
                <a:ea typeface="Arial"/>
                <a:cs typeface="Arial"/>
                <a:sym typeface="Arial"/>
              </a:rPr>
              <a:t>python, java, php, ruby</a:t>
            </a:r>
            <a:endParaRPr>
              <a:latin typeface="Calibri"/>
              <a:ea typeface="Calibri"/>
              <a:cs typeface="Calibri"/>
              <a:sym typeface="Calibri"/>
            </a:endParaRPr>
          </a:p>
          <a:p>
            <a:pPr lvl="0" marL="873879" indent="-873879">
              <a:spcBef>
                <a:spcPts val="1200"/>
              </a:spcBef>
              <a:buClr>
                <a:srgbClr val="ED781C"/>
              </a:buClr>
              <a:buSzPct val="100000"/>
              <a:buFont typeface="Arial"/>
              <a:buChar char="•"/>
              <a:defRPr sz="1800"/>
            </a:pPr>
            <a:r>
              <a:rPr sz="3400">
                <a:latin typeface="Arial"/>
                <a:ea typeface="Arial"/>
                <a:cs typeface="Arial"/>
                <a:sym typeface="Arial"/>
              </a:rPr>
              <a:t>Plugins</a:t>
            </a:r>
            <a:endParaRPr>
              <a:latin typeface="Calibri"/>
              <a:ea typeface="Calibri"/>
              <a:cs typeface="Calibri"/>
              <a:sym typeface="Calibri"/>
            </a:endParaRPr>
          </a:p>
          <a:p>
            <a:pPr lvl="1" marL="1577912" indent="-873879">
              <a:spcBef>
                <a:spcPts val="1200"/>
              </a:spcBef>
              <a:buClr>
                <a:srgbClr val="ED781C"/>
              </a:buClr>
              <a:buSzPct val="100000"/>
              <a:buFont typeface="Arial"/>
              <a:buChar char="•"/>
              <a:defRPr sz="1800"/>
            </a:pPr>
            <a:r>
              <a:rPr sz="3400">
                <a:latin typeface="Arial"/>
                <a:ea typeface="Arial"/>
                <a:cs typeface="Arial"/>
                <a:sym typeface="Arial"/>
              </a:rPr>
              <a:t>Cloud: knife-ec2, knife-rackspace, knife-openstack, knife-hp</a:t>
            </a:r>
            <a:endParaRPr sz="3400">
              <a:latin typeface="Calibri"/>
              <a:ea typeface="Calibri"/>
              <a:cs typeface="Calibri"/>
              <a:sym typeface="Calibri"/>
            </a:endParaRPr>
          </a:p>
          <a:p>
            <a:pPr lvl="1" marL="1577912" indent="-873879">
              <a:spcBef>
                <a:spcPts val="1200"/>
              </a:spcBef>
              <a:buClr>
                <a:srgbClr val="ED781C"/>
              </a:buClr>
              <a:buSzPct val="100000"/>
              <a:buFont typeface="Arial"/>
              <a:buChar char="•"/>
              <a:defRPr sz="1800"/>
            </a:pPr>
            <a:r>
              <a:rPr sz="3400">
                <a:latin typeface="Arial"/>
                <a:ea typeface="Arial"/>
                <a:cs typeface="Arial"/>
                <a:sym typeface="Arial"/>
              </a:rPr>
              <a:t>Windows: knife-windows</a:t>
            </a:r>
            <a:endParaRPr>
              <a:latin typeface="Calibri"/>
              <a:ea typeface="Calibri"/>
              <a:cs typeface="Calibri"/>
              <a:sym typeface="Calibri"/>
            </a:endParaRPr>
          </a:p>
          <a:p>
            <a:pPr lvl="0" marL="873879" indent="-873879">
              <a:spcBef>
                <a:spcPts val="1200"/>
              </a:spcBef>
              <a:buClr>
                <a:srgbClr val="ED781C"/>
              </a:buClr>
              <a:buSzPct val="100000"/>
              <a:buFont typeface="Arial"/>
              <a:buChar char="•"/>
              <a:defRPr sz="1800"/>
            </a:pPr>
            <a:r>
              <a:rPr sz="3400">
                <a:latin typeface="Arial"/>
                <a:ea typeface="Arial"/>
                <a:cs typeface="Arial"/>
                <a:sym typeface="Arial"/>
              </a:rPr>
              <a:t>More listed on docs.opscode.com</a:t>
            </a:r>
          </a:p>
        </p:txBody>
      </p:sp>
    </p:spTree>
  </p:cSld>
  <p:clrMapOvr>
    <a:masterClrMapping/>
  </p:clrMapOvr>
  <p:transition spd="med" advClick="1"/>
</p:sld>
</file>

<file path=ppt/slides/slide6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39" name="Shape 753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Further Resources</a:t>
            </a:r>
          </a:p>
        </p:txBody>
      </p:sp>
      <p:sp>
        <p:nvSpPr>
          <p:cNvPr id="7540" name="Shape 754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http://getchef.com/</a:t>
            </a:r>
            <a:endParaRPr sz="4600"/>
          </a:p>
          <a:p>
            <a:pPr lvl="0" marL="944574" indent="-944574">
              <a:defRPr sz="1800"/>
            </a:pPr>
            <a:r>
              <a:rPr sz="4600"/>
              <a:t>http://supermarket.getchef.com/</a:t>
            </a:r>
            <a:endParaRPr sz="4600"/>
          </a:p>
          <a:p>
            <a:pPr lvl="0" marL="944574" indent="-944574">
              <a:defRPr sz="1800"/>
            </a:pPr>
            <a:r>
              <a:rPr sz="4600"/>
              <a:t>http://docs.opscode.com/</a:t>
            </a:r>
            <a:endParaRPr sz="4600"/>
          </a:p>
          <a:p>
            <a:pPr lvl="0" marL="944574" indent="-944574">
              <a:defRPr sz="1800"/>
            </a:pPr>
            <a:r>
              <a:rPr sz="4600"/>
              <a:t>http://learnchef.com</a:t>
            </a:r>
            <a:endParaRPr sz="4600"/>
          </a:p>
          <a:p>
            <a:pPr lvl="0" marL="944574" indent="-944574">
              <a:defRPr sz="1800"/>
            </a:pPr>
            <a:r>
              <a:rPr sz="4600"/>
              <a:t>http://lists.opscode.com</a:t>
            </a:r>
            <a:endParaRPr sz="4600"/>
          </a:p>
          <a:p>
            <a:pPr lvl="0" marL="944574" indent="-944574">
              <a:defRPr sz="1800"/>
            </a:pPr>
            <a:r>
              <a:rPr sz="4600"/>
              <a:t>http://www.youtube.com/user/getchef</a:t>
            </a:r>
            <a:endParaRPr sz="4600"/>
          </a:p>
          <a:p>
            <a:pPr lvl="0" marL="944574" indent="-944574">
              <a:defRPr sz="1800"/>
            </a:pPr>
            <a:r>
              <a:rPr sz="4600"/>
              <a:t>irc.freenode.net     #chef, #chef-hacking, #learnchef</a:t>
            </a:r>
            <a:endParaRPr sz="4600"/>
          </a:p>
          <a:p>
            <a:pPr lvl="0" marL="944574" indent="-944574">
              <a:defRPr sz="1800"/>
            </a:pPr>
            <a:r>
              <a:rPr sz="4600"/>
              <a:t>Twitter    @chef #getchef</a:t>
            </a:r>
          </a:p>
        </p:txBody>
      </p:sp>
    </p:spTree>
  </p:cSld>
  <p:clrMapOvr>
    <a:masterClrMapping/>
  </p:clrMapOvr>
  <p:transition spd="med" advClick="1"/>
</p:sld>
</file>

<file path=ppt/slides/slide6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2" name="Shape 7542"/>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Food Fight Show</a:t>
            </a:r>
          </a:p>
        </p:txBody>
      </p:sp>
      <p:sp>
        <p:nvSpPr>
          <p:cNvPr id="7543" name="Shape 7543"/>
          <p:cNvSpPr/>
          <p:nvPr>
            <p:ph type="body" idx="1"/>
          </p:nvPr>
        </p:nvSpPr>
        <p:spPr>
          <a:prstGeom prst="rect">
            <a:avLst/>
          </a:prstGeom>
        </p:spPr>
        <p:txBody>
          <a:bodyPr/>
          <a:lstStyle/>
          <a:p>
            <a:pPr lvl="0" marL="325437" indent="-325437">
              <a:defRPr sz="1800"/>
            </a:pPr>
            <a:r>
              <a:rPr sz="4100"/>
              <a:t>http://foodfightshow.org</a:t>
            </a:r>
            <a:endParaRPr sz="4100"/>
          </a:p>
          <a:p>
            <a:pPr lvl="0" marL="325437" indent="-325437">
              <a:defRPr sz="1800"/>
            </a:pPr>
            <a:r>
              <a:rPr sz="4100"/>
              <a:t>The Podcast Where DevOps Chef Do Battle</a:t>
            </a:r>
            <a:endParaRPr sz="4100"/>
          </a:p>
          <a:p>
            <a:pPr lvl="0" marL="325437" indent="-325437">
              <a:defRPr sz="1800"/>
            </a:pPr>
            <a:r>
              <a:rPr sz="4100"/>
              <a:t>Regular updates about new Cookbooks, Knife-plugins, and more</a:t>
            </a:r>
            <a:endParaRPr sz="4100"/>
          </a:p>
          <a:p>
            <a:pPr lvl="0" marL="325437" indent="-325437">
              <a:defRPr sz="1800"/>
            </a:pPr>
            <a:r>
              <a:rPr sz="4100"/>
              <a:t>Best Practices for working with Chef</a:t>
            </a:r>
          </a:p>
        </p:txBody>
      </p:sp>
      <p:pic>
        <p:nvPicPr>
          <p:cNvPr id="7544" name="foodfight_header.png"/>
          <p:cNvPicPr/>
          <p:nvPr/>
        </p:nvPicPr>
        <p:blipFill>
          <a:blip r:embed="rId2">
            <a:extLst/>
          </a:blip>
          <a:stretch>
            <a:fillRect/>
          </a:stretch>
        </p:blipFill>
        <p:spPr>
          <a:xfrm>
            <a:off x="9318271" y="4419600"/>
            <a:ext cx="5655029" cy="2908301"/>
          </a:xfrm>
          <a:prstGeom prst="rect">
            <a:avLst/>
          </a:prstGeom>
          <a:ln w="12700">
            <a:miter lim="400000"/>
          </a:ln>
        </p:spPr>
      </p:pic>
      <p:sp>
        <p:nvSpPr>
          <p:cNvPr id="7545" name="Shape 7545"/>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7" name="Shape 7547"/>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ChefConf 2015</a:t>
            </a:r>
          </a:p>
        </p:txBody>
      </p:sp>
      <p:sp>
        <p:nvSpPr>
          <p:cNvPr id="7548" name="Shape 7548"/>
          <p:cNvSpPr/>
          <p:nvPr>
            <p:ph type="body" idx="1"/>
          </p:nvPr>
        </p:nvSpPr>
        <p:spPr>
          <a:xfrm>
            <a:off x="800100" y="1879600"/>
            <a:ext cx="15087600" cy="6731000"/>
          </a:xfrm>
          <a:prstGeom prst="rect">
            <a:avLst/>
          </a:prstGeom>
        </p:spPr>
        <p:txBody>
          <a:bodyPr/>
          <a:lstStyle/>
          <a:p>
            <a:pPr lvl="0">
              <a:defRPr sz="1800"/>
            </a:pPr>
            <a:r>
              <a:rPr sz="4800"/>
              <a:t>March 31 - April 2 in Santa Clara Convention Center</a:t>
            </a:r>
            <a:endParaRPr sz="4800"/>
          </a:p>
          <a:p>
            <a:pPr lvl="0">
              <a:defRPr sz="1800"/>
            </a:pPr>
            <a:r>
              <a:rPr sz="4800"/>
              <a:t>Register now</a:t>
            </a:r>
            <a:endParaRPr sz="4800"/>
          </a:p>
          <a:p>
            <a:pPr lvl="0">
              <a:defRPr sz="1800"/>
            </a:pPr>
            <a:r>
              <a:rPr sz="4800"/>
              <a:t>https://www.getchef.com/chefconf/ </a:t>
            </a:r>
            <a:endParaRPr sz="4800"/>
          </a:p>
          <a:p>
            <a:pPr lvl="0">
              <a:defRPr sz="1800"/>
            </a:pPr>
            <a:r>
              <a:rPr sz="4800"/>
              <a:t>Now accepting presentation proposals</a:t>
            </a:r>
          </a:p>
        </p:txBody>
      </p:sp>
      <p:sp>
        <p:nvSpPr>
          <p:cNvPr id="7549" name="Shape 754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1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51" name="Shape 7551"/>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900">
                <a:solidFill>
                  <a:srgbClr val="FFFFFF"/>
                </a:solidFill>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Local Meetup Groups</a:t>
            </a:r>
          </a:p>
        </p:txBody>
      </p:sp>
      <p:sp>
        <p:nvSpPr>
          <p:cNvPr id="7552" name="Shape 7552"/>
          <p:cNvSpPr/>
          <p:nvPr>
            <p:ph type="body" idx="1"/>
          </p:nvPr>
        </p:nvSpPr>
        <p:spPr>
          <a:xfrm>
            <a:off x="800271" y="1879602"/>
            <a:ext cx="14657236" cy="6731001"/>
          </a:xfrm>
          <a:prstGeom prst="rect">
            <a:avLst/>
          </a:prstGeom>
        </p:spPr>
        <p:txBody>
          <a:bodyPr lIns="0" tIns="0" rIns="0" bIns="0">
            <a:normAutofit fontScale="100000" lnSpcReduction="0"/>
          </a:bodyPr>
          <a:lstStyle/>
          <a:p>
            <a:pPr lvl="0" marL="457109" indent="-457109">
              <a:buFont typeface="Arial"/>
              <a:defRPr sz="1800"/>
            </a:pPr>
            <a:r>
              <a:rPr sz="3200">
                <a:latin typeface="Arial"/>
                <a:ea typeface="Arial"/>
                <a:cs typeface="Arial"/>
                <a:sym typeface="Arial"/>
              </a:rPr>
              <a:t>DevOps Amsterdam – </a:t>
            </a:r>
            <a:br>
              <a:rPr sz="3200">
                <a:latin typeface="Arial"/>
                <a:ea typeface="Arial"/>
                <a:cs typeface="Arial"/>
                <a:sym typeface="Arial"/>
              </a:rPr>
            </a:br>
            <a:r>
              <a:rPr sz="3200">
                <a:latin typeface="Arial"/>
                <a:ea typeface="Arial"/>
                <a:cs typeface="Arial"/>
                <a:sym typeface="Arial"/>
                <a:hlinkClick r:id="rId2" invalidUrl="" action="" tgtFrame="" tooltip="" history="1" highlightClick="0" endSnd="0"/>
              </a:rPr>
              <a:t>http</a:t>
            </a:r>
            <a:r>
              <a:rPr sz="3200">
                <a:latin typeface="Arial"/>
                <a:ea typeface="Arial"/>
                <a:cs typeface="Arial"/>
                <a:sym typeface="Arial"/>
                <a:hlinkClick r:id="rId2" invalidUrl="" action="" tgtFrame="" tooltip="" history="1" highlightClick="0" endSnd="0"/>
              </a:rPr>
              <a:t>://www.meetup.com/DevOpsAmsterdam/</a:t>
            </a:r>
            <a:endParaRPr sz="3200">
              <a:latin typeface="Arial"/>
              <a:ea typeface="Arial"/>
              <a:cs typeface="Arial"/>
              <a:sym typeface="Arial"/>
            </a:endParaRPr>
          </a:p>
          <a:p>
            <a:pPr lvl="0" marL="369616" indent="-369616">
              <a:buFont typeface="Arial"/>
              <a:defRPr sz="1800"/>
            </a:pP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Amsterdam SDN Group – </a:t>
            </a:r>
            <a:br>
              <a:rPr sz="3200">
                <a:latin typeface="Arial"/>
                <a:ea typeface="Arial"/>
                <a:cs typeface="Arial"/>
                <a:sym typeface="Arial"/>
              </a:rPr>
            </a:br>
            <a:r>
              <a:rPr sz="3200">
                <a:latin typeface="Arial"/>
                <a:ea typeface="Arial"/>
                <a:cs typeface="Arial"/>
                <a:sym typeface="Arial"/>
                <a:hlinkClick r:id="rId3" invalidUrl="" action="" tgtFrame="" tooltip="" history="1" highlightClick="0" endSnd="0"/>
              </a:rPr>
              <a:t>http</a:t>
            </a:r>
            <a:r>
              <a:rPr sz="3200">
                <a:latin typeface="Arial"/>
                <a:ea typeface="Arial"/>
                <a:cs typeface="Arial"/>
                <a:sym typeface="Arial"/>
                <a:hlinkClick r:id="rId3" invalidUrl="" action="" tgtFrame="" tooltip="" history="1" highlightClick="0" endSnd="0"/>
              </a:rPr>
              <a:t>://www.meetup.com/Amsterdam-SDN-Group/</a:t>
            </a:r>
            <a:endParaRPr sz="3200">
              <a:latin typeface="Arial"/>
              <a:ea typeface="Arial"/>
              <a:cs typeface="Arial"/>
              <a:sym typeface="Arial"/>
            </a:endParaRPr>
          </a:p>
          <a:p>
            <a:pPr lvl="0" marL="369616" indent="-369616">
              <a:buFont typeface="Arial"/>
              <a:defRPr sz="1800"/>
            </a:pP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Continuous Delivery Amsterdam – </a:t>
            </a:r>
            <a:br>
              <a:rPr sz="3200">
                <a:latin typeface="Arial"/>
                <a:ea typeface="Arial"/>
                <a:cs typeface="Arial"/>
                <a:sym typeface="Arial"/>
              </a:rPr>
            </a:br>
            <a:r>
              <a:rPr sz="3200">
                <a:latin typeface="Arial"/>
                <a:ea typeface="Arial"/>
                <a:cs typeface="Arial"/>
                <a:sym typeface="Arial"/>
                <a:hlinkClick r:id="rId4" invalidUrl="" action="" tgtFrame="" tooltip="" history="1" highlightClick="0" endSnd="0"/>
              </a:rPr>
              <a:t>http</a:t>
            </a:r>
            <a:r>
              <a:rPr sz="3200">
                <a:latin typeface="Arial"/>
                <a:ea typeface="Arial"/>
                <a:cs typeface="Arial"/>
                <a:sym typeface="Arial"/>
                <a:hlinkClick r:id="rId4" invalidUrl="" action="" tgtFrame="" tooltip="" history="1" highlightClick="0" endSnd="0"/>
              </a:rPr>
              <a:t>://www.meetup.com/Continuous-Delivery-Amsterdam/</a:t>
            </a:r>
            <a:endParaRPr sz="3200">
              <a:latin typeface="Arial"/>
              <a:ea typeface="Arial"/>
              <a:cs typeface="Arial"/>
              <a:sym typeface="Arial"/>
            </a:endParaRPr>
          </a:p>
          <a:p>
            <a:pPr lvl="0" marL="369616" indent="-369616">
              <a:buFont typeface="Arial"/>
              <a:defRPr sz="1800"/>
            </a:pP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Amsterdam Python Meetup – </a:t>
            </a:r>
            <a:r>
              <a:rPr sz="3200">
                <a:latin typeface="Arial"/>
                <a:ea typeface="Arial"/>
                <a:cs typeface="Arial"/>
                <a:sym typeface="Arial"/>
                <a:hlinkClick r:id="rId5" invalidUrl="" action="" tgtFrame="" tooltip="" history="1" highlightClick="0" endSnd="0"/>
              </a:rPr>
              <a:t>http</a:t>
            </a:r>
            <a:r>
              <a:rPr sz="3200">
                <a:latin typeface="Arial"/>
                <a:ea typeface="Arial"/>
                <a:cs typeface="Arial"/>
                <a:sym typeface="Arial"/>
                <a:hlinkClick r:id="rId5" invalidUrl="" action="" tgtFrame="" tooltip="" history="1" highlightClick="0" endSnd="0"/>
              </a:rPr>
              <a:t>://www.meetup.com/Amsterdam-Python-Meetup-Group</a:t>
            </a:r>
            <a:r>
              <a:rPr sz="3200">
                <a:latin typeface="Arial"/>
                <a:ea typeface="Arial"/>
                <a:cs typeface="Arial"/>
                <a:sym typeface="Arial"/>
                <a:hlinkClick r:id="rId5" invalidUrl="" action="" tgtFrame="" tooltip="" history="1" highlightClick="0" endSnd="0"/>
              </a:rPr>
              <a:t>/</a:t>
            </a:r>
          </a:p>
        </p:txBody>
      </p:sp>
    </p:spTree>
  </p:cSld>
  <p:clrMapOvr>
    <a:masterClrMapping/>
  </p:clrMapOvr>
  <p:transition spd="med" advClick="1"/>
</p:sld>
</file>

<file path=ppt/slides/slide61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54" name="Shape 7554"/>
          <p:cNvSpPr/>
          <p:nvPr>
            <p:ph type="title"/>
          </p:nvPr>
        </p:nvSpPr>
        <p:spPr>
          <a:xfrm>
            <a:off x="800271" y="177800"/>
            <a:ext cx="14657236" cy="1117600"/>
          </a:xfrm>
          <a:prstGeom prst="rect">
            <a:avLst/>
          </a:prstGeom>
        </p:spPr>
        <p:txBody>
          <a:bodyPr lIns="0" tIns="0" rIns="0" bIns="0" anchor="b">
            <a:normAutofit fontScale="100000" lnSpcReduction="0"/>
          </a:bodyPr>
          <a:lstStyle>
            <a:lvl1pPr algn="l">
              <a:defRPr sz="6900">
                <a:solidFill>
                  <a:srgbClr val="FFFFFF"/>
                </a:solidFill>
                <a:latin typeface="Arial Bold"/>
                <a:ea typeface="Arial Bold"/>
                <a:cs typeface="Arial Bold"/>
                <a:sym typeface="Arial Bold"/>
              </a:defRPr>
            </a:lvl1p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Local Meetup Groups</a:t>
            </a:r>
          </a:p>
        </p:txBody>
      </p:sp>
      <p:sp>
        <p:nvSpPr>
          <p:cNvPr id="7555" name="Shape 7555"/>
          <p:cNvSpPr/>
          <p:nvPr>
            <p:ph type="body" idx="1"/>
          </p:nvPr>
        </p:nvSpPr>
        <p:spPr>
          <a:xfrm>
            <a:off x="800271" y="1879602"/>
            <a:ext cx="14657236" cy="6731001"/>
          </a:xfrm>
          <a:prstGeom prst="rect">
            <a:avLst/>
          </a:prstGeom>
        </p:spPr>
        <p:txBody>
          <a:bodyPr lIns="0" tIns="0" rIns="0" bIns="0">
            <a:normAutofit fontScale="100000" lnSpcReduction="0"/>
          </a:bodyPr>
          <a:lstStyle/>
          <a:p>
            <a:pPr lvl="0" marL="457109" indent="-457109">
              <a:buFont typeface="Arial"/>
              <a:defRPr sz="1800"/>
            </a:pPr>
            <a:r>
              <a:rPr sz="3200">
                <a:latin typeface="Arial"/>
                <a:ea typeface="Arial"/>
                <a:cs typeface="Arial"/>
                <a:sym typeface="Arial"/>
              </a:rPr>
              <a:t>Infracoders London - </a:t>
            </a:r>
            <a:br>
              <a:rPr sz="3200">
                <a:latin typeface="Arial"/>
                <a:ea typeface="Arial"/>
                <a:cs typeface="Arial"/>
                <a:sym typeface="Arial"/>
              </a:rPr>
            </a:br>
            <a:r>
              <a:rPr sz="3200">
                <a:latin typeface="Arial"/>
                <a:ea typeface="Arial"/>
                <a:cs typeface="Arial"/>
                <a:sym typeface="Arial"/>
                <a:hlinkClick r:id="rId2" invalidUrl="" action="" tgtFrame="" tooltip="" history="1" highlightClick="0" endSnd="0"/>
              </a:rPr>
              <a:t>http://</a:t>
            </a:r>
            <a:r>
              <a:rPr sz="3200">
                <a:latin typeface="Arial"/>
                <a:ea typeface="Arial"/>
                <a:cs typeface="Arial"/>
                <a:sym typeface="Arial"/>
                <a:hlinkClick r:id="rId2" invalidUrl="" action="" tgtFrame="" tooltip="" history="1" highlightClick="0" endSnd="0"/>
              </a:rPr>
              <a:t>www.meetup.com</a:t>
            </a:r>
            <a:r>
              <a:rPr sz="3200">
                <a:latin typeface="Arial"/>
                <a:ea typeface="Arial"/>
                <a:cs typeface="Arial"/>
                <a:sym typeface="Arial"/>
                <a:hlinkClick r:id="rId2" invalidUrl="" action="" tgtFrame="" tooltip="" history="1" highlightClick="0" endSnd="0"/>
              </a:rPr>
              <a:t>/</a:t>
            </a:r>
            <a:r>
              <a:rPr sz="3200">
                <a:latin typeface="Arial"/>
                <a:ea typeface="Arial"/>
                <a:cs typeface="Arial"/>
                <a:sym typeface="Arial"/>
                <a:hlinkClick r:id="rId2" invalidUrl="" action="" tgtFrame="" tooltip="" history="1" highlightClick="0" endSnd="0"/>
              </a:rPr>
              <a:t>Infracoders</a:t>
            </a:r>
            <a:r>
              <a:rPr sz="3200">
                <a:latin typeface="Arial"/>
                <a:ea typeface="Arial"/>
                <a:cs typeface="Arial"/>
                <a:sym typeface="Arial"/>
                <a:hlinkClick r:id="rId2" invalidUrl="" action="" tgtFrame="" tooltip="" history="1" highlightClick="0" endSnd="0"/>
              </a:rPr>
              <a:t>-London/</a:t>
            </a:r>
            <a:br>
              <a:rPr>
                <a:latin typeface="Arial"/>
                <a:ea typeface="Arial"/>
                <a:cs typeface="Arial"/>
                <a:sym typeface="Arial"/>
              </a:rPr>
            </a:b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Docker London - </a:t>
            </a:r>
            <a:br>
              <a:rPr sz="3200">
                <a:latin typeface="Arial"/>
                <a:ea typeface="Arial"/>
                <a:cs typeface="Arial"/>
                <a:sym typeface="Arial"/>
              </a:rPr>
            </a:br>
            <a:r>
              <a:rPr sz="3200">
                <a:latin typeface="Arial"/>
                <a:ea typeface="Arial"/>
                <a:cs typeface="Arial"/>
                <a:sym typeface="Arial"/>
                <a:hlinkClick r:id="rId3" invalidUrl="" action="" tgtFrame="" tooltip="" history="1" highlightClick="0" endSnd="0"/>
              </a:rPr>
              <a:t>http://</a:t>
            </a:r>
            <a:r>
              <a:rPr sz="3200">
                <a:latin typeface="Arial"/>
                <a:ea typeface="Arial"/>
                <a:cs typeface="Arial"/>
                <a:sym typeface="Arial"/>
                <a:hlinkClick r:id="rId3" invalidUrl="" action="" tgtFrame="" tooltip="" history="1" highlightClick="0" endSnd="0"/>
              </a:rPr>
              <a:t>www.meetup.com</a:t>
            </a:r>
            <a:r>
              <a:rPr sz="3200">
                <a:latin typeface="Arial"/>
                <a:ea typeface="Arial"/>
                <a:cs typeface="Arial"/>
                <a:sym typeface="Arial"/>
                <a:hlinkClick r:id="rId3" invalidUrl="" action="" tgtFrame="" tooltip="" history="1" highlightClick="0" endSnd="0"/>
              </a:rPr>
              <a:t>/</a:t>
            </a:r>
            <a:r>
              <a:rPr sz="3200">
                <a:latin typeface="Arial"/>
                <a:ea typeface="Arial"/>
                <a:cs typeface="Arial"/>
                <a:sym typeface="Arial"/>
                <a:hlinkClick r:id="rId3" invalidUrl="" action="" tgtFrame="" tooltip="" history="1" highlightClick="0" endSnd="0"/>
              </a:rPr>
              <a:t>Docker</a:t>
            </a:r>
            <a:r>
              <a:rPr sz="3200">
                <a:latin typeface="Arial"/>
                <a:ea typeface="Arial"/>
                <a:cs typeface="Arial"/>
                <a:sym typeface="Arial"/>
                <a:hlinkClick r:id="rId3" invalidUrl="" action="" tgtFrame="" tooltip="" history="1" highlightClick="0" endSnd="0"/>
              </a:rPr>
              <a:t>-London/</a:t>
            </a:r>
            <a:endParaRPr sz="3200">
              <a:latin typeface="Arial"/>
              <a:ea typeface="Arial"/>
              <a:cs typeface="Arial"/>
              <a:sym typeface="Arial"/>
            </a:endParaRPr>
          </a:p>
          <a:p>
            <a:pPr lvl="0" marL="369616" indent="-369616">
              <a:buFont typeface="Arial"/>
              <a:defRPr sz="1800"/>
            </a:pP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London Continuous Delivery - </a:t>
            </a:r>
            <a:br>
              <a:rPr sz="3200">
                <a:latin typeface="Arial"/>
                <a:ea typeface="Arial"/>
                <a:cs typeface="Arial"/>
                <a:sym typeface="Arial"/>
              </a:rPr>
            </a:br>
            <a:r>
              <a:rPr sz="3200">
                <a:latin typeface="Arial"/>
                <a:ea typeface="Arial"/>
                <a:cs typeface="Arial"/>
                <a:sym typeface="Arial"/>
                <a:hlinkClick r:id="rId4" invalidUrl="" action="" tgtFrame="" tooltip="" history="1" highlightClick="0" endSnd="0"/>
              </a:rPr>
              <a:t>http://</a:t>
            </a:r>
            <a:r>
              <a:rPr sz="3200">
                <a:latin typeface="Arial"/>
                <a:ea typeface="Arial"/>
                <a:cs typeface="Arial"/>
                <a:sym typeface="Arial"/>
                <a:hlinkClick r:id="rId4" invalidUrl="" action="" tgtFrame="" tooltip="" history="1" highlightClick="0" endSnd="0"/>
              </a:rPr>
              <a:t>www.meetup.com</a:t>
            </a:r>
            <a:r>
              <a:rPr sz="3200">
                <a:latin typeface="Arial"/>
                <a:ea typeface="Arial"/>
                <a:cs typeface="Arial"/>
                <a:sym typeface="Arial"/>
                <a:hlinkClick r:id="rId4" invalidUrl="" action="" tgtFrame="" tooltip="" history="1" highlightClick="0" endSnd="0"/>
              </a:rPr>
              <a:t>/London-Continuous-Delivery/</a:t>
            </a:r>
            <a:br>
              <a:rPr>
                <a:latin typeface="Arial"/>
                <a:ea typeface="Arial"/>
                <a:cs typeface="Arial"/>
                <a:sym typeface="Arial"/>
              </a:rPr>
            </a:br>
            <a:endParaRPr sz="3200">
              <a:latin typeface="Arial"/>
              <a:ea typeface="Arial"/>
              <a:cs typeface="Arial"/>
              <a:sym typeface="Arial"/>
            </a:endParaRPr>
          </a:p>
          <a:p>
            <a:pPr lvl="0" marL="457109" indent="-457109">
              <a:buFont typeface="Arial"/>
              <a:defRPr sz="1800"/>
            </a:pPr>
            <a:r>
              <a:rPr sz="3200">
                <a:latin typeface="Arial"/>
                <a:ea typeface="Arial"/>
                <a:cs typeface="Arial"/>
                <a:sym typeface="Arial"/>
              </a:rPr>
              <a:t>DevOps Exchange - </a:t>
            </a:r>
            <a:br>
              <a:rPr sz="3200">
                <a:latin typeface="Arial"/>
                <a:ea typeface="Arial"/>
                <a:cs typeface="Arial"/>
                <a:sym typeface="Arial"/>
              </a:rPr>
            </a:br>
            <a:r>
              <a:rPr sz="3200">
                <a:latin typeface="Arial"/>
                <a:ea typeface="Arial"/>
                <a:cs typeface="Arial"/>
                <a:sym typeface="Arial"/>
                <a:hlinkClick r:id="rId5" invalidUrl="" action="" tgtFrame="" tooltip="" history="1" highlightClick="0" endSnd="0"/>
              </a:rPr>
              <a:t>http://</a:t>
            </a:r>
            <a:r>
              <a:rPr sz="3200">
                <a:latin typeface="Arial"/>
                <a:ea typeface="Arial"/>
                <a:cs typeface="Arial"/>
                <a:sym typeface="Arial"/>
                <a:hlinkClick r:id="rId5" invalidUrl="" action="" tgtFrame="" tooltip="" history="1" highlightClick="0" endSnd="0"/>
              </a:rPr>
              <a:t>www.meetup.com</a:t>
            </a:r>
            <a:r>
              <a:rPr sz="3200">
                <a:latin typeface="Arial"/>
                <a:ea typeface="Arial"/>
                <a:cs typeface="Arial"/>
                <a:sym typeface="Arial"/>
                <a:hlinkClick r:id="rId5" invalidUrl="" action="" tgtFrame="" tooltip="" history="1" highlightClick="0" endSnd="0"/>
              </a:rPr>
              <a:t>/</a:t>
            </a:r>
            <a:r>
              <a:rPr sz="3200">
                <a:latin typeface="Arial"/>
                <a:ea typeface="Arial"/>
                <a:cs typeface="Arial"/>
                <a:sym typeface="Arial"/>
                <a:hlinkClick r:id="rId5" invalidUrl="" action="" tgtFrame="" tooltip="" history="1" highlightClick="0" endSnd="0"/>
              </a:rPr>
              <a:t>DevOps</a:t>
            </a:r>
            <a:r>
              <a:rPr sz="3200">
                <a:latin typeface="Arial"/>
                <a:ea typeface="Arial"/>
                <a:cs typeface="Arial"/>
                <a:sym typeface="Arial"/>
                <a:hlinkClick r:id="rId5" invalidUrl="" action="" tgtFrame="" tooltip="" history="1" highlightClick="0" endSnd="0"/>
              </a:rPr>
              <a:t>-Exchange-London/</a:t>
            </a:r>
          </a:p>
        </p:txBody>
      </p:sp>
    </p:spTree>
  </p:cSld>
  <p:clrMapOvr>
    <a:masterClrMapping/>
  </p:clrMapOvr>
  <p:transition spd="med" advClick="1"/>
</p:sld>
</file>

<file path=ppt/slides/slide6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7" name="Shape 755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Local Meetup Groups</a:t>
            </a:r>
          </a:p>
        </p:txBody>
      </p:sp>
      <p:sp>
        <p:nvSpPr>
          <p:cNvPr id="7558" name="Shape 7558"/>
          <p:cNvSpPr/>
          <p:nvPr>
            <p:ph type="body" idx="1"/>
          </p:nvPr>
        </p:nvSpPr>
        <p:spPr>
          <a:prstGeom prst="rect">
            <a:avLst/>
          </a:prstGeom>
        </p:spPr>
        <p:txBody>
          <a:bodyPr/>
          <a:lstStyle/>
          <a:p>
            <a:pPr lvl="0">
              <a:defRPr sz="1800"/>
            </a:pPr>
            <a:r>
              <a:rPr sz="4800"/>
              <a:t>Fill in local meetup groups here </a:t>
            </a:r>
            <a:br>
              <a:rPr sz="4800"/>
            </a:br>
            <a:r>
              <a:rPr sz="4800"/>
              <a:t>http://opscode.meetup.com</a:t>
            </a:r>
            <a:endParaRPr sz="4800"/>
          </a:p>
          <a:p>
            <a:pPr lvl="0">
              <a:defRPr sz="1800"/>
            </a:pPr>
            <a:endParaRPr sz="4800"/>
          </a:p>
          <a:p>
            <a:pPr lvl="0">
              <a:defRPr sz="1800"/>
            </a:pPr>
            <a:r>
              <a:rPr sz="4800">
                <a:hlinkClick r:id="rId3" invalidUrl="" action="" tgtFrame="" tooltip="" history="1" highlightClick="0" endSnd="0"/>
              </a:rPr>
              <a:t>https://wiki.opscode.com/display/chef/Resources+for+Community+Organizers</a:t>
            </a:r>
            <a:r>
              <a:rPr sz="4800"/>
              <a:t>  </a:t>
            </a:r>
          </a:p>
        </p:txBody>
      </p:sp>
      <p:sp>
        <p:nvSpPr>
          <p:cNvPr id="7559" name="Shape 7559"/>
          <p:cNvSpPr/>
          <p:nvPr>
            <p:ph type="sldNum" sz="quarter" idx="2"/>
          </p:nvPr>
        </p:nvSpPr>
        <p:spPr>
          <a:xfrm>
            <a:off x="7969949" y="8826500"/>
            <a:ext cx="279401"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2" name="Shape 231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Nodes</a:t>
            </a:r>
          </a:p>
        </p:txBody>
      </p:sp>
      <p:sp>
        <p:nvSpPr>
          <p:cNvPr id="2313" name="Shape 2313"/>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Nodes represent anything that needs configuration</a:t>
            </a:r>
            <a:endParaRPr sz="4600"/>
          </a:p>
          <a:p>
            <a:pPr lvl="0" marL="944574" indent="-944574">
              <a:defRPr sz="1800"/>
            </a:pPr>
            <a:r>
              <a:rPr sz="4600"/>
              <a:t>Typically the servers in your infrastructure</a:t>
            </a:r>
            <a:endParaRPr sz="4600"/>
          </a:p>
          <a:p>
            <a:pPr lvl="1" marL="1349614" indent="-944574">
              <a:defRPr sz="1800"/>
            </a:pPr>
            <a:r>
              <a:rPr sz="4600"/>
              <a:t>Could be physical servers or virtual servers</a:t>
            </a:r>
            <a:endParaRPr sz="4600"/>
          </a:p>
          <a:p>
            <a:pPr lvl="1" marL="1349614" indent="-944574">
              <a:defRPr sz="1800"/>
            </a:pPr>
            <a:r>
              <a:rPr sz="4600"/>
              <a:t>May represent hardware that you own or compute instances in a public or private cloud</a:t>
            </a:r>
            <a:endParaRPr sz="4600"/>
          </a:p>
          <a:p>
            <a:pPr lvl="0" marL="944574" indent="-944574">
              <a:defRPr sz="1800"/>
            </a:pPr>
            <a:r>
              <a:rPr sz="4600"/>
              <a:t>Could also be network hardware - switches, routers, etc…</a:t>
            </a:r>
          </a:p>
        </p:txBody>
      </p:sp>
    </p:spTree>
  </p:cSld>
  <p:clrMapOvr>
    <a:masterClrMapping/>
  </p:clrMapOvr>
  <p:transition spd="med" advClick="1"/>
</p:sld>
</file>

<file path=ppt/slides/slide6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63" name="Shape 7563"/>
          <p:cNvSpPr/>
          <p:nvPr>
            <p:ph type="body" idx="4294967295"/>
          </p:nvPr>
        </p:nvSpPr>
        <p:spPr>
          <a:xfrm>
            <a:off x="0" y="2209800"/>
            <a:ext cx="16257588" cy="4953000"/>
          </a:xfrm>
          <a:prstGeom prst="rect">
            <a:avLst/>
          </a:prstGeom>
        </p:spPr>
        <p:txBody>
          <a:bodyPr/>
          <a:lstStyle/>
          <a:p>
            <a:pPr lvl="0" marL="1066800" indent="-609600">
              <a:buClr>
                <a:srgbClr val="FFFFFF"/>
              </a:buClr>
              <a:defRPr sz="1800"/>
            </a:pPr>
            <a:r>
              <a:rPr sz="3200">
                <a:solidFill>
                  <a:srgbClr val="FFFFFF"/>
                </a:solidFill>
              </a:rPr>
              <a:t>April 15 - 17 in San Francisco</a:t>
            </a:r>
            <a:endParaRPr>
              <a:solidFill>
                <a:srgbClr val="FFFFFF"/>
              </a:solidFill>
            </a:endParaRPr>
          </a:p>
          <a:p>
            <a:pPr lvl="0" marL="800100">
              <a:buClr>
                <a:srgbClr val="FFFFFF"/>
              </a:buClr>
              <a:defRPr sz="1800"/>
            </a:pPr>
            <a:endParaRPr>
              <a:solidFill>
                <a:srgbClr val="FFFFFF"/>
              </a:solidFill>
            </a:endParaRPr>
          </a:p>
          <a:p>
            <a:pPr lvl="0" marL="1066800" indent="-609600">
              <a:buClr>
                <a:srgbClr val="FFFFFF"/>
              </a:buClr>
              <a:defRPr sz="1800"/>
            </a:pPr>
            <a:r>
              <a:rPr sz="3200">
                <a:solidFill>
                  <a:srgbClr val="FFFFFF"/>
                </a:solidFill>
              </a:rPr>
              <a:t>Keynotes by Target, GE Capital, Jez Humble, Rachel Chalmers</a:t>
            </a:r>
            <a:endParaRPr>
              <a:solidFill>
                <a:srgbClr val="FFFFFF"/>
              </a:solidFill>
            </a:endParaRPr>
          </a:p>
          <a:p>
            <a:pPr lvl="0" marL="800100">
              <a:buClr>
                <a:srgbClr val="FFFFFF"/>
              </a:buClr>
              <a:defRPr sz="1800"/>
            </a:pPr>
            <a:endParaRPr>
              <a:solidFill>
                <a:srgbClr val="FFFFFF"/>
              </a:solidFill>
            </a:endParaRPr>
          </a:p>
          <a:p>
            <a:pPr lvl="0" marL="1066800" indent="-609600">
              <a:buClr>
                <a:srgbClr val="FFFFFF"/>
              </a:buClr>
              <a:defRPr sz="1800"/>
            </a:pPr>
            <a:r>
              <a:rPr sz="3200">
                <a:solidFill>
                  <a:srgbClr val="FFFFFF"/>
                </a:solidFill>
              </a:rPr>
              <a:t>50+ Sessions over 2 days</a:t>
            </a:r>
            <a:endParaRPr>
              <a:solidFill>
                <a:srgbClr val="FFFFFF"/>
              </a:solidFill>
            </a:endParaRPr>
          </a:p>
          <a:p>
            <a:pPr lvl="0" marL="800100">
              <a:buClr>
                <a:srgbClr val="FFFFFF"/>
              </a:buClr>
              <a:defRPr sz="1800"/>
            </a:pPr>
            <a:endParaRPr>
              <a:solidFill>
                <a:srgbClr val="FFFFFF"/>
              </a:solidFill>
            </a:endParaRPr>
          </a:p>
          <a:p>
            <a:pPr lvl="0" marL="1066800" indent="-609600">
              <a:buClr>
                <a:srgbClr val="FFFFFF"/>
              </a:buClr>
              <a:defRPr sz="1800"/>
            </a:pPr>
            <a:r>
              <a:rPr sz="3200">
                <a:solidFill>
                  <a:srgbClr val="FFFFFF"/>
                </a:solidFill>
              </a:rPr>
              <a:t>Community Concert</a:t>
            </a:r>
          </a:p>
        </p:txBody>
      </p:sp>
      <p:pic>
        <p:nvPicPr>
          <p:cNvPr id="7564" name="image113.png"/>
          <p:cNvPicPr/>
          <p:nvPr/>
        </p:nvPicPr>
        <p:blipFill>
          <a:blip r:embed="rId2">
            <a:extLst/>
          </a:blip>
          <a:stretch>
            <a:fillRect/>
          </a:stretch>
        </p:blipFill>
        <p:spPr>
          <a:xfrm>
            <a:off x="723971" y="749303"/>
            <a:ext cx="6877723" cy="1006476"/>
          </a:xfrm>
          <a:prstGeom prst="rect">
            <a:avLst/>
          </a:prstGeom>
          <a:ln w="12700">
            <a:miter lim="400000"/>
          </a:ln>
        </p:spPr>
      </p:pic>
      <p:sp>
        <p:nvSpPr>
          <p:cNvPr id="7565" name="Shape 7565"/>
          <p:cNvSpPr/>
          <p:nvPr>
            <p:ph type="sldNum" sz="quarter" idx="2"/>
          </p:nvPr>
        </p:nvSpPr>
        <p:spPr>
          <a:xfrm>
            <a:off x="11650663" y="8475663"/>
            <a:ext cx="3794127" cy="485777"/>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200">
                <a:solidFill>
                  <a:srgbClr val="888888"/>
                </a:solidFill>
              </a:rPr>
            </a:fld>
          </a:p>
        </p:txBody>
      </p:sp>
    </p:spTree>
  </p:cSld>
  <p:clrMapOvr>
    <a:masterClrMapping/>
  </p:clrMapOvr>
  <p:transition spd="med" advClick="1"/>
</p:sld>
</file>

<file path=ppt/slides/slide6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567" name="Shape 7567"/>
          <p:cNvSpPr/>
          <p:nvPr>
            <p:ph type="title" idx="4294967295"/>
          </p:nvPr>
        </p:nvSpPr>
        <p:spPr>
          <a:xfrm>
            <a:off x="0" y="177800"/>
            <a:ext cx="14657388" cy="1117600"/>
          </a:xfrm>
          <a:prstGeom prst="rect">
            <a:avLst/>
          </a:prstGeom>
        </p:spPr>
        <p:txBody>
          <a:bodyPr/>
          <a:lstStyle>
            <a:lvl1pPr>
              <a:defRPr sz="6600">
                <a:solidFill>
                  <a:srgbClr val="D57F1F"/>
                </a:solidFill>
              </a:defRPr>
            </a:lvl1pPr>
          </a:lstStyle>
          <a:p>
            <a:pPr lvl="0">
              <a:defRPr sz="1800">
                <a:solidFill>
                  <a:srgbClr val="000000"/>
                </a:solidFill>
              </a:defRPr>
            </a:pPr>
            <a:r>
              <a:rPr sz="6600">
                <a:solidFill>
                  <a:srgbClr val="D57F1F"/>
                </a:solidFill>
              </a:rPr>
              <a:t>Training Workshops</a:t>
            </a:r>
          </a:p>
        </p:txBody>
      </p:sp>
      <p:sp>
        <p:nvSpPr>
          <p:cNvPr id="7568" name="Shape 7568"/>
          <p:cNvSpPr/>
          <p:nvPr>
            <p:ph type="body" idx="4294967295"/>
          </p:nvPr>
        </p:nvSpPr>
        <p:spPr>
          <a:xfrm>
            <a:off x="0" y="1879600"/>
            <a:ext cx="14657388" cy="6731000"/>
          </a:xfrm>
          <a:prstGeom prst="rect">
            <a:avLst/>
          </a:prstGeom>
        </p:spPr>
        <p:txBody>
          <a:bodyPr/>
          <a:lstStyle/>
          <a:p>
            <a:pPr lvl="0" marL="1066800" indent="-609600">
              <a:lnSpc>
                <a:spcPct val="120000"/>
              </a:lnSpc>
              <a:buClr>
                <a:srgbClr val="FFFFFF"/>
              </a:buClr>
              <a:defRPr sz="1800"/>
            </a:pPr>
            <a:r>
              <a:rPr sz="3200">
                <a:solidFill>
                  <a:srgbClr val="FFFFFF"/>
                </a:solidFill>
              </a:rPr>
              <a:t>Introduction to Chef - Managing Linux</a:t>
            </a:r>
            <a:endParaRPr>
              <a:solidFill>
                <a:srgbClr val="FFFFFF"/>
              </a:solidFill>
            </a:endParaRPr>
          </a:p>
          <a:p>
            <a:pPr lvl="0" marL="1066800" indent="-609600">
              <a:lnSpc>
                <a:spcPct val="120000"/>
              </a:lnSpc>
              <a:buClr>
                <a:srgbClr val="FFFFFF"/>
              </a:buClr>
              <a:defRPr sz="1800"/>
            </a:pPr>
            <a:r>
              <a:rPr sz="3200">
                <a:solidFill>
                  <a:srgbClr val="FFFFFF"/>
                </a:solidFill>
              </a:rPr>
              <a:t>Introduction to Chef - Managing Windows</a:t>
            </a:r>
            <a:endParaRPr>
              <a:solidFill>
                <a:srgbClr val="FFFFFF"/>
              </a:solidFill>
            </a:endParaRPr>
          </a:p>
          <a:p>
            <a:pPr lvl="0" marL="1066800" indent="-609600">
              <a:lnSpc>
                <a:spcPct val="120000"/>
              </a:lnSpc>
              <a:buClr>
                <a:srgbClr val="FFFFFF"/>
              </a:buClr>
              <a:defRPr sz="1800"/>
            </a:pPr>
            <a:r>
              <a:rPr sz="3200">
                <a:solidFill>
                  <a:srgbClr val="FFFFFF"/>
                </a:solidFill>
              </a:rPr>
              <a:t>Chef - Intermediate Topics</a:t>
            </a:r>
            <a:endParaRPr>
              <a:solidFill>
                <a:srgbClr val="FFFFFF"/>
              </a:solidFill>
            </a:endParaRPr>
          </a:p>
          <a:p>
            <a:pPr lvl="0" marL="1066800" indent="-609600">
              <a:lnSpc>
                <a:spcPct val="120000"/>
              </a:lnSpc>
              <a:buClr>
                <a:srgbClr val="FFFFFF"/>
              </a:buClr>
              <a:defRPr sz="1800"/>
            </a:pPr>
            <a:r>
              <a:rPr sz="3200">
                <a:solidFill>
                  <a:srgbClr val="FFFFFF"/>
                </a:solidFill>
              </a:rPr>
              <a:t>Team Workflows with Chef</a:t>
            </a:r>
            <a:endParaRPr>
              <a:solidFill>
                <a:srgbClr val="FFFFFF"/>
              </a:solidFill>
            </a:endParaRPr>
          </a:p>
          <a:p>
            <a:pPr lvl="0" marL="1066800" indent="-609600">
              <a:lnSpc>
                <a:spcPct val="120000"/>
              </a:lnSpc>
              <a:buClr>
                <a:srgbClr val="FFFFFF"/>
              </a:buClr>
              <a:defRPr sz="1800"/>
            </a:pPr>
            <a:r>
              <a:rPr sz="3200">
                <a:solidFill>
                  <a:srgbClr val="FFFFFF"/>
                </a:solidFill>
              </a:rPr>
              <a:t>Testing Your Automation Code</a:t>
            </a:r>
            <a:endParaRPr>
              <a:solidFill>
                <a:srgbClr val="FFFFFF"/>
              </a:solidFill>
            </a:endParaRPr>
          </a:p>
          <a:p>
            <a:pPr lvl="0" marL="1066800" indent="-609600">
              <a:lnSpc>
                <a:spcPct val="120000"/>
              </a:lnSpc>
              <a:buClr>
                <a:srgbClr val="F79646"/>
              </a:buClr>
              <a:defRPr sz="1800"/>
            </a:pPr>
            <a:r>
              <a:rPr sz="3200">
                <a:solidFill>
                  <a:srgbClr val="F79646"/>
                </a:solidFill>
              </a:rPr>
              <a:t>Introduction to Kanban for Operations &amp; DevOps</a:t>
            </a:r>
            <a:endParaRPr>
              <a:solidFill>
                <a:srgbClr val="F79646"/>
              </a:solidFill>
            </a:endParaRPr>
          </a:p>
          <a:p>
            <a:pPr lvl="0" marL="1066800" indent="-609600">
              <a:lnSpc>
                <a:spcPct val="120000"/>
              </a:lnSpc>
              <a:buClr>
                <a:srgbClr val="F79646"/>
              </a:buClr>
              <a:defRPr sz="1800"/>
            </a:pPr>
            <a:r>
              <a:rPr sz="3200">
                <a:solidFill>
                  <a:srgbClr val="F79646"/>
                </a:solidFill>
              </a:rPr>
              <a:t>Awesome Postmortems</a:t>
            </a:r>
            <a:endParaRPr>
              <a:solidFill>
                <a:srgbClr val="F79646"/>
              </a:solidFill>
            </a:endParaRPr>
          </a:p>
          <a:p>
            <a:pPr lvl="0" marL="1066800" indent="-609600">
              <a:lnSpc>
                <a:spcPct val="120000"/>
              </a:lnSpc>
              <a:buClr>
                <a:srgbClr val="F79646"/>
              </a:buClr>
              <a:defRPr sz="1800"/>
            </a:pPr>
            <a:r>
              <a:rPr sz="3200">
                <a:solidFill>
                  <a:srgbClr val="F79646"/>
                </a:solidFill>
              </a:rPr>
              <a:t>Git Foundations &amp; Intermediate and Advanced Git and Github Tips and Tricks</a:t>
            </a:r>
            <a:endParaRPr>
              <a:solidFill>
                <a:srgbClr val="F79646"/>
              </a:solidFill>
            </a:endParaRPr>
          </a:p>
          <a:p>
            <a:pPr lvl="0" marL="1066800" indent="-609600">
              <a:lnSpc>
                <a:spcPct val="120000"/>
              </a:lnSpc>
              <a:buClr>
                <a:srgbClr val="F79646"/>
              </a:buClr>
              <a:defRPr sz="1800"/>
            </a:pPr>
            <a:r>
              <a:rPr sz="3200">
                <a:solidFill>
                  <a:srgbClr val="F79646"/>
                </a:solidFill>
              </a:rPr>
              <a:t>Ruby for Chefs</a:t>
            </a:r>
          </a:p>
        </p:txBody>
      </p:sp>
      <p:sp>
        <p:nvSpPr>
          <p:cNvPr id="7569" name="Shape 7569"/>
          <p:cNvSpPr/>
          <p:nvPr>
            <p:ph type="sldNum" sz="quarter" idx="2"/>
          </p:nvPr>
        </p:nvSpPr>
        <p:spPr>
          <a:xfrm>
            <a:off x="11650663" y="8475663"/>
            <a:ext cx="3794127" cy="485777"/>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200">
                <a:solidFill>
                  <a:srgbClr val="888888"/>
                </a:solidFill>
              </a:rPr>
            </a:fld>
          </a:p>
        </p:txBody>
      </p:sp>
    </p:spTree>
  </p:cSld>
  <p:clrMapOvr>
    <a:masterClrMapping/>
  </p:clrMapOvr>
  <p:transition spd="med" advClick="1"/>
</p:sld>
</file>

<file path=ppt/slides/slide6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1" name="Shape 7571"/>
          <p:cNvSpPr/>
          <p:nvPr>
            <p:ph type="title"/>
          </p:nvPr>
        </p:nvSpPr>
        <p:spPr>
          <a:xfrm>
            <a:off x="901872" y="1536705"/>
            <a:ext cx="13793549" cy="3086102"/>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Just enough Ruby for Chef</a:t>
            </a:r>
          </a:p>
        </p:txBody>
      </p:sp>
      <p:sp>
        <p:nvSpPr>
          <p:cNvPr id="7572" name="Shape 7572"/>
          <p:cNvSpPr/>
          <p:nvPr>
            <p:ph type="body" idx="1"/>
          </p:nvPr>
        </p:nvSpPr>
        <p:spPr>
          <a:xfrm>
            <a:off x="901872" y="4902205"/>
            <a:ext cx="13793549" cy="2857502"/>
          </a:xfrm>
          <a:prstGeom prst="rect">
            <a:avLst/>
          </a:prstGeom>
        </p:spPr>
        <p:txBody>
          <a:bodyPr lIns="0" tIns="0" rIns="0" bIns="0">
            <a:normAutofit fontScale="100000" lnSpcReduction="0"/>
          </a:bodyPr>
          <a:lstStyle/>
          <a:p>
            <a:pPr lvl="0">
              <a:defRPr sz="1800">
                <a:solidFill>
                  <a:srgbClr val="000000"/>
                </a:solidFill>
              </a:defRPr>
            </a:pPr>
            <a:r>
              <a:rPr sz="3500">
                <a:solidFill>
                  <a:srgbClr val="90B5DE"/>
                </a:solidFill>
              </a:rPr>
              <a:t>A quick &amp; dirty crash course</a:t>
            </a:r>
          </a:p>
        </p:txBody>
      </p:sp>
    </p:spTree>
  </p:cSld>
  <p:clrMapOvr>
    <a:masterClrMapping/>
  </p:clrMapOvr>
  <p:transition spd="med" advClick="1"/>
</p:sld>
</file>

<file path=ppt/slides/slide6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4" name="Shape 7574"/>
          <p:cNvSpPr/>
          <p:nvPr/>
        </p:nvSpPr>
        <p:spPr>
          <a:xfrm>
            <a:off x="8122443" y="4070350"/>
            <a:ext cx="7303214" cy="44779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1234456" indent="-815356">
              <a:spcBef>
                <a:spcPts val="1200"/>
              </a:spcBef>
              <a:buClr>
                <a:srgbClr val="ED781C"/>
              </a:buClr>
              <a:buSzPct val="100000"/>
              <a:buFont typeface="Arial"/>
              <a:buChar char="•"/>
              <a:defRPr sz="1800"/>
            </a:pPr>
            <a:r>
              <a:rPr sz="4300">
                <a:latin typeface="Arial"/>
                <a:ea typeface="Arial"/>
                <a:cs typeface="Arial"/>
                <a:sym typeface="Arial"/>
              </a:rPr>
              <a:t>Hashes</a:t>
            </a:r>
            <a:endParaRPr sz="4800">
              <a:latin typeface="Calibri"/>
              <a:ea typeface="Calibri"/>
              <a:cs typeface="Calibri"/>
              <a:sym typeface="Calibri"/>
            </a:endParaRPr>
          </a:p>
          <a:p>
            <a:pPr lvl="1" marL="1234456" indent="-815356">
              <a:spcBef>
                <a:spcPts val="1200"/>
              </a:spcBef>
              <a:buClr>
                <a:srgbClr val="ED781C"/>
              </a:buClr>
              <a:buSzPct val="100000"/>
              <a:buFont typeface="Arial"/>
              <a:buChar char="•"/>
              <a:defRPr sz="1800"/>
            </a:pPr>
            <a:r>
              <a:rPr sz="4300">
                <a:latin typeface="Arial"/>
                <a:ea typeface="Arial"/>
                <a:cs typeface="Arial"/>
                <a:sym typeface="Arial"/>
              </a:rPr>
              <a:t>Regular Expressions</a:t>
            </a:r>
            <a:endParaRPr sz="4800">
              <a:latin typeface="Calibri"/>
              <a:ea typeface="Calibri"/>
              <a:cs typeface="Calibri"/>
              <a:sym typeface="Calibri"/>
            </a:endParaRPr>
          </a:p>
          <a:p>
            <a:pPr lvl="1" marL="1234456" indent="-815356">
              <a:spcBef>
                <a:spcPts val="1200"/>
              </a:spcBef>
              <a:buClr>
                <a:srgbClr val="ED781C"/>
              </a:buClr>
              <a:buSzPct val="100000"/>
              <a:buFont typeface="Arial"/>
              <a:buChar char="•"/>
              <a:defRPr sz="1800"/>
            </a:pPr>
            <a:r>
              <a:rPr sz="4300">
                <a:latin typeface="Arial"/>
                <a:ea typeface="Arial"/>
                <a:cs typeface="Arial"/>
                <a:sym typeface="Arial"/>
              </a:rPr>
              <a:t>Conditionals</a:t>
            </a:r>
            <a:endParaRPr sz="4800">
              <a:latin typeface="Calibri"/>
              <a:ea typeface="Calibri"/>
              <a:cs typeface="Calibri"/>
              <a:sym typeface="Calibri"/>
            </a:endParaRPr>
          </a:p>
          <a:p>
            <a:pPr lvl="1" marL="1234456" indent="-815356">
              <a:spcBef>
                <a:spcPts val="1200"/>
              </a:spcBef>
              <a:buClr>
                <a:srgbClr val="ED781C"/>
              </a:buClr>
              <a:buSzPct val="100000"/>
              <a:buFont typeface="Arial"/>
              <a:buChar char="•"/>
              <a:defRPr sz="1800"/>
            </a:pPr>
            <a:r>
              <a:rPr sz="4300">
                <a:latin typeface="Arial"/>
                <a:ea typeface="Arial"/>
                <a:cs typeface="Arial"/>
                <a:sym typeface="Arial"/>
              </a:rPr>
              <a:t>Method Declaration</a:t>
            </a:r>
            <a:endParaRPr sz="4800">
              <a:latin typeface="Calibri"/>
              <a:ea typeface="Calibri"/>
              <a:cs typeface="Calibri"/>
              <a:sym typeface="Calibri"/>
            </a:endParaRPr>
          </a:p>
          <a:p>
            <a:pPr lvl="1" marL="1234456" indent="-815356">
              <a:spcBef>
                <a:spcPts val="1200"/>
              </a:spcBef>
              <a:buClr>
                <a:srgbClr val="ED781C"/>
              </a:buClr>
              <a:buSzPct val="100000"/>
              <a:buFont typeface="Arial"/>
              <a:buChar char="•"/>
              <a:defRPr sz="1800"/>
            </a:pPr>
            <a:r>
              <a:rPr sz="4300">
                <a:latin typeface="Arial"/>
                <a:ea typeface="Arial"/>
                <a:cs typeface="Arial"/>
                <a:sym typeface="Arial"/>
              </a:rPr>
              <a:t>Classes</a:t>
            </a:r>
            <a:endParaRPr sz="4800">
              <a:latin typeface="Calibri"/>
              <a:ea typeface="Calibri"/>
              <a:cs typeface="Calibri"/>
              <a:sym typeface="Calibri"/>
            </a:endParaRPr>
          </a:p>
          <a:p>
            <a:pPr lvl="1" marL="1234456" indent="-815356">
              <a:spcBef>
                <a:spcPts val="1200"/>
              </a:spcBef>
              <a:buClr>
                <a:srgbClr val="ED781C"/>
              </a:buClr>
              <a:buSzPct val="100000"/>
              <a:buFont typeface="Arial"/>
              <a:buChar char="•"/>
              <a:defRPr sz="1800"/>
            </a:pPr>
            <a:r>
              <a:rPr sz="4300">
                <a:latin typeface="Arial"/>
                <a:ea typeface="Arial"/>
                <a:cs typeface="Arial"/>
                <a:sym typeface="Arial"/>
              </a:rPr>
              <a:t>Objects</a:t>
            </a:r>
          </a:p>
        </p:txBody>
      </p:sp>
      <p:sp>
        <p:nvSpPr>
          <p:cNvPr id="7575" name="Shape 757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Objectives</a:t>
            </a:r>
          </a:p>
        </p:txBody>
      </p:sp>
      <p:sp>
        <p:nvSpPr>
          <p:cNvPr id="7576" name="Shape 7576"/>
          <p:cNvSpPr/>
          <p:nvPr>
            <p:ph type="body" idx="1"/>
          </p:nvPr>
        </p:nvSpPr>
        <p:spPr>
          <a:xfrm>
            <a:off x="800271" y="1879602"/>
            <a:ext cx="14657235" cy="6731001"/>
          </a:xfrm>
          <a:prstGeom prst="rect">
            <a:avLst/>
          </a:prstGeom>
        </p:spPr>
        <p:txBody>
          <a:bodyPr>
            <a:normAutofit fontScale="100000" lnSpcReduction="0"/>
          </a:bodyPr>
          <a:lstStyle/>
          <a:p>
            <a:pPr lvl="0" marL="825387" indent="-825387">
              <a:defRPr sz="1800"/>
            </a:pPr>
            <a:r>
              <a:rPr sz="4300"/>
              <a:t>Know what irb is, and how to use it.</a:t>
            </a:r>
            <a:endParaRPr sz="4300"/>
          </a:p>
          <a:p>
            <a:pPr lvl="0" marL="825387" indent="-825387">
              <a:defRPr sz="1800"/>
            </a:pPr>
            <a:r>
              <a:rPr sz="4300"/>
              <a:t>Become familiar with:</a:t>
            </a:r>
            <a:endParaRPr sz="4300"/>
          </a:p>
          <a:p>
            <a:pPr lvl="1" marL="1230427" indent="-825387">
              <a:defRPr sz="1800"/>
            </a:pPr>
            <a:r>
              <a:rPr sz="4300"/>
              <a:t>Variable Assignment</a:t>
            </a:r>
            <a:endParaRPr sz="4300"/>
          </a:p>
          <a:p>
            <a:pPr lvl="1" marL="1230427" indent="-825387">
              <a:defRPr sz="1800"/>
            </a:pPr>
            <a:r>
              <a:rPr sz="4300"/>
              <a:t>Basic Arithmetic</a:t>
            </a:r>
            <a:endParaRPr sz="4300"/>
          </a:p>
          <a:p>
            <a:pPr lvl="1" marL="1230427" indent="-825387">
              <a:defRPr sz="1800"/>
            </a:pPr>
            <a:r>
              <a:rPr sz="4300"/>
              <a:t>Strings</a:t>
            </a:r>
            <a:endParaRPr sz="4300"/>
          </a:p>
          <a:p>
            <a:pPr lvl="1" marL="1230427" indent="-825387">
              <a:defRPr sz="1800"/>
            </a:pPr>
            <a:r>
              <a:rPr sz="4300"/>
              <a:t>Truthiness</a:t>
            </a:r>
            <a:endParaRPr sz="4300"/>
          </a:p>
          <a:p>
            <a:pPr lvl="1" marL="1230427" indent="-825387">
              <a:defRPr sz="1800"/>
            </a:pPr>
            <a:r>
              <a:rPr sz="4300"/>
              <a:t>Operators</a:t>
            </a:r>
            <a:endParaRPr sz="4300"/>
          </a:p>
          <a:p>
            <a:pPr lvl="1" marL="1230427" indent="-825387">
              <a:defRPr sz="1800"/>
            </a:pPr>
            <a:r>
              <a:rPr sz="4300"/>
              <a:t>Arrays</a:t>
            </a:r>
          </a:p>
        </p:txBody>
      </p:sp>
    </p:spTree>
  </p:cSld>
  <p:clrMapOvr>
    <a:masterClrMapping/>
  </p:clrMapOvr>
  <p:transition spd="med" advClick="1"/>
</p:sld>
</file>

<file path=ppt/slides/slide6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8" name="Shape 757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irb - the interactive ruby shell</a:t>
            </a:r>
          </a:p>
        </p:txBody>
      </p:sp>
      <p:sp>
        <p:nvSpPr>
          <p:cNvPr id="7579" name="Shape 7579"/>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irb is the interactive ruby shell</a:t>
            </a:r>
            <a:endParaRPr sz="4600"/>
          </a:p>
          <a:p>
            <a:pPr lvl="0" marL="944574" indent="-944574">
              <a:defRPr sz="1800"/>
            </a:pPr>
            <a:r>
              <a:rPr sz="4600"/>
              <a:t>It is a REPL for Ruby</a:t>
            </a:r>
            <a:endParaRPr sz="4600"/>
          </a:p>
          <a:p>
            <a:pPr lvl="1" marL="1349614" indent="-944574">
              <a:defRPr sz="1800"/>
            </a:pPr>
            <a:r>
              <a:rPr sz="4600"/>
              <a:t>Read-Eval-Print-Loop</a:t>
            </a:r>
            <a:endParaRPr sz="4600"/>
          </a:p>
          <a:p>
            <a:pPr lvl="1" marL="1349614" indent="-944574">
              <a:defRPr sz="1800"/>
            </a:pPr>
            <a:r>
              <a:rPr sz="4600"/>
              <a:t>LISP, Python, Erlang, Clojure, etc.</a:t>
            </a:r>
            <a:endParaRPr sz="4600"/>
          </a:p>
          <a:p>
            <a:pPr lvl="0" marL="944574" indent="-944574">
              <a:defRPr sz="1800"/>
            </a:pPr>
            <a:r>
              <a:rPr sz="4600"/>
              <a:t>An interactive programming environment </a:t>
            </a:r>
            <a:endParaRPr sz="4600"/>
          </a:p>
          <a:p>
            <a:pPr lvl="0" marL="944574" indent="-944574">
              <a:defRPr sz="1800"/>
            </a:pPr>
            <a:r>
              <a:rPr sz="4600"/>
              <a:t>Super-handy for trying things out</a:t>
            </a:r>
          </a:p>
        </p:txBody>
      </p:sp>
    </p:spTree>
  </p:cSld>
  <p:clrMapOvr>
    <a:masterClrMapping/>
  </p:clrMapOvr>
  <p:transition spd="med" advClick="1"/>
</p:sld>
</file>

<file path=ppt/slides/slide6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585" name="Group 7585"/>
          <p:cNvGrpSpPr/>
          <p:nvPr/>
        </p:nvGrpSpPr>
        <p:grpSpPr>
          <a:xfrm>
            <a:off x="800176" y="1949450"/>
            <a:ext cx="14657236" cy="1028700"/>
            <a:chOff x="0" y="0"/>
            <a:chExt cx="14657235" cy="1028700"/>
          </a:xfrm>
        </p:grpSpPr>
        <p:sp>
          <p:nvSpPr>
            <p:cNvPr id="7583" name="Shape 7583"/>
            <p:cNvSpPr/>
            <p:nvPr/>
          </p:nvSpPr>
          <p:spPr>
            <a:xfrm>
              <a:off x="-1" y="0"/>
              <a:ext cx="14657237" cy="1028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7584" name="Shape 7584"/>
            <p:cNvSpPr/>
            <p:nvPr/>
          </p:nvSpPr>
          <p:spPr>
            <a:xfrm>
              <a:off x="-1" y="1269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3600">
                  <a:solidFill>
                    <a:srgbClr val="00FF00"/>
                  </a:solidFill>
                  <a:latin typeface="Courier"/>
                  <a:ea typeface="Courier"/>
                  <a:cs typeface="Courier"/>
                  <a:sym typeface="Courier"/>
                </a:rPr>
                <a:t>remote@PS\&gt;</a:t>
              </a:r>
              <a:r>
                <a:rPr sz="3600">
                  <a:solidFill>
                    <a:srgbClr val="00FF00"/>
                  </a:solidFill>
                  <a:latin typeface="Courier"/>
                  <a:ea typeface="Courier"/>
                  <a:cs typeface="Courier"/>
                  <a:sym typeface="Courier"/>
                </a:rPr>
                <a:t> </a:t>
              </a:r>
              <a:r>
                <a:rPr sz="3600">
                  <a:solidFill>
                    <a:srgbClr val="FFFFFF"/>
                  </a:solidFill>
                  <a:latin typeface="Courier"/>
                  <a:ea typeface="Courier"/>
                  <a:cs typeface="Courier"/>
                  <a:sym typeface="Courier"/>
                </a:rPr>
                <a:t>C:\opscode\chef\embedded\bin\irb</a:t>
              </a:r>
            </a:p>
          </p:txBody>
        </p:sp>
      </p:grpSp>
      <p:sp>
        <p:nvSpPr>
          <p:cNvPr id="7586" name="Shape 7586"/>
          <p:cNvSpPr/>
          <p:nvPr>
            <p:ph type="title"/>
          </p:nvPr>
        </p:nvSpPr>
        <p:spPr>
          <a:xfrm>
            <a:off x="800271" y="177800"/>
            <a:ext cx="14657235" cy="1117600"/>
          </a:xfrm>
          <a:prstGeom prst="rect">
            <a:avLst/>
          </a:prstGeom>
        </p:spPr>
        <p:txBody>
          <a:bodyPr lIns="0" tIns="0" rIns="0" bIns="0">
            <a:normAutofit fontScale="100000" lnSpcReduction="0"/>
          </a:bodyPr>
          <a:lstStyle>
            <a:lvl1pPr>
              <a:defRPr sz="6100"/>
            </a:lvl1pPr>
          </a:lstStyle>
          <a:p>
            <a:pPr lvl="0">
              <a:defRPr sz="1800">
                <a:solidFill>
                  <a:srgbClr val="000000"/>
                </a:solidFill>
                <a:effectLst/>
              </a:defRPr>
            </a:pPr>
            <a:r>
              <a:rPr sz="6100">
                <a:solidFill>
                  <a:srgbClr val="FFFFFF"/>
                </a:solidFill>
                <a:effectLst>
                  <a:outerShdw sx="100000" sy="100000" kx="0" ky="0" algn="b" rotWithShape="0" blurRad="38100" dist="38100" dir="2700000">
                    <a:srgbClr val="C0C0C0"/>
                  </a:outerShdw>
                </a:effectLst>
              </a:rPr>
              <a:t>Exercise: Start irb on your ‘target’ node</a:t>
            </a:r>
          </a:p>
        </p:txBody>
      </p:sp>
      <p:grpSp>
        <p:nvGrpSpPr>
          <p:cNvPr id="7589" name="Group 7589"/>
          <p:cNvGrpSpPr/>
          <p:nvPr/>
        </p:nvGrpSpPr>
        <p:grpSpPr>
          <a:xfrm>
            <a:off x="825579" y="3657600"/>
            <a:ext cx="14606430" cy="4686300"/>
            <a:chOff x="0" y="0"/>
            <a:chExt cx="14606429" cy="4686300"/>
          </a:xfrm>
        </p:grpSpPr>
        <p:sp>
          <p:nvSpPr>
            <p:cNvPr id="7587" name="Shape 7587"/>
            <p:cNvSpPr/>
            <p:nvPr/>
          </p:nvSpPr>
          <p:spPr>
            <a:xfrm>
              <a:off x="-1" y="0"/>
              <a:ext cx="14606430" cy="46863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588" name="Shape 7588"/>
            <p:cNvSpPr/>
            <p:nvPr/>
          </p:nvSpPr>
          <p:spPr>
            <a:xfrm>
              <a:off x="-1" y="2070099"/>
              <a:ext cx="14606430" cy="546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irb(main):001:0&gt; </a:t>
              </a:r>
            </a:p>
          </p:txBody>
        </p:sp>
      </p:grpSp>
    </p:spTree>
  </p:cSld>
  <p:clrMapOvr>
    <a:masterClrMapping/>
  </p:clrMapOvr>
  <p:transition spd="med" advClick="1"/>
</p:sld>
</file>

<file path=ppt/slides/slide6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595" name="Group 7595"/>
          <p:cNvGrpSpPr/>
          <p:nvPr/>
        </p:nvGrpSpPr>
        <p:grpSpPr>
          <a:xfrm>
            <a:off x="800176" y="1949450"/>
            <a:ext cx="14657236" cy="1028700"/>
            <a:chOff x="0" y="0"/>
            <a:chExt cx="14657235" cy="1028700"/>
          </a:xfrm>
        </p:grpSpPr>
        <p:sp>
          <p:nvSpPr>
            <p:cNvPr id="7593" name="Shape 7593"/>
            <p:cNvSpPr/>
            <p:nvPr/>
          </p:nvSpPr>
          <p:spPr>
            <a:xfrm>
              <a:off x="-1" y="0"/>
              <a:ext cx="14657237" cy="1028700"/>
            </a:xfrm>
            <a:prstGeom prst="rect">
              <a:avLst/>
            </a:prstGeom>
            <a:solidFill>
              <a:srgbClr val="000000"/>
            </a:solidFill>
            <a:ln w="25400" cap="flat">
              <a:solidFill>
                <a:srgbClr val="334150"/>
              </a:solidFill>
              <a:prstDash val="sysDot"/>
              <a:miter lim="800000"/>
            </a:ln>
            <a:effectLst/>
          </p:spPr>
          <p:txBody>
            <a:bodyPr wrap="square" lIns="0" tIns="0" rIns="0" bIns="0" numCol="1" anchor="ctr">
              <a:noAutofit/>
            </a:bodyPr>
            <a:lstStyle/>
            <a:p>
              <a:pPr lvl="0">
                <a:defRPr sz="4800">
                  <a:solidFill>
                    <a:srgbClr val="FFFFFF"/>
                  </a:solidFill>
                  <a:latin typeface="Courier"/>
                  <a:ea typeface="Courier"/>
                  <a:cs typeface="Courier"/>
                  <a:sym typeface="Courier"/>
                </a:defRPr>
              </a:pPr>
            </a:p>
          </p:txBody>
        </p:sp>
        <p:sp>
          <p:nvSpPr>
            <p:cNvPr id="7594" name="Shape 7594"/>
            <p:cNvSpPr/>
            <p:nvPr/>
          </p:nvSpPr>
          <p:spPr>
            <a:xfrm>
              <a:off x="-1" y="12699"/>
              <a:ext cx="14657237" cy="1003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600" tIns="228600" rIns="228600" bIns="228600" numCol="1" anchor="ctr">
              <a:spAutoFit/>
            </a:bodyPr>
            <a:lstStyle/>
            <a:p>
              <a:pPr lvl="0">
                <a:defRPr sz="1800"/>
              </a:pPr>
              <a:r>
                <a:rPr b="1" sz="3600">
                  <a:solidFill>
                    <a:srgbClr val="00FF00"/>
                  </a:solidFill>
                  <a:latin typeface="Courier"/>
                  <a:ea typeface="Courier"/>
                  <a:cs typeface="Courier"/>
                  <a:sym typeface="Courier"/>
                </a:rPr>
                <a:t>remote@PS\&gt; </a:t>
              </a:r>
              <a:r>
                <a:rPr sz="3600">
                  <a:solidFill>
                    <a:srgbClr val="FFFFFF"/>
                  </a:solidFill>
                  <a:latin typeface="Courier"/>
                  <a:ea typeface="Courier"/>
                  <a:cs typeface="Courier"/>
                  <a:sym typeface="Courier"/>
                </a:rPr>
                <a:t>C:\opscode\chef\embedded\bin\irb</a:t>
              </a:r>
            </a:p>
          </p:txBody>
        </p:sp>
      </p:grpSp>
      <p:sp>
        <p:nvSpPr>
          <p:cNvPr id="7596" name="Shape 759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Variable assignment</a:t>
            </a:r>
          </a:p>
        </p:txBody>
      </p:sp>
      <p:grpSp>
        <p:nvGrpSpPr>
          <p:cNvPr id="7599" name="Group 7599"/>
          <p:cNvGrpSpPr/>
          <p:nvPr/>
        </p:nvGrpSpPr>
        <p:grpSpPr>
          <a:xfrm>
            <a:off x="825579" y="3657600"/>
            <a:ext cx="14606430" cy="4686300"/>
            <a:chOff x="0" y="0"/>
            <a:chExt cx="14606429" cy="4686300"/>
          </a:xfrm>
        </p:grpSpPr>
        <p:sp>
          <p:nvSpPr>
            <p:cNvPr id="7597" name="Shape 7597"/>
            <p:cNvSpPr/>
            <p:nvPr/>
          </p:nvSpPr>
          <p:spPr>
            <a:xfrm>
              <a:off x="-1" y="0"/>
              <a:ext cx="14606430" cy="46863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598" name="Shape 7598"/>
            <p:cNvSpPr/>
            <p:nvPr/>
          </p:nvSpPr>
          <p:spPr>
            <a:xfrm>
              <a:off x="-1" y="977899"/>
              <a:ext cx="14606430" cy="273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irb(main):001:0&gt; </a:t>
              </a:r>
              <a:r>
                <a:rPr b="1" sz="3600">
                  <a:solidFill>
                    <a:srgbClr val="FFFFFF"/>
                  </a:solidFill>
                  <a:latin typeface="Courier"/>
                  <a:ea typeface="Courier"/>
                  <a:cs typeface="Courier"/>
                  <a:sym typeface="Courier"/>
                </a:rPr>
                <a:t>x = "hello“</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"hello"</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irb(main):002:0&gt; </a:t>
              </a:r>
              <a:r>
                <a:rPr b="1" sz="3600">
                  <a:solidFill>
                    <a:srgbClr val="FFFFFF"/>
                  </a:solidFill>
                  <a:latin typeface="Courier"/>
                  <a:ea typeface="Courier"/>
                  <a:cs typeface="Courier"/>
                  <a:sym typeface="Courier"/>
                </a:rPr>
                <a:t>puts 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Hello</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Tree>
  </p:cSld>
  <p:clrMapOvr>
    <a:masterClrMapping/>
  </p:clrMapOvr>
  <p:transition spd="med" advClick="1"/>
</p:sld>
</file>

<file path=ppt/slides/slide6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03" name="Shape 760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06" name="Group 7606"/>
          <p:cNvGrpSpPr/>
          <p:nvPr/>
        </p:nvGrpSpPr>
        <p:grpSpPr>
          <a:xfrm>
            <a:off x="825579" y="1701800"/>
            <a:ext cx="14606430" cy="7086600"/>
            <a:chOff x="0" y="0"/>
            <a:chExt cx="14606429" cy="7086600"/>
          </a:xfrm>
        </p:grpSpPr>
        <p:sp>
          <p:nvSpPr>
            <p:cNvPr id="7604" name="Shape 7604"/>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05" name="Shape 7605"/>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irb(main):003:0&gt;</a:t>
              </a:r>
              <a:r>
                <a:rPr b="1" sz="3600">
                  <a:solidFill>
                    <a:srgbClr val="FFFFFF"/>
                  </a:solidFill>
                  <a:latin typeface="Courier"/>
                  <a:ea typeface="Courier"/>
                  <a:cs typeface="Courier"/>
                  <a:sym typeface="Courier"/>
                </a:rPr>
                <a:t> 1 + 2</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3</a:t>
              </a:r>
            </a:p>
          </p:txBody>
        </p:sp>
      </p:grpSp>
    </p:spTree>
  </p:cSld>
  <p:clrMapOvr>
    <a:masterClrMapping/>
  </p:clrMapOvr>
  <p:transition spd="med" advClick="1"/>
</p:sld>
</file>

<file path=ppt/slides/slide6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0" name="Shape 761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13" name="Group 7613"/>
          <p:cNvGrpSpPr/>
          <p:nvPr/>
        </p:nvGrpSpPr>
        <p:grpSpPr>
          <a:xfrm>
            <a:off x="825579" y="1701800"/>
            <a:ext cx="14606430" cy="7086600"/>
            <a:chOff x="0" y="0"/>
            <a:chExt cx="14606429" cy="7086600"/>
          </a:xfrm>
        </p:grpSpPr>
        <p:sp>
          <p:nvSpPr>
            <p:cNvPr id="7611" name="Shape 7611"/>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12" name="Shape 7612"/>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irb(main):004:0&gt; </a:t>
              </a:r>
              <a:r>
                <a:rPr b="1" sz="3600">
                  <a:solidFill>
                    <a:srgbClr val="FFFFFF"/>
                  </a:solidFill>
                  <a:latin typeface="Courier"/>
                  <a:ea typeface="Courier"/>
                  <a:cs typeface="Courier"/>
                  <a:sym typeface="Courier"/>
                </a:rPr>
                <a:t>18 – 5</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13</a:t>
              </a:r>
            </a:p>
          </p:txBody>
        </p:sp>
      </p:grpSp>
    </p:spTree>
  </p:cSld>
  <p:clrMapOvr>
    <a:masterClrMapping/>
  </p:clrMapOvr>
  <p:transition spd="med" advClick="1"/>
</p:sld>
</file>

<file path=ppt/slides/slide6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7" name="Shape 76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20" name="Group 7620"/>
          <p:cNvGrpSpPr/>
          <p:nvPr/>
        </p:nvGrpSpPr>
        <p:grpSpPr>
          <a:xfrm>
            <a:off x="825579" y="1701800"/>
            <a:ext cx="14606430" cy="7086600"/>
            <a:chOff x="0" y="0"/>
            <a:chExt cx="14606429" cy="7086600"/>
          </a:xfrm>
        </p:grpSpPr>
        <p:sp>
          <p:nvSpPr>
            <p:cNvPr id="7618" name="Shape 7618"/>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19" name="Shape 7619"/>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irb(main):005:0&gt; </a:t>
              </a:r>
              <a:r>
                <a:rPr b="1" sz="3600">
                  <a:solidFill>
                    <a:srgbClr val="FFFFFF"/>
                  </a:solidFill>
                  <a:latin typeface="Courier"/>
                  <a:ea typeface="Courier"/>
                  <a:cs typeface="Courier"/>
                  <a:sym typeface="Courier"/>
                </a:rPr>
                <a:t>2 * 7</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14</a:t>
              </a:r>
            </a:p>
          </p:txBody>
        </p:sp>
      </p:gr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7" name="Shape 23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a:t>
            </a:r>
          </a:p>
        </p:txBody>
      </p:sp>
      <p:sp>
        <p:nvSpPr>
          <p:cNvPr id="2318" name="Shape 2318"/>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Each Node will</a:t>
            </a:r>
            <a:endParaRPr sz="4600"/>
          </a:p>
          <a:p>
            <a:pPr lvl="1" marL="1349614" indent="-944574">
              <a:defRPr sz="1800"/>
            </a:pPr>
            <a:r>
              <a:rPr sz="4600"/>
              <a:t>Belong to one Organization</a:t>
            </a:r>
            <a:endParaRPr sz="4600"/>
          </a:p>
          <a:p>
            <a:pPr lvl="1" marL="1349614" indent="-944574">
              <a:defRPr sz="1800"/>
            </a:pPr>
            <a:r>
              <a:rPr sz="4600"/>
              <a:t>Belong to one Environment</a:t>
            </a:r>
            <a:endParaRPr sz="4600"/>
          </a:p>
          <a:p>
            <a:pPr lvl="1" marL="1349614" indent="-944574">
              <a:defRPr sz="1800"/>
            </a:pPr>
            <a:r>
              <a:rPr sz="4600"/>
              <a:t>Have zero or more Roles</a:t>
            </a:r>
          </a:p>
        </p:txBody>
      </p:sp>
    </p:spTree>
  </p:cSld>
  <p:clrMapOvr>
    <a:masterClrMapping/>
  </p:clrMapOvr>
  <p:transition spd="med" advClick="1"/>
</p:sld>
</file>

<file path=ppt/slides/slide6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4" name="Shape 762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27" name="Group 7627"/>
          <p:cNvGrpSpPr/>
          <p:nvPr/>
        </p:nvGrpSpPr>
        <p:grpSpPr>
          <a:xfrm>
            <a:off x="825579" y="1701800"/>
            <a:ext cx="14606430" cy="7086600"/>
            <a:chOff x="0" y="0"/>
            <a:chExt cx="14606429" cy="7086600"/>
          </a:xfrm>
        </p:grpSpPr>
        <p:sp>
          <p:nvSpPr>
            <p:cNvPr id="7625" name="Shape 7625"/>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26" name="Shape 7626"/>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irb(main):006:0&gt; </a:t>
              </a:r>
              <a:r>
                <a:rPr b="1" sz="3600">
                  <a:solidFill>
                    <a:srgbClr val="FFFFFF"/>
                  </a:solidFill>
                  <a:latin typeface="Courier"/>
                  <a:ea typeface="Courier"/>
                  <a:cs typeface="Courier"/>
                  <a:sym typeface="Courier"/>
                </a:rPr>
                <a:t>5 / 2</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2</a:t>
              </a:r>
            </a:p>
          </p:txBody>
        </p:sp>
      </p:grpSp>
    </p:spTree>
  </p:cSld>
  <p:clrMapOvr>
    <a:masterClrMapping/>
  </p:clrMapOvr>
  <p:transition spd="med" advClick="1"/>
</p:sld>
</file>

<file path=ppt/slides/slide6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1" name="Shape 763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34" name="Group 7634"/>
          <p:cNvGrpSpPr/>
          <p:nvPr/>
        </p:nvGrpSpPr>
        <p:grpSpPr>
          <a:xfrm>
            <a:off x="825579" y="1701800"/>
            <a:ext cx="14606430" cy="7086600"/>
            <a:chOff x="0" y="0"/>
            <a:chExt cx="14606429" cy="7086600"/>
          </a:xfrm>
        </p:grpSpPr>
        <p:sp>
          <p:nvSpPr>
            <p:cNvPr id="7632" name="Shape 7632"/>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33" name="Shape 7633"/>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irb(main):007:0&gt; </a:t>
              </a:r>
              <a:r>
                <a:rPr b="1" sz="3600">
                  <a:solidFill>
                    <a:srgbClr val="FFFFFF"/>
                  </a:solidFill>
                  <a:latin typeface="Courier"/>
                  <a:ea typeface="Courier"/>
                  <a:cs typeface="Courier"/>
                  <a:sym typeface="Courier"/>
                </a:rPr>
                <a:t>5 / 2.0</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2.5</a:t>
              </a:r>
            </a:p>
          </p:txBody>
        </p:sp>
      </p:grpSp>
    </p:spTree>
  </p:cSld>
  <p:clrMapOvr>
    <a:masterClrMapping/>
  </p:clrMapOvr>
  <p:transition spd="med" advClick="1"/>
</p:sld>
</file>

<file path=ppt/slides/slide6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38" name="Shape 763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41" name="Group 7641"/>
          <p:cNvGrpSpPr/>
          <p:nvPr/>
        </p:nvGrpSpPr>
        <p:grpSpPr>
          <a:xfrm>
            <a:off x="825579" y="1701800"/>
            <a:ext cx="14606430" cy="7086600"/>
            <a:chOff x="0" y="0"/>
            <a:chExt cx="14606429" cy="7086600"/>
          </a:xfrm>
        </p:grpSpPr>
        <p:sp>
          <p:nvSpPr>
            <p:cNvPr id="7639" name="Shape 7639"/>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40" name="Shape 7640"/>
            <p:cNvSpPr/>
            <p:nvPr/>
          </p:nvSpPr>
          <p:spPr>
            <a:xfrm>
              <a:off x="-1" y="2451100"/>
              <a:ext cx="14606430" cy="218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irb(main):008:0&gt; </a:t>
              </a:r>
              <a:r>
                <a:rPr b="1" sz="3600">
                  <a:solidFill>
                    <a:srgbClr val="FFFFFF"/>
                  </a:solidFill>
                  <a:latin typeface="Courier"/>
                  <a:ea typeface="Courier"/>
                  <a:cs typeface="Courier"/>
                  <a:sym typeface="Courier"/>
                </a:rPr>
                <a:t>5.class</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Fixnum</a:t>
              </a:r>
              <a:endParaRPr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irb(main):009:0&gt; </a:t>
              </a:r>
              <a:r>
                <a:rPr b="1" sz="3600">
                  <a:solidFill>
                    <a:srgbClr val="FFFFFF"/>
                  </a:solidFill>
                  <a:latin typeface="Courier"/>
                  <a:ea typeface="Courier"/>
                  <a:cs typeface="Courier"/>
                  <a:sym typeface="Courier"/>
                </a:rPr>
                <a:t>5.0.class</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Float</a:t>
              </a:r>
            </a:p>
          </p:txBody>
        </p:sp>
      </p:grpSp>
    </p:spTree>
  </p:cSld>
  <p:clrMapOvr>
    <a:masterClrMapping/>
  </p:clrMapOvr>
  <p:transition spd="med" advClick="1"/>
</p:sld>
</file>

<file path=ppt/slides/slide6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5" name="Shape 764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Arithmetic</a:t>
            </a:r>
          </a:p>
        </p:txBody>
      </p:sp>
      <p:grpSp>
        <p:nvGrpSpPr>
          <p:cNvPr id="7648" name="Group 7648"/>
          <p:cNvGrpSpPr/>
          <p:nvPr/>
        </p:nvGrpSpPr>
        <p:grpSpPr>
          <a:xfrm>
            <a:off x="825579" y="1701800"/>
            <a:ext cx="14606430" cy="7086600"/>
            <a:chOff x="0" y="0"/>
            <a:chExt cx="14606429" cy="7086600"/>
          </a:xfrm>
        </p:grpSpPr>
        <p:sp>
          <p:nvSpPr>
            <p:cNvPr id="7646" name="Shape 7646"/>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47" name="Shape 7647"/>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irb(main):010:0&gt; </a:t>
              </a:r>
              <a:r>
                <a:rPr b="1" sz="3600">
                  <a:solidFill>
                    <a:srgbClr val="FFFFFF"/>
                  </a:solidFill>
                  <a:latin typeface="Courier"/>
                  <a:ea typeface="Courier"/>
                  <a:cs typeface="Courier"/>
                  <a:sym typeface="Courier"/>
                </a:rPr>
                <a:t>1 + (2 * 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7</a:t>
              </a:r>
            </a:p>
          </p:txBody>
        </p:sp>
      </p:grpSp>
    </p:spTree>
  </p:cSld>
  <p:clrMapOvr>
    <a:masterClrMapping/>
  </p:clrMapOvr>
  <p:transition spd="med" advClick="1"/>
</p:sld>
</file>

<file path=ppt/slides/slide6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2" name="Shape 765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Strings</a:t>
            </a:r>
          </a:p>
        </p:txBody>
      </p:sp>
      <p:grpSp>
        <p:nvGrpSpPr>
          <p:cNvPr id="7655" name="Group 7655"/>
          <p:cNvGrpSpPr/>
          <p:nvPr/>
        </p:nvGrpSpPr>
        <p:grpSpPr>
          <a:xfrm>
            <a:off x="825579" y="1701800"/>
            <a:ext cx="14606430" cy="7086600"/>
            <a:chOff x="0" y="0"/>
            <a:chExt cx="14606429" cy="7086600"/>
          </a:xfrm>
        </p:grpSpPr>
        <p:sp>
          <p:nvSpPr>
            <p:cNvPr id="7653" name="Shape 7653"/>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54" name="Shape 7654"/>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irb(main):011:0&gt;</a:t>
              </a:r>
              <a:r>
                <a:rPr b="1" sz="3600">
                  <a:solidFill>
                    <a:srgbClr val="FFFFFF"/>
                  </a:solidFill>
                  <a:latin typeface="Courier"/>
                  <a:ea typeface="Courier"/>
                  <a:cs typeface="Courier"/>
                  <a:sym typeface="Courier"/>
                </a:rPr>
                <a:t> 'jungle’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"jungle"</a:t>
              </a:r>
            </a:p>
          </p:txBody>
        </p:sp>
      </p:grpSp>
    </p:spTree>
  </p:cSld>
  <p:clrMapOvr>
    <a:masterClrMapping/>
  </p:clrMapOvr>
  <p:transition spd="med" advClick="1"/>
</p:sld>
</file>

<file path=ppt/slides/slide6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9" name="Shape 765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Strings</a:t>
            </a:r>
          </a:p>
        </p:txBody>
      </p:sp>
      <p:grpSp>
        <p:nvGrpSpPr>
          <p:cNvPr id="7662" name="Group 7662"/>
          <p:cNvGrpSpPr/>
          <p:nvPr/>
        </p:nvGrpSpPr>
        <p:grpSpPr>
          <a:xfrm>
            <a:off x="825579" y="1701800"/>
            <a:ext cx="14606430" cy="7086600"/>
            <a:chOff x="0" y="0"/>
            <a:chExt cx="14606429" cy="7086600"/>
          </a:xfrm>
        </p:grpSpPr>
        <p:sp>
          <p:nvSpPr>
            <p:cNvPr id="7660" name="Shape 7660"/>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61" name="Shape 7661"/>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irb(main):012:0&gt; </a:t>
              </a:r>
              <a:r>
                <a:rPr b="1" sz="3600">
                  <a:solidFill>
                    <a:srgbClr val="FFFFFF"/>
                  </a:solidFill>
                  <a:latin typeface="Courier"/>
                  <a:ea typeface="Courier"/>
                  <a:cs typeface="Courier"/>
                  <a:sym typeface="Courier"/>
                </a:rPr>
                <a:t>'it\'s alive'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"it's alive"</a:t>
              </a:r>
            </a:p>
          </p:txBody>
        </p:sp>
      </p:grpSp>
    </p:spTree>
  </p:cSld>
  <p:clrMapOvr>
    <a:masterClrMapping/>
  </p:clrMapOvr>
  <p:transition spd="med" advClick="1"/>
</p:sld>
</file>

<file path=ppt/slides/slide6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6" name="Shape 766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Strings</a:t>
            </a:r>
          </a:p>
        </p:txBody>
      </p:sp>
      <p:grpSp>
        <p:nvGrpSpPr>
          <p:cNvPr id="7669" name="Group 7669"/>
          <p:cNvGrpSpPr/>
          <p:nvPr/>
        </p:nvGrpSpPr>
        <p:grpSpPr>
          <a:xfrm>
            <a:off x="825579" y="1701800"/>
            <a:ext cx="14606430" cy="7086600"/>
            <a:chOff x="0" y="0"/>
            <a:chExt cx="14606429" cy="7086600"/>
          </a:xfrm>
        </p:grpSpPr>
        <p:sp>
          <p:nvSpPr>
            <p:cNvPr id="7667" name="Shape 7667"/>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68" name="Shape 7668"/>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irb(main):013:0&gt; </a:t>
              </a:r>
              <a:r>
                <a:rPr b="1" sz="3600">
                  <a:solidFill>
                    <a:srgbClr val="FFFFFF"/>
                  </a:solidFill>
                  <a:latin typeface="Courier"/>
                  <a:ea typeface="Courier"/>
                  <a:cs typeface="Courier"/>
                  <a:sym typeface="Courier"/>
                </a:rPr>
                <a:t>"animal"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"animal"</a:t>
              </a:r>
            </a:p>
          </p:txBody>
        </p:sp>
      </p:grpSp>
    </p:spTree>
  </p:cSld>
  <p:clrMapOvr>
    <a:masterClrMapping/>
  </p:clrMapOvr>
  <p:transition spd="med" advClick="1"/>
</p:sld>
</file>

<file path=ppt/slides/slide6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3" name="Shape 767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Strings</a:t>
            </a:r>
          </a:p>
        </p:txBody>
      </p:sp>
      <p:grpSp>
        <p:nvGrpSpPr>
          <p:cNvPr id="7676" name="Group 7676"/>
          <p:cNvGrpSpPr/>
          <p:nvPr/>
        </p:nvGrpSpPr>
        <p:grpSpPr>
          <a:xfrm>
            <a:off x="825579" y="1701800"/>
            <a:ext cx="14606430" cy="7086600"/>
            <a:chOff x="0" y="0"/>
            <a:chExt cx="14606429" cy="7086600"/>
          </a:xfrm>
        </p:grpSpPr>
        <p:sp>
          <p:nvSpPr>
            <p:cNvPr id="7674" name="Shape 7674"/>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75" name="Shape 7675"/>
            <p:cNvSpPr/>
            <p:nvPr/>
          </p:nvSpPr>
          <p:spPr>
            <a:xfrm>
              <a:off x="-1" y="2178049"/>
              <a:ext cx="14606430" cy="273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irb(main):014:0&gt; </a:t>
              </a:r>
              <a:r>
                <a:rPr b="1" sz="3600">
                  <a:solidFill>
                    <a:srgbClr val="FFFFFF"/>
                  </a:solidFill>
                  <a:latin typeface="Courier"/>
                  <a:ea typeface="Courier"/>
                  <a:cs typeface="Courier"/>
                  <a:sym typeface="Courier"/>
                </a:rPr>
                <a:t>"\"so easy\""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"\"so easy\""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irb(main):015:0&gt; </a:t>
              </a:r>
              <a:r>
                <a:rPr b="1" sz="3600">
                  <a:solidFill>
                    <a:srgbClr val="FFFFFF"/>
                  </a:solidFill>
                  <a:latin typeface="Courier"/>
                  <a:ea typeface="Courier"/>
                  <a:cs typeface="Courier"/>
                  <a:sym typeface="Courier"/>
                </a:rPr>
                <a:t>puts "\"so easy\""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"so easy"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Tree>
  </p:cSld>
  <p:clrMapOvr>
    <a:masterClrMapping/>
  </p:clrMapOvr>
  <p:transition spd="med" advClick="1"/>
</p:sld>
</file>

<file path=ppt/slides/slide6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0" name="Shape 768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Strings</a:t>
            </a:r>
          </a:p>
        </p:txBody>
      </p:sp>
      <p:grpSp>
        <p:nvGrpSpPr>
          <p:cNvPr id="7683" name="Group 7683"/>
          <p:cNvGrpSpPr/>
          <p:nvPr/>
        </p:nvGrpSpPr>
        <p:grpSpPr>
          <a:xfrm>
            <a:off x="825579" y="1701800"/>
            <a:ext cx="14606430" cy="7086600"/>
            <a:chOff x="0" y="0"/>
            <a:chExt cx="14606429" cy="7086600"/>
          </a:xfrm>
        </p:grpSpPr>
        <p:sp>
          <p:nvSpPr>
            <p:cNvPr id="7681" name="Shape 7681"/>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82" name="Shape 7682"/>
            <p:cNvSpPr/>
            <p:nvPr/>
          </p:nvSpPr>
          <p:spPr>
            <a:xfrm>
              <a:off x="-1" y="1904998"/>
              <a:ext cx="14606430"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irb(main):016:0&gt; </a:t>
              </a:r>
              <a:r>
                <a:rPr b="1" sz="3600">
                  <a:solidFill>
                    <a:srgbClr val="FFFFFF"/>
                  </a:solidFill>
                  <a:latin typeface="Courier"/>
                  <a:ea typeface="Courier"/>
                  <a:cs typeface="Courier"/>
                  <a:sym typeface="Courier"/>
                </a:rPr>
                <a:t>x = "pretty"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"pretty"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irb(main):017:0&gt; </a:t>
              </a:r>
              <a:r>
                <a:rPr b="1" sz="3600">
                  <a:solidFill>
                    <a:srgbClr val="FFFFFF"/>
                  </a:solidFill>
                  <a:latin typeface="Courier"/>
                  <a:ea typeface="Courier"/>
                  <a:cs typeface="Courier"/>
                  <a:sym typeface="Courier"/>
                </a:rPr>
                <a:t>"#{x} nice"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"pretty nice"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irb(main):018:0&gt; </a:t>
              </a:r>
              <a:r>
                <a:rPr b="1" sz="3600">
                  <a:solidFill>
                    <a:srgbClr val="FFFFFF"/>
                  </a:solidFill>
                  <a:latin typeface="Courier"/>
                  <a:ea typeface="Courier"/>
                  <a:cs typeface="Courier"/>
                  <a:sym typeface="Courier"/>
                </a:rPr>
                <a:t>'#{x} nice'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"\#{x} nice"</a:t>
              </a:r>
            </a:p>
          </p:txBody>
        </p:sp>
      </p:grpSp>
    </p:spTree>
  </p:cSld>
  <p:clrMapOvr>
    <a:masterClrMapping/>
  </p:clrMapOvr>
  <p:transition spd="med" advClick="1"/>
</p:sld>
</file>

<file path=ppt/slides/slide6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7" name="Shape 768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Truthiness</a:t>
            </a:r>
          </a:p>
        </p:txBody>
      </p:sp>
      <p:grpSp>
        <p:nvGrpSpPr>
          <p:cNvPr id="7690" name="Group 7690"/>
          <p:cNvGrpSpPr/>
          <p:nvPr/>
        </p:nvGrpSpPr>
        <p:grpSpPr>
          <a:xfrm>
            <a:off x="825579" y="1701800"/>
            <a:ext cx="14606430" cy="7086600"/>
            <a:chOff x="0" y="0"/>
            <a:chExt cx="14606429" cy="7086600"/>
          </a:xfrm>
        </p:grpSpPr>
        <p:sp>
          <p:nvSpPr>
            <p:cNvPr id="7688" name="Shape 7688"/>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89" name="Shape 7689"/>
            <p:cNvSpPr/>
            <p:nvPr/>
          </p:nvSpPr>
          <p:spPr>
            <a:xfrm>
              <a:off x="-1" y="266699"/>
              <a:ext cx="14606430"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irb(main):019:0&gt; </a:t>
              </a:r>
              <a:r>
                <a:rPr b="1" sz="3600">
                  <a:solidFill>
                    <a:srgbClr val="FFFFFF"/>
                  </a:solidFill>
                  <a:latin typeface="Courier"/>
                  <a:ea typeface="Courier"/>
                  <a:cs typeface="Courier"/>
                  <a:sym typeface="Courier"/>
                </a:rPr>
                <a:t>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irb(main):020:0&gt; </a:t>
              </a:r>
              <a:r>
                <a:rPr b="1" sz="3600">
                  <a:solidFill>
                    <a:srgbClr val="FFFFFF"/>
                  </a:solidFill>
                  <a:latin typeface="Courier"/>
                  <a:ea typeface="Courier"/>
                  <a:cs typeface="Courier"/>
                  <a:sym typeface="Courier"/>
                </a:rPr>
                <a:t>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irb(main):021:0&gt; </a:t>
              </a:r>
              <a:r>
                <a:rPr b="1" sz="3600">
                  <a:solidFill>
                    <a:srgbClr val="FFFFFF"/>
                  </a:solidFill>
                  <a:latin typeface="Courier"/>
                  <a:ea typeface="Courier"/>
                  <a:cs typeface="Courier"/>
                  <a:sym typeface="Courier"/>
                </a:rPr>
                <a:t>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irb(main):022:0&gt; </a:t>
              </a:r>
              <a:r>
                <a:rPr b="1" sz="3600">
                  <a:solidFill>
                    <a:srgbClr val="FFFFFF"/>
                  </a:solidFill>
                  <a:latin typeface="Courier"/>
                  <a:ea typeface="Courier"/>
                  <a:cs typeface="Courier"/>
                  <a:sym typeface="Courier"/>
                </a:rPr>
                <a:t>!!nil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irb(main):023:0&gt; </a:t>
              </a:r>
              <a:r>
                <a:rPr b="1" sz="3600">
                  <a:solidFill>
                    <a:srgbClr val="FFFFFF"/>
                  </a:solidFill>
                  <a:latin typeface="Courier"/>
                  <a:ea typeface="Courier"/>
                  <a:cs typeface="Courier"/>
                  <a:sym typeface="Courier"/>
                </a:rPr>
                <a:t>!!0</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irb(main):024:0&gt;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p>
          </p:txBody>
        </p:sp>
      </p:gr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0" name="Shape 232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Nodes Adhere to Policy</a:t>
            </a:r>
          </a:p>
        </p:txBody>
      </p:sp>
      <p:sp>
        <p:nvSpPr>
          <p:cNvPr id="2321" name="Shape 232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chef-client application runs on each node, which </a:t>
            </a:r>
            <a:endParaRPr sz="4600"/>
          </a:p>
          <a:p>
            <a:pPr lvl="1" marL="1349614" indent="-944574">
              <a:defRPr sz="1800"/>
            </a:pPr>
            <a:r>
              <a:rPr sz="4600"/>
              <a:t>Gathers the current system configuration of the node</a:t>
            </a:r>
            <a:endParaRPr sz="4600"/>
          </a:p>
          <a:p>
            <a:pPr lvl="1" marL="1349614" indent="-944574">
              <a:defRPr sz="1800"/>
            </a:pPr>
            <a:r>
              <a:rPr sz="4600"/>
              <a:t>Downloads the desired system configuration policies from the Chef server for that node</a:t>
            </a:r>
            <a:endParaRPr sz="4600"/>
          </a:p>
          <a:p>
            <a:pPr lvl="1" marL="1349614" indent="-944574">
              <a:defRPr sz="1800"/>
            </a:pPr>
            <a:r>
              <a:rPr sz="4600"/>
              <a:t>Configures the node such that it adheres to those policies</a:t>
            </a:r>
          </a:p>
        </p:txBody>
      </p:sp>
    </p:spTree>
  </p:cSld>
  <p:clrMapOvr>
    <a:masterClrMapping/>
  </p:clrMapOvr>
  <p:transition spd="med" advClick="1"/>
</p:sld>
</file>

<file path=ppt/slides/slide6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94" name="Shape 769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Operators</a:t>
            </a:r>
          </a:p>
        </p:txBody>
      </p:sp>
      <p:grpSp>
        <p:nvGrpSpPr>
          <p:cNvPr id="7697" name="Group 7697"/>
          <p:cNvGrpSpPr/>
          <p:nvPr/>
        </p:nvGrpSpPr>
        <p:grpSpPr>
          <a:xfrm>
            <a:off x="825579" y="1701800"/>
            <a:ext cx="14606430" cy="7086600"/>
            <a:chOff x="0" y="0"/>
            <a:chExt cx="14606429" cy="7086600"/>
          </a:xfrm>
        </p:grpSpPr>
        <p:sp>
          <p:nvSpPr>
            <p:cNvPr id="7695" name="Shape 7695"/>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696" name="Shape 7696"/>
            <p:cNvSpPr/>
            <p:nvPr/>
          </p:nvSpPr>
          <p:spPr>
            <a:xfrm>
              <a:off x="-1" y="1358899"/>
              <a:ext cx="14606430" cy="436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irb(main):025:0&gt; </a:t>
              </a:r>
              <a:r>
                <a:rPr b="1" sz="3600">
                  <a:solidFill>
                    <a:srgbClr val="FFFFFF"/>
                  </a:solidFill>
                  <a:latin typeface="Courier"/>
                  <a:ea typeface="Courier"/>
                  <a:cs typeface="Courier"/>
                  <a:sym typeface="Courier"/>
                </a:rPr>
                <a:t>1 == 1</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irb(main):026:0&gt; </a:t>
              </a:r>
              <a:r>
                <a:rPr b="1" sz="3600">
                  <a:solidFill>
                    <a:srgbClr val="FFFFFF"/>
                  </a:solidFill>
                  <a:latin typeface="Courier"/>
                  <a:ea typeface="Courier"/>
                  <a:cs typeface="Courier"/>
                  <a:sym typeface="Courier"/>
                </a:rPr>
                <a:t>1 ==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irb(main):027:0&gt; </a:t>
              </a:r>
              <a:r>
                <a:rPr b="1" sz="3600">
                  <a:solidFill>
                    <a:srgbClr val="FFFFFF"/>
                  </a:solidFill>
                  <a:latin typeface="Courier"/>
                  <a:ea typeface="Courier"/>
                  <a:cs typeface="Courier"/>
                  <a:sym typeface="Courier"/>
                </a:rPr>
                <a:t>1 !=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irb(main):028:0&gt;</a:t>
              </a:r>
              <a:r>
                <a:rPr b="1" sz="3600">
                  <a:solidFill>
                    <a:srgbClr val="FFFFFF"/>
                  </a:solidFill>
                  <a:latin typeface="Courier"/>
                  <a:ea typeface="Courier"/>
                  <a:cs typeface="Courier"/>
                  <a:sym typeface="Courier"/>
                </a:rPr>
                <a:t> !!1 ==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p>
          </p:txBody>
        </p:sp>
      </p:grpSp>
    </p:spTree>
  </p:cSld>
  <p:clrMapOvr>
    <a:masterClrMapping/>
  </p:clrMapOvr>
  <p:transition spd="med" advClick="1"/>
</p:sld>
</file>

<file path=ppt/slides/slide6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1" name="Shape 770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Operators</a:t>
            </a:r>
          </a:p>
        </p:txBody>
      </p:sp>
      <p:grpSp>
        <p:nvGrpSpPr>
          <p:cNvPr id="7704" name="Group 7704"/>
          <p:cNvGrpSpPr/>
          <p:nvPr/>
        </p:nvGrpSpPr>
        <p:grpSpPr>
          <a:xfrm>
            <a:off x="825579" y="1701800"/>
            <a:ext cx="14606430" cy="7086600"/>
            <a:chOff x="0" y="0"/>
            <a:chExt cx="14606429" cy="7086600"/>
          </a:xfrm>
        </p:grpSpPr>
        <p:sp>
          <p:nvSpPr>
            <p:cNvPr id="7702" name="Shape 7702"/>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03" name="Shape 7703"/>
            <p:cNvSpPr/>
            <p:nvPr/>
          </p:nvSpPr>
          <p:spPr>
            <a:xfrm>
              <a:off x="-1" y="266699"/>
              <a:ext cx="14606430" cy="655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irb(main):029:0&gt; </a:t>
              </a:r>
              <a:r>
                <a:rPr b="1" sz="3600">
                  <a:solidFill>
                    <a:srgbClr val="FFFFFF"/>
                  </a:solidFill>
                  <a:latin typeface="Courier"/>
                  <a:ea typeface="Courier"/>
                  <a:cs typeface="Courier"/>
                  <a:sym typeface="Courier"/>
                </a:rPr>
                <a:t>2 &lt; 1</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irb(main):030:0&gt; </a:t>
              </a:r>
              <a:r>
                <a:rPr b="1" sz="3600">
                  <a:solidFill>
                    <a:srgbClr val="FFFFFF"/>
                  </a:solidFill>
                  <a:latin typeface="Courier"/>
                  <a:ea typeface="Courier"/>
                  <a:cs typeface="Courier"/>
                  <a:sym typeface="Courier"/>
                </a:rPr>
                <a:t>2 &gt; 1</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irb(main):031:0&gt; </a:t>
              </a:r>
              <a:r>
                <a:rPr b="1" sz="3600">
                  <a:solidFill>
                    <a:srgbClr val="FFFFFF"/>
                  </a:solidFill>
                  <a:latin typeface="Courier"/>
                  <a:ea typeface="Courier"/>
                  <a:cs typeface="Courier"/>
                  <a:sym typeface="Courier"/>
                </a:rPr>
                <a:t>4 &gt;= 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irb(main):032:0&gt; </a:t>
              </a:r>
              <a:r>
                <a:rPr b="1" sz="3600">
                  <a:solidFill>
                    <a:srgbClr val="FFFFFF"/>
                  </a:solidFill>
                  <a:latin typeface="Courier"/>
                  <a:ea typeface="Courier"/>
                  <a:cs typeface="Courier"/>
                  <a:sym typeface="Courier"/>
                </a:rPr>
                <a:t>4 &gt;= 4</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irb(main):033:0&gt; </a:t>
              </a:r>
              <a:r>
                <a:rPr b="1" sz="3600">
                  <a:solidFill>
                    <a:srgbClr val="FFFFFF"/>
                  </a:solidFill>
                  <a:latin typeface="Courier"/>
                  <a:ea typeface="Courier"/>
                  <a:cs typeface="Courier"/>
                  <a:sym typeface="Courier"/>
                </a:rPr>
                <a:t>4 &lt;= 5</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irb(main):034:0&gt; </a:t>
              </a:r>
              <a:r>
                <a:rPr b="1" sz="3600">
                  <a:solidFill>
                    <a:srgbClr val="FFFFFF"/>
                  </a:solidFill>
                  <a:latin typeface="Courier"/>
                  <a:ea typeface="Courier"/>
                  <a:cs typeface="Courier"/>
                  <a:sym typeface="Courier"/>
                </a:rPr>
                <a:t>4 &lt;= 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p>
          </p:txBody>
        </p:sp>
      </p:grpSp>
    </p:spTree>
  </p:cSld>
  <p:clrMapOvr>
    <a:masterClrMapping/>
  </p:clrMapOvr>
  <p:transition spd="med" advClick="1"/>
</p:sld>
</file>

<file path=ppt/slides/slide6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8" name="Shape 770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Operators</a:t>
            </a:r>
          </a:p>
        </p:txBody>
      </p:sp>
      <p:grpSp>
        <p:nvGrpSpPr>
          <p:cNvPr id="7711" name="Group 7711"/>
          <p:cNvGrpSpPr/>
          <p:nvPr/>
        </p:nvGrpSpPr>
        <p:grpSpPr>
          <a:xfrm>
            <a:off x="825579" y="1701800"/>
            <a:ext cx="14606430" cy="7086600"/>
            <a:chOff x="0" y="0"/>
            <a:chExt cx="14606429" cy="7086600"/>
          </a:xfrm>
        </p:grpSpPr>
        <p:sp>
          <p:nvSpPr>
            <p:cNvPr id="7709" name="Shape 7709"/>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10" name="Shape 7710"/>
            <p:cNvSpPr/>
            <p:nvPr/>
          </p:nvSpPr>
          <p:spPr>
            <a:xfrm>
              <a:off x="-1" y="1904998"/>
              <a:ext cx="14606430"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irb(main):035:0&gt; </a:t>
              </a:r>
              <a:r>
                <a:rPr b="1" sz="3600">
                  <a:solidFill>
                    <a:srgbClr val="FFFFFF"/>
                  </a:solidFill>
                  <a:latin typeface="Courier"/>
                  <a:ea typeface="Courier"/>
                  <a:cs typeface="Courier"/>
                  <a:sym typeface="Courier"/>
                </a:rPr>
                <a:t>5 &lt;=&gt; 5</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0</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irb(main):036:0&gt; </a:t>
              </a:r>
              <a:r>
                <a:rPr b="1" sz="3600">
                  <a:solidFill>
                    <a:srgbClr val="FFFFFF"/>
                  </a:solidFill>
                  <a:latin typeface="Courier"/>
                  <a:ea typeface="Courier"/>
                  <a:cs typeface="Courier"/>
                  <a:sym typeface="Courier"/>
                </a:rPr>
                <a:t>5 &lt;=&gt; 6</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irb(main):037:0&gt; </a:t>
              </a:r>
              <a:r>
                <a:rPr b="1" sz="3600">
                  <a:solidFill>
                    <a:srgbClr val="FFFFFF"/>
                  </a:solidFill>
                  <a:latin typeface="Courier"/>
                  <a:ea typeface="Courier"/>
                  <a:cs typeface="Courier"/>
                  <a:sym typeface="Courier"/>
                </a:rPr>
                <a:t>5 &lt;=&gt; 4</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a:t>
              </a:r>
            </a:p>
          </p:txBody>
        </p:sp>
      </p:grpSp>
    </p:spTree>
  </p:cSld>
  <p:clrMapOvr>
    <a:masterClrMapping/>
  </p:clrMapOvr>
  <p:transition spd="med" advClick="1"/>
</p:sld>
</file>

<file path=ppt/slides/slide6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5" name="Shape 771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Arrays</a:t>
            </a:r>
          </a:p>
        </p:txBody>
      </p:sp>
      <p:grpSp>
        <p:nvGrpSpPr>
          <p:cNvPr id="7718" name="Group 7718"/>
          <p:cNvGrpSpPr/>
          <p:nvPr/>
        </p:nvGrpSpPr>
        <p:grpSpPr>
          <a:xfrm>
            <a:off x="825579" y="1701800"/>
            <a:ext cx="14606430" cy="7086600"/>
            <a:chOff x="0" y="0"/>
            <a:chExt cx="14606429" cy="7086600"/>
          </a:xfrm>
        </p:grpSpPr>
        <p:sp>
          <p:nvSpPr>
            <p:cNvPr id="7716" name="Shape 7716"/>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17" name="Shape 7717"/>
            <p:cNvSpPr/>
            <p:nvPr/>
          </p:nvSpPr>
          <p:spPr>
            <a:xfrm>
              <a:off x="-1" y="1358899"/>
              <a:ext cx="14606430" cy="436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irb(main):038:0&gt; </a:t>
              </a:r>
              <a:r>
                <a:rPr b="1" sz="3600">
                  <a:solidFill>
                    <a:srgbClr val="FFFFFF"/>
                  </a:solidFill>
                  <a:latin typeface="Courier"/>
                  <a:ea typeface="Courier"/>
                  <a:cs typeface="Courier"/>
                  <a:sym typeface="Courier"/>
                </a:rPr>
                <a:t>x = [ "a", "b", "c" ]</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irb(main):039:0&gt; </a:t>
              </a:r>
              <a:r>
                <a:rPr b="1" sz="3600">
                  <a:solidFill>
                    <a:srgbClr val="FFFFFF"/>
                  </a:solidFill>
                  <a:latin typeface="Courier"/>
                  <a:ea typeface="Courier"/>
                  <a:cs typeface="Courier"/>
                  <a:sym typeface="Courier"/>
                </a:rPr>
                <a:t>x[0]</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irb(main):040:0&gt; </a:t>
              </a:r>
              <a:r>
                <a:rPr b="1" sz="3600">
                  <a:solidFill>
                    <a:srgbClr val="FFFFFF"/>
                  </a:solidFill>
                  <a:latin typeface="Courier"/>
                  <a:ea typeface="Courier"/>
                  <a:cs typeface="Courier"/>
                  <a:sym typeface="Courier"/>
                </a:rPr>
                <a:t>x.first</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irb(main):041:0&gt; </a:t>
              </a:r>
              <a:r>
                <a:rPr b="1" sz="3600">
                  <a:solidFill>
                    <a:srgbClr val="FFFFFF"/>
                  </a:solidFill>
                  <a:latin typeface="Courier"/>
                  <a:ea typeface="Courier"/>
                  <a:cs typeface="Courier"/>
                  <a:sym typeface="Courier"/>
                </a:rPr>
                <a:t>x.last</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"c"</a:t>
              </a:r>
            </a:p>
          </p:txBody>
        </p:sp>
      </p:grpSp>
    </p:spTree>
  </p:cSld>
  <p:clrMapOvr>
    <a:masterClrMapping/>
  </p:clrMapOvr>
  <p:transition spd="med" advClick="1"/>
</p:sld>
</file>

<file path=ppt/slides/slide6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2" name="Shape 772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Arrays</a:t>
            </a:r>
          </a:p>
        </p:txBody>
      </p:sp>
      <p:grpSp>
        <p:nvGrpSpPr>
          <p:cNvPr id="7725" name="Group 7725"/>
          <p:cNvGrpSpPr/>
          <p:nvPr/>
        </p:nvGrpSpPr>
        <p:grpSpPr>
          <a:xfrm>
            <a:off x="825579" y="1701800"/>
            <a:ext cx="14606430" cy="7086600"/>
            <a:chOff x="0" y="0"/>
            <a:chExt cx="14606429" cy="7086600"/>
          </a:xfrm>
        </p:grpSpPr>
        <p:sp>
          <p:nvSpPr>
            <p:cNvPr id="7723" name="Shape 7723"/>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24" name="Shape 7724"/>
            <p:cNvSpPr/>
            <p:nvPr/>
          </p:nvSpPr>
          <p:spPr>
            <a:xfrm>
              <a:off x="-1" y="1358899"/>
              <a:ext cx="14606430" cy="436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irb(main):042:0&gt; </a:t>
              </a:r>
              <a:r>
                <a:rPr b="1" sz="3600">
                  <a:solidFill>
                    <a:srgbClr val="FFFFFF"/>
                  </a:solidFill>
                  <a:latin typeface="Courier"/>
                  <a:ea typeface="Courier"/>
                  <a:cs typeface="Courier"/>
                  <a:sym typeface="Courier"/>
                </a:rPr>
                <a:t>x + [ "d" ]</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irb(main):043:0&gt;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irb(main):044:0&gt; </a:t>
              </a:r>
              <a:r>
                <a:rPr b="1" sz="3600">
                  <a:solidFill>
                    <a:srgbClr val="FFFFFF"/>
                  </a:solidFill>
                  <a:latin typeface="Courier"/>
                  <a:ea typeface="Courier"/>
                  <a:cs typeface="Courier"/>
                  <a:sym typeface="Courier"/>
                </a:rPr>
                <a:t>x = x + ["d"]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irb(main):045:0&gt;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a:t>
              </a:r>
            </a:p>
          </p:txBody>
        </p:sp>
      </p:grpSp>
    </p:spTree>
  </p:cSld>
  <p:clrMapOvr>
    <a:masterClrMapping/>
  </p:clrMapOvr>
  <p:transition spd="med" advClick="1"/>
</p:sld>
</file>

<file path=ppt/slides/slide6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9" name="Shape 772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Arrays</a:t>
            </a:r>
          </a:p>
        </p:txBody>
      </p:sp>
      <p:grpSp>
        <p:nvGrpSpPr>
          <p:cNvPr id="7732" name="Group 7732"/>
          <p:cNvGrpSpPr/>
          <p:nvPr/>
        </p:nvGrpSpPr>
        <p:grpSpPr>
          <a:xfrm>
            <a:off x="825579" y="1701800"/>
            <a:ext cx="14606430" cy="7086600"/>
            <a:chOff x="0" y="0"/>
            <a:chExt cx="14606429" cy="7086600"/>
          </a:xfrm>
        </p:grpSpPr>
        <p:sp>
          <p:nvSpPr>
            <p:cNvPr id="7730" name="Shape 7730"/>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31" name="Shape 7731"/>
            <p:cNvSpPr/>
            <p:nvPr/>
          </p:nvSpPr>
          <p:spPr>
            <a:xfrm>
              <a:off x="-1" y="2451100"/>
              <a:ext cx="14606430" cy="2184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irb(main):046:0&gt; </a:t>
              </a:r>
              <a:r>
                <a:rPr b="1" sz="3600">
                  <a:solidFill>
                    <a:srgbClr val="FFFFFF"/>
                  </a:solidFill>
                  <a:latin typeface="Courier"/>
                  <a:ea typeface="Courier"/>
                  <a:cs typeface="Courier"/>
                  <a:sym typeface="Courier"/>
                </a:rPr>
                <a:t>x &lt;&lt; "e“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 "e"]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irb(main):047:0&gt;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 "e"]</a:t>
              </a:r>
            </a:p>
          </p:txBody>
        </p:sp>
      </p:grpSp>
    </p:spTree>
  </p:cSld>
  <p:clrMapOvr>
    <a:masterClrMapping/>
  </p:clrMapOvr>
  <p:transition spd="med" advClick="1"/>
</p:sld>
</file>

<file path=ppt/slides/slide6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6" name="Shape 773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Arrays</a:t>
            </a:r>
          </a:p>
        </p:txBody>
      </p:sp>
      <p:grpSp>
        <p:nvGrpSpPr>
          <p:cNvPr id="7739" name="Group 7739"/>
          <p:cNvGrpSpPr/>
          <p:nvPr/>
        </p:nvGrpSpPr>
        <p:grpSpPr>
          <a:xfrm>
            <a:off x="356395" y="1701800"/>
            <a:ext cx="15075616" cy="7086600"/>
            <a:chOff x="0" y="0"/>
            <a:chExt cx="15075614" cy="7086600"/>
          </a:xfrm>
        </p:grpSpPr>
        <p:sp>
          <p:nvSpPr>
            <p:cNvPr id="7737" name="Shape 7737"/>
            <p:cNvSpPr/>
            <p:nvPr/>
          </p:nvSpPr>
          <p:spPr>
            <a:xfrm>
              <a:off x="0" y="0"/>
              <a:ext cx="15075616"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38" name="Shape 7738"/>
            <p:cNvSpPr/>
            <p:nvPr/>
          </p:nvSpPr>
          <p:spPr>
            <a:xfrm>
              <a:off x="0" y="2178049"/>
              <a:ext cx="15075616" cy="273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irb(main):048:0&gt; </a:t>
              </a:r>
              <a:r>
                <a:rPr b="1" sz="3600">
                  <a:solidFill>
                    <a:srgbClr val="FFFFFF"/>
                  </a:solidFill>
                  <a:latin typeface="Courier"/>
                  <a:ea typeface="Courier"/>
                  <a:cs typeface="Courier"/>
                  <a:sym typeface="Courier"/>
                </a:rPr>
                <a:t>x.map { |i| "the letter #{i}" }</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["the letter a", "the letter b", "the letter c", "the letter d", "the letter 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irb(main):049:0&gt;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 "b", "c", "d", "e"]</a:t>
              </a:r>
            </a:p>
          </p:txBody>
        </p:sp>
      </p:grpSp>
    </p:spTree>
  </p:cSld>
  <p:clrMapOvr>
    <a:masterClrMapping/>
  </p:clrMapOvr>
  <p:transition spd="med" advClick="1"/>
</p:sld>
</file>

<file path=ppt/slides/slide6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3" name="Shape 774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Arrays</a:t>
            </a:r>
          </a:p>
        </p:txBody>
      </p:sp>
      <p:grpSp>
        <p:nvGrpSpPr>
          <p:cNvPr id="7746" name="Group 7746"/>
          <p:cNvGrpSpPr/>
          <p:nvPr/>
        </p:nvGrpSpPr>
        <p:grpSpPr>
          <a:xfrm>
            <a:off x="356395" y="1701800"/>
            <a:ext cx="15075616" cy="7086600"/>
            <a:chOff x="0" y="0"/>
            <a:chExt cx="15075614" cy="7086600"/>
          </a:xfrm>
        </p:grpSpPr>
        <p:sp>
          <p:nvSpPr>
            <p:cNvPr id="7744" name="Shape 7744"/>
            <p:cNvSpPr/>
            <p:nvPr/>
          </p:nvSpPr>
          <p:spPr>
            <a:xfrm>
              <a:off x="0" y="0"/>
              <a:ext cx="15075616"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45" name="Shape 7745"/>
            <p:cNvSpPr/>
            <p:nvPr/>
          </p:nvSpPr>
          <p:spPr>
            <a:xfrm>
              <a:off x="0" y="1904998"/>
              <a:ext cx="15075616"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irb(main):050:0&gt; </a:t>
              </a:r>
              <a:r>
                <a:rPr b="1" sz="3600">
                  <a:solidFill>
                    <a:srgbClr val="FFFFFF"/>
                  </a:solidFill>
                  <a:latin typeface="Courier"/>
                  <a:ea typeface="Courier"/>
                  <a:cs typeface="Courier"/>
                  <a:sym typeface="Courier"/>
                </a:rPr>
                <a:t>x.map! { |i| "the letter #{i}" }</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["the letter a", "the letter b", "the letter c", "the letter d", "the letter 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irb(main):051:0&gt; </a:t>
              </a:r>
              <a:r>
                <a:rPr b="1" sz="3600">
                  <a:solidFill>
                    <a:srgbClr val="FFFFFF"/>
                  </a:solidFill>
                  <a:latin typeface="Courier"/>
                  <a:ea typeface="Courier"/>
                  <a:cs typeface="Courier"/>
                  <a:sym typeface="Courier"/>
                </a:rPr>
                <a:t>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["the letter a", "the letter b", "the letter c", "the letter d", "the letter e"]</a:t>
              </a:r>
            </a:p>
          </p:txBody>
        </p:sp>
      </p:grpSp>
    </p:spTree>
  </p:cSld>
  <p:clrMapOvr>
    <a:masterClrMapping/>
  </p:clrMapOvr>
  <p:transition spd="med" advClick="1"/>
</p:sld>
</file>

<file path=ppt/slides/slide6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0" name="Shape 775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Hashes</a:t>
            </a:r>
          </a:p>
        </p:txBody>
      </p:sp>
      <p:grpSp>
        <p:nvGrpSpPr>
          <p:cNvPr id="7753" name="Group 7753"/>
          <p:cNvGrpSpPr/>
          <p:nvPr/>
        </p:nvGrpSpPr>
        <p:grpSpPr>
          <a:xfrm>
            <a:off x="825579" y="1701800"/>
            <a:ext cx="14606430" cy="7086600"/>
            <a:chOff x="0" y="0"/>
            <a:chExt cx="14606429" cy="7086600"/>
          </a:xfrm>
        </p:grpSpPr>
        <p:sp>
          <p:nvSpPr>
            <p:cNvPr id="7751" name="Shape 7751"/>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52" name="Shape 7752"/>
            <p:cNvSpPr/>
            <p:nvPr/>
          </p:nvSpPr>
          <p:spPr>
            <a:xfrm>
              <a:off x="-1" y="2178049"/>
              <a:ext cx="14606430" cy="2730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irb(main):052:0&gt; </a:t>
              </a:r>
              <a:r>
                <a:rPr b="1" sz="3600">
                  <a:solidFill>
                    <a:srgbClr val="FFFFFF"/>
                  </a:solidFill>
                  <a:latin typeface="Courier"/>
                  <a:ea typeface="Courier"/>
                  <a:cs typeface="Courier"/>
                  <a:sym typeface="Courier"/>
                </a:rPr>
                <a:t>h = {</a:t>
              </a:r>
              <a:r>
                <a:rPr sz="3600">
                  <a:solidFill>
                    <a:srgbClr val="FFFFFF"/>
                  </a:solidFill>
                  <a:latin typeface="Courier"/>
                  <a:ea typeface="Courier"/>
                  <a:cs typeface="Courier"/>
                  <a:sym typeface="Courier"/>
                </a:rPr>
                <a:t> </a:t>
              </a:r>
              <a:endParaRPr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irb(main):053:1* </a:t>
              </a:r>
              <a:r>
                <a:rPr b="1" sz="3600">
                  <a:solidFill>
                    <a:srgbClr val="FFFFFF"/>
                  </a:solidFill>
                  <a:latin typeface="Courier"/>
                  <a:ea typeface="Courier"/>
                  <a:cs typeface="Courier"/>
                  <a:sym typeface="Courier"/>
                </a:rPr>
                <a:t>"first_name" =&gt; "Gary",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irb(main):054:1* </a:t>
              </a:r>
              <a:r>
                <a:rPr b="1" sz="3600">
                  <a:solidFill>
                    <a:srgbClr val="FFFFFF"/>
                  </a:solidFill>
                  <a:latin typeface="Courier"/>
                  <a:ea typeface="Courier"/>
                  <a:cs typeface="Courier"/>
                  <a:sym typeface="Courier"/>
                </a:rPr>
                <a:t>"last_name" =&gt; "Gygax"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irb(main):055:1&gt; </a:t>
              </a:r>
              <a:r>
                <a:rPr b="1" sz="3600">
                  <a:solidFill>
                    <a:srgbClr val="FFFFFF"/>
                  </a:solidFill>
                  <a:latin typeface="Courier"/>
                  <a:ea typeface="Courier"/>
                  <a:cs typeface="Courier"/>
                  <a:sym typeface="Courier"/>
                </a:rPr>
                <a:t>}</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{"first_name"=&gt;"Gary", "last_name"=&gt;"Gygax"}</a:t>
              </a:r>
            </a:p>
          </p:txBody>
        </p:sp>
      </p:grpSp>
    </p:spTree>
  </p:cSld>
  <p:clrMapOvr>
    <a:masterClrMapping/>
  </p:clrMapOvr>
  <p:transition spd="med" advClick="1"/>
</p:sld>
</file>

<file path=ppt/slides/slide6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57" name="Shape 775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Hashes</a:t>
            </a:r>
          </a:p>
        </p:txBody>
      </p:sp>
      <p:grpSp>
        <p:nvGrpSpPr>
          <p:cNvPr id="7760" name="Group 7760"/>
          <p:cNvGrpSpPr/>
          <p:nvPr/>
        </p:nvGrpSpPr>
        <p:grpSpPr>
          <a:xfrm>
            <a:off x="825579" y="1701800"/>
            <a:ext cx="14606430" cy="7086600"/>
            <a:chOff x="0" y="0"/>
            <a:chExt cx="14606429" cy="7086600"/>
          </a:xfrm>
        </p:grpSpPr>
        <p:sp>
          <p:nvSpPr>
            <p:cNvPr id="7758" name="Shape 7758"/>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59" name="Shape 7759"/>
            <p:cNvSpPr/>
            <p:nvPr/>
          </p:nvSpPr>
          <p:spPr>
            <a:xfrm>
              <a:off x="-1" y="1358899"/>
              <a:ext cx="14606430" cy="436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irb(main):056:0&gt; </a:t>
              </a:r>
              <a:r>
                <a:rPr b="1" sz="3600">
                  <a:solidFill>
                    <a:srgbClr val="FFFFFF"/>
                  </a:solidFill>
                  <a:latin typeface="Courier"/>
                  <a:ea typeface="Courier"/>
                  <a:cs typeface="Courier"/>
                  <a:sym typeface="Courier"/>
                </a:rPr>
                <a:t>h.keys</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["first_name", "last_name"]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irb(main):057:0&gt; </a:t>
              </a:r>
              <a:r>
                <a:rPr b="1" sz="3600">
                  <a:solidFill>
                    <a:srgbClr val="FFFFFF"/>
                  </a:solidFill>
                  <a:latin typeface="Courier"/>
                  <a:ea typeface="Courier"/>
                  <a:cs typeface="Courier"/>
                  <a:sym typeface="Courier"/>
                </a:rPr>
                <a:t>h["first_name"]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"Gary"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irb(main):058:0&gt; </a:t>
              </a:r>
              <a:r>
                <a:rPr b="1" sz="3600">
                  <a:solidFill>
                    <a:srgbClr val="FFFFFF"/>
                  </a:solidFill>
                  <a:latin typeface="Courier"/>
                  <a:ea typeface="Courier"/>
                  <a:cs typeface="Courier"/>
                  <a:sym typeface="Courier"/>
                </a:rPr>
                <a:t>h["age"] = 33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33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irb(main):059:0&gt; </a:t>
              </a:r>
              <a:r>
                <a:rPr b="1" sz="3600">
                  <a:solidFill>
                    <a:srgbClr val="FFFFFF"/>
                  </a:solidFill>
                  <a:latin typeface="Courier"/>
                  <a:ea typeface="Courier"/>
                  <a:cs typeface="Courier"/>
                  <a:sym typeface="Courier"/>
                </a:rPr>
                <a:t>h.keys</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["first_name","last_name", "age"]</a:t>
              </a:r>
            </a:p>
          </p:txBody>
        </p:sp>
      </p:gr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3" name="Shape 232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Resources</a:t>
            </a:r>
          </a:p>
        </p:txBody>
      </p:sp>
      <p:sp>
        <p:nvSpPr>
          <p:cNvPr id="2324" name="Shape 232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A Resource represents a piece of the system and its desired state</a:t>
            </a:r>
            <a:endParaRPr sz="4600"/>
          </a:p>
          <a:p>
            <a:pPr lvl="1" marL="1349614" indent="-944574">
              <a:defRPr sz="1800"/>
            </a:pPr>
            <a:r>
              <a:rPr sz="4600"/>
              <a:t>A package that should be installed</a:t>
            </a:r>
            <a:endParaRPr sz="4600"/>
          </a:p>
          <a:p>
            <a:pPr lvl="1" marL="1349614" indent="-944574">
              <a:defRPr sz="1800"/>
            </a:pPr>
            <a:r>
              <a:rPr sz="4600"/>
              <a:t>A service that should be running</a:t>
            </a:r>
            <a:endParaRPr sz="4600"/>
          </a:p>
          <a:p>
            <a:pPr lvl="1" marL="1349614" indent="-944574">
              <a:defRPr sz="1800"/>
            </a:pPr>
            <a:r>
              <a:rPr sz="4600"/>
              <a:t>A file that should be generated</a:t>
            </a:r>
            <a:endParaRPr sz="4600"/>
          </a:p>
          <a:p>
            <a:pPr lvl="1" marL="1349614" indent="-944574">
              <a:defRPr sz="1800"/>
            </a:pPr>
            <a:r>
              <a:rPr sz="4600"/>
              <a:t>A scheduled job that should be configured</a:t>
            </a:r>
            <a:endParaRPr sz="4600"/>
          </a:p>
          <a:p>
            <a:pPr lvl="1" marL="1349614" indent="-944574">
              <a:defRPr sz="1800"/>
            </a:pPr>
            <a:r>
              <a:rPr sz="4600"/>
              <a:t>A user that should be managed</a:t>
            </a:r>
            <a:endParaRPr sz="4600"/>
          </a:p>
          <a:p>
            <a:pPr lvl="1" marL="1349614" indent="-944574">
              <a:defRPr sz="1800"/>
            </a:pPr>
            <a:r>
              <a:rPr sz="4600"/>
              <a:t>and more</a:t>
            </a:r>
          </a:p>
        </p:txBody>
      </p:sp>
    </p:spTree>
  </p:cSld>
  <p:clrMapOvr>
    <a:masterClrMapping/>
  </p:clrMapOvr>
  <p:transition spd="med" advClick="1"/>
</p:sld>
</file>

<file path=ppt/slides/slide6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4" name="Shape 776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Hashes</a:t>
            </a:r>
          </a:p>
        </p:txBody>
      </p:sp>
      <p:grpSp>
        <p:nvGrpSpPr>
          <p:cNvPr id="7767" name="Group 7767"/>
          <p:cNvGrpSpPr/>
          <p:nvPr/>
        </p:nvGrpSpPr>
        <p:grpSpPr>
          <a:xfrm>
            <a:off x="825579" y="1701800"/>
            <a:ext cx="14606430" cy="7086600"/>
            <a:chOff x="0" y="0"/>
            <a:chExt cx="14606429" cy="7086600"/>
          </a:xfrm>
        </p:grpSpPr>
        <p:sp>
          <p:nvSpPr>
            <p:cNvPr id="7765" name="Shape 7765"/>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66" name="Shape 7766"/>
            <p:cNvSpPr/>
            <p:nvPr/>
          </p:nvSpPr>
          <p:spPr>
            <a:xfrm>
              <a:off x="-1" y="2997200"/>
              <a:ext cx="14606430"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irb(main):060:0&gt; </a:t>
              </a:r>
              <a:r>
                <a:rPr b="1" sz="3600">
                  <a:solidFill>
                    <a:srgbClr val="FFFFFF"/>
                  </a:solidFill>
                  <a:latin typeface="Courier"/>
                  <a:ea typeface="Courier"/>
                  <a:cs typeface="Courier"/>
                  <a:sym typeface="Courier"/>
                </a:rPr>
                <a:t>h.values</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["Gary", "Gygax", 33]</a:t>
              </a:r>
            </a:p>
          </p:txBody>
        </p:sp>
      </p:grpSp>
    </p:spTree>
  </p:cSld>
  <p:clrMapOvr>
    <a:masterClrMapping/>
  </p:clrMapOvr>
  <p:transition spd="med" advClick="1"/>
</p:sld>
</file>

<file path=ppt/slides/slide6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1" name="Shape 777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Hashes</a:t>
            </a:r>
          </a:p>
        </p:txBody>
      </p:sp>
      <p:grpSp>
        <p:nvGrpSpPr>
          <p:cNvPr id="7774" name="Group 7774"/>
          <p:cNvGrpSpPr/>
          <p:nvPr/>
        </p:nvGrpSpPr>
        <p:grpSpPr>
          <a:xfrm>
            <a:off x="825579" y="1701800"/>
            <a:ext cx="14606430" cy="7086600"/>
            <a:chOff x="0" y="0"/>
            <a:chExt cx="14606429" cy="7086600"/>
          </a:xfrm>
        </p:grpSpPr>
        <p:sp>
          <p:nvSpPr>
            <p:cNvPr id="7772" name="Shape 7772"/>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73" name="Shape 7773"/>
            <p:cNvSpPr/>
            <p:nvPr/>
          </p:nvSpPr>
          <p:spPr>
            <a:xfrm>
              <a:off x="-1" y="1981200"/>
              <a:ext cx="14606430" cy="312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400">
                  <a:solidFill>
                    <a:srgbClr val="FFFFFF"/>
                  </a:solidFill>
                  <a:latin typeface="Courier"/>
                  <a:ea typeface="Courier"/>
                  <a:cs typeface="Courier"/>
                  <a:sym typeface="Courier"/>
                </a:rPr>
                <a:t>irb(main):061:0&gt; </a:t>
              </a:r>
              <a:r>
                <a:rPr b="1" sz="3400">
                  <a:solidFill>
                    <a:srgbClr val="FFFFFF"/>
                  </a:solidFill>
                  <a:latin typeface="Courier"/>
                  <a:ea typeface="Courier"/>
                  <a:cs typeface="Courier"/>
                  <a:sym typeface="Courier"/>
                </a:rPr>
                <a:t>h.each { |k, v| puts "#{k}: #{v}" }</a:t>
              </a:r>
              <a:endParaRPr sz="4800">
                <a:solidFill>
                  <a:srgbClr val="FFFFFF"/>
                </a:solidFill>
                <a:latin typeface="Calibri"/>
                <a:ea typeface="Calibri"/>
                <a:cs typeface="Calibri"/>
                <a:sym typeface="Calibri"/>
              </a:endParaRPr>
            </a:p>
            <a:p>
              <a:pPr lvl="1" indent="457200">
                <a:defRPr sz="1800"/>
              </a:pPr>
              <a:r>
                <a:rPr sz="3400">
                  <a:solidFill>
                    <a:srgbClr val="FFFFFF"/>
                  </a:solidFill>
                  <a:latin typeface="Courier"/>
                  <a:ea typeface="Courier"/>
                  <a:cs typeface="Courier"/>
                  <a:sym typeface="Courier"/>
                </a:rPr>
                <a:t>first_name: Gary</a:t>
              </a:r>
              <a:endParaRPr sz="4800">
                <a:solidFill>
                  <a:srgbClr val="FFFFFF"/>
                </a:solidFill>
                <a:latin typeface="Calibri"/>
                <a:ea typeface="Calibri"/>
                <a:cs typeface="Calibri"/>
                <a:sym typeface="Calibri"/>
              </a:endParaRPr>
            </a:p>
            <a:p>
              <a:pPr lvl="1" indent="457200">
                <a:defRPr sz="1800"/>
              </a:pPr>
              <a:r>
                <a:rPr sz="3400">
                  <a:solidFill>
                    <a:srgbClr val="FFFFFF"/>
                  </a:solidFill>
                  <a:latin typeface="Courier"/>
                  <a:ea typeface="Courier"/>
                  <a:cs typeface="Courier"/>
                  <a:sym typeface="Courier"/>
                </a:rPr>
                <a:t>last_name: Gygax</a:t>
              </a:r>
              <a:endParaRPr sz="3400">
                <a:solidFill>
                  <a:srgbClr val="FFFFFF"/>
                </a:solidFill>
                <a:latin typeface="Calibri"/>
                <a:ea typeface="Calibri"/>
                <a:cs typeface="Calibri"/>
                <a:sym typeface="Calibri"/>
              </a:endParaRPr>
            </a:p>
            <a:p>
              <a:pPr lvl="1" indent="457200">
                <a:defRPr sz="1800"/>
              </a:pPr>
              <a:r>
                <a:rPr sz="3400">
                  <a:solidFill>
                    <a:srgbClr val="FFFFFF"/>
                  </a:solidFill>
                  <a:latin typeface="Courier"/>
                  <a:ea typeface="Courier"/>
                  <a:cs typeface="Courier"/>
                  <a:sym typeface="Courier"/>
                </a:rPr>
                <a:t>age: 33</a:t>
              </a:r>
              <a:endParaRPr sz="4800">
                <a:solidFill>
                  <a:srgbClr val="FFFFFF"/>
                </a:solidFill>
                <a:latin typeface="Calibri"/>
                <a:ea typeface="Calibri"/>
                <a:cs typeface="Calibri"/>
                <a:sym typeface="Calibri"/>
              </a:endParaRPr>
            </a:p>
            <a:p>
              <a:pPr lvl="1" indent="457200">
                <a:defRPr sz="1800"/>
              </a:pPr>
              <a:r>
                <a:rPr sz="3400">
                  <a:solidFill>
                    <a:srgbClr val="FFFFFF"/>
                  </a:solidFill>
                  <a:latin typeface="Courier"/>
                  <a:ea typeface="Courier"/>
                  <a:cs typeface="Courier"/>
                  <a:sym typeface="Courier"/>
                </a:rPr>
                <a:t>=&gt; {"first_name"=&gt;"Gary", "last_name"=&gt;"Gygax", "age"=&gt;33}</a:t>
              </a:r>
            </a:p>
          </p:txBody>
        </p:sp>
      </p:grpSp>
    </p:spTree>
  </p:cSld>
  <p:clrMapOvr>
    <a:masterClrMapping/>
  </p:clrMapOvr>
  <p:transition spd="med" advClick="1"/>
</p:sld>
</file>

<file path=ppt/slides/slide6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78" name="Shape 777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We all love Regular Expressions</a:t>
            </a:r>
          </a:p>
        </p:txBody>
      </p:sp>
      <p:pic>
        <p:nvPicPr>
          <p:cNvPr id="7779" name="image114.png" descr="Perl Problems"/>
          <p:cNvPicPr/>
          <p:nvPr/>
        </p:nvPicPr>
        <p:blipFill>
          <a:blip r:embed="rId2">
            <a:extLst/>
          </a:blip>
          <a:stretch>
            <a:fillRect/>
          </a:stretch>
        </p:blipFill>
        <p:spPr>
          <a:xfrm>
            <a:off x="737393" y="2133600"/>
            <a:ext cx="14055530" cy="5257800"/>
          </a:xfrm>
          <a:prstGeom prst="rect">
            <a:avLst/>
          </a:prstGeom>
          <a:ln w="12700">
            <a:miter lim="400000"/>
          </a:ln>
        </p:spPr>
      </p:pic>
      <p:sp>
        <p:nvSpPr>
          <p:cNvPr id="7780" name="Shape 7780"/>
          <p:cNvSpPr/>
          <p:nvPr/>
        </p:nvSpPr>
        <p:spPr>
          <a:xfrm>
            <a:off x="11405393" y="8896290"/>
            <a:ext cx="4706871"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latin typeface="Arial"/>
                <a:ea typeface="Arial"/>
                <a:cs typeface="Arial"/>
                <a:sym typeface="Arial"/>
                <a:hlinkClick r:id="rId3" invalidUrl="" action="" tgtFrame="" tooltip="" history="1" highlightClick="0" endSnd="0"/>
              </a:defRPr>
            </a:lvl1pPr>
          </a:lstStyle>
          <a:p>
            <a:pPr lvl="0">
              <a:defRPr sz="1800"/>
            </a:pPr>
            <a:r>
              <a:rPr sz="2000">
                <a:hlinkClick r:id="rId3" invalidUrl="" action="" tgtFrame="" tooltip="" history="1" highlightClick="0" endSnd="0"/>
              </a:rPr>
              <a:t>http://xkcd.com/1171/</a:t>
            </a:r>
          </a:p>
        </p:txBody>
      </p:sp>
      <p:sp>
        <p:nvSpPr>
          <p:cNvPr id="7781" name="Shape 7781"/>
          <p:cNvSpPr/>
          <p:nvPr/>
        </p:nvSpPr>
        <p:spPr>
          <a:xfrm>
            <a:off x="737392" y="7723909"/>
            <a:ext cx="6248403" cy="6098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0">
              <a:defRPr sz="1800"/>
            </a:pPr>
            <a:r>
              <a:rPr sz="3600">
                <a:latin typeface="Arial"/>
                <a:ea typeface="Arial"/>
                <a:cs typeface="Arial"/>
                <a:sym typeface="Arial"/>
                <a:hlinkClick r:id="rId4" invalidUrl="" action="" tgtFrame="" tooltip="" history="1" highlightClick="0" endSnd="0"/>
              </a:rPr>
              <a:t>www.rubular.com</a:t>
            </a:r>
            <a:r>
              <a:rPr sz="3600">
                <a:latin typeface="Arial"/>
                <a:ea typeface="Arial"/>
                <a:cs typeface="Arial"/>
                <a:sym typeface="Arial"/>
              </a:rPr>
              <a:t> </a:t>
            </a:r>
          </a:p>
        </p:txBody>
      </p:sp>
    </p:spTree>
  </p:cSld>
  <p:clrMapOvr>
    <a:masterClrMapping/>
  </p:clrMapOvr>
  <p:transition spd="med" advClick="1"/>
</p:sld>
</file>

<file path=ppt/slides/slide6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3" name="Shape 778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Regular Expressions</a:t>
            </a:r>
          </a:p>
        </p:txBody>
      </p:sp>
      <p:grpSp>
        <p:nvGrpSpPr>
          <p:cNvPr id="7786" name="Group 7786"/>
          <p:cNvGrpSpPr/>
          <p:nvPr/>
        </p:nvGrpSpPr>
        <p:grpSpPr>
          <a:xfrm>
            <a:off x="825579" y="1701800"/>
            <a:ext cx="14606430" cy="7086600"/>
            <a:chOff x="0" y="0"/>
            <a:chExt cx="14606429" cy="7086600"/>
          </a:xfrm>
        </p:grpSpPr>
        <p:sp>
          <p:nvSpPr>
            <p:cNvPr id="7784" name="Shape 7784"/>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85" name="Shape 7785"/>
            <p:cNvSpPr/>
            <p:nvPr/>
          </p:nvSpPr>
          <p:spPr>
            <a:xfrm>
              <a:off x="-1" y="812798"/>
              <a:ext cx="14606430" cy="546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irb(main):062:0&gt; </a:t>
              </a:r>
              <a:r>
                <a:rPr b="1" sz="3600">
                  <a:solidFill>
                    <a:srgbClr val="FFFFFF"/>
                  </a:solidFill>
                  <a:latin typeface="Courier"/>
                  <a:ea typeface="Courier"/>
                  <a:cs typeface="Courier"/>
                  <a:sym typeface="Courier"/>
                </a:rPr>
                <a:t>x = "I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irb(main):063:0&gt; </a:t>
              </a:r>
              <a:r>
                <a:rPr b="1" sz="3600">
                  <a:solidFill>
                    <a:srgbClr val="FFFFFF"/>
                  </a:solidFill>
                  <a:latin typeface="Courier"/>
                  <a:ea typeface="Courier"/>
                  <a:cs typeface="Courier"/>
                  <a:sym typeface="Courier"/>
                </a:rPr>
                <a:t>x =~ /I/</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0</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irb(main):064:0&gt; </a:t>
              </a:r>
              <a:r>
                <a:rPr b="1" sz="3600">
                  <a:solidFill>
                    <a:srgbClr val="FFFFFF"/>
                  </a:solidFill>
                  <a:latin typeface="Courier"/>
                  <a:ea typeface="Courier"/>
                  <a:cs typeface="Courier"/>
                  <a:sym typeface="Courier"/>
                </a:rPr>
                <a:t>x =~ /lie/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12</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irb(main):065:0&gt; </a:t>
              </a:r>
              <a:r>
                <a:rPr b="1" sz="3600">
                  <a:solidFill>
                    <a:srgbClr val="FFFFFF"/>
                  </a:solidFill>
                  <a:latin typeface="Courier"/>
                  <a:ea typeface="Courier"/>
                  <a:cs typeface="Courier"/>
                  <a:sym typeface="Courier"/>
                </a:rPr>
                <a:t>x =~ /smile/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irb(main):066:0&gt; </a:t>
              </a:r>
              <a:r>
                <a:rPr b="1" sz="3600">
                  <a:solidFill>
                    <a:srgbClr val="FFFFFF"/>
                  </a:solidFill>
                  <a:latin typeface="Courier"/>
                  <a:ea typeface="Courier"/>
                  <a:cs typeface="Courier"/>
                  <a:sym typeface="Courier"/>
                </a:rPr>
                <a:t>x !~ /smile/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p>
          </p:txBody>
        </p:sp>
      </p:grpSp>
    </p:spTree>
  </p:cSld>
  <p:clrMapOvr>
    <a:masterClrMapping/>
  </p:clrMapOvr>
  <p:transition spd="med" advClick="1"/>
</p:sld>
</file>

<file path=ppt/slides/slide6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90" name="Shape 779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Regular Expressions</a:t>
            </a:r>
          </a:p>
        </p:txBody>
      </p:sp>
      <p:grpSp>
        <p:nvGrpSpPr>
          <p:cNvPr id="7793" name="Group 7793"/>
          <p:cNvGrpSpPr/>
          <p:nvPr/>
        </p:nvGrpSpPr>
        <p:grpSpPr>
          <a:xfrm>
            <a:off x="825579" y="1701800"/>
            <a:ext cx="14606430" cy="7086600"/>
            <a:chOff x="0" y="0"/>
            <a:chExt cx="14606429" cy="7086600"/>
          </a:xfrm>
        </p:grpSpPr>
        <p:sp>
          <p:nvSpPr>
            <p:cNvPr id="7791" name="Shape 7791"/>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92" name="Shape 7792"/>
            <p:cNvSpPr/>
            <p:nvPr/>
          </p:nvSpPr>
          <p:spPr>
            <a:xfrm>
              <a:off x="-1" y="812798"/>
              <a:ext cx="14606430" cy="546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irb(main):067:0&gt; </a:t>
              </a:r>
              <a:r>
                <a:rPr b="1" sz="3600">
                  <a:solidFill>
                    <a:srgbClr val="FFFFFF"/>
                  </a:solidFill>
                  <a:latin typeface="Courier"/>
                  <a:ea typeface="Courier"/>
                  <a:cs typeface="Courier"/>
                  <a:sym typeface="Courier"/>
                </a:rPr>
                <a:t>x.sub(/t/, "T")</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irb(main):068:0&gt; puts 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irb(main):069:0&gt; </a:t>
              </a:r>
              <a:r>
                <a:rPr b="1" sz="3600">
                  <a:solidFill>
                    <a:srgbClr val="FFFFFF"/>
                  </a:solidFill>
                  <a:latin typeface="Courier"/>
                  <a:ea typeface="Courier"/>
                  <a:cs typeface="Courier"/>
                  <a:sym typeface="Courier"/>
                </a:rPr>
                <a:t>x.gsub!(/t/, "T")</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irb(main):070:0&gt; </a:t>
              </a:r>
              <a:r>
                <a:rPr b="1" sz="3600">
                  <a:solidFill>
                    <a:srgbClr val="FFFFFF"/>
                  </a:solidFill>
                  <a:latin typeface="Courier"/>
                  <a:ea typeface="Courier"/>
                  <a:cs typeface="Courier"/>
                  <a:sym typeface="Courier"/>
                </a:rPr>
                <a:t>puts 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 wanT To believe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Tree>
  </p:cSld>
  <p:clrMapOvr>
    <a:masterClrMapping/>
  </p:clrMapOvr>
  <p:transition spd="med" advClick="1"/>
</p:sld>
</file>

<file path=ppt/slides/slide6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799" name="Group 7799"/>
          <p:cNvGrpSpPr/>
          <p:nvPr/>
        </p:nvGrpSpPr>
        <p:grpSpPr>
          <a:xfrm>
            <a:off x="825579" y="1701800"/>
            <a:ext cx="14606430" cy="7086600"/>
            <a:chOff x="0" y="0"/>
            <a:chExt cx="14606429" cy="7086600"/>
          </a:xfrm>
        </p:grpSpPr>
        <p:sp>
          <p:nvSpPr>
            <p:cNvPr id="7797" name="Shape 7797"/>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798" name="Shape 7798"/>
            <p:cNvSpPr/>
            <p:nvPr/>
          </p:nvSpPr>
          <p:spPr>
            <a:xfrm>
              <a:off x="-1" y="539748"/>
              <a:ext cx="14606430" cy="6007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irb(main):071:0&gt; </a:t>
              </a:r>
              <a:r>
                <a:rPr b="1" sz="3600">
                  <a:solidFill>
                    <a:srgbClr val="FFFFFF"/>
                  </a:solidFill>
                  <a:latin typeface="Courier"/>
                  <a:ea typeface="Courier"/>
                  <a:cs typeface="Courier"/>
                  <a:sym typeface="Courier"/>
                </a:rPr>
                <a:t>x = "happy“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"happy"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irb(main):072:0&gt; </a:t>
              </a:r>
              <a:r>
                <a:rPr b="1" sz="3600">
                  <a:solidFill>
                    <a:srgbClr val="FFFFFF"/>
                  </a:solidFill>
                  <a:latin typeface="Courier"/>
                  <a:ea typeface="Courier"/>
                  <a:cs typeface="Courier"/>
                  <a:sym typeface="Courier"/>
                </a:rPr>
                <a:t>if x == "happy“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irb(main):073:1&gt;   </a:t>
              </a:r>
              <a:r>
                <a:rPr b="1" sz="3600">
                  <a:solidFill>
                    <a:srgbClr val="FFFFFF"/>
                  </a:solidFill>
                  <a:latin typeface="Courier"/>
                  <a:ea typeface="Courier"/>
                  <a:cs typeface="Courier"/>
                  <a:sym typeface="Courier"/>
                </a:rPr>
                <a:t>puts "Sure am!“</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irb(main):074:1&gt; </a:t>
              </a:r>
              <a:r>
                <a:rPr b="1" sz="3600">
                  <a:solidFill>
                    <a:srgbClr val="FFFFFF"/>
                  </a:solidFill>
                  <a:latin typeface="Courier"/>
                  <a:ea typeface="Courier"/>
                  <a:cs typeface="Courier"/>
                  <a:sym typeface="Courier"/>
                </a:rPr>
                <a:t>elsif x == "sad“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irb(main):075:1&gt;   </a:t>
              </a:r>
              <a:r>
                <a:rPr b="1" sz="3600">
                  <a:solidFill>
                    <a:srgbClr val="FFFFFF"/>
                  </a:solidFill>
                  <a:latin typeface="Courier"/>
                  <a:ea typeface="Courier"/>
                  <a:cs typeface="Courier"/>
                  <a:sym typeface="Courier"/>
                </a:rPr>
                <a:t>puts "Boo!“</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irb(main):076:1&gt; </a:t>
              </a:r>
              <a:r>
                <a:rPr b="1" sz="3600">
                  <a:solidFill>
                    <a:srgbClr val="FFFFFF"/>
                  </a:solidFill>
                  <a:latin typeface="Courier"/>
                  <a:ea typeface="Courier"/>
                  <a:cs typeface="Courier"/>
                  <a:sym typeface="Courier"/>
                </a:rPr>
                <a:t>else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irb(main):077:1*   </a:t>
              </a:r>
              <a:r>
                <a:rPr b="1" sz="3600">
                  <a:solidFill>
                    <a:srgbClr val="FFFFFF"/>
                  </a:solidFill>
                  <a:latin typeface="Courier"/>
                  <a:ea typeface="Courier"/>
                  <a:cs typeface="Courier"/>
                  <a:sym typeface="Courier"/>
                </a:rPr>
                <a:t>puts "Therapy?“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irb(main):078:1&gt; </a:t>
              </a:r>
              <a:r>
                <a:rPr b="1" sz="3600">
                  <a:solidFill>
                    <a:srgbClr val="FFFFFF"/>
                  </a:solidFill>
                  <a:latin typeface="Courier"/>
                  <a:ea typeface="Courier"/>
                  <a:cs typeface="Courier"/>
                  <a:sym typeface="Courier"/>
                </a:rPr>
                <a:t>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Sure am!</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
        <p:nvSpPr>
          <p:cNvPr id="7800" name="Shape 780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Conditionals</a:t>
            </a:r>
          </a:p>
        </p:txBody>
      </p:sp>
    </p:spTree>
  </p:cSld>
  <p:clrMapOvr>
    <a:masterClrMapping/>
  </p:clrMapOvr>
  <p:transition spd="med" advClick="1"/>
</p:sld>
</file>

<file path=ppt/slides/slide6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06" name="Group 7806"/>
          <p:cNvGrpSpPr/>
          <p:nvPr/>
        </p:nvGrpSpPr>
        <p:grpSpPr>
          <a:xfrm>
            <a:off x="825580" y="1695450"/>
            <a:ext cx="14606429" cy="7099301"/>
            <a:chOff x="0" y="0"/>
            <a:chExt cx="14606427" cy="7099300"/>
          </a:xfrm>
        </p:grpSpPr>
        <p:sp>
          <p:nvSpPr>
            <p:cNvPr id="7804" name="Shape 7804"/>
            <p:cNvSpPr/>
            <p:nvPr/>
          </p:nvSpPr>
          <p:spPr>
            <a:xfrm>
              <a:off x="0" y="6349"/>
              <a:ext cx="14606429" cy="7086601"/>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805" name="Shape 7805"/>
            <p:cNvSpPr/>
            <p:nvPr/>
          </p:nvSpPr>
          <p:spPr>
            <a:xfrm>
              <a:off x="0" y="0"/>
              <a:ext cx="14606429" cy="7099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irb(main):079:0&gt; </a:t>
              </a:r>
              <a:r>
                <a:rPr b="1" sz="3600">
                  <a:solidFill>
                    <a:srgbClr val="FFFFFF"/>
                  </a:solidFill>
                  <a:latin typeface="Courier"/>
                  <a:ea typeface="Courier"/>
                  <a:cs typeface="Courier"/>
                  <a:sym typeface="Courier"/>
                </a:rPr>
                <a:t>case x</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irb(main):080:1&gt; </a:t>
              </a:r>
              <a:r>
                <a:rPr b="1" sz="3600">
                  <a:solidFill>
                    <a:srgbClr val="FFFFFF"/>
                  </a:solidFill>
                  <a:latin typeface="Courier"/>
                  <a:ea typeface="Courier"/>
                  <a:cs typeface="Courier"/>
                  <a:sym typeface="Courier"/>
                </a:rPr>
                <a:t>when "happy“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irb(main):081:1&gt;  </a:t>
              </a:r>
              <a:r>
                <a:rPr b="1" sz="3600">
                  <a:solidFill>
                    <a:srgbClr val="FFFFFF"/>
                  </a:solidFill>
                  <a:latin typeface="Courier"/>
                  <a:ea typeface="Courier"/>
                  <a:cs typeface="Courier"/>
                  <a:sym typeface="Courier"/>
                </a:rPr>
                <a:t> puts "Sure Am!“</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irb(main):082:1&gt;  </a:t>
              </a:r>
              <a:r>
                <a:rPr b="1" sz="3600">
                  <a:solidFill>
                    <a:srgbClr val="FFFFFF"/>
                  </a:solidFill>
                  <a:latin typeface="Courier"/>
                  <a:ea typeface="Courier"/>
                  <a:cs typeface="Courier"/>
                  <a:sym typeface="Courier"/>
                </a:rPr>
                <a:t> 1</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irb(main):083:1&gt; </a:t>
              </a:r>
              <a:r>
                <a:rPr b="1" sz="3600">
                  <a:solidFill>
                    <a:srgbClr val="FFFFFF"/>
                  </a:solidFill>
                  <a:latin typeface="Courier"/>
                  <a:ea typeface="Courier"/>
                  <a:cs typeface="Courier"/>
                  <a:sym typeface="Courier"/>
                </a:rPr>
                <a:t>when “sad”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irb(main):085:1&gt;  </a:t>
              </a:r>
              <a:r>
                <a:rPr b="1" sz="3600">
                  <a:solidFill>
                    <a:srgbClr val="FFFFFF"/>
                  </a:solidFill>
                  <a:latin typeface="Courier"/>
                  <a:ea typeface="Courier"/>
                  <a:cs typeface="Courier"/>
                  <a:sym typeface="Courier"/>
                </a:rPr>
                <a:t> puts "Boo!“</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irb(main):086:1&gt;  </a:t>
              </a:r>
              <a:r>
                <a:rPr b="1" sz="3600">
                  <a:solidFill>
                    <a:srgbClr val="FFFFFF"/>
                  </a:solidFill>
                  <a:latin typeface="Courier"/>
                  <a:ea typeface="Courier"/>
                  <a:cs typeface="Courier"/>
                  <a:sym typeface="Courier"/>
                </a:rPr>
                <a:t> 2</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irb(main):087:1&gt; </a:t>
              </a:r>
              <a:r>
                <a:rPr b="1" sz="3600">
                  <a:solidFill>
                    <a:srgbClr val="FFFFFF"/>
                  </a:solidFill>
                  <a:latin typeface="Courier"/>
                  <a:ea typeface="Courier"/>
                  <a:cs typeface="Courier"/>
                  <a:sym typeface="Courier"/>
                </a:rPr>
                <a:t>else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irb(main):088:1&gt;   </a:t>
              </a:r>
              <a:r>
                <a:rPr b="1" sz="3600">
                  <a:solidFill>
                    <a:srgbClr val="FFFFFF"/>
                  </a:solidFill>
                  <a:latin typeface="Courier"/>
                  <a:ea typeface="Courier"/>
                  <a:cs typeface="Courier"/>
                  <a:sym typeface="Courier"/>
                </a:rPr>
                <a:t>puts "Therapy?“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irb(main):089:1&gt;   </a:t>
              </a:r>
              <a:r>
                <a:rPr b="1" sz="3600">
                  <a:solidFill>
                    <a:srgbClr val="FFFFFF"/>
                  </a:solidFill>
                  <a:latin typeface="Courier"/>
                  <a:ea typeface="Courier"/>
                  <a:cs typeface="Courier"/>
                  <a:sym typeface="Courier"/>
                </a:rPr>
                <a:t>3</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irb(main):090:1&gt; </a:t>
              </a:r>
              <a:r>
                <a:rPr b="1" sz="3600">
                  <a:solidFill>
                    <a:srgbClr val="FFFFFF"/>
                  </a:solidFill>
                  <a:latin typeface="Courier"/>
                  <a:ea typeface="Courier"/>
                  <a:cs typeface="Courier"/>
                  <a:sym typeface="Courier"/>
                </a:rPr>
                <a:t>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Sure Am!</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1</a:t>
              </a:r>
            </a:p>
          </p:txBody>
        </p:sp>
      </p:grpSp>
      <p:sp>
        <p:nvSpPr>
          <p:cNvPr id="7807" name="Shape 780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Conditionals</a:t>
            </a:r>
          </a:p>
        </p:txBody>
      </p:sp>
    </p:spTree>
  </p:cSld>
  <p:clrMapOvr>
    <a:masterClrMapping/>
  </p:clrMapOvr>
  <p:transition spd="med" advClick="1"/>
</p:sld>
</file>

<file path=ppt/slides/slide6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13" name="Group 7813"/>
          <p:cNvGrpSpPr/>
          <p:nvPr/>
        </p:nvGrpSpPr>
        <p:grpSpPr>
          <a:xfrm>
            <a:off x="825579" y="1701800"/>
            <a:ext cx="14606430" cy="7086600"/>
            <a:chOff x="0" y="0"/>
            <a:chExt cx="14606429" cy="7086600"/>
          </a:xfrm>
        </p:grpSpPr>
        <p:sp>
          <p:nvSpPr>
            <p:cNvPr id="7811" name="Shape 7811"/>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812" name="Shape 7812"/>
            <p:cNvSpPr/>
            <p:nvPr/>
          </p:nvSpPr>
          <p:spPr>
            <a:xfrm>
              <a:off x="-1" y="1631949"/>
              <a:ext cx="14606430" cy="382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irb(main):091:0&gt; </a:t>
              </a:r>
              <a:r>
                <a:rPr b="1" sz="3600">
                  <a:solidFill>
                    <a:srgbClr val="FFFFFF"/>
                  </a:solidFill>
                  <a:latin typeface="Courier"/>
                  <a:ea typeface="Courier"/>
                  <a:cs typeface="Courier"/>
                  <a:sym typeface="Courier"/>
                </a:rPr>
                <a:t>def metal(str)</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irb(main):092:1&gt;  </a:t>
              </a:r>
              <a:r>
                <a:rPr b="1" sz="3600">
                  <a:solidFill>
                    <a:srgbClr val="FFFFFF"/>
                  </a:solidFill>
                  <a:latin typeface="Courier"/>
                  <a:ea typeface="Courier"/>
                  <a:cs typeface="Courier"/>
                  <a:sym typeface="Courier"/>
                </a:rPr>
                <a:t> puts "!!#{str} is metal!!"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irb(main):093:1&gt; </a:t>
              </a:r>
              <a:r>
                <a:rPr b="1" sz="3600">
                  <a:solidFill>
                    <a:srgbClr val="FFFFFF"/>
                  </a:solidFill>
                  <a:latin typeface="Courier"/>
                  <a:ea typeface="Courier"/>
                  <a:cs typeface="Courier"/>
                  <a:sym typeface="Courier"/>
                </a:rPr>
                <a:t>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irb(main):094:0&gt; </a:t>
              </a:r>
              <a:r>
                <a:rPr b="1" sz="3600">
                  <a:solidFill>
                    <a:srgbClr val="FFFFFF"/>
                  </a:solidFill>
                  <a:latin typeface="Courier"/>
                  <a:ea typeface="Courier"/>
                  <a:cs typeface="Courier"/>
                  <a:sym typeface="Courier"/>
                </a:rPr>
                <a:t>metal("ozzy")</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!!ozzy is metal!!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
        <p:nvSpPr>
          <p:cNvPr id="7814" name="Shape 781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Method Definition</a:t>
            </a:r>
          </a:p>
        </p:txBody>
      </p:sp>
    </p:spTree>
  </p:cSld>
  <p:clrMapOvr>
    <a:masterClrMapping/>
  </p:clrMapOvr>
  <p:transition spd="med" advClick="1"/>
</p:sld>
</file>

<file path=ppt/slides/slide6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20" name="Group 7820"/>
          <p:cNvGrpSpPr/>
          <p:nvPr/>
        </p:nvGrpSpPr>
        <p:grpSpPr>
          <a:xfrm>
            <a:off x="825579" y="1701800"/>
            <a:ext cx="14606430" cy="7086600"/>
            <a:chOff x="0" y="0"/>
            <a:chExt cx="14606429" cy="7086600"/>
          </a:xfrm>
        </p:grpSpPr>
        <p:sp>
          <p:nvSpPr>
            <p:cNvPr id="7818" name="Shape 7818"/>
            <p:cNvSpPr/>
            <p:nvPr/>
          </p:nvSpPr>
          <p:spPr>
            <a:xfrm>
              <a:off x="-1" y="0"/>
              <a:ext cx="14606430" cy="7086600"/>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819" name="Shape 7819"/>
            <p:cNvSpPr/>
            <p:nvPr/>
          </p:nvSpPr>
          <p:spPr>
            <a:xfrm>
              <a:off x="-1" y="812798"/>
              <a:ext cx="14606430" cy="546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irb(main):095:0&gt; </a:t>
              </a:r>
              <a:r>
                <a:rPr b="1" sz="3600">
                  <a:solidFill>
                    <a:srgbClr val="FFFFFF"/>
                  </a:solidFill>
                  <a:latin typeface="Courier"/>
                  <a:ea typeface="Courier"/>
                  <a:cs typeface="Courier"/>
                  <a:sym typeface="Courier"/>
                </a:rPr>
                <a:t>class Person</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irb(main):096:1&gt;  </a:t>
              </a:r>
              <a:r>
                <a:rPr b="1" sz="3600">
                  <a:solidFill>
                    <a:srgbClr val="FFFFFF"/>
                  </a:solidFill>
                  <a:latin typeface="Courier"/>
                  <a:ea typeface="Courier"/>
                  <a:cs typeface="Courier"/>
                  <a:sym typeface="Courier"/>
                </a:rPr>
                <a:t> attr_accessor :name, :is_metal</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irb(main):097:1&gt; </a:t>
              </a:r>
              <a:endParaRPr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irb(main):098:1&gt;   </a:t>
              </a:r>
              <a:r>
                <a:rPr b="1" sz="3600">
                  <a:solidFill>
                    <a:srgbClr val="FFFFFF"/>
                  </a:solidFill>
                  <a:latin typeface="Courier"/>
                  <a:ea typeface="Courier"/>
                  <a:cs typeface="Courier"/>
                  <a:sym typeface="Courier"/>
                </a:rPr>
                <a:t>def metal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irb(main):099:2&gt;     </a:t>
              </a:r>
              <a:r>
                <a:rPr b="1" sz="3600">
                  <a:solidFill>
                    <a:srgbClr val="FFFFFF"/>
                  </a:solidFill>
                  <a:latin typeface="Courier"/>
                  <a:ea typeface="Courier"/>
                  <a:cs typeface="Courier"/>
                  <a:sym typeface="Courier"/>
                </a:rPr>
                <a:t>if @is_metal</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irb(main):100:3&gt;      </a:t>
              </a:r>
              <a:r>
                <a:rPr b="1" sz="3600">
                  <a:solidFill>
                    <a:srgbClr val="FFFFFF"/>
                  </a:solidFill>
                  <a:latin typeface="Courier"/>
                  <a:ea typeface="Courier"/>
                  <a:cs typeface="Courier"/>
                  <a:sym typeface="Courier"/>
                </a:rPr>
                <a:t> puts "!!#{@name} is metal!!“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irb(main):101:3&gt;    </a:t>
              </a:r>
              <a:r>
                <a:rPr b="1" sz="3600">
                  <a:solidFill>
                    <a:srgbClr val="FFFFFF"/>
                  </a:solidFill>
                  <a:latin typeface="Courier"/>
                  <a:ea typeface="Courier"/>
                  <a:cs typeface="Courier"/>
                  <a:sym typeface="Courier"/>
                </a:rPr>
                <a:t> 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irb(main):102:2&gt;   </a:t>
              </a:r>
              <a:r>
                <a:rPr b="1" sz="3600">
                  <a:solidFill>
                    <a:srgbClr val="FFFFFF"/>
                  </a:solidFill>
                  <a:latin typeface="Courier"/>
                  <a:ea typeface="Courier"/>
                  <a:cs typeface="Courier"/>
                  <a:sym typeface="Courier"/>
                </a:rPr>
                <a:t>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irb(main):103:1&gt; </a:t>
              </a:r>
              <a:r>
                <a:rPr b="1" sz="3600">
                  <a:solidFill>
                    <a:srgbClr val="FFFFFF"/>
                  </a:solidFill>
                  <a:latin typeface="Courier"/>
                  <a:ea typeface="Courier"/>
                  <a:cs typeface="Courier"/>
                  <a:sym typeface="Courier"/>
                </a:rPr>
                <a:t>end</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
        <p:nvSpPr>
          <p:cNvPr id="7821" name="Shape 782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Classes</a:t>
            </a:r>
          </a:p>
        </p:txBody>
      </p:sp>
    </p:spTree>
  </p:cSld>
  <p:clrMapOvr>
    <a:masterClrMapping/>
  </p:clrMapOvr>
  <p:transition spd="med" advClick="1"/>
</p:sld>
</file>

<file path=ppt/slides/slide6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827" name="Group 7827"/>
          <p:cNvGrpSpPr/>
          <p:nvPr/>
        </p:nvGrpSpPr>
        <p:grpSpPr>
          <a:xfrm>
            <a:off x="825580" y="1695450"/>
            <a:ext cx="14606429" cy="7099301"/>
            <a:chOff x="0" y="0"/>
            <a:chExt cx="14606427" cy="7099300"/>
          </a:xfrm>
        </p:grpSpPr>
        <p:sp>
          <p:nvSpPr>
            <p:cNvPr id="7825" name="Shape 7825"/>
            <p:cNvSpPr/>
            <p:nvPr/>
          </p:nvSpPr>
          <p:spPr>
            <a:xfrm>
              <a:off x="0" y="6349"/>
              <a:ext cx="14606429" cy="7086601"/>
            </a:xfrm>
            <a:prstGeom prst="rect">
              <a:avLst/>
            </a:prstGeom>
            <a:solidFill>
              <a:srgbClr val="000000"/>
            </a:solidFill>
            <a:ln w="25400" cap="flat">
              <a:solidFill>
                <a:srgbClr val="3C4A59"/>
              </a:solidFill>
              <a:prstDash val="sysDot"/>
              <a:miter lim="800000"/>
            </a:ln>
            <a:effectLst/>
          </p:spPr>
          <p:txBody>
            <a:bodyPr wrap="square" lIns="0" tIns="0" rIns="0" bIns="0" numCol="1" anchor="ctr">
              <a:noAutofit/>
            </a:bodyPr>
            <a:lstStyle/>
            <a:p>
              <a:pPr lvl="0" marL="285750" indent="-285750">
                <a:defRPr sz="4800">
                  <a:solidFill>
                    <a:srgbClr val="FFFFFF"/>
                  </a:solidFill>
                  <a:latin typeface="Courier"/>
                  <a:ea typeface="Courier"/>
                  <a:cs typeface="Courier"/>
                  <a:sym typeface="Courier"/>
                </a:defRPr>
              </a:pPr>
            </a:p>
          </p:txBody>
        </p:sp>
        <p:sp>
          <p:nvSpPr>
            <p:cNvPr id="7826" name="Shape 7826"/>
            <p:cNvSpPr/>
            <p:nvPr/>
          </p:nvSpPr>
          <p:spPr>
            <a:xfrm>
              <a:off x="0" y="0"/>
              <a:ext cx="14606429" cy="7099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457200">
                <a:defRPr sz="1800"/>
              </a:pPr>
              <a:r>
                <a:rPr sz="3600">
                  <a:solidFill>
                    <a:srgbClr val="FFFFFF"/>
                  </a:solidFill>
                  <a:latin typeface="Courier"/>
                  <a:ea typeface="Courier"/>
                  <a:cs typeface="Courier"/>
                  <a:sym typeface="Courier"/>
                </a:rPr>
                <a:t>irb(main):104:0&gt; </a:t>
              </a:r>
              <a:r>
                <a:rPr b="1" sz="3600">
                  <a:solidFill>
                    <a:srgbClr val="FFFFFF"/>
                  </a:solidFill>
                  <a:latin typeface="Courier"/>
                  <a:ea typeface="Courier"/>
                  <a:cs typeface="Courier"/>
                  <a:sym typeface="Courier"/>
                </a:rPr>
                <a:t>p = Person.new</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#&lt;Person:0x891ab4c&gt;</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irb(main):105:0&gt; p</a:t>
              </a:r>
              <a:r>
                <a:rPr b="1" sz="3600">
                  <a:solidFill>
                    <a:srgbClr val="FFFFFF"/>
                  </a:solidFill>
                  <a:latin typeface="Courier"/>
                  <a:ea typeface="Courier"/>
                  <a:cs typeface="Courier"/>
                  <a:sym typeface="Courier"/>
                </a:rPr>
                <a:t>.name = "Adam Jacob“</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"Adam Jacob"</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irb(main):106:0&gt; </a:t>
              </a:r>
              <a:r>
                <a:rPr b="1" sz="3600">
                  <a:solidFill>
                    <a:srgbClr val="FFFFFF"/>
                  </a:solidFill>
                  <a:latin typeface="Courier"/>
                  <a:ea typeface="Courier"/>
                  <a:cs typeface="Courier"/>
                  <a:sym typeface="Courier"/>
                </a:rPr>
                <a:t>p.is_metal =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true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irb(main):107:0&gt; </a:t>
              </a:r>
              <a:r>
                <a:rPr b="1" sz="3600">
                  <a:solidFill>
                    <a:srgbClr val="FFFFFF"/>
                  </a:solidFill>
                  <a:latin typeface="Courier"/>
                  <a:ea typeface="Courier"/>
                  <a:cs typeface="Courier"/>
                  <a:sym typeface="Courier"/>
                </a:rPr>
                <a:t>p.metal</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!!Adam Jacob is metal!!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irb(main):108:0&gt; </a:t>
              </a:r>
              <a:r>
                <a:rPr b="1" sz="3600">
                  <a:solidFill>
                    <a:srgbClr val="FFFFFF"/>
                  </a:solidFill>
                  <a:latin typeface="Courier"/>
                  <a:ea typeface="Courier"/>
                  <a:cs typeface="Courier"/>
                  <a:sym typeface="Courier"/>
                </a:rPr>
                <a:t>p.is_metal =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false</a:t>
              </a:r>
              <a:endParaRPr sz="48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irb(main):109:0&gt; </a:t>
              </a:r>
              <a:r>
                <a:rPr b="1" sz="3600">
                  <a:solidFill>
                    <a:srgbClr val="FFFFFF"/>
                  </a:solidFill>
                  <a:latin typeface="Courier"/>
                  <a:ea typeface="Courier"/>
                  <a:cs typeface="Courier"/>
                  <a:sym typeface="Courier"/>
                </a:rPr>
                <a:t>p.metal</a:t>
              </a:r>
              <a:endParaRPr b="1" sz="3600">
                <a:solidFill>
                  <a:srgbClr val="FFFFFF"/>
                </a:solidFill>
                <a:latin typeface="Calibri"/>
                <a:ea typeface="Calibri"/>
                <a:cs typeface="Calibri"/>
                <a:sym typeface="Calibri"/>
              </a:endParaRPr>
            </a:p>
            <a:p>
              <a:pPr lvl="1" indent="457200">
                <a:defRPr sz="1800"/>
              </a:pPr>
              <a:r>
                <a:rPr sz="3600">
                  <a:solidFill>
                    <a:srgbClr val="FFFFFF"/>
                  </a:solidFill>
                  <a:latin typeface="Courier"/>
                  <a:ea typeface="Courier"/>
                  <a:cs typeface="Courier"/>
                  <a:sym typeface="Courier"/>
                </a:rPr>
                <a:t>=&gt; nil</a:t>
              </a:r>
            </a:p>
          </p:txBody>
        </p:sp>
      </p:grpSp>
      <p:sp>
        <p:nvSpPr>
          <p:cNvPr id="7828" name="Shape 7828"/>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Exercise: Classes</a:t>
            </a: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6" name="Shape 2326"/>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Resources in Recipes</a:t>
            </a:r>
          </a:p>
        </p:txBody>
      </p:sp>
      <p:sp>
        <p:nvSpPr>
          <p:cNvPr id="2327" name="Shape 2327"/>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Resources are the fundamental building blocks of Chef configuration</a:t>
            </a:r>
            <a:endParaRPr sz="4600"/>
          </a:p>
          <a:p>
            <a:pPr lvl="0" marL="944574" indent="-944574">
              <a:defRPr sz="1800"/>
            </a:pPr>
            <a:r>
              <a:rPr sz="4600"/>
              <a:t>Resources are gathered into Recipes</a:t>
            </a:r>
            <a:endParaRPr sz="4600"/>
          </a:p>
          <a:p>
            <a:pPr lvl="0" marL="944574" indent="-944574">
              <a:defRPr sz="1800"/>
            </a:pPr>
            <a:r>
              <a:rPr sz="4600"/>
              <a:t>Recipes ensure the system is in the desired state</a:t>
            </a:r>
          </a:p>
        </p:txBody>
      </p:sp>
    </p:spTree>
  </p:cSld>
  <p:clrMapOvr>
    <a:masterClrMapping/>
  </p:clrMapOvr>
  <p:transition spd="med" advClick="1"/>
</p:sld>
</file>

<file path=ppt/slides/slide6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2" name="Shape 783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Questions</a:t>
            </a:r>
          </a:p>
        </p:txBody>
      </p:sp>
      <p:sp>
        <p:nvSpPr>
          <p:cNvPr id="7833" name="Shape 7833"/>
          <p:cNvSpPr/>
          <p:nvPr>
            <p:ph type="body" idx="1"/>
          </p:nvPr>
        </p:nvSpPr>
        <p:spPr>
          <a:xfrm>
            <a:off x="800177" y="1676400"/>
            <a:ext cx="13653218" cy="6985000"/>
          </a:xfrm>
          <a:prstGeom prst="rect">
            <a:avLst/>
          </a:prstGeom>
        </p:spPr>
        <p:txBody>
          <a:bodyPr>
            <a:normAutofit fontScale="100000" lnSpcReduction="0"/>
          </a:bodyPr>
          <a:lstStyle/>
          <a:p>
            <a:pPr lvl="0" marL="787444" indent="-787444">
              <a:defRPr sz="1800"/>
            </a:pPr>
            <a:r>
              <a:rPr sz="4200"/>
              <a:t>What is irb?</a:t>
            </a:r>
            <a:endParaRPr sz="4200"/>
          </a:p>
          <a:p>
            <a:pPr lvl="0" marL="787444" indent="-787444">
              <a:spcBef>
                <a:spcPts val="1000"/>
              </a:spcBef>
              <a:defRPr sz="1800"/>
            </a:pPr>
            <a:r>
              <a:rPr sz="4200"/>
              <a:t>What is true in ruby? What is false?</a:t>
            </a:r>
            <a:endParaRPr sz="4200"/>
          </a:p>
          <a:p>
            <a:pPr lvl="0" marL="787444" indent="-787444">
              <a:spcBef>
                <a:spcPts val="1000"/>
              </a:spcBef>
              <a:defRPr sz="1800"/>
            </a:pPr>
            <a:r>
              <a:rPr sz="4200"/>
              <a:t>How do you press for the truth?</a:t>
            </a:r>
            <a:endParaRPr sz="4200"/>
          </a:p>
          <a:p>
            <a:pPr lvl="0" marL="787444" indent="-787444">
              <a:spcBef>
                <a:spcPts val="1000"/>
              </a:spcBef>
              <a:defRPr sz="1800"/>
            </a:pPr>
            <a:r>
              <a:rPr sz="4200"/>
              <a:t>What does &gt;= do?</a:t>
            </a:r>
            <a:endParaRPr sz="4200"/>
          </a:p>
          <a:p>
            <a:pPr lvl="0" marL="787444" indent="-787444">
              <a:spcBef>
                <a:spcPts val="1000"/>
              </a:spcBef>
              <a:defRPr sz="1800"/>
            </a:pPr>
            <a:r>
              <a:rPr sz="4200"/>
              <a:t>How do you define a method?</a:t>
            </a:r>
            <a:endParaRPr sz="4200"/>
          </a:p>
          <a:p>
            <a:pPr lvl="0" marL="787444" indent="-787444">
              <a:spcBef>
                <a:spcPts val="1000"/>
              </a:spcBef>
              <a:defRPr sz="1800"/>
            </a:pPr>
            <a:r>
              <a:rPr sz="4200"/>
              <a:t>What is a class?</a:t>
            </a:r>
            <a:endParaRPr sz="4200"/>
          </a:p>
          <a:p>
            <a:pPr lvl="0" marL="787444" indent="-787444">
              <a:spcBef>
                <a:spcPts val="1000"/>
              </a:spcBef>
              <a:defRPr sz="1800"/>
            </a:pPr>
            <a:r>
              <a:rPr sz="4200"/>
              <a:t>What is an object?</a:t>
            </a:r>
            <a:endParaRPr sz="4200"/>
          </a:p>
          <a:p>
            <a:pPr lvl="0" marL="787444" indent="-787444">
              <a:spcBef>
                <a:spcPts val="1000"/>
              </a:spcBef>
              <a:defRPr sz="1800"/>
            </a:pPr>
            <a:r>
              <a:rPr sz="4200"/>
              <a:t>The book you want: “Programming Ruby 1.9” </a:t>
            </a:r>
            <a:r>
              <a:rPr sz="4200">
                <a:hlinkClick r:id="rId2" invalidUrl="" action="" tgtFrame="" tooltip="" history="1" highlightClick="0" endSnd="0"/>
              </a:rPr>
              <a:t>http://pragprog.com/book/ruby3/programming-ruby-1-9</a:t>
            </a:r>
          </a:p>
        </p:txBody>
      </p:sp>
    </p:spTree>
  </p:cSld>
  <p:clrMapOvr>
    <a:masterClrMapping/>
  </p:clrMapOvr>
  <p:transition spd="med" advClick="1"/>
</p:sld>
</file>

<file path=ppt/slides/slide66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35" name="Shape 7835"/>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Review Day 1</a:t>
            </a:r>
          </a:p>
        </p:txBody>
      </p:sp>
      <p:sp>
        <p:nvSpPr>
          <p:cNvPr id="7836" name="Shape 7836"/>
          <p:cNvSpPr/>
          <p:nvPr>
            <p:ph type="body" idx="1"/>
          </p:nvPr>
        </p:nvSpPr>
        <p:spPr>
          <a:prstGeom prst="rect">
            <a:avLst/>
          </a:prstGeom>
        </p:spPr>
        <p:txBody>
          <a:bodyPr/>
          <a:lstStyle/>
          <a:p>
            <a:pPr lvl="0"/>
          </a:p>
        </p:txBody>
      </p:sp>
      <p:sp>
        <p:nvSpPr>
          <p:cNvPr id="7837" name="Shape 78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6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41" name="Shape 784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Terminology</a:t>
            </a:r>
          </a:p>
        </p:txBody>
      </p:sp>
      <p:sp>
        <p:nvSpPr>
          <p:cNvPr id="7842" name="Shape 7842"/>
          <p:cNvSpPr/>
          <p:nvPr>
            <p:ph type="body" idx="1"/>
          </p:nvPr>
        </p:nvSpPr>
        <p:spPr>
          <a:prstGeom prst="rect">
            <a:avLst/>
          </a:prstGeom>
        </p:spPr>
        <p:txBody>
          <a:bodyPr/>
          <a:lstStyle/>
          <a:p>
            <a:pPr lvl="0" marL="342900" indent="-342900" defTabSz="502919">
              <a:spcBef>
                <a:spcPts val="1000"/>
              </a:spcBef>
              <a:defRPr sz="1800"/>
            </a:pPr>
            <a:r>
              <a:rPr sz="4319"/>
              <a:t>Organization</a:t>
            </a:r>
            <a:endParaRPr sz="4319"/>
          </a:p>
          <a:p>
            <a:pPr lvl="0" marL="342900" indent="-342900" defTabSz="502919">
              <a:spcBef>
                <a:spcPts val="1000"/>
              </a:spcBef>
              <a:defRPr sz="1800"/>
            </a:pPr>
            <a:r>
              <a:rPr sz="4319"/>
              <a:t>Environment</a:t>
            </a:r>
            <a:endParaRPr sz="4319"/>
          </a:p>
          <a:p>
            <a:pPr lvl="0" marL="342900" indent="-342900" defTabSz="502919">
              <a:spcBef>
                <a:spcPts val="1000"/>
              </a:spcBef>
              <a:defRPr sz="1800"/>
            </a:pPr>
            <a:r>
              <a:rPr sz="4319"/>
              <a:t>Role</a:t>
            </a:r>
            <a:endParaRPr sz="4319"/>
          </a:p>
          <a:p>
            <a:pPr lvl="0" marL="342900" indent="-342900" defTabSz="502919">
              <a:spcBef>
                <a:spcPts val="1000"/>
              </a:spcBef>
              <a:defRPr sz="1800"/>
            </a:pPr>
            <a:r>
              <a:rPr sz="4319"/>
              <a:t>Node</a:t>
            </a:r>
            <a:endParaRPr sz="4319"/>
          </a:p>
          <a:p>
            <a:pPr lvl="0" marL="342900" indent="-342900" defTabSz="502919">
              <a:spcBef>
                <a:spcPts val="1000"/>
              </a:spcBef>
              <a:defRPr sz="1800"/>
            </a:pPr>
            <a:r>
              <a:rPr sz="4319"/>
              <a:t>Cookbook</a:t>
            </a:r>
            <a:endParaRPr sz="4319"/>
          </a:p>
          <a:p>
            <a:pPr lvl="0" marL="342900" indent="-342900" defTabSz="502919">
              <a:spcBef>
                <a:spcPts val="1000"/>
              </a:spcBef>
              <a:defRPr sz="1800"/>
            </a:pPr>
            <a:r>
              <a:rPr sz="4319"/>
              <a:t>Recipe</a:t>
            </a:r>
            <a:endParaRPr sz="4319"/>
          </a:p>
          <a:p>
            <a:pPr lvl="0" marL="342900" indent="-342900" defTabSz="502919">
              <a:spcBef>
                <a:spcPts val="1000"/>
              </a:spcBef>
              <a:defRPr sz="1800"/>
            </a:pPr>
            <a:r>
              <a:rPr sz="4319"/>
              <a:t>Resource</a:t>
            </a:r>
            <a:endParaRPr sz="4319"/>
          </a:p>
          <a:p>
            <a:pPr lvl="0" marL="342900" indent="-342900" defTabSz="502919">
              <a:spcBef>
                <a:spcPts val="1000"/>
              </a:spcBef>
              <a:defRPr sz="1800"/>
            </a:pPr>
            <a:r>
              <a:rPr sz="4319"/>
              <a:t>Run List</a:t>
            </a:r>
            <a:endParaRPr sz="4319"/>
          </a:p>
          <a:p>
            <a:pPr lvl="0" marL="342900" indent="-342900" defTabSz="502919">
              <a:spcBef>
                <a:spcPts val="1000"/>
              </a:spcBef>
              <a:defRPr sz="1800"/>
            </a:pPr>
            <a:r>
              <a:rPr sz="4319"/>
              <a:t>Search</a:t>
            </a:r>
          </a:p>
        </p:txBody>
      </p:sp>
      <p:sp>
        <p:nvSpPr>
          <p:cNvPr id="7843" name="Shape 78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6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45" name="Shape 7845"/>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Chef Managed Infrastructure</a:t>
            </a:r>
          </a:p>
        </p:txBody>
      </p:sp>
      <p:pic>
        <p:nvPicPr>
          <p:cNvPr id="7846" name="image67.png"/>
          <p:cNvPicPr/>
          <p:nvPr/>
        </p:nvPicPr>
        <p:blipFill>
          <a:blip r:embed="rId3">
            <a:extLst/>
          </a:blip>
          <a:stretch>
            <a:fillRect/>
          </a:stretch>
        </p:blipFill>
        <p:spPr>
          <a:xfrm>
            <a:off x="4635500" y="1557734"/>
            <a:ext cx="7048500" cy="7378701"/>
          </a:xfrm>
          <a:prstGeom prst="rect">
            <a:avLst/>
          </a:prstGeom>
          <a:ln w="12700">
            <a:miter lim="400000"/>
          </a:ln>
        </p:spPr>
      </p:pic>
      <p:sp>
        <p:nvSpPr>
          <p:cNvPr id="7847" name="Shape 78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6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51" name="Shape 785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Bootstrapping a Node</a:t>
            </a:r>
          </a:p>
        </p:txBody>
      </p:sp>
      <p:sp>
        <p:nvSpPr>
          <p:cNvPr id="7852" name="Shape 7852"/>
          <p:cNvSpPr/>
          <p:nvPr>
            <p:ph type="body" idx="1"/>
          </p:nvPr>
        </p:nvSpPr>
        <p:spPr>
          <a:prstGeom prst="rect">
            <a:avLst/>
          </a:prstGeom>
        </p:spPr>
        <p:txBody>
          <a:bodyPr/>
          <a:lstStyle/>
          <a:p>
            <a:pPr lvl="0">
              <a:defRPr sz="1800"/>
            </a:pPr>
            <a:r>
              <a:rPr sz="4800"/>
              <a:t>Let’s check-in on your node.</a:t>
            </a:r>
            <a:endParaRPr sz="4800"/>
          </a:p>
          <a:p>
            <a:pPr lvl="0">
              <a:defRPr sz="1800"/>
            </a:pPr>
            <a:endParaRPr sz="4800"/>
          </a:p>
          <a:p>
            <a:pPr lvl="0">
              <a:defRPr sz="1800"/>
            </a:pPr>
            <a:r>
              <a:rPr sz="4800"/>
              <a:t>How does it look this morning?</a:t>
            </a:r>
          </a:p>
        </p:txBody>
      </p:sp>
      <p:sp>
        <p:nvSpPr>
          <p:cNvPr id="7853" name="Shape 78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6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55" name="Shape 7855"/>
          <p:cNvSpPr/>
          <p:nvPr/>
        </p:nvSpPr>
        <p:spPr>
          <a:xfrm>
            <a:off x="7772400" y="1974850"/>
            <a:ext cx="8102600" cy="6578600"/>
          </a:xfrm>
          <a:prstGeom prst="rect">
            <a:avLst/>
          </a:prstGeom>
          <a:solidFill>
            <a:srgbClr val="FFFFFF"/>
          </a:solidFill>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797979"/>
                </a:solidFill>
                <a:latin typeface="Courier"/>
                <a:ea typeface="Courier"/>
                <a:cs typeface="Courier"/>
                <a:sym typeface="Courier"/>
              </a:rPr>
              <a:t>=&gt;</a:t>
            </a:r>
            <a:r>
              <a:rPr sz="2500">
                <a:latin typeface="Courier"/>
                <a:ea typeface="Courier"/>
                <a:cs typeface="Courier"/>
                <a:sym typeface="Courier"/>
              </a:rPr>
              <a:t> </a:t>
            </a:r>
            <a:r>
              <a:rPr sz="2500">
                <a:solidFill>
                  <a:srgbClr val="22288F"/>
                </a:solidFill>
                <a:latin typeface="Courier"/>
                <a:ea typeface="Courier"/>
                <a:cs typeface="Courier"/>
                <a:sym typeface="Courier"/>
              </a:rPr>
              <a:t>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856" name="Shape 7856"/>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857" name="Shape 7857"/>
          <p:cNvSpPr/>
          <p:nvPr>
            <p:ph type="body" idx="1"/>
          </p:nvPr>
        </p:nvSpPr>
        <p:spPr>
          <a:prstGeom prst="rect">
            <a:avLst/>
          </a:prstGeom>
        </p:spPr>
        <p:txBody>
          <a:bodyPr/>
          <a:lstStyle/>
          <a:p>
            <a:pPr lvl="0"/>
          </a:p>
        </p:txBody>
      </p:sp>
      <p:sp>
        <p:nvSpPr>
          <p:cNvPr id="7858" name="Shape 78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62" name="Shape 7862"/>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 =&gt; 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863" name="Shape 7863"/>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864" name="Shape 7864"/>
          <p:cNvSpPr/>
          <p:nvPr>
            <p:ph type="body" idx="1"/>
          </p:nvPr>
        </p:nvSpPr>
        <p:spPr>
          <a:prstGeom prst="rect">
            <a:avLst/>
          </a:prstGeom>
        </p:spPr>
        <p:txBody>
          <a:bodyPr/>
          <a:lstStyle/>
          <a:p>
            <a:pPr lvl="0">
              <a:defRPr sz="1800"/>
            </a:pPr>
            <a:r>
              <a:rPr sz="4800"/>
              <a:t>Have a </a:t>
            </a:r>
            <a:r>
              <a:rPr b="1" sz="4800"/>
              <a:t>type</a:t>
            </a:r>
          </a:p>
        </p:txBody>
      </p:sp>
      <p:sp>
        <p:nvSpPr>
          <p:cNvPr id="7865" name="Shape 78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7866" name="Shape 7866"/>
          <p:cNvSpPr/>
          <p:nvPr/>
        </p:nvSpPr>
        <p:spPr>
          <a:xfrm>
            <a:off x="9690100" y="3797300"/>
            <a:ext cx="5727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67" name="Shape 7867"/>
          <p:cNvSpPr/>
          <p:nvPr/>
        </p:nvSpPr>
        <p:spPr>
          <a:xfrm>
            <a:off x="9436100" y="22352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68" name="Shape 7868"/>
          <p:cNvSpPr/>
          <p:nvPr/>
        </p:nvSpPr>
        <p:spPr>
          <a:xfrm>
            <a:off x="7937500" y="2692400"/>
            <a:ext cx="3340100" cy="8509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69" name="Shape 7869"/>
          <p:cNvSpPr/>
          <p:nvPr/>
        </p:nvSpPr>
        <p:spPr>
          <a:xfrm>
            <a:off x="7988300" y="4216400"/>
            <a:ext cx="7620000" cy="21971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70" name="Shape 7870"/>
          <p:cNvSpPr/>
          <p:nvPr/>
        </p:nvSpPr>
        <p:spPr>
          <a:xfrm>
            <a:off x="6489700" y="65024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71" name="Shape 7871"/>
          <p:cNvSpPr/>
          <p:nvPr/>
        </p:nvSpPr>
        <p:spPr>
          <a:xfrm>
            <a:off x="9563100" y="68199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72" name="Shape 7872"/>
          <p:cNvSpPr/>
          <p:nvPr/>
        </p:nvSpPr>
        <p:spPr>
          <a:xfrm>
            <a:off x="7962900" y="7277100"/>
            <a:ext cx="5511800" cy="11176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6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76" name="Shape 7876"/>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 =&gt; 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877" name="Shape 7877"/>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878" name="Shape 7878"/>
          <p:cNvSpPr/>
          <p:nvPr>
            <p:ph type="body" idx="1"/>
          </p:nvPr>
        </p:nvSpPr>
        <p:spPr>
          <a:prstGeom prst="rect">
            <a:avLst/>
          </a:prstGeom>
        </p:spPr>
        <p:txBody>
          <a:bodyPr/>
          <a:lstStyle/>
          <a:p>
            <a:pPr lvl="0">
              <a:defRPr sz="1800"/>
            </a:pPr>
            <a:r>
              <a:rPr sz="4800"/>
              <a:t>Have a type</a:t>
            </a:r>
            <a:endParaRPr sz="4800"/>
          </a:p>
          <a:p>
            <a:pPr lvl="0">
              <a:defRPr sz="1800"/>
            </a:pPr>
            <a:r>
              <a:rPr sz="4800"/>
              <a:t>Have a </a:t>
            </a:r>
            <a:r>
              <a:rPr b="1" sz="4800"/>
              <a:t>name</a:t>
            </a:r>
          </a:p>
        </p:txBody>
      </p:sp>
      <p:sp>
        <p:nvSpPr>
          <p:cNvPr id="7879" name="Shape 78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7880" name="Shape 7880"/>
          <p:cNvSpPr/>
          <p:nvPr/>
        </p:nvSpPr>
        <p:spPr>
          <a:xfrm>
            <a:off x="7912100" y="3797300"/>
            <a:ext cx="17272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1" name="Shape 7881"/>
          <p:cNvSpPr/>
          <p:nvPr/>
        </p:nvSpPr>
        <p:spPr>
          <a:xfrm>
            <a:off x="79375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2" name="Shape 7882"/>
          <p:cNvSpPr/>
          <p:nvPr/>
        </p:nvSpPr>
        <p:spPr>
          <a:xfrm>
            <a:off x="7937500" y="2692400"/>
            <a:ext cx="3340100" cy="8509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3" name="Shape 7883"/>
          <p:cNvSpPr/>
          <p:nvPr/>
        </p:nvSpPr>
        <p:spPr>
          <a:xfrm>
            <a:off x="7988300" y="4216400"/>
            <a:ext cx="7620000" cy="21971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4" name="Shape 7884"/>
          <p:cNvSpPr/>
          <p:nvPr/>
        </p:nvSpPr>
        <p:spPr>
          <a:xfrm>
            <a:off x="6489700" y="65024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5" name="Shape 7885"/>
          <p:cNvSpPr/>
          <p:nvPr/>
        </p:nvSpPr>
        <p:spPr>
          <a:xfrm>
            <a:off x="7962900" y="68707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6" name="Shape 7886"/>
          <p:cNvSpPr/>
          <p:nvPr/>
        </p:nvSpPr>
        <p:spPr>
          <a:xfrm>
            <a:off x="7962900" y="7277100"/>
            <a:ext cx="5511800" cy="11176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7" name="Shape 7887"/>
          <p:cNvSpPr/>
          <p:nvPr/>
        </p:nvSpPr>
        <p:spPr>
          <a:xfrm>
            <a:off x="113919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8" name="Shape 7888"/>
          <p:cNvSpPr/>
          <p:nvPr/>
        </p:nvSpPr>
        <p:spPr>
          <a:xfrm>
            <a:off x="14795500" y="37973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89" name="Shape 7889"/>
          <p:cNvSpPr/>
          <p:nvPr/>
        </p:nvSpPr>
        <p:spPr>
          <a:xfrm>
            <a:off x="11264900" y="68707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6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893" name="Shape 7893"/>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 =&gt; 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894" name="Shape 7894"/>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895" name="Shape 7895"/>
          <p:cNvSpPr/>
          <p:nvPr>
            <p:ph type="body" idx="1"/>
          </p:nvPr>
        </p:nvSpPr>
        <p:spPr>
          <a:prstGeom prst="rect">
            <a:avLst/>
          </a:prstGeom>
        </p:spPr>
        <p:txBody>
          <a:bodyPr/>
          <a:lstStyle/>
          <a:p>
            <a:pPr lvl="0">
              <a:defRPr sz="1800"/>
            </a:pPr>
            <a:r>
              <a:rPr sz="4800"/>
              <a:t>Have a type</a:t>
            </a:r>
            <a:endParaRPr sz="4800"/>
          </a:p>
          <a:p>
            <a:pPr lvl="0">
              <a:defRPr sz="1800"/>
            </a:pPr>
            <a:r>
              <a:rPr sz="4800"/>
              <a:t>Have a name</a:t>
            </a:r>
            <a:endParaRPr sz="4800"/>
          </a:p>
          <a:p>
            <a:pPr lvl="0">
              <a:defRPr sz="1800"/>
            </a:pPr>
            <a:r>
              <a:rPr sz="4800"/>
              <a:t>Have </a:t>
            </a:r>
            <a:r>
              <a:rPr b="1" sz="4800"/>
              <a:t>parameters</a:t>
            </a:r>
          </a:p>
        </p:txBody>
      </p:sp>
      <p:sp>
        <p:nvSpPr>
          <p:cNvPr id="7896" name="Shape 78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7897" name="Shape 7897"/>
          <p:cNvSpPr/>
          <p:nvPr/>
        </p:nvSpPr>
        <p:spPr>
          <a:xfrm>
            <a:off x="7912100" y="3797300"/>
            <a:ext cx="6896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98" name="Shape 7898"/>
          <p:cNvSpPr/>
          <p:nvPr/>
        </p:nvSpPr>
        <p:spPr>
          <a:xfrm>
            <a:off x="79375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899" name="Shape 7899"/>
          <p:cNvSpPr/>
          <p:nvPr/>
        </p:nvSpPr>
        <p:spPr>
          <a:xfrm>
            <a:off x="7937500" y="2324100"/>
            <a:ext cx="3340100" cy="12192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0" name="Shape 7900"/>
          <p:cNvSpPr/>
          <p:nvPr/>
        </p:nvSpPr>
        <p:spPr>
          <a:xfrm>
            <a:off x="7988300" y="5600700"/>
            <a:ext cx="7620000" cy="8128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1" name="Shape 7901"/>
          <p:cNvSpPr/>
          <p:nvPr/>
        </p:nvSpPr>
        <p:spPr>
          <a:xfrm>
            <a:off x="6489700" y="65024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2" name="Shape 7902"/>
          <p:cNvSpPr/>
          <p:nvPr/>
        </p:nvSpPr>
        <p:spPr>
          <a:xfrm>
            <a:off x="7962900" y="6870700"/>
            <a:ext cx="3975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3" name="Shape 7903"/>
          <p:cNvSpPr/>
          <p:nvPr/>
        </p:nvSpPr>
        <p:spPr>
          <a:xfrm>
            <a:off x="7962900" y="7581900"/>
            <a:ext cx="5511800" cy="8128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4" name="Shape 7904"/>
          <p:cNvSpPr/>
          <p:nvPr/>
        </p:nvSpPr>
        <p:spPr>
          <a:xfrm>
            <a:off x="113919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5" name="Shape 7905"/>
          <p:cNvSpPr/>
          <p:nvPr/>
        </p:nvSpPr>
        <p:spPr>
          <a:xfrm>
            <a:off x="14795500" y="37973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06" name="Shape 7906"/>
          <p:cNvSpPr/>
          <p:nvPr/>
        </p:nvSpPr>
        <p:spPr>
          <a:xfrm>
            <a:off x="11150600" y="68707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66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10" name="Shape 7910"/>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 =&gt; 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911" name="Shape 7911"/>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912" name="Shape 7912"/>
          <p:cNvSpPr/>
          <p:nvPr>
            <p:ph type="body" idx="1"/>
          </p:nvPr>
        </p:nvSpPr>
        <p:spPr>
          <a:prstGeom prst="rect">
            <a:avLst/>
          </a:prstGeom>
        </p:spPr>
        <p:txBody>
          <a:bodyPr/>
          <a:lstStyle/>
          <a:p>
            <a:pPr lvl="0">
              <a:defRPr sz="1800"/>
            </a:pPr>
            <a:r>
              <a:rPr sz="4800"/>
              <a:t>Have a type</a:t>
            </a:r>
            <a:endParaRPr sz="4800"/>
          </a:p>
          <a:p>
            <a:pPr lvl="0">
              <a:defRPr sz="1800"/>
            </a:pPr>
            <a:r>
              <a:rPr sz="4800"/>
              <a:t>Have a name</a:t>
            </a:r>
            <a:endParaRPr sz="4800"/>
          </a:p>
          <a:p>
            <a:pPr lvl="0">
              <a:defRPr sz="1800"/>
            </a:pPr>
            <a:r>
              <a:rPr sz="4800"/>
              <a:t>Have parameters</a:t>
            </a:r>
            <a:endParaRPr b="1" sz="4800"/>
          </a:p>
          <a:p>
            <a:pPr lvl="0">
              <a:defRPr sz="1800"/>
            </a:pPr>
            <a:r>
              <a:rPr sz="4800"/>
              <a:t>Take </a:t>
            </a:r>
            <a:r>
              <a:rPr b="1" sz="4800"/>
              <a:t>action</a:t>
            </a:r>
            <a:r>
              <a:rPr sz="4800"/>
              <a:t> to put the resource into the desired state</a:t>
            </a:r>
          </a:p>
        </p:txBody>
      </p:sp>
      <p:sp>
        <p:nvSpPr>
          <p:cNvPr id="7913" name="Shape 79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7914" name="Shape 7914"/>
          <p:cNvSpPr/>
          <p:nvPr/>
        </p:nvSpPr>
        <p:spPr>
          <a:xfrm>
            <a:off x="7912100" y="3797300"/>
            <a:ext cx="6896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15" name="Shape 7915"/>
          <p:cNvSpPr/>
          <p:nvPr/>
        </p:nvSpPr>
        <p:spPr>
          <a:xfrm>
            <a:off x="79375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16" name="Shape 7916"/>
          <p:cNvSpPr/>
          <p:nvPr/>
        </p:nvSpPr>
        <p:spPr>
          <a:xfrm>
            <a:off x="7937500" y="2324100"/>
            <a:ext cx="3340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17" name="Shape 7917"/>
          <p:cNvSpPr/>
          <p:nvPr/>
        </p:nvSpPr>
        <p:spPr>
          <a:xfrm>
            <a:off x="7988300" y="4140200"/>
            <a:ext cx="7620000" cy="2273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18" name="Shape 7918"/>
          <p:cNvSpPr/>
          <p:nvPr/>
        </p:nvSpPr>
        <p:spPr>
          <a:xfrm>
            <a:off x="6489700" y="6502400"/>
            <a:ext cx="24257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19" name="Shape 7919"/>
          <p:cNvSpPr/>
          <p:nvPr/>
        </p:nvSpPr>
        <p:spPr>
          <a:xfrm>
            <a:off x="7962900" y="6870700"/>
            <a:ext cx="3975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0" name="Shape 7920"/>
          <p:cNvSpPr/>
          <p:nvPr/>
        </p:nvSpPr>
        <p:spPr>
          <a:xfrm>
            <a:off x="7962900" y="7277100"/>
            <a:ext cx="5511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1" name="Shape 7921"/>
          <p:cNvSpPr/>
          <p:nvPr/>
        </p:nvSpPr>
        <p:spPr>
          <a:xfrm>
            <a:off x="113919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2" name="Shape 7922"/>
          <p:cNvSpPr/>
          <p:nvPr/>
        </p:nvSpPr>
        <p:spPr>
          <a:xfrm>
            <a:off x="14795500" y="37973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3" name="Shape 7923"/>
          <p:cNvSpPr/>
          <p:nvPr/>
        </p:nvSpPr>
        <p:spPr>
          <a:xfrm>
            <a:off x="11150600" y="68707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4" name="Shape 7924"/>
          <p:cNvSpPr/>
          <p:nvPr/>
        </p:nvSpPr>
        <p:spPr>
          <a:xfrm>
            <a:off x="7937500" y="30607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25" name="Shape 7925"/>
          <p:cNvSpPr/>
          <p:nvPr/>
        </p:nvSpPr>
        <p:spPr>
          <a:xfrm>
            <a:off x="7937500" y="80264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9" name="Shape 232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Recipes</a:t>
            </a:r>
          </a:p>
        </p:txBody>
      </p:sp>
      <p:sp>
        <p:nvSpPr>
          <p:cNvPr id="2330" name="Shape 2330"/>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Configuration files that describe resources and their desired state</a:t>
            </a:r>
            <a:endParaRPr sz="4600"/>
          </a:p>
          <a:p>
            <a:pPr lvl="0" marL="944574" indent="-944574">
              <a:defRPr sz="1800"/>
            </a:pPr>
            <a:r>
              <a:rPr sz="4600"/>
              <a:t>Recipes can:</a:t>
            </a:r>
            <a:endParaRPr sz="4600"/>
          </a:p>
          <a:p>
            <a:pPr lvl="1" marL="1349614" indent="-944574">
              <a:defRPr sz="1800"/>
            </a:pPr>
            <a:r>
              <a:rPr sz="4600"/>
              <a:t>Install and configure software components</a:t>
            </a:r>
            <a:endParaRPr sz="4600"/>
          </a:p>
          <a:p>
            <a:pPr lvl="1" marL="1349614" indent="-944574">
              <a:defRPr sz="1800"/>
            </a:pPr>
            <a:r>
              <a:rPr sz="4600"/>
              <a:t>Manage files</a:t>
            </a:r>
            <a:endParaRPr sz="4600"/>
          </a:p>
          <a:p>
            <a:pPr lvl="1" marL="1349614" indent="-944574">
              <a:defRPr sz="1800"/>
            </a:pPr>
            <a:r>
              <a:rPr sz="4600"/>
              <a:t>Deploy applications</a:t>
            </a:r>
            <a:endParaRPr sz="4600"/>
          </a:p>
          <a:p>
            <a:pPr lvl="1" marL="1349614" indent="-944574">
              <a:defRPr sz="1800"/>
            </a:pPr>
            <a:r>
              <a:rPr sz="4600"/>
              <a:t>Execute other recipes</a:t>
            </a:r>
            <a:endParaRPr sz="4600"/>
          </a:p>
          <a:p>
            <a:pPr lvl="1" marL="1349614" indent="-944574">
              <a:defRPr sz="1800"/>
            </a:pPr>
            <a:r>
              <a:rPr sz="4600"/>
              <a:t>and more</a:t>
            </a:r>
          </a:p>
        </p:txBody>
      </p:sp>
    </p:spTree>
  </p:cSld>
  <p:clrMapOvr>
    <a:masterClrMapping/>
  </p:clrMapOvr>
  <p:transition spd="med" advClick="1"/>
</p:sld>
</file>

<file path=ppt/slides/slide6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929" name="Shape 7929"/>
          <p:cNvSpPr/>
          <p:nvPr/>
        </p:nvSpPr>
        <p:spPr>
          <a:xfrm>
            <a:off x="7772400" y="1974850"/>
            <a:ext cx="8102600" cy="6578600"/>
          </a:xfrm>
          <a:prstGeom prst="rect">
            <a:avLst/>
          </a:prstGeom>
          <a:solidFill>
            <a:srgbClr val="FFFFFF"/>
          </a:solidFill>
          <a:ln w="25400">
            <a:solidFill/>
            <a:custDash>
              <a:ds d="200000" sp="200000"/>
            </a:custDash>
            <a:miter lim="400000"/>
          </a:ln>
          <a:extLst>
            <a:ext uri="{C572A759-6A51-4108-AA02-DFA0A04FC94B}">
              <ma14:wrappingTextBoxFlag xmlns:ma14="http://schemas.microsoft.com/office/mac/drawingml/2011/main" val="1"/>
            </a:ext>
          </a:extLst>
        </p:spPr>
        <p:txBody>
          <a:bodyPr lIns="228600" tIns="228600" rIns="228600" bIns="228600" anchor="ctr">
            <a:spAutoFit/>
          </a:bodyPr>
          <a:lstStyle/>
          <a:p>
            <a:pPr lvl="0" defTabSz="457200">
              <a:defRPr sz="1800"/>
            </a:pPr>
            <a:r>
              <a:rPr sz="2500">
                <a:latin typeface="Courier"/>
                <a:ea typeface="Courier"/>
                <a:cs typeface="Courier"/>
                <a:sym typeface="Courier"/>
              </a:rPr>
              <a:t>package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22288F"/>
                </a:solidFill>
                <a:latin typeface="Courier"/>
                <a:ea typeface="Courier"/>
                <a:cs typeface="Courier"/>
                <a:sym typeface="Courier"/>
              </a:rPr>
              <a:t>:install</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template </a:t>
            </a:r>
            <a:r>
              <a:rPr sz="2500">
                <a:solidFill>
                  <a:srgbClr val="C8352B"/>
                </a:solidFill>
                <a:latin typeface="Courier"/>
                <a:ea typeface="Courier"/>
                <a:cs typeface="Courier"/>
                <a:sym typeface="Courier"/>
              </a:rPr>
              <a:t>"/etc/haproxy/haproxy.cfg"</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source </a:t>
            </a:r>
            <a:r>
              <a:rPr sz="2500">
                <a:solidFill>
                  <a:srgbClr val="C8352B"/>
                </a:solidFill>
                <a:latin typeface="Courier"/>
                <a:ea typeface="Courier"/>
                <a:cs typeface="Courier"/>
                <a:sym typeface="Courier"/>
              </a:rPr>
              <a:t>"haproxy.cfg.erb"</a:t>
            </a:r>
            <a:endParaRPr sz="2500">
              <a:latin typeface="Courier"/>
              <a:ea typeface="Courier"/>
              <a:cs typeface="Courier"/>
              <a:sym typeface="Courier"/>
            </a:endParaRPr>
          </a:p>
          <a:p>
            <a:pPr lvl="0" defTabSz="457200">
              <a:defRPr sz="1800"/>
            </a:pPr>
            <a:r>
              <a:rPr sz="2500">
                <a:latin typeface="Courier"/>
                <a:ea typeface="Courier"/>
                <a:cs typeface="Courier"/>
                <a:sym typeface="Courier"/>
              </a:rPr>
              <a:t>  owner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group </a:t>
            </a:r>
            <a:r>
              <a:rPr sz="2500">
                <a:solidFill>
                  <a:srgbClr val="C8352B"/>
                </a:solidFill>
                <a:latin typeface="Courier"/>
                <a:ea typeface="Courier"/>
                <a:cs typeface="Courier"/>
                <a:sym typeface="Courier"/>
              </a:rPr>
              <a:t>"root"</a:t>
            </a:r>
            <a:endParaRPr sz="2500">
              <a:latin typeface="Courier"/>
              <a:ea typeface="Courier"/>
              <a:cs typeface="Courier"/>
              <a:sym typeface="Courier"/>
            </a:endParaRPr>
          </a:p>
          <a:p>
            <a:pPr lvl="0" defTabSz="457200">
              <a:defRPr sz="1800"/>
            </a:pPr>
            <a:r>
              <a:rPr sz="2500">
                <a:latin typeface="Courier"/>
                <a:ea typeface="Courier"/>
                <a:cs typeface="Courier"/>
                <a:sym typeface="Courier"/>
              </a:rPr>
              <a:t>  mode </a:t>
            </a:r>
            <a:r>
              <a:rPr sz="2500">
                <a:solidFill>
                  <a:srgbClr val="C8352B"/>
                </a:solidFill>
                <a:latin typeface="Courier"/>
                <a:ea typeface="Courier"/>
                <a:cs typeface="Courier"/>
                <a:sym typeface="Courier"/>
              </a:rPr>
              <a:t>"0644"</a:t>
            </a:r>
            <a:endParaRPr sz="2500">
              <a:latin typeface="Courier"/>
              <a:ea typeface="Courier"/>
              <a:cs typeface="Courier"/>
              <a:sym typeface="Courier"/>
            </a:endParaRPr>
          </a:p>
          <a:p>
            <a:pPr lvl="0" defTabSz="457200">
              <a:defRPr sz="1800"/>
            </a:pPr>
            <a:r>
              <a:rPr sz="2500">
                <a:latin typeface="Courier"/>
                <a:ea typeface="Courier"/>
                <a:cs typeface="Courier"/>
                <a:sym typeface="Courier"/>
              </a:rPr>
              <a:t>  notifies </a:t>
            </a:r>
            <a:r>
              <a:rPr sz="2500">
                <a:solidFill>
                  <a:srgbClr val="22288F"/>
                </a:solidFill>
                <a:latin typeface="Courier"/>
                <a:ea typeface="Courier"/>
                <a:cs typeface="Courier"/>
                <a:sym typeface="Courier"/>
              </a:rPr>
              <a:t>:restart</a:t>
            </a:r>
            <a:r>
              <a:rPr sz="2500">
                <a:latin typeface="Courier"/>
                <a:ea typeface="Courier"/>
                <a:cs typeface="Courier"/>
                <a:sym typeface="Courier"/>
              </a:rPr>
              <a:t>, </a:t>
            </a:r>
            <a:r>
              <a:rPr sz="2500">
                <a:solidFill>
                  <a:srgbClr val="C8352B"/>
                </a:solidFill>
                <a:latin typeface="Courier"/>
                <a:ea typeface="Courier"/>
                <a:cs typeface="Courier"/>
                <a:sym typeface="Courier"/>
              </a:rPr>
              <a:t>"service[haproxy]"</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endParaRPr sz="2500">
              <a:latin typeface="Courier"/>
              <a:ea typeface="Courier"/>
              <a:cs typeface="Courier"/>
              <a:sym typeface="Courier"/>
            </a:endParaRPr>
          </a:p>
          <a:p>
            <a:pPr lvl="0" defTabSz="457200">
              <a:defRPr sz="1800"/>
            </a:pPr>
            <a:endParaRPr sz="2500">
              <a:latin typeface="Courier"/>
              <a:ea typeface="Courier"/>
              <a:cs typeface="Courier"/>
              <a:sym typeface="Courier"/>
            </a:endParaRPr>
          </a:p>
          <a:p>
            <a:pPr lvl="0" defTabSz="457200">
              <a:defRPr sz="1800"/>
            </a:pPr>
            <a:r>
              <a:rPr sz="2500">
                <a:latin typeface="Courier"/>
                <a:ea typeface="Courier"/>
                <a:cs typeface="Courier"/>
                <a:sym typeface="Courier"/>
              </a:rPr>
              <a:t>service </a:t>
            </a:r>
            <a:r>
              <a:rPr sz="2500">
                <a:solidFill>
                  <a:srgbClr val="C8352B"/>
                </a:solidFill>
                <a:latin typeface="Courier"/>
                <a:ea typeface="Courier"/>
                <a:cs typeface="Courier"/>
                <a:sym typeface="Courier"/>
              </a:rPr>
              <a:t>"haproxy"</a:t>
            </a:r>
            <a:r>
              <a:rPr sz="2500">
                <a:latin typeface="Courier"/>
                <a:ea typeface="Courier"/>
                <a:cs typeface="Courier"/>
                <a:sym typeface="Courier"/>
              </a:rPr>
              <a:t> </a:t>
            </a:r>
            <a:r>
              <a:rPr b="1" sz="2500">
                <a:solidFill>
                  <a:srgbClr val="008F00"/>
                </a:solidFill>
                <a:latin typeface="Courier"/>
                <a:ea typeface="Courier"/>
                <a:cs typeface="Courier"/>
                <a:sym typeface="Courier"/>
              </a:rPr>
              <a:t>do</a:t>
            </a:r>
            <a:endParaRPr sz="2500">
              <a:latin typeface="Courier"/>
              <a:ea typeface="Courier"/>
              <a:cs typeface="Courier"/>
              <a:sym typeface="Courier"/>
            </a:endParaRPr>
          </a:p>
          <a:p>
            <a:pPr lvl="0" defTabSz="457200">
              <a:defRPr sz="1800"/>
            </a:pPr>
            <a:r>
              <a:rPr sz="2500">
                <a:latin typeface="Courier"/>
                <a:ea typeface="Courier"/>
                <a:cs typeface="Courier"/>
                <a:sym typeface="Courier"/>
              </a:rPr>
              <a:t>  supports </a:t>
            </a:r>
            <a:r>
              <a:rPr sz="2500">
                <a:solidFill>
                  <a:srgbClr val="22288F"/>
                </a:solidFill>
                <a:latin typeface="Courier"/>
                <a:ea typeface="Courier"/>
                <a:cs typeface="Courier"/>
                <a:sym typeface="Courier"/>
              </a:rPr>
              <a:t>:restart =&gt; true</a:t>
            </a:r>
            <a:endParaRPr sz="2500">
              <a:latin typeface="Courier"/>
              <a:ea typeface="Courier"/>
              <a:cs typeface="Courier"/>
              <a:sym typeface="Courier"/>
            </a:endParaRPr>
          </a:p>
          <a:p>
            <a:pPr lvl="0" defTabSz="457200">
              <a:defRPr sz="1800"/>
            </a:pPr>
            <a:r>
              <a:rPr sz="2500">
                <a:latin typeface="Courier"/>
                <a:ea typeface="Courier"/>
                <a:cs typeface="Courier"/>
                <a:sym typeface="Courier"/>
              </a:rPr>
              <a:t>  action </a:t>
            </a:r>
            <a:r>
              <a:rPr sz="2500">
                <a:solidFill>
                  <a:srgbClr val="797979"/>
                </a:solidFill>
                <a:latin typeface="Courier"/>
                <a:ea typeface="Courier"/>
                <a:cs typeface="Courier"/>
                <a:sym typeface="Courier"/>
              </a:rPr>
              <a:t>[</a:t>
            </a:r>
            <a:r>
              <a:rPr sz="2500">
                <a:solidFill>
                  <a:srgbClr val="22288F"/>
                </a:solidFill>
                <a:latin typeface="Courier"/>
                <a:ea typeface="Courier"/>
                <a:cs typeface="Courier"/>
                <a:sym typeface="Courier"/>
              </a:rPr>
              <a:t>:enable</a:t>
            </a:r>
            <a:r>
              <a:rPr sz="2500">
                <a:latin typeface="Courier"/>
                <a:ea typeface="Courier"/>
                <a:cs typeface="Courier"/>
                <a:sym typeface="Courier"/>
              </a:rPr>
              <a:t>, </a:t>
            </a:r>
            <a:r>
              <a:rPr sz="2500">
                <a:solidFill>
                  <a:srgbClr val="22288F"/>
                </a:solidFill>
                <a:latin typeface="Courier"/>
                <a:ea typeface="Courier"/>
                <a:cs typeface="Courier"/>
                <a:sym typeface="Courier"/>
              </a:rPr>
              <a:t>:start</a:t>
            </a:r>
            <a:r>
              <a:rPr sz="2500">
                <a:solidFill>
                  <a:srgbClr val="797979"/>
                </a:solidFill>
                <a:latin typeface="Courier"/>
                <a:ea typeface="Courier"/>
                <a:cs typeface="Courier"/>
                <a:sym typeface="Courier"/>
              </a:rPr>
              <a:t>]</a:t>
            </a:r>
            <a:endParaRPr sz="2500">
              <a:latin typeface="Courier"/>
              <a:ea typeface="Courier"/>
              <a:cs typeface="Courier"/>
              <a:sym typeface="Courier"/>
            </a:endParaRPr>
          </a:p>
          <a:p>
            <a:pPr lvl="0" defTabSz="457200">
              <a:defRPr sz="1800"/>
            </a:pPr>
            <a:r>
              <a:rPr b="1" sz="2500">
                <a:solidFill>
                  <a:srgbClr val="008F00"/>
                </a:solidFill>
                <a:latin typeface="Courier"/>
                <a:ea typeface="Courier"/>
                <a:cs typeface="Courier"/>
                <a:sym typeface="Courier"/>
              </a:rPr>
              <a:t>end</a:t>
            </a:r>
          </a:p>
        </p:txBody>
      </p:sp>
      <p:sp>
        <p:nvSpPr>
          <p:cNvPr id="7930" name="Shape 7930"/>
          <p:cNvSpPr/>
          <p:nvPr>
            <p:ph type="title"/>
          </p:nvPr>
        </p:nvSpPr>
        <p:spPr>
          <a:prstGeom prst="rect">
            <a:avLst/>
          </a:prstGeom>
        </p:spPr>
        <p:txBody>
          <a:bodyPr/>
          <a:lstStyle/>
          <a:p>
            <a:pPr lvl="0">
              <a:defRPr sz="1800">
                <a:solidFill>
                  <a:srgbClr val="000000"/>
                </a:solidFill>
                <a:effectLst/>
              </a:defRPr>
            </a:pPr>
            <a:r>
              <a:rPr sz="7200">
                <a:solidFill>
                  <a:srgbClr val="FFFFFF"/>
                </a:solidFill>
                <a:effectLst>
                  <a:outerShdw sx="100000" sy="100000" kx="0" ky="0" algn="b" rotWithShape="0" blurRad="50800" dist="25400" dir="2700000">
                    <a:srgbClr val="000000">
                      <a:alpha val="75000"/>
                    </a:srgbClr>
                  </a:outerShdw>
                </a:effectLst>
              </a:rPr>
              <a:t>Chef Resources</a:t>
            </a:r>
          </a:p>
        </p:txBody>
      </p:sp>
      <p:sp>
        <p:nvSpPr>
          <p:cNvPr id="7931" name="Shape 7931"/>
          <p:cNvSpPr/>
          <p:nvPr>
            <p:ph type="body" idx="1"/>
          </p:nvPr>
        </p:nvSpPr>
        <p:spPr>
          <a:prstGeom prst="rect">
            <a:avLst/>
          </a:prstGeom>
        </p:spPr>
        <p:txBody>
          <a:bodyPr/>
          <a:lstStyle/>
          <a:p>
            <a:pPr lvl="0" marL="365759" indent="-365759" defTabSz="536447">
              <a:spcBef>
                <a:spcPts val="1100"/>
              </a:spcBef>
              <a:defRPr sz="1800"/>
            </a:pPr>
            <a:r>
              <a:rPr sz="4608"/>
              <a:t>Have a type</a:t>
            </a:r>
            <a:endParaRPr sz="4608"/>
          </a:p>
          <a:p>
            <a:pPr lvl="0" marL="365759" indent="-365759" defTabSz="536447">
              <a:spcBef>
                <a:spcPts val="1100"/>
              </a:spcBef>
              <a:defRPr sz="1800"/>
            </a:pPr>
            <a:r>
              <a:rPr sz="4608"/>
              <a:t>Have a name</a:t>
            </a:r>
            <a:endParaRPr sz="4608"/>
          </a:p>
          <a:p>
            <a:pPr lvl="0" marL="365759" indent="-365759" defTabSz="536447">
              <a:spcBef>
                <a:spcPts val="1100"/>
              </a:spcBef>
              <a:defRPr sz="1800"/>
            </a:pPr>
            <a:r>
              <a:rPr sz="4608"/>
              <a:t>Have parameters</a:t>
            </a:r>
            <a:endParaRPr b="1" sz="4608"/>
          </a:p>
          <a:p>
            <a:pPr lvl="0" marL="365759" indent="-365759" defTabSz="536447">
              <a:spcBef>
                <a:spcPts val="1100"/>
              </a:spcBef>
              <a:defRPr sz="1800"/>
            </a:pPr>
            <a:r>
              <a:rPr sz="4608"/>
              <a:t>Take action to put the resource into the desired state</a:t>
            </a:r>
            <a:endParaRPr sz="4608"/>
          </a:p>
          <a:p>
            <a:pPr lvl="0" marL="365759" indent="-365759" defTabSz="536447">
              <a:spcBef>
                <a:spcPts val="1100"/>
              </a:spcBef>
              <a:defRPr sz="1800"/>
            </a:pPr>
            <a:r>
              <a:rPr sz="4608"/>
              <a:t>Can send </a:t>
            </a:r>
            <a:r>
              <a:rPr b="1" sz="4608"/>
              <a:t>notifications</a:t>
            </a:r>
            <a:r>
              <a:rPr sz="4608"/>
              <a:t> to other resources</a:t>
            </a:r>
          </a:p>
        </p:txBody>
      </p:sp>
      <p:sp>
        <p:nvSpPr>
          <p:cNvPr id="7932" name="Shape 79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7933" name="Shape 7933"/>
          <p:cNvSpPr/>
          <p:nvPr/>
        </p:nvSpPr>
        <p:spPr>
          <a:xfrm>
            <a:off x="7912100" y="3797300"/>
            <a:ext cx="6896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4" name="Shape 7934"/>
          <p:cNvSpPr/>
          <p:nvPr/>
        </p:nvSpPr>
        <p:spPr>
          <a:xfrm>
            <a:off x="79375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5" name="Shape 7935"/>
          <p:cNvSpPr/>
          <p:nvPr/>
        </p:nvSpPr>
        <p:spPr>
          <a:xfrm>
            <a:off x="7937500" y="2324100"/>
            <a:ext cx="3340100" cy="8382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6" name="Shape 7936"/>
          <p:cNvSpPr/>
          <p:nvPr/>
        </p:nvSpPr>
        <p:spPr>
          <a:xfrm>
            <a:off x="7988300" y="4140200"/>
            <a:ext cx="7620000" cy="15494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7" name="Shape 7937"/>
          <p:cNvSpPr/>
          <p:nvPr/>
        </p:nvSpPr>
        <p:spPr>
          <a:xfrm>
            <a:off x="7962900" y="6870700"/>
            <a:ext cx="39751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8" name="Shape 7938"/>
          <p:cNvSpPr/>
          <p:nvPr/>
        </p:nvSpPr>
        <p:spPr>
          <a:xfrm>
            <a:off x="7962900" y="7277100"/>
            <a:ext cx="5511800" cy="8382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39" name="Shape 7939"/>
          <p:cNvSpPr/>
          <p:nvPr/>
        </p:nvSpPr>
        <p:spPr>
          <a:xfrm>
            <a:off x="11391900" y="22733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40" name="Shape 7940"/>
          <p:cNvSpPr/>
          <p:nvPr/>
        </p:nvSpPr>
        <p:spPr>
          <a:xfrm>
            <a:off x="14795500" y="37973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41" name="Shape 7941"/>
          <p:cNvSpPr/>
          <p:nvPr/>
        </p:nvSpPr>
        <p:spPr>
          <a:xfrm>
            <a:off x="11150600" y="6870700"/>
            <a:ext cx="6858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42" name="Shape 7942"/>
          <p:cNvSpPr/>
          <p:nvPr/>
        </p:nvSpPr>
        <p:spPr>
          <a:xfrm>
            <a:off x="7937500" y="30607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43" name="Shape 7943"/>
          <p:cNvSpPr/>
          <p:nvPr/>
        </p:nvSpPr>
        <p:spPr>
          <a:xfrm>
            <a:off x="7937500" y="80264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944" name="Shape 7944"/>
          <p:cNvSpPr/>
          <p:nvPr/>
        </p:nvSpPr>
        <p:spPr>
          <a:xfrm>
            <a:off x="7937500" y="6057900"/>
            <a:ext cx="1524000" cy="368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67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7948" name="Group 7948"/>
          <p:cNvGrpSpPr/>
          <p:nvPr/>
        </p:nvGrpSpPr>
        <p:grpSpPr>
          <a:xfrm>
            <a:off x="5143500" y="322576"/>
            <a:ext cx="1388469" cy="1539248"/>
            <a:chOff x="-50799" y="-134623"/>
            <a:chExt cx="1388468" cy="1539247"/>
          </a:xfrm>
        </p:grpSpPr>
        <p:sp>
          <p:nvSpPr>
            <p:cNvPr id="7947" name="Shape 794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46" name=""/>
            <p:cNvPicPr/>
            <p:nvPr/>
          </p:nvPicPr>
          <p:blipFill>
            <a:blip r:embed="rId3">
              <a:extLst/>
            </a:blip>
            <a:stretch>
              <a:fillRect/>
            </a:stretch>
          </p:blipFill>
          <p:spPr>
            <a:xfrm>
              <a:off x="-50800" y="-134624"/>
              <a:ext cx="1388469" cy="1539248"/>
            </a:xfrm>
            <a:prstGeom prst="rect">
              <a:avLst/>
            </a:prstGeom>
            <a:effectLst/>
          </p:spPr>
        </p:pic>
      </p:grpSp>
      <p:grpSp>
        <p:nvGrpSpPr>
          <p:cNvPr id="7951" name="Group 7951"/>
          <p:cNvGrpSpPr/>
          <p:nvPr/>
        </p:nvGrpSpPr>
        <p:grpSpPr>
          <a:xfrm>
            <a:off x="6565900" y="406400"/>
            <a:ext cx="3124200" cy="1371600"/>
            <a:chOff x="-50800" y="-50800"/>
            <a:chExt cx="3124200" cy="1371600"/>
          </a:xfrm>
        </p:grpSpPr>
        <p:sp>
          <p:nvSpPr>
            <p:cNvPr id="7950" name="Shape 7950"/>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build node</a:t>
              </a:r>
            </a:p>
          </p:txBody>
        </p:sp>
        <p:pic>
          <p:nvPicPr>
            <p:cNvPr id="7949" name=""/>
            <p:cNvPicPr/>
            <p:nvPr/>
          </p:nvPicPr>
          <p:blipFill>
            <a:blip r:embed="rId4">
              <a:extLst/>
            </a:blip>
            <a:stretch>
              <a:fillRect/>
            </a:stretch>
          </p:blipFill>
          <p:spPr>
            <a:xfrm>
              <a:off x="-50800" y="-50800"/>
              <a:ext cx="3124200" cy="1371600"/>
            </a:xfrm>
            <a:prstGeom prst="rect">
              <a:avLst/>
            </a:prstGeom>
            <a:effectLst/>
          </p:spPr>
        </p:pic>
      </p:grpSp>
      <p:grpSp>
        <p:nvGrpSpPr>
          <p:cNvPr id="7954" name="Group 7954"/>
          <p:cNvGrpSpPr/>
          <p:nvPr/>
        </p:nvGrpSpPr>
        <p:grpSpPr>
          <a:xfrm>
            <a:off x="11150600" y="406400"/>
            <a:ext cx="3124200" cy="1371600"/>
            <a:chOff x="-50800" y="-50800"/>
            <a:chExt cx="3124200" cy="1371600"/>
          </a:xfrm>
        </p:grpSpPr>
        <p:sp>
          <p:nvSpPr>
            <p:cNvPr id="7953" name="Shape 7953"/>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authenticate</a:t>
              </a:r>
            </a:p>
          </p:txBody>
        </p:sp>
        <p:pic>
          <p:nvPicPr>
            <p:cNvPr id="7952" name=""/>
            <p:cNvPicPr/>
            <p:nvPr/>
          </p:nvPicPr>
          <p:blipFill>
            <a:blip r:embed="rId5">
              <a:extLst/>
            </a:blip>
            <a:stretch>
              <a:fillRect/>
            </a:stretch>
          </p:blipFill>
          <p:spPr>
            <a:xfrm>
              <a:off x="-50800" y="-50800"/>
              <a:ext cx="3124200" cy="1371600"/>
            </a:xfrm>
            <a:prstGeom prst="rect">
              <a:avLst/>
            </a:prstGeom>
            <a:effectLst/>
          </p:spPr>
        </p:pic>
      </p:grpSp>
      <p:grpSp>
        <p:nvGrpSpPr>
          <p:cNvPr id="7957" name="Group 7957"/>
          <p:cNvGrpSpPr/>
          <p:nvPr/>
        </p:nvGrpSpPr>
        <p:grpSpPr>
          <a:xfrm>
            <a:off x="11150600" y="3213100"/>
            <a:ext cx="3124200" cy="1473200"/>
            <a:chOff x="-50800" y="-50800"/>
            <a:chExt cx="3124200" cy="1473200"/>
          </a:xfrm>
        </p:grpSpPr>
        <p:sp>
          <p:nvSpPr>
            <p:cNvPr id="7956" name="Shape 7956"/>
            <p:cNvSpPr/>
            <p:nvPr/>
          </p:nvSpPr>
          <p:spPr>
            <a:xfrm>
              <a:off x="0" y="0"/>
              <a:ext cx="3022600" cy="13716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sync cookbooks</a:t>
              </a:r>
            </a:p>
          </p:txBody>
        </p:sp>
        <p:pic>
          <p:nvPicPr>
            <p:cNvPr id="7955" name=""/>
            <p:cNvPicPr/>
            <p:nvPr/>
          </p:nvPicPr>
          <p:blipFill>
            <a:blip r:embed="rId6">
              <a:extLst/>
            </a:blip>
            <a:stretch>
              <a:fillRect/>
            </a:stretch>
          </p:blipFill>
          <p:spPr>
            <a:xfrm>
              <a:off x="-50800" y="-50800"/>
              <a:ext cx="3124200" cy="1473200"/>
            </a:xfrm>
            <a:prstGeom prst="rect">
              <a:avLst/>
            </a:prstGeom>
            <a:effectLst/>
          </p:spPr>
        </p:pic>
      </p:grpSp>
      <p:grpSp>
        <p:nvGrpSpPr>
          <p:cNvPr id="7960" name="Group 7960"/>
          <p:cNvGrpSpPr/>
          <p:nvPr/>
        </p:nvGrpSpPr>
        <p:grpSpPr>
          <a:xfrm>
            <a:off x="6565900" y="3213100"/>
            <a:ext cx="3124200" cy="1460500"/>
            <a:chOff x="-50800" y="-50800"/>
            <a:chExt cx="3124200" cy="1460500"/>
          </a:xfrm>
        </p:grpSpPr>
        <p:sp>
          <p:nvSpPr>
            <p:cNvPr id="7959" name="Shape 7959"/>
            <p:cNvSpPr/>
            <p:nvPr/>
          </p:nvSpPr>
          <p:spPr>
            <a:xfrm>
              <a:off x="0" y="0"/>
              <a:ext cx="3022600" cy="13589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load cookbooks</a:t>
              </a:r>
            </a:p>
          </p:txBody>
        </p:sp>
        <p:pic>
          <p:nvPicPr>
            <p:cNvPr id="7958" name=""/>
            <p:cNvPicPr/>
            <p:nvPr/>
          </p:nvPicPr>
          <p:blipFill>
            <a:blip r:embed="rId7">
              <a:extLst/>
            </a:blip>
            <a:stretch>
              <a:fillRect/>
            </a:stretch>
          </p:blipFill>
          <p:spPr>
            <a:xfrm>
              <a:off x="-50800" y="-50800"/>
              <a:ext cx="3124200" cy="1460500"/>
            </a:xfrm>
            <a:prstGeom prst="rect">
              <a:avLst/>
            </a:prstGeom>
            <a:effectLst/>
          </p:spPr>
        </p:pic>
      </p:grpSp>
      <p:grpSp>
        <p:nvGrpSpPr>
          <p:cNvPr id="7963" name="Group 7963"/>
          <p:cNvGrpSpPr/>
          <p:nvPr/>
        </p:nvGrpSpPr>
        <p:grpSpPr>
          <a:xfrm>
            <a:off x="1981200" y="3213100"/>
            <a:ext cx="3124200" cy="1371600"/>
            <a:chOff x="-50800" y="-50800"/>
            <a:chExt cx="3124200" cy="1371600"/>
          </a:xfrm>
        </p:grpSpPr>
        <p:sp>
          <p:nvSpPr>
            <p:cNvPr id="7962" name="Shape 7962"/>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converge</a:t>
              </a:r>
            </a:p>
          </p:txBody>
        </p:sp>
        <p:pic>
          <p:nvPicPr>
            <p:cNvPr id="7961" name=""/>
            <p:cNvPicPr/>
            <p:nvPr/>
          </p:nvPicPr>
          <p:blipFill>
            <a:blip r:embed="rId8">
              <a:extLst/>
            </a:blip>
            <a:stretch>
              <a:fillRect/>
            </a:stretch>
          </p:blipFill>
          <p:spPr>
            <a:xfrm>
              <a:off x="-50800" y="-50800"/>
              <a:ext cx="3124200" cy="1371600"/>
            </a:xfrm>
            <a:prstGeom prst="rect">
              <a:avLst/>
            </a:prstGeom>
            <a:effectLst/>
          </p:spPr>
        </p:pic>
      </p:grpSp>
      <p:grpSp>
        <p:nvGrpSpPr>
          <p:cNvPr id="7966" name="Group 7966"/>
          <p:cNvGrpSpPr/>
          <p:nvPr/>
        </p:nvGrpSpPr>
        <p:grpSpPr>
          <a:xfrm>
            <a:off x="6565900" y="5803900"/>
            <a:ext cx="3124200" cy="1371600"/>
            <a:chOff x="-50800" y="-50800"/>
            <a:chExt cx="3124200" cy="1371600"/>
          </a:xfrm>
        </p:grpSpPr>
        <p:sp>
          <p:nvSpPr>
            <p:cNvPr id="7965" name="Shape 7965"/>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node.save</a:t>
              </a:r>
            </a:p>
          </p:txBody>
        </p:sp>
        <p:pic>
          <p:nvPicPr>
            <p:cNvPr id="7964" name=""/>
            <p:cNvPicPr/>
            <p:nvPr/>
          </p:nvPicPr>
          <p:blipFill>
            <a:blip r:embed="rId9">
              <a:extLst/>
            </a:blip>
            <a:stretch>
              <a:fillRect/>
            </a:stretch>
          </p:blipFill>
          <p:spPr>
            <a:xfrm>
              <a:off x="-50800" y="-50800"/>
              <a:ext cx="3124200" cy="1371600"/>
            </a:xfrm>
            <a:prstGeom prst="rect">
              <a:avLst/>
            </a:prstGeom>
            <a:effectLst/>
          </p:spPr>
        </p:pic>
      </p:grpSp>
      <p:grpSp>
        <p:nvGrpSpPr>
          <p:cNvPr id="7969" name="Group 7969"/>
          <p:cNvGrpSpPr/>
          <p:nvPr/>
        </p:nvGrpSpPr>
        <p:grpSpPr>
          <a:xfrm>
            <a:off x="11150600" y="6235700"/>
            <a:ext cx="3124200" cy="2209800"/>
            <a:chOff x="-50800" y="-50800"/>
            <a:chExt cx="3124200" cy="2209800"/>
          </a:xfrm>
        </p:grpSpPr>
        <p:sp>
          <p:nvSpPr>
            <p:cNvPr id="7968" name="Shape 7968"/>
            <p:cNvSpPr/>
            <p:nvPr/>
          </p:nvSpPr>
          <p:spPr>
            <a:xfrm>
              <a:off x="0" y="0"/>
              <a:ext cx="3022600" cy="21082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notification</a:t>
              </a:r>
              <a:endPar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endParaRPr>
            </a:p>
            <a:p>
              <a:pPr lvl="0" algn="ctr" defTabSz="558800">
                <a:defRPr sz="1800"/>
              </a:pPr>
              <a:r>
                <a: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rPr>
                <a:t>handlers</a:t>
              </a:r>
            </a:p>
          </p:txBody>
        </p:sp>
        <p:pic>
          <p:nvPicPr>
            <p:cNvPr id="7967" name=""/>
            <p:cNvPicPr/>
            <p:nvPr/>
          </p:nvPicPr>
          <p:blipFill>
            <a:blip r:embed="rId10">
              <a:extLst/>
            </a:blip>
            <a:stretch>
              <a:fillRect/>
            </a:stretch>
          </p:blipFill>
          <p:spPr>
            <a:xfrm>
              <a:off x="-50800" y="-50800"/>
              <a:ext cx="3124200" cy="2209800"/>
            </a:xfrm>
            <a:prstGeom prst="rect">
              <a:avLst/>
            </a:prstGeom>
            <a:effectLst/>
          </p:spPr>
        </p:pic>
      </p:grpSp>
      <p:grpSp>
        <p:nvGrpSpPr>
          <p:cNvPr id="7972" name="Group 7972"/>
          <p:cNvGrpSpPr/>
          <p:nvPr/>
        </p:nvGrpSpPr>
        <p:grpSpPr>
          <a:xfrm>
            <a:off x="9728200" y="322576"/>
            <a:ext cx="1388469" cy="1539248"/>
            <a:chOff x="-50799" y="-134623"/>
            <a:chExt cx="1388468" cy="1539247"/>
          </a:xfrm>
        </p:grpSpPr>
        <p:sp>
          <p:nvSpPr>
            <p:cNvPr id="7971" name="Shape 7971"/>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70" name=""/>
            <p:cNvPicPr/>
            <p:nvPr/>
          </p:nvPicPr>
          <p:blipFill>
            <a:blip r:embed="rId11">
              <a:extLst/>
            </a:blip>
            <a:stretch>
              <a:fillRect/>
            </a:stretch>
          </p:blipFill>
          <p:spPr>
            <a:xfrm>
              <a:off x="-50800" y="-134624"/>
              <a:ext cx="1388469" cy="1539248"/>
            </a:xfrm>
            <a:prstGeom prst="rect">
              <a:avLst/>
            </a:prstGeom>
            <a:effectLst/>
          </p:spPr>
        </p:pic>
      </p:grpSp>
      <p:grpSp>
        <p:nvGrpSpPr>
          <p:cNvPr id="7975" name="Group 7975"/>
          <p:cNvGrpSpPr/>
          <p:nvPr/>
        </p:nvGrpSpPr>
        <p:grpSpPr>
          <a:xfrm>
            <a:off x="6565900" y="7493000"/>
            <a:ext cx="3124200" cy="1371600"/>
            <a:chOff x="-50800" y="-50800"/>
            <a:chExt cx="3124200" cy="1371600"/>
          </a:xfrm>
        </p:grpSpPr>
        <p:sp>
          <p:nvSpPr>
            <p:cNvPr id="7974" name="Shape 7974"/>
            <p:cNvSpPr/>
            <p:nvPr/>
          </p:nvSpPr>
          <p:spPr>
            <a:xfrm>
              <a:off x="0" y="0"/>
              <a:ext cx="3022600" cy="1270000"/>
            </a:xfrm>
            <a:prstGeom prst="rect">
              <a:avLst/>
            </a:pr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exception</a:t>
              </a:r>
            </a:p>
          </p:txBody>
        </p:sp>
        <p:pic>
          <p:nvPicPr>
            <p:cNvPr id="7973" name=""/>
            <p:cNvPicPr/>
            <p:nvPr/>
          </p:nvPicPr>
          <p:blipFill>
            <a:blip r:embed="rId12">
              <a:extLst/>
            </a:blip>
            <a:stretch>
              <a:fillRect/>
            </a:stretch>
          </p:blipFill>
          <p:spPr>
            <a:xfrm>
              <a:off x="-50800" y="-50800"/>
              <a:ext cx="3124200" cy="1371600"/>
            </a:xfrm>
            <a:prstGeom prst="rect">
              <a:avLst/>
            </a:prstGeom>
            <a:effectLst/>
          </p:spPr>
        </p:pic>
      </p:grpSp>
      <p:grpSp>
        <p:nvGrpSpPr>
          <p:cNvPr id="7978" name="Group 7978"/>
          <p:cNvGrpSpPr/>
          <p:nvPr/>
        </p:nvGrpSpPr>
        <p:grpSpPr>
          <a:xfrm rot="5400000">
            <a:off x="12018465" y="1728010"/>
            <a:ext cx="1388470" cy="1539249"/>
            <a:chOff x="-50799" y="-134623"/>
            <a:chExt cx="1388468" cy="1539247"/>
          </a:xfrm>
        </p:grpSpPr>
        <p:sp>
          <p:nvSpPr>
            <p:cNvPr id="7977" name="Shape 797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76" name=""/>
            <p:cNvPicPr/>
            <p:nvPr/>
          </p:nvPicPr>
          <p:blipFill>
            <a:blip r:embed="rId13">
              <a:extLst/>
            </a:blip>
            <a:stretch>
              <a:fillRect/>
            </a:stretch>
          </p:blipFill>
          <p:spPr>
            <a:xfrm>
              <a:off x="-50800" y="-134624"/>
              <a:ext cx="1388469" cy="1539248"/>
            </a:xfrm>
            <a:prstGeom prst="rect">
              <a:avLst/>
            </a:prstGeom>
            <a:effectLst/>
          </p:spPr>
        </p:pic>
      </p:grpSp>
      <p:grpSp>
        <p:nvGrpSpPr>
          <p:cNvPr id="7981" name="Group 7981"/>
          <p:cNvGrpSpPr/>
          <p:nvPr/>
        </p:nvGrpSpPr>
        <p:grpSpPr>
          <a:xfrm flipH="1">
            <a:off x="9711331" y="3129276"/>
            <a:ext cx="1388469" cy="1539248"/>
            <a:chOff x="-50799" y="-134623"/>
            <a:chExt cx="1388468" cy="1539247"/>
          </a:xfrm>
        </p:grpSpPr>
        <p:sp>
          <p:nvSpPr>
            <p:cNvPr id="7980" name="Shape 7980"/>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79" name=""/>
            <p:cNvPicPr/>
            <p:nvPr/>
          </p:nvPicPr>
          <p:blipFill>
            <a:blip r:embed="rId14">
              <a:extLst/>
            </a:blip>
            <a:stretch>
              <a:fillRect/>
            </a:stretch>
          </p:blipFill>
          <p:spPr>
            <a:xfrm>
              <a:off x="-50800" y="-134624"/>
              <a:ext cx="1388469" cy="1539248"/>
            </a:xfrm>
            <a:prstGeom prst="rect">
              <a:avLst/>
            </a:prstGeom>
            <a:effectLst/>
          </p:spPr>
        </p:pic>
      </p:grpSp>
      <p:grpSp>
        <p:nvGrpSpPr>
          <p:cNvPr id="7984" name="Group 7984"/>
          <p:cNvGrpSpPr/>
          <p:nvPr/>
        </p:nvGrpSpPr>
        <p:grpSpPr>
          <a:xfrm flipH="1">
            <a:off x="5139331" y="3129276"/>
            <a:ext cx="1388469" cy="1539248"/>
            <a:chOff x="-50799" y="-134623"/>
            <a:chExt cx="1388468" cy="1539247"/>
          </a:xfrm>
        </p:grpSpPr>
        <p:sp>
          <p:nvSpPr>
            <p:cNvPr id="7983" name="Shape 7983"/>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82" name=""/>
            <p:cNvPicPr/>
            <p:nvPr/>
          </p:nvPicPr>
          <p:blipFill>
            <a:blip r:embed="rId15">
              <a:extLst/>
            </a:blip>
            <a:stretch>
              <a:fillRect/>
            </a:stretch>
          </p:blipFill>
          <p:spPr>
            <a:xfrm>
              <a:off x="-50800" y="-134624"/>
              <a:ext cx="1388469" cy="1539248"/>
            </a:xfrm>
            <a:prstGeom prst="rect">
              <a:avLst/>
            </a:prstGeom>
            <a:effectLst/>
          </p:spPr>
        </p:pic>
      </p:grpSp>
      <p:grpSp>
        <p:nvGrpSpPr>
          <p:cNvPr id="7987" name="Group 7987"/>
          <p:cNvGrpSpPr/>
          <p:nvPr/>
        </p:nvGrpSpPr>
        <p:grpSpPr>
          <a:xfrm rot="5400000">
            <a:off x="2849065" y="4547410"/>
            <a:ext cx="1388470" cy="1539249"/>
            <a:chOff x="-50799" y="-134623"/>
            <a:chExt cx="1388468" cy="1539247"/>
          </a:xfrm>
        </p:grpSpPr>
        <p:sp>
          <p:nvSpPr>
            <p:cNvPr id="7986" name="Shape 7986"/>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85" name=""/>
            <p:cNvPicPr/>
            <p:nvPr/>
          </p:nvPicPr>
          <p:blipFill>
            <a:blip r:embed="rId16">
              <a:extLst/>
            </a:blip>
            <a:stretch>
              <a:fillRect/>
            </a:stretch>
          </p:blipFill>
          <p:spPr>
            <a:xfrm>
              <a:off x="-50800" y="-134624"/>
              <a:ext cx="1388469" cy="1539248"/>
            </a:xfrm>
            <a:prstGeom prst="rect">
              <a:avLst/>
            </a:prstGeom>
            <a:effectLst/>
          </p:spPr>
        </p:pic>
      </p:grpSp>
      <p:sp>
        <p:nvSpPr>
          <p:cNvPr id="7988" name="Shape 7988"/>
          <p:cNvSpPr/>
          <p:nvPr/>
        </p:nvSpPr>
        <p:spPr>
          <a:xfrm>
            <a:off x="5138496" y="6209639"/>
            <a:ext cx="72857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Yes</a:t>
            </a:r>
          </a:p>
        </p:txBody>
      </p:sp>
      <p:sp>
        <p:nvSpPr>
          <p:cNvPr id="7989" name="Shape 7989"/>
          <p:cNvSpPr/>
          <p:nvPr/>
        </p:nvSpPr>
        <p:spPr>
          <a:xfrm>
            <a:off x="5185858" y="7898739"/>
            <a:ext cx="615595" cy="5474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558800">
              <a:defRPr sz="3200">
                <a:latin typeface="Helvetica Neue"/>
                <a:ea typeface="Helvetica Neue"/>
                <a:cs typeface="Helvetica Neue"/>
                <a:sym typeface="Helvetica Neue"/>
              </a:defRPr>
            </a:lvl1pPr>
          </a:lstStyle>
          <a:p>
            <a:pPr lvl="0">
              <a:defRPr sz="1800"/>
            </a:pPr>
            <a:r>
              <a:rPr sz="3200"/>
              <a:t>No</a:t>
            </a:r>
          </a:p>
        </p:txBody>
      </p:sp>
      <p:grpSp>
        <p:nvGrpSpPr>
          <p:cNvPr id="7992" name="Group 7992"/>
          <p:cNvGrpSpPr/>
          <p:nvPr/>
        </p:nvGrpSpPr>
        <p:grpSpPr>
          <a:xfrm>
            <a:off x="1968500" y="406400"/>
            <a:ext cx="3124200" cy="1371601"/>
            <a:chOff x="-50800" y="-50799"/>
            <a:chExt cx="3124200" cy="1371600"/>
          </a:xfrm>
        </p:grpSpPr>
        <p:sp>
          <p:nvSpPr>
            <p:cNvPr id="7991" name="Shape 7991"/>
            <p:cNvSpPr/>
            <p:nvPr/>
          </p:nvSpPr>
          <p:spPr>
            <a:xfrm>
              <a:off x="0" y="0"/>
              <a:ext cx="3022600" cy="1270000"/>
            </a:xfrm>
            <a:prstGeom prst="roundRect">
              <a:avLst>
                <a:gd name="adj" fmla="val 15000"/>
              </a:avLst>
            </a:prstGeom>
            <a:solidFill>
              <a:srgbClr val="F2F1F0"/>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chef-client</a:t>
              </a:r>
            </a:p>
          </p:txBody>
        </p:sp>
        <p:pic>
          <p:nvPicPr>
            <p:cNvPr id="7990" name=""/>
            <p:cNvPicPr/>
            <p:nvPr/>
          </p:nvPicPr>
          <p:blipFill>
            <a:blip r:embed="rId17">
              <a:extLst/>
            </a:blip>
            <a:stretch>
              <a:fillRect/>
            </a:stretch>
          </p:blipFill>
          <p:spPr>
            <a:xfrm>
              <a:off x="-50800" y="-50800"/>
              <a:ext cx="3124200" cy="1371601"/>
            </a:xfrm>
            <a:prstGeom prst="rect">
              <a:avLst/>
            </a:prstGeom>
            <a:effectLst/>
          </p:spPr>
        </p:pic>
      </p:grpSp>
      <p:grpSp>
        <p:nvGrpSpPr>
          <p:cNvPr id="7995" name="Group 7995"/>
          <p:cNvGrpSpPr/>
          <p:nvPr/>
        </p:nvGrpSpPr>
        <p:grpSpPr>
          <a:xfrm>
            <a:off x="1676101" y="6046898"/>
            <a:ext cx="3734398" cy="2587404"/>
            <a:chOff x="-89198" y="-61801"/>
            <a:chExt cx="3734397" cy="2587403"/>
          </a:xfrm>
        </p:grpSpPr>
        <p:sp>
          <p:nvSpPr>
            <p:cNvPr id="7994" name="Shape 7994"/>
            <p:cNvSpPr/>
            <p:nvPr/>
          </p:nvSpPr>
          <p:spPr>
            <a:xfrm>
              <a:off x="0" y="0"/>
              <a:ext cx="3556000" cy="2463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solidFill>
              <a:srgbClr val="EFEDDE"/>
            </a:solidFill>
            <a:ln>
              <a:noFill/>
            </a:ln>
            <a:effectLst/>
            <a:extLst>
              <a:ext uri="{C572A759-6A51-4108-AA02-DFA0A04FC94B}">
                <ma14:wrappingTextBoxFlag xmlns:ma14="http://schemas.microsoft.com/office/mac/drawingml/2011/main" val="1"/>
              </a:ext>
            </a:extLst>
          </p:spPr>
          <p:txBody>
            <a:bodyPr wrap="square" lIns="38100" tIns="38100" rIns="38100" bIns="38100" numCol="1" anchor="ctr">
              <a:noAutofit/>
            </a:bodyPr>
            <a:lstStyle>
              <a:lvl1pPr algn="ctr" defTabSz="558800">
                <a:defRPr sz="3200">
                  <a:solidFill>
                    <a:srgbClr val="2E2F2C"/>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lvl1pPr>
            </a:lstStyle>
            <a:p>
              <a:pPr lvl="0">
                <a:defRPr sz="1800">
                  <a:solidFill>
                    <a:srgbClr val="000000"/>
                  </a:solidFill>
                  <a:effectLst/>
                </a:defRPr>
              </a:pPr>
              <a:r>
                <a:rPr sz="3200">
                  <a:solidFill>
                    <a:srgbClr val="2E2F2C"/>
                  </a:solidFill>
                  <a:effectLst>
                    <a:outerShdw sx="100000" sy="100000" kx="0" ky="0" algn="b" rotWithShape="0" blurRad="38100" dist="12700" dir="5400000">
                      <a:srgbClr val="000000">
                        <a:alpha val="50000"/>
                      </a:srgbClr>
                    </a:outerShdw>
                  </a:effectLst>
                </a:rPr>
                <a:t>success?</a:t>
              </a:r>
            </a:p>
          </p:txBody>
        </p:sp>
        <p:pic>
          <p:nvPicPr>
            <p:cNvPr id="7993" name=""/>
            <p:cNvPicPr/>
            <p:nvPr/>
          </p:nvPicPr>
          <p:blipFill>
            <a:blip r:embed="rId18">
              <a:extLst/>
            </a:blip>
            <a:stretch>
              <a:fillRect/>
            </a:stretch>
          </p:blipFill>
          <p:spPr>
            <a:xfrm>
              <a:off x="-89199" y="-61802"/>
              <a:ext cx="3734398" cy="2587404"/>
            </a:xfrm>
            <a:prstGeom prst="rect">
              <a:avLst/>
            </a:prstGeom>
            <a:effectLst/>
          </p:spPr>
        </p:pic>
      </p:grpSp>
      <p:grpSp>
        <p:nvGrpSpPr>
          <p:cNvPr id="7998" name="Group 7998"/>
          <p:cNvGrpSpPr/>
          <p:nvPr/>
        </p:nvGrpSpPr>
        <p:grpSpPr>
          <a:xfrm>
            <a:off x="5143500" y="6570976"/>
            <a:ext cx="1388469" cy="1539248"/>
            <a:chOff x="-50799" y="-134623"/>
            <a:chExt cx="1388468" cy="1539247"/>
          </a:xfrm>
        </p:grpSpPr>
        <p:sp>
          <p:nvSpPr>
            <p:cNvPr id="7997" name="Shape 7997"/>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96" name=""/>
            <p:cNvPicPr/>
            <p:nvPr/>
          </p:nvPicPr>
          <p:blipFill>
            <a:blip r:embed="rId19">
              <a:extLst/>
            </a:blip>
            <a:stretch>
              <a:fillRect/>
            </a:stretch>
          </p:blipFill>
          <p:spPr>
            <a:xfrm>
              <a:off x="-50800" y="-134624"/>
              <a:ext cx="1388469" cy="1539248"/>
            </a:xfrm>
            <a:prstGeom prst="rect">
              <a:avLst/>
            </a:prstGeom>
            <a:effectLst/>
          </p:spPr>
        </p:pic>
      </p:grpSp>
      <p:grpSp>
        <p:nvGrpSpPr>
          <p:cNvPr id="8001" name="Group 8001"/>
          <p:cNvGrpSpPr/>
          <p:nvPr/>
        </p:nvGrpSpPr>
        <p:grpSpPr>
          <a:xfrm rot="5400000">
            <a:off x="12048034" y="1766110"/>
            <a:ext cx="1388470" cy="1539249"/>
            <a:chOff x="-50799" y="-134623"/>
            <a:chExt cx="1388468" cy="1539247"/>
          </a:xfrm>
        </p:grpSpPr>
        <p:sp>
          <p:nvSpPr>
            <p:cNvPr id="8000" name="Shape 8000"/>
            <p:cNvSpPr/>
            <p:nvPr/>
          </p:nvSpPr>
          <p:spPr>
            <a:xfrm>
              <a:off x="0" y="0"/>
              <a:ext cx="1270000" cy="1270000"/>
            </a:xfrm>
            <a:prstGeom prst="rightArrow">
              <a:avLst>
                <a:gd name="adj1" fmla="val 32000"/>
                <a:gd name="adj2" fmla="val 44000"/>
              </a:avLst>
            </a:prstGeom>
            <a:solidFill>
              <a:srgbClr val="F7681A"/>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7999" name=""/>
            <p:cNvPicPr/>
            <p:nvPr/>
          </p:nvPicPr>
          <p:blipFill>
            <a:blip r:embed="rId20">
              <a:extLst/>
            </a:blip>
            <a:stretch>
              <a:fillRect/>
            </a:stretch>
          </p:blipFill>
          <p:spPr>
            <a:xfrm>
              <a:off x="-50800" y="-134624"/>
              <a:ext cx="1388469" cy="1539248"/>
            </a:xfrm>
            <a:prstGeom prst="rect">
              <a:avLst/>
            </a:prstGeom>
            <a:effectLst/>
          </p:spPr>
        </p:pic>
      </p:grpSp>
      <p:sp>
        <p:nvSpPr>
          <p:cNvPr id="8002" name="Shape 80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grpSp>
        <p:nvGrpSpPr>
          <p:cNvPr id="8005" name="Group 8005"/>
          <p:cNvGrpSpPr/>
          <p:nvPr/>
        </p:nvGrpSpPr>
        <p:grpSpPr>
          <a:xfrm>
            <a:off x="9728200" y="6570976"/>
            <a:ext cx="1388469" cy="1539248"/>
            <a:chOff x="-50799" y="-134623"/>
            <a:chExt cx="1388468" cy="1539247"/>
          </a:xfrm>
        </p:grpSpPr>
        <p:sp>
          <p:nvSpPr>
            <p:cNvPr id="8004" name="Shape 8004"/>
            <p:cNvSpPr/>
            <p:nvPr/>
          </p:nvSpPr>
          <p:spPr>
            <a:xfrm>
              <a:off x="0" y="0"/>
              <a:ext cx="1270000" cy="1270000"/>
            </a:xfrm>
            <a:prstGeom prst="rightArrow">
              <a:avLst>
                <a:gd name="adj1" fmla="val 32000"/>
                <a:gd name="adj2" fmla="val 44000"/>
              </a:avLst>
            </a:prstGeom>
            <a:solidFill>
              <a:srgbClr val="C2BFAF"/>
            </a:solidFill>
            <a:ln>
              <a:noFill/>
            </a:ln>
            <a:effectLst/>
          </p:spPr>
          <p:txBody>
            <a:bodyPr wrap="square" lIns="38100" tIns="38100" rIns="38100" bIns="38100" numCol="1" anchor="ctr">
              <a:noAutofit/>
            </a:bodyP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Helvetica Neue"/>
                  <a:ea typeface="Helvetica Neue"/>
                  <a:cs typeface="Helvetica Neue"/>
                  <a:sym typeface="Helvetica Neue"/>
                </a:defRPr>
              </a:pPr>
            </a:p>
          </p:txBody>
        </p:sp>
        <p:pic>
          <p:nvPicPr>
            <p:cNvPr id="8003" name=""/>
            <p:cNvPicPr/>
            <p:nvPr/>
          </p:nvPicPr>
          <p:blipFill>
            <a:blip r:embed="rId21">
              <a:extLst/>
            </a:blip>
            <a:stretch>
              <a:fillRect/>
            </a:stretch>
          </p:blipFill>
          <p:spPr>
            <a:xfrm>
              <a:off x="-50800" y="-134624"/>
              <a:ext cx="1388469" cy="1539248"/>
            </a:xfrm>
            <a:prstGeom prst="rect">
              <a:avLst/>
            </a:prstGeom>
            <a:effectLst/>
          </p:spPr>
        </p:pic>
      </p:grpSp>
    </p:spTree>
  </p:cSld>
  <p:clrMapOvr>
    <a:masterClrMapping/>
  </p:clrMapOvr>
  <p:transition spd="med" advClick="1"/>
</p:sld>
</file>

<file path=ppt/slides/slide6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09" name="Shape 8009"/>
          <p:cNvSpPr/>
          <p:nvPr>
            <p:ph type="title"/>
          </p:nvPr>
        </p:nvSpPr>
        <p:spPr>
          <a:prstGeom prst="rect">
            <a:avLst/>
          </a:prstGeom>
        </p:spPr>
        <p:txBody>
          <a:bodyPr/>
          <a:lstStyle>
            <a:lvl1pPr defTabSz="407924">
              <a:defRPr sz="5256">
                <a:effectLst>
                  <a:outerShdw sx="100000" sy="100000" kx="0" ky="0" algn="b" rotWithShape="0" blurRad="37084" dist="18542" dir="2700000">
                    <a:srgbClr val="000000">
                      <a:alpha val="75000"/>
                    </a:srgbClr>
                  </a:outerShdw>
                </a:effectLst>
              </a:defRPr>
            </a:lvl1pPr>
          </a:lstStyle>
          <a:p>
            <a:pPr lvl="0">
              <a:defRPr b="0" sz="1800">
                <a:solidFill>
                  <a:srgbClr val="000000"/>
                </a:solidFill>
                <a:effectLst/>
              </a:defRPr>
            </a:pPr>
            <a:r>
              <a:rPr b="1" sz="5256">
                <a:solidFill>
                  <a:srgbClr val="FFFFFF"/>
                </a:solidFill>
                <a:effectLst>
                  <a:outerShdw sx="100000" sy="100000" kx="0" ky="0" algn="b" rotWithShape="0" blurRad="37084" dist="18542" dir="2700000">
                    <a:srgbClr val="000000">
                      <a:alpha val="75000"/>
                    </a:srgbClr>
                  </a:outerShdw>
                </a:effectLst>
              </a:rPr>
              <a:t>Resource Collection Phase 2 - Execute Phase</a:t>
            </a:r>
          </a:p>
        </p:txBody>
      </p:sp>
      <p:sp>
        <p:nvSpPr>
          <p:cNvPr id="8010" name="Shape 80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8011" name="Shape 8011"/>
          <p:cNvSpPr/>
          <p:nvPr/>
        </p:nvSpPr>
        <p:spPr>
          <a:xfrm>
            <a:off x="520700" y="2057400"/>
            <a:ext cx="7493000" cy="43688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defRPr sz="1800"/>
            </a:pPr>
            <a:r>
              <a:rPr sz="2200">
                <a:latin typeface="Courier"/>
                <a:ea typeface="Courier"/>
                <a:cs typeface="Courier"/>
                <a:sym typeface="Courier"/>
              </a:rPr>
              <a:t>package </a:t>
            </a:r>
            <a:r>
              <a:rPr sz="2200">
                <a:solidFill>
                  <a:srgbClr val="C8352B"/>
                </a:solidFill>
                <a:latin typeface="Courier"/>
                <a:ea typeface="Courier"/>
                <a:cs typeface="Courier"/>
                <a:sym typeface="Courier"/>
              </a:rPr>
              <a:t>"httpd"</a:t>
            </a:r>
            <a:r>
              <a:rPr sz="2200">
                <a:latin typeface="Courier"/>
                <a:ea typeface="Courier"/>
                <a:cs typeface="Courier"/>
                <a:sym typeface="Courier"/>
              </a:rPr>
              <a:t> </a:t>
            </a:r>
            <a:r>
              <a:rPr sz="2200">
                <a:solidFill>
                  <a:srgbClr val="4F7A28"/>
                </a:solidFill>
                <a:latin typeface="Courier"/>
                <a:ea typeface="Courier"/>
                <a:cs typeface="Courier"/>
                <a:sym typeface="Courier"/>
              </a:rPr>
              <a:t>do</a:t>
            </a:r>
            <a:endParaRPr sz="2200">
              <a:latin typeface="Courier"/>
              <a:ea typeface="Courier"/>
              <a:cs typeface="Courier"/>
              <a:sym typeface="Courier"/>
            </a:endParaRPr>
          </a:p>
          <a:p>
            <a:pPr lvl="0" defTabSz="457200">
              <a:defRPr sz="1800"/>
            </a:pPr>
            <a:r>
              <a:rPr sz="2200">
                <a:latin typeface="Courier"/>
                <a:ea typeface="Courier"/>
                <a:cs typeface="Courier"/>
                <a:sym typeface="Courier"/>
              </a:rPr>
              <a:t>  action</a:t>
            </a:r>
            <a:r>
              <a:rPr sz="2200">
                <a:solidFill>
                  <a:srgbClr val="B51A00"/>
                </a:solidFill>
                <a:latin typeface="Courier"/>
                <a:ea typeface="Courier"/>
                <a:cs typeface="Courier"/>
                <a:sym typeface="Courier"/>
              </a:rPr>
              <a:t> :install</a:t>
            </a:r>
            <a:endParaRPr sz="2200">
              <a:latin typeface="Courier"/>
              <a:ea typeface="Courier"/>
              <a:cs typeface="Courier"/>
              <a:sym typeface="Courier"/>
            </a:endParaRPr>
          </a:p>
          <a:p>
            <a:pPr lvl="0" defTabSz="457200">
              <a:defRPr sz="1800"/>
            </a:pPr>
            <a:r>
              <a:rPr sz="2200">
                <a:solidFill>
                  <a:srgbClr val="4F7A28"/>
                </a:solidFill>
                <a:latin typeface="Courier"/>
                <a:ea typeface="Courier"/>
                <a:cs typeface="Courier"/>
                <a:sym typeface="Courier"/>
              </a:rPr>
              <a:t>end</a:t>
            </a:r>
            <a:endParaRPr sz="2200">
              <a:latin typeface="Courier"/>
              <a:ea typeface="Courier"/>
              <a:cs typeface="Courier"/>
              <a:sym typeface="Courier"/>
            </a:endParaRPr>
          </a:p>
          <a:p>
            <a:pPr lvl="0" defTabSz="457200">
              <a:defRPr sz="1800"/>
            </a:pPr>
            <a:r>
              <a:rPr sz="2200">
                <a:latin typeface="Courier"/>
                <a:ea typeface="Courier"/>
                <a:cs typeface="Courier"/>
                <a:sym typeface="Courier"/>
              </a:rPr>
              <a:t> </a:t>
            </a:r>
            <a:endParaRPr sz="2200">
              <a:latin typeface="Courier"/>
              <a:ea typeface="Courier"/>
              <a:cs typeface="Courier"/>
              <a:sym typeface="Courier"/>
            </a:endParaRPr>
          </a:p>
          <a:p>
            <a:pPr lvl="8" defTabSz="457200">
              <a:defRPr sz="1800"/>
            </a:pPr>
            <a:r>
              <a:rPr sz="2200">
                <a:latin typeface="Courier"/>
                <a:ea typeface="Courier"/>
                <a:cs typeface="Courier"/>
                <a:sym typeface="Courier"/>
              </a:rPr>
              <a:t>cookbook_file </a:t>
            </a:r>
            <a:r>
              <a:rPr sz="2200">
                <a:solidFill>
                  <a:srgbClr val="B51A00"/>
                </a:solidFill>
                <a:latin typeface="Courier"/>
                <a:ea typeface="Courier"/>
                <a:cs typeface="Courier"/>
                <a:sym typeface="Courier"/>
              </a:rPr>
              <a:t>"/var/www/html/index.html"</a:t>
            </a:r>
            <a:r>
              <a:rPr sz="2200">
                <a:latin typeface="Courier"/>
                <a:ea typeface="Courier"/>
                <a:cs typeface="Courier"/>
                <a:sym typeface="Courier"/>
              </a:rPr>
              <a:t> </a:t>
            </a:r>
            <a:r>
              <a:rPr b="1" sz="2200">
                <a:solidFill>
                  <a:srgbClr val="008F00"/>
                </a:solidFill>
                <a:latin typeface="Courier"/>
                <a:ea typeface="Courier"/>
                <a:cs typeface="Courier"/>
                <a:sym typeface="Courier"/>
              </a:rPr>
              <a:t>do</a:t>
            </a:r>
            <a:endParaRPr sz="2200">
              <a:latin typeface="Courier"/>
              <a:ea typeface="Courier"/>
              <a:cs typeface="Courier"/>
              <a:sym typeface="Courier"/>
            </a:endParaRPr>
          </a:p>
          <a:p>
            <a:pPr lvl="8" defTabSz="457200">
              <a:defRPr sz="1800"/>
            </a:pPr>
            <a:r>
              <a:rPr sz="2200">
                <a:latin typeface="Courier"/>
                <a:ea typeface="Courier"/>
                <a:cs typeface="Courier"/>
                <a:sym typeface="Courier"/>
              </a:rPr>
              <a:t>  source </a:t>
            </a:r>
            <a:r>
              <a:rPr sz="2200">
                <a:solidFill>
                  <a:srgbClr val="B51A00"/>
                </a:solidFill>
                <a:latin typeface="Courier"/>
                <a:ea typeface="Courier"/>
                <a:cs typeface="Courier"/>
                <a:sym typeface="Courier"/>
              </a:rPr>
              <a:t>"index.html"</a:t>
            </a:r>
            <a:endParaRPr sz="2200">
              <a:latin typeface="Courier"/>
              <a:ea typeface="Courier"/>
              <a:cs typeface="Courier"/>
              <a:sym typeface="Courier"/>
            </a:endParaRPr>
          </a:p>
          <a:p>
            <a:pPr lvl="8" defTabSz="457200">
              <a:defRPr sz="1800"/>
            </a:pPr>
            <a:r>
              <a:rPr sz="2200">
                <a:latin typeface="Courier"/>
                <a:ea typeface="Courier"/>
                <a:cs typeface="Courier"/>
                <a:sym typeface="Courier"/>
              </a:rPr>
              <a:t>  mode </a:t>
            </a:r>
            <a:r>
              <a:rPr sz="2200">
                <a:solidFill>
                  <a:srgbClr val="B51A00"/>
                </a:solidFill>
                <a:latin typeface="Courier"/>
                <a:ea typeface="Courier"/>
                <a:cs typeface="Courier"/>
                <a:sym typeface="Courier"/>
              </a:rPr>
              <a:t>"0644"</a:t>
            </a:r>
            <a:endParaRPr sz="2200">
              <a:latin typeface="Courier"/>
              <a:ea typeface="Courier"/>
              <a:cs typeface="Courier"/>
              <a:sym typeface="Courier"/>
            </a:endParaRPr>
          </a:p>
          <a:p>
            <a:pPr lvl="0" defTabSz="457200">
              <a:defRPr sz="1800"/>
            </a:pPr>
            <a:r>
              <a:rPr b="1" sz="2200">
                <a:solidFill>
                  <a:srgbClr val="008F00"/>
                </a:solidFill>
                <a:latin typeface="Courier"/>
                <a:ea typeface="Courier"/>
                <a:cs typeface="Courier"/>
                <a:sym typeface="Courier"/>
              </a:rPr>
              <a:t>end</a:t>
            </a:r>
            <a:endParaRPr b="1" sz="2200">
              <a:solidFill>
                <a:srgbClr val="008F00"/>
              </a:solidFill>
              <a:latin typeface="Courier"/>
              <a:ea typeface="Courier"/>
              <a:cs typeface="Courier"/>
              <a:sym typeface="Courier"/>
            </a:endParaRPr>
          </a:p>
          <a:p>
            <a:pPr lvl="0" defTabSz="457200">
              <a:defRPr sz="1800"/>
            </a:pPr>
            <a:r>
              <a:rPr sz="2200">
                <a:latin typeface="Courier"/>
                <a:ea typeface="Courier"/>
                <a:cs typeface="Courier"/>
                <a:sym typeface="Courier"/>
              </a:rPr>
              <a:t> </a:t>
            </a:r>
            <a:endParaRPr sz="2200">
              <a:latin typeface="Courier"/>
              <a:ea typeface="Courier"/>
              <a:cs typeface="Courier"/>
              <a:sym typeface="Courier"/>
            </a:endParaRPr>
          </a:p>
          <a:p>
            <a:pPr lvl="8" defTabSz="457200">
              <a:defRPr sz="1800"/>
            </a:pPr>
            <a:r>
              <a:rPr sz="2200">
                <a:latin typeface="Courier"/>
                <a:ea typeface="Courier"/>
                <a:cs typeface="Courier"/>
                <a:sym typeface="Courier"/>
              </a:rPr>
              <a:t>service </a:t>
            </a:r>
            <a:r>
              <a:rPr sz="2200">
                <a:solidFill>
                  <a:srgbClr val="B51A00"/>
                </a:solidFill>
                <a:latin typeface="Courier"/>
                <a:ea typeface="Courier"/>
                <a:cs typeface="Courier"/>
                <a:sym typeface="Courier"/>
              </a:rPr>
              <a:t>"httpd"</a:t>
            </a:r>
            <a:r>
              <a:rPr sz="2200">
                <a:latin typeface="Courier"/>
                <a:ea typeface="Courier"/>
                <a:cs typeface="Courier"/>
                <a:sym typeface="Courier"/>
              </a:rPr>
              <a:t> </a:t>
            </a:r>
            <a:r>
              <a:rPr b="1" sz="2200">
                <a:solidFill>
                  <a:srgbClr val="008F00"/>
                </a:solidFill>
                <a:latin typeface="Courier"/>
                <a:ea typeface="Courier"/>
                <a:cs typeface="Courier"/>
                <a:sym typeface="Courier"/>
              </a:rPr>
              <a:t>do</a:t>
            </a:r>
            <a:endParaRPr sz="2200">
              <a:latin typeface="Courier"/>
              <a:ea typeface="Courier"/>
              <a:cs typeface="Courier"/>
              <a:sym typeface="Courier"/>
            </a:endParaRPr>
          </a:p>
          <a:p>
            <a:pPr lvl="8" defTabSz="457200">
              <a:defRPr sz="1800"/>
            </a:pPr>
            <a:r>
              <a:rPr sz="2200">
                <a:latin typeface="Courier"/>
                <a:ea typeface="Courier"/>
                <a:cs typeface="Courier"/>
                <a:sym typeface="Courier"/>
              </a:rPr>
              <a:t>  action [ </a:t>
            </a:r>
            <a:r>
              <a:rPr sz="2200">
                <a:solidFill>
                  <a:srgbClr val="22288F"/>
                </a:solidFill>
                <a:latin typeface="Courier"/>
                <a:ea typeface="Courier"/>
                <a:cs typeface="Courier"/>
                <a:sym typeface="Courier"/>
              </a:rPr>
              <a:t>:enable</a:t>
            </a:r>
            <a:r>
              <a:rPr sz="2200">
                <a:latin typeface="Courier"/>
                <a:ea typeface="Courier"/>
                <a:cs typeface="Courier"/>
                <a:sym typeface="Courier"/>
              </a:rPr>
              <a:t>, </a:t>
            </a:r>
            <a:r>
              <a:rPr sz="2200">
                <a:solidFill>
                  <a:srgbClr val="22288F"/>
                </a:solidFill>
                <a:latin typeface="Courier"/>
                <a:ea typeface="Courier"/>
                <a:cs typeface="Courier"/>
                <a:sym typeface="Courier"/>
              </a:rPr>
              <a:t>:start</a:t>
            </a:r>
            <a:r>
              <a:rPr sz="2200">
                <a:latin typeface="Courier"/>
                <a:ea typeface="Courier"/>
                <a:cs typeface="Courier"/>
                <a:sym typeface="Courier"/>
              </a:rPr>
              <a:t> ]</a:t>
            </a:r>
            <a:endParaRPr sz="2200">
              <a:latin typeface="Courier"/>
              <a:ea typeface="Courier"/>
              <a:cs typeface="Courier"/>
              <a:sym typeface="Courier"/>
            </a:endParaRPr>
          </a:p>
          <a:p>
            <a:pPr lvl="0" defTabSz="457200">
              <a:defRPr sz="1800"/>
            </a:pPr>
            <a:r>
              <a:rPr b="1" sz="2200">
                <a:solidFill>
                  <a:srgbClr val="008F00"/>
                </a:solidFill>
                <a:latin typeface="Courier"/>
                <a:ea typeface="Courier"/>
                <a:cs typeface="Courier"/>
                <a:sym typeface="Courier"/>
              </a:rPr>
              <a:t>end</a:t>
            </a:r>
            <a:endParaRPr b="1" sz="2200">
              <a:solidFill>
                <a:srgbClr val="008F00"/>
              </a:solidFill>
              <a:latin typeface="Courier"/>
              <a:ea typeface="Courier"/>
              <a:cs typeface="Courier"/>
              <a:sym typeface="Courier"/>
            </a:endParaRPr>
          </a:p>
        </p:txBody>
      </p:sp>
      <p:sp>
        <p:nvSpPr>
          <p:cNvPr id="8012" name="Shape 8012"/>
          <p:cNvSpPr/>
          <p:nvPr/>
        </p:nvSpPr>
        <p:spPr>
          <a:xfrm>
            <a:off x="431800" y="6273800"/>
            <a:ext cx="2620169"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2400">
                <a:latin typeface="Gill Sans"/>
                <a:ea typeface="Gill Sans"/>
                <a:cs typeface="Gill Sans"/>
                <a:sym typeface="Gill Sans"/>
              </a:defRPr>
            </a:lvl1pPr>
          </a:lstStyle>
          <a:p>
            <a:pPr lvl="0">
              <a:defRPr sz="1800"/>
            </a:pPr>
            <a:r>
              <a:rPr sz="2400"/>
              <a:t>Resource Collection</a:t>
            </a:r>
          </a:p>
        </p:txBody>
      </p:sp>
      <p:sp>
        <p:nvSpPr>
          <p:cNvPr id="8013" name="Shape 8013"/>
          <p:cNvSpPr/>
          <p:nvPr/>
        </p:nvSpPr>
        <p:spPr>
          <a:xfrm>
            <a:off x="444500" y="1454150"/>
            <a:ext cx="917724"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2400">
                <a:latin typeface="Gill Sans"/>
                <a:ea typeface="Gill Sans"/>
                <a:cs typeface="Gill Sans"/>
                <a:sym typeface="Gill Sans"/>
              </a:defRPr>
            </a:lvl1pPr>
          </a:lstStyle>
          <a:p>
            <a:pPr lvl="0">
              <a:defRPr sz="1800"/>
            </a:pPr>
            <a:r>
              <a:rPr sz="2400"/>
              <a:t>Recipe</a:t>
            </a:r>
          </a:p>
        </p:txBody>
      </p:sp>
      <p:sp>
        <p:nvSpPr>
          <p:cNvPr id="8014" name="Shape 8014"/>
          <p:cNvSpPr/>
          <p:nvPr/>
        </p:nvSpPr>
        <p:spPr>
          <a:xfrm>
            <a:off x="533400" y="7232650"/>
            <a:ext cx="7366000" cy="13970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1"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Courier"/>
                <a:ea typeface="Courier"/>
                <a:cs typeface="Courier"/>
                <a:sym typeface="Courier"/>
              </a:rPr>
              <a:t> package</a:t>
            </a:r>
            <a:r>
              <a:rPr sz="2200">
                <a:solidFill>
                  <a:srgbClr val="B51A00"/>
                </a:solidFill>
                <a:latin typeface="Courier"/>
                <a:ea typeface="Courier"/>
                <a:cs typeface="Courier"/>
                <a:sym typeface="Courier"/>
              </a:rPr>
              <a:t>["httpd"],</a:t>
            </a:r>
            <a:endParaRPr sz="2200">
              <a:solidFill>
                <a:srgbClr val="FF2600"/>
              </a:solidFill>
              <a:latin typeface="Courier"/>
              <a:ea typeface="Courier"/>
              <a:cs typeface="Courier"/>
              <a:sym typeface="Courier"/>
            </a:endParaRPr>
          </a:p>
          <a:p>
            <a:pPr lvl="1"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Courier"/>
                <a:ea typeface="Courier"/>
                <a:cs typeface="Courier"/>
                <a:sym typeface="Courier"/>
              </a:rPr>
              <a:t> cookbook_file[</a:t>
            </a:r>
            <a:r>
              <a:rPr sz="2200">
                <a:solidFill>
                  <a:srgbClr val="B51A00"/>
                </a:solidFill>
                <a:latin typeface="Courier"/>
                <a:ea typeface="Courier"/>
                <a:cs typeface="Courier"/>
                <a:sym typeface="Courier"/>
              </a:rPr>
              <a:t>"/var/www/html/index.html"],</a:t>
            </a:r>
            <a:endParaRPr sz="2200">
              <a:solidFill>
                <a:srgbClr val="FF2600"/>
              </a:solidFill>
              <a:latin typeface="Courier"/>
              <a:ea typeface="Courier"/>
              <a:cs typeface="Courier"/>
              <a:sym typeface="Courier"/>
            </a:endParaRPr>
          </a:p>
          <a:p>
            <a:pPr lvl="1"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Courier"/>
                <a:ea typeface="Courier"/>
                <a:cs typeface="Courier"/>
                <a:sym typeface="Courier"/>
              </a:rPr>
              <a:t> service</a:t>
            </a:r>
            <a:r>
              <a:rPr sz="2200">
                <a:solidFill>
                  <a:srgbClr val="B51A00"/>
                </a:solidFill>
                <a:latin typeface="Courier"/>
                <a:ea typeface="Courier"/>
                <a:cs typeface="Courier"/>
                <a:sym typeface="Courier"/>
              </a:rPr>
              <a:t> ["httpd"]</a:t>
            </a:r>
            <a:endParaRPr sz="2200">
              <a:latin typeface="Courier"/>
              <a:ea typeface="Courier"/>
              <a:cs typeface="Courier"/>
              <a:sym typeface="Courier"/>
            </a:endParaRPr>
          </a:p>
          <a:p>
            <a:pPr lvl="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a:pPr>
            <a:r>
              <a:rPr sz="2200">
                <a:latin typeface="Courier"/>
                <a:ea typeface="Courier"/>
                <a:cs typeface="Courier"/>
                <a:sym typeface="Courier"/>
              </a:rPr>
              <a:t>]</a:t>
            </a:r>
          </a:p>
        </p:txBody>
      </p:sp>
      <p:sp>
        <p:nvSpPr>
          <p:cNvPr id="8015" name="Shape 8015"/>
          <p:cNvSpPr/>
          <p:nvPr/>
        </p:nvSpPr>
        <p:spPr>
          <a:xfrm>
            <a:off x="546100" y="6870700"/>
            <a:ext cx="4521200" cy="4064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lvl1pPr>
          </a:lstStyle>
          <a:p>
            <a:pPr lvl="0">
              <a:defRPr sz="1800"/>
            </a:pPr>
            <a:r>
              <a:rPr sz="2200"/>
              <a:t>resource_collection = [</a:t>
            </a:r>
          </a:p>
        </p:txBody>
      </p:sp>
      <p:sp>
        <p:nvSpPr>
          <p:cNvPr id="8016" name="Shape 8016"/>
          <p:cNvSpPr/>
          <p:nvPr/>
        </p:nvSpPr>
        <p:spPr>
          <a:xfrm>
            <a:off x="419100" y="1943100"/>
            <a:ext cx="7785100" cy="4343400"/>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8017" name="Shape 8017"/>
          <p:cNvSpPr/>
          <p:nvPr/>
        </p:nvSpPr>
        <p:spPr>
          <a:xfrm>
            <a:off x="419100" y="6692900"/>
            <a:ext cx="7785100" cy="2108200"/>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
        <p:nvSpPr>
          <p:cNvPr id="8018" name="Shape 8018"/>
          <p:cNvSpPr/>
          <p:nvPr/>
        </p:nvSpPr>
        <p:spPr>
          <a:xfrm>
            <a:off x="8394700" y="1460500"/>
            <a:ext cx="1305422" cy="4318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457200">
              <a:defRPr sz="2400">
                <a:latin typeface="Gill Sans"/>
                <a:ea typeface="Gill Sans"/>
                <a:cs typeface="Gill Sans"/>
                <a:sym typeface="Gill Sans"/>
              </a:defRPr>
            </a:lvl1pPr>
          </a:lstStyle>
          <a:p>
            <a:pPr lvl="0">
              <a:defRPr sz="1800"/>
            </a:pPr>
            <a:r>
              <a:rPr sz="2400"/>
              <a:t>Execution</a:t>
            </a:r>
          </a:p>
        </p:txBody>
      </p:sp>
      <p:grpSp>
        <p:nvGrpSpPr>
          <p:cNvPr id="8026" name="Group 8026"/>
          <p:cNvGrpSpPr/>
          <p:nvPr/>
        </p:nvGrpSpPr>
        <p:grpSpPr>
          <a:xfrm>
            <a:off x="8928100" y="2247900"/>
            <a:ext cx="6146800" cy="635000"/>
            <a:chOff x="0" y="0"/>
            <a:chExt cx="6146800" cy="634999"/>
          </a:xfrm>
        </p:grpSpPr>
        <p:sp>
          <p:nvSpPr>
            <p:cNvPr id="8019" name="Shape 8019"/>
            <p:cNvSpPr/>
            <p:nvPr/>
          </p:nvSpPr>
          <p:spPr>
            <a:xfrm flipV="1">
              <a:off x="3810000" y="355591"/>
              <a:ext cx="809260" cy="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20" name="Shape 8020"/>
            <p:cNvSpPr/>
            <p:nvPr/>
          </p:nvSpPr>
          <p:spPr>
            <a:xfrm>
              <a:off x="1174681" y="341120"/>
              <a:ext cx="806127"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21" name="Shape 8021"/>
            <p:cNvSpPr/>
            <p:nvPr/>
          </p:nvSpPr>
          <p:spPr>
            <a:xfrm>
              <a:off x="1938734" y="42862"/>
              <a:ext cx="1892301" cy="574676"/>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p>
              <a:pPr lvl="0" algn="ctr" defTabSz="457200">
                <a:defRPr sz="1800"/>
              </a:pPr>
              <a:r>
                <a:rPr sz="1600">
                  <a:latin typeface="Gill Sans"/>
                  <a:ea typeface="Gill Sans"/>
                  <a:cs typeface="Gill Sans"/>
                  <a:sym typeface="Gill Sans"/>
                </a:rPr>
                <a:t>Is httpd package currently installed?</a:t>
              </a:r>
              <a:r>
                <a:rPr b="1" sz="1600">
                  <a:latin typeface="Courier"/>
                  <a:ea typeface="Courier"/>
                  <a:cs typeface="Courier"/>
                  <a:sym typeface="Courier"/>
                </a:rPr>
                <a:t> </a:t>
              </a:r>
            </a:p>
          </p:txBody>
        </p:sp>
        <p:sp>
          <p:nvSpPr>
            <p:cNvPr id="8022" name="Shape 8022"/>
            <p:cNvSpPr/>
            <p:nvPr/>
          </p:nvSpPr>
          <p:spPr>
            <a:xfrm>
              <a:off x="0" y="1587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Do nothing</a:t>
              </a:r>
            </a:p>
          </p:txBody>
        </p:sp>
        <p:sp>
          <p:nvSpPr>
            <p:cNvPr id="8023" name="Shape 8023"/>
            <p:cNvSpPr/>
            <p:nvPr/>
          </p:nvSpPr>
          <p:spPr>
            <a:xfrm>
              <a:off x="4457700" y="63499"/>
              <a:ext cx="16891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Install httpd package</a:t>
              </a:r>
            </a:p>
          </p:txBody>
        </p:sp>
        <p:sp>
          <p:nvSpPr>
            <p:cNvPr id="8024" name="Shape 8024"/>
            <p:cNvSpPr/>
            <p:nvPr/>
          </p:nvSpPr>
          <p:spPr>
            <a:xfrm>
              <a:off x="1484535" y="0"/>
              <a:ext cx="326778"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Yes</a:t>
              </a:r>
            </a:p>
          </p:txBody>
        </p:sp>
        <p:sp>
          <p:nvSpPr>
            <p:cNvPr id="8025" name="Shape 8025"/>
            <p:cNvSpPr/>
            <p:nvPr/>
          </p:nvSpPr>
          <p:spPr>
            <a:xfrm>
              <a:off x="4000977" y="50800"/>
              <a:ext cx="325823"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No</a:t>
              </a:r>
            </a:p>
          </p:txBody>
        </p:sp>
      </p:grpSp>
      <p:grpSp>
        <p:nvGrpSpPr>
          <p:cNvPr id="8037" name="Group 8037"/>
          <p:cNvGrpSpPr/>
          <p:nvPr/>
        </p:nvGrpSpPr>
        <p:grpSpPr>
          <a:xfrm>
            <a:off x="8928100" y="4244786"/>
            <a:ext cx="6045200" cy="1362264"/>
            <a:chOff x="0" y="0"/>
            <a:chExt cx="6045200" cy="1362263"/>
          </a:xfrm>
        </p:grpSpPr>
        <p:sp>
          <p:nvSpPr>
            <p:cNvPr id="8027" name="Shape 8027"/>
            <p:cNvSpPr/>
            <p:nvPr/>
          </p:nvSpPr>
          <p:spPr>
            <a:xfrm flipV="1">
              <a:off x="2831579" y="0"/>
              <a:ext cx="1"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defTabSz="457200">
                <a:defRPr sz="1200"/>
              </a:pPr>
            </a:p>
          </p:txBody>
        </p:sp>
        <p:grpSp>
          <p:nvGrpSpPr>
            <p:cNvPr id="8035" name="Group 8035"/>
            <p:cNvGrpSpPr/>
            <p:nvPr/>
          </p:nvGrpSpPr>
          <p:grpSpPr>
            <a:xfrm>
              <a:off x="0" y="549463"/>
              <a:ext cx="6045200" cy="812801"/>
              <a:chOff x="0" y="6349"/>
              <a:chExt cx="6045200" cy="812800"/>
            </a:xfrm>
          </p:grpSpPr>
          <p:sp>
            <p:nvSpPr>
              <p:cNvPr id="8028" name="Shape 8028"/>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29" name="Shape 8029"/>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30" name="Shape 8030"/>
              <p:cNvSpPr/>
              <p:nvPr/>
            </p:nvSpPr>
            <p:spPr>
              <a:xfrm>
                <a:off x="1943100" y="63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   Does 'index.html' have correct permissions?</a:t>
                </a:r>
              </a:p>
            </p:txBody>
          </p:sp>
          <p:sp>
            <p:nvSpPr>
              <p:cNvPr id="8031" name="Shape 8031"/>
              <p:cNvSpPr/>
              <p:nvPr/>
            </p:nvSpPr>
            <p:spPr>
              <a:xfrm>
                <a:off x="0" y="2349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Do nothing</a:t>
                </a:r>
              </a:p>
            </p:txBody>
          </p:sp>
          <p:sp>
            <p:nvSpPr>
              <p:cNvPr id="8032" name="Shape 8032"/>
              <p:cNvSpPr/>
              <p:nvPr/>
            </p:nvSpPr>
            <p:spPr>
              <a:xfrm>
                <a:off x="4457700" y="14604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Set permissions to 0644</a:t>
                </a:r>
              </a:p>
            </p:txBody>
          </p:sp>
          <p:sp>
            <p:nvSpPr>
              <p:cNvPr id="8033" name="Shape 8033"/>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Yes</a:t>
                </a:r>
              </a:p>
            </p:txBody>
          </p:sp>
          <p:sp>
            <p:nvSpPr>
              <p:cNvPr id="8034" name="Shape 8034"/>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No</a:t>
                </a:r>
              </a:p>
            </p:txBody>
          </p:sp>
        </p:grpSp>
        <p:sp>
          <p:nvSpPr>
            <p:cNvPr id="8036" name="Shape 8036"/>
            <p:cNvSpPr/>
            <p:nvPr/>
          </p:nvSpPr>
          <p:spPr>
            <a:xfrm>
              <a:off x="2857500" y="85913"/>
              <a:ext cx="460996"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Next</a:t>
              </a:r>
            </a:p>
          </p:txBody>
        </p:sp>
      </p:grpSp>
      <p:grpSp>
        <p:nvGrpSpPr>
          <p:cNvPr id="8047" name="Group 8047"/>
          <p:cNvGrpSpPr/>
          <p:nvPr/>
        </p:nvGrpSpPr>
        <p:grpSpPr>
          <a:xfrm>
            <a:off x="8928100" y="2882900"/>
            <a:ext cx="6045200" cy="1352550"/>
            <a:chOff x="0" y="0"/>
            <a:chExt cx="6045200" cy="1352549"/>
          </a:xfrm>
        </p:grpSpPr>
        <p:sp>
          <p:nvSpPr>
            <p:cNvPr id="8038" name="Shape 8038"/>
            <p:cNvSpPr/>
            <p:nvPr/>
          </p:nvSpPr>
          <p:spPr>
            <a:xfrm flipV="1">
              <a:off x="3810000" y="965198"/>
              <a:ext cx="813797" cy="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39" name="Shape 8039"/>
            <p:cNvSpPr/>
            <p:nvPr/>
          </p:nvSpPr>
          <p:spPr>
            <a:xfrm>
              <a:off x="1005899" y="952506"/>
              <a:ext cx="978035"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40" name="Shape 8040"/>
            <p:cNvSpPr/>
            <p:nvPr/>
          </p:nvSpPr>
          <p:spPr>
            <a:xfrm>
              <a:off x="1943100" y="5397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590">
                  <a:latin typeface="Gill Sans"/>
                  <a:ea typeface="Gill Sans"/>
                  <a:cs typeface="Gill Sans"/>
                  <a:sym typeface="Gill Sans"/>
                </a:defRPr>
              </a:lvl1pPr>
            </a:lstStyle>
            <a:p>
              <a:pPr lvl="0">
                <a:defRPr sz="1800"/>
              </a:pPr>
              <a:r>
                <a:rPr sz="1590"/>
                <a:t>Is '/var/www/html/index.html' identical to cookbook version?</a:t>
              </a:r>
            </a:p>
          </p:txBody>
        </p:sp>
        <p:sp>
          <p:nvSpPr>
            <p:cNvPr id="8041" name="Shape 8041"/>
            <p:cNvSpPr/>
            <p:nvPr/>
          </p:nvSpPr>
          <p:spPr>
            <a:xfrm>
              <a:off x="0" y="7683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Do nothing</a:t>
              </a:r>
            </a:p>
          </p:txBody>
        </p:sp>
        <p:sp>
          <p:nvSpPr>
            <p:cNvPr id="8042" name="Shape 8042"/>
            <p:cNvSpPr/>
            <p:nvPr/>
          </p:nvSpPr>
          <p:spPr>
            <a:xfrm>
              <a:off x="4457700" y="67309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Copy index.html file into place</a:t>
              </a:r>
            </a:p>
          </p:txBody>
        </p:sp>
        <p:sp>
          <p:nvSpPr>
            <p:cNvPr id="8043" name="Shape 8043"/>
            <p:cNvSpPr/>
            <p:nvPr/>
          </p:nvSpPr>
          <p:spPr>
            <a:xfrm>
              <a:off x="1485900" y="6096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Yes</a:t>
              </a:r>
            </a:p>
          </p:txBody>
        </p:sp>
        <p:sp>
          <p:nvSpPr>
            <p:cNvPr id="8044" name="Shape 8044"/>
            <p:cNvSpPr/>
            <p:nvPr/>
          </p:nvSpPr>
          <p:spPr>
            <a:xfrm>
              <a:off x="4000500" y="6604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No</a:t>
              </a:r>
            </a:p>
          </p:txBody>
        </p:sp>
        <p:sp>
          <p:nvSpPr>
            <p:cNvPr id="8045" name="Shape 8045"/>
            <p:cNvSpPr/>
            <p:nvPr/>
          </p:nvSpPr>
          <p:spPr>
            <a:xfrm>
              <a:off x="2853413" y="635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Next</a:t>
              </a:r>
            </a:p>
          </p:txBody>
        </p:sp>
        <p:sp>
          <p:nvSpPr>
            <p:cNvPr id="8046" name="Shape 8046"/>
            <p:cNvSpPr/>
            <p:nvPr/>
          </p:nvSpPr>
          <p:spPr>
            <a:xfrm flipV="1">
              <a:off x="28321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defTabSz="457200">
                <a:defRPr sz="1200"/>
              </a:pPr>
            </a:p>
          </p:txBody>
        </p:sp>
      </p:grpSp>
      <p:grpSp>
        <p:nvGrpSpPr>
          <p:cNvPr id="8058" name="Group 8058"/>
          <p:cNvGrpSpPr/>
          <p:nvPr/>
        </p:nvGrpSpPr>
        <p:grpSpPr>
          <a:xfrm>
            <a:off x="8978900" y="5613400"/>
            <a:ext cx="6045200" cy="1365250"/>
            <a:chOff x="0" y="0"/>
            <a:chExt cx="6045200" cy="1365249"/>
          </a:xfrm>
        </p:grpSpPr>
        <p:grpSp>
          <p:nvGrpSpPr>
            <p:cNvPr id="8055" name="Group 8055"/>
            <p:cNvGrpSpPr/>
            <p:nvPr/>
          </p:nvGrpSpPr>
          <p:grpSpPr>
            <a:xfrm>
              <a:off x="0" y="552449"/>
              <a:ext cx="6045200" cy="812801"/>
              <a:chOff x="0" y="6349"/>
              <a:chExt cx="6045200" cy="812800"/>
            </a:xfrm>
          </p:grpSpPr>
          <p:sp>
            <p:nvSpPr>
              <p:cNvPr id="8048" name="Shape 8048"/>
              <p:cNvSpPr/>
              <p:nvPr/>
            </p:nvSpPr>
            <p:spPr>
              <a:xfrm flipV="1">
                <a:off x="3810000" y="4318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49" name="Shape 8049"/>
              <p:cNvSpPr/>
              <p:nvPr/>
            </p:nvSpPr>
            <p:spPr>
              <a:xfrm>
                <a:off x="1003300" y="4191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50" name="Shape 8050"/>
              <p:cNvSpPr/>
              <p:nvPr/>
            </p:nvSpPr>
            <p:spPr>
              <a:xfrm>
                <a:off x="1943100" y="63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   Is the service 'httpd' enabled to start on boot </a:t>
                </a:r>
              </a:p>
            </p:txBody>
          </p:sp>
          <p:sp>
            <p:nvSpPr>
              <p:cNvPr id="8051" name="Shape 8051"/>
              <p:cNvSpPr/>
              <p:nvPr/>
            </p:nvSpPr>
            <p:spPr>
              <a:xfrm>
                <a:off x="0" y="2349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Do nothing</a:t>
                </a:r>
              </a:p>
            </p:txBody>
          </p:sp>
          <p:sp>
            <p:nvSpPr>
              <p:cNvPr id="8052" name="Shape 8052"/>
              <p:cNvSpPr/>
              <p:nvPr/>
            </p:nvSpPr>
            <p:spPr>
              <a:xfrm>
                <a:off x="4457700" y="146049"/>
                <a:ext cx="1587500" cy="5715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Enable httpd to start on boot</a:t>
                </a:r>
              </a:p>
            </p:txBody>
          </p:sp>
          <p:sp>
            <p:nvSpPr>
              <p:cNvPr id="8053" name="Shape 8053"/>
              <p:cNvSpPr/>
              <p:nvPr/>
            </p:nvSpPr>
            <p:spPr>
              <a:xfrm>
                <a:off x="1485900" y="762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Yes</a:t>
                </a:r>
              </a:p>
            </p:txBody>
          </p:sp>
          <p:sp>
            <p:nvSpPr>
              <p:cNvPr id="8054" name="Shape 8054"/>
              <p:cNvSpPr/>
              <p:nvPr/>
            </p:nvSpPr>
            <p:spPr>
              <a:xfrm>
                <a:off x="4000500" y="1270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No</a:t>
                </a:r>
              </a:p>
            </p:txBody>
          </p:sp>
        </p:grpSp>
        <p:sp>
          <p:nvSpPr>
            <p:cNvPr id="8056" name="Shape 8056"/>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Next</a:t>
              </a:r>
            </a:p>
          </p:txBody>
        </p:sp>
        <p:sp>
          <p:nvSpPr>
            <p:cNvPr id="8057" name="Shape 8057"/>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defTabSz="457200">
                <a:defRPr sz="1200"/>
              </a:pPr>
            </a:p>
          </p:txBody>
        </p:sp>
      </p:grpSp>
      <p:grpSp>
        <p:nvGrpSpPr>
          <p:cNvPr id="8068" name="Group 8068"/>
          <p:cNvGrpSpPr/>
          <p:nvPr/>
        </p:nvGrpSpPr>
        <p:grpSpPr>
          <a:xfrm>
            <a:off x="8978900" y="6985000"/>
            <a:ext cx="6045200" cy="1365250"/>
            <a:chOff x="0" y="0"/>
            <a:chExt cx="6045200" cy="1365249"/>
          </a:xfrm>
        </p:grpSpPr>
        <p:sp>
          <p:nvSpPr>
            <p:cNvPr id="8059" name="Shape 8059"/>
            <p:cNvSpPr/>
            <p:nvPr/>
          </p:nvSpPr>
          <p:spPr>
            <a:xfrm>
              <a:off x="1511300" y="685800"/>
              <a:ext cx="326777"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Yes</a:t>
              </a:r>
            </a:p>
          </p:txBody>
        </p:sp>
        <p:sp>
          <p:nvSpPr>
            <p:cNvPr id="8060" name="Shape 8060"/>
            <p:cNvSpPr/>
            <p:nvPr/>
          </p:nvSpPr>
          <p:spPr>
            <a:xfrm flipV="1">
              <a:off x="3810000" y="977900"/>
              <a:ext cx="813797" cy="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61" name="Shape 8061"/>
            <p:cNvSpPr/>
            <p:nvPr/>
          </p:nvSpPr>
          <p:spPr>
            <a:xfrm>
              <a:off x="1003300" y="965200"/>
              <a:ext cx="978034" cy="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defTabSz="457200">
                <a:defRPr sz="1200"/>
              </a:pPr>
            </a:p>
          </p:txBody>
        </p:sp>
        <p:sp>
          <p:nvSpPr>
            <p:cNvPr id="8062" name="Shape 8062"/>
            <p:cNvSpPr/>
            <p:nvPr/>
          </p:nvSpPr>
          <p:spPr>
            <a:xfrm>
              <a:off x="1943100" y="552449"/>
              <a:ext cx="1892300" cy="8128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   Is the service 'httpd' currently started? </a:t>
              </a:r>
            </a:p>
          </p:txBody>
        </p:sp>
        <p:sp>
          <p:nvSpPr>
            <p:cNvPr id="8063" name="Shape 8063"/>
            <p:cNvSpPr/>
            <p:nvPr/>
          </p:nvSpPr>
          <p:spPr>
            <a:xfrm>
              <a:off x="0" y="781049"/>
              <a:ext cx="12954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Do nothing</a:t>
              </a:r>
            </a:p>
          </p:txBody>
        </p:sp>
        <p:sp>
          <p:nvSpPr>
            <p:cNvPr id="8064" name="Shape 8064"/>
            <p:cNvSpPr/>
            <p:nvPr/>
          </p:nvSpPr>
          <p:spPr>
            <a:xfrm>
              <a:off x="4457700" y="812799"/>
              <a:ext cx="1587500" cy="330201"/>
            </a:xfrm>
            <a:prstGeom prst="rect">
              <a:avLst/>
            </a:prstGeom>
            <a:solidFill>
              <a:srgbClr val="FF930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8100" tIns="38100" rIns="38100" bIns="38100" numCol="1" anchor="ctr">
              <a:spAutoFit/>
            </a:bodyPr>
            <a:lstStyle>
              <a:lvl1pPr algn="ctr" defTabSz="457200">
                <a:defRPr sz="1600">
                  <a:latin typeface="Gill Sans"/>
                  <a:ea typeface="Gill Sans"/>
                  <a:cs typeface="Gill Sans"/>
                  <a:sym typeface="Gill Sans"/>
                </a:defRPr>
              </a:lvl1pPr>
            </a:lstStyle>
            <a:p>
              <a:pPr lvl="0">
                <a:defRPr sz="1800"/>
              </a:pPr>
              <a:r>
                <a:rPr sz="1600"/>
                <a:t>Start httpd</a:t>
              </a:r>
            </a:p>
          </p:txBody>
        </p:sp>
        <p:sp>
          <p:nvSpPr>
            <p:cNvPr id="8065" name="Shape 8065"/>
            <p:cNvSpPr/>
            <p:nvPr/>
          </p:nvSpPr>
          <p:spPr>
            <a:xfrm>
              <a:off x="4000500" y="673100"/>
              <a:ext cx="325822"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No</a:t>
              </a:r>
            </a:p>
          </p:txBody>
        </p:sp>
        <p:sp>
          <p:nvSpPr>
            <p:cNvPr id="8066" name="Shape 8066"/>
            <p:cNvSpPr/>
            <p:nvPr/>
          </p:nvSpPr>
          <p:spPr>
            <a:xfrm>
              <a:off x="2806700" y="114300"/>
              <a:ext cx="460996" cy="279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100" tIns="38100" rIns="38100" bIns="38100" numCol="1" anchor="ctr">
              <a:spAutoFit/>
            </a:bodyPr>
            <a:lstStyle>
              <a:lvl1pPr algn="ctr" defTabSz="558800">
                <a:defRPr sz="1400">
                  <a:latin typeface="Gill Sans"/>
                  <a:ea typeface="Gill Sans"/>
                  <a:cs typeface="Gill Sans"/>
                  <a:sym typeface="Gill Sans"/>
                </a:defRPr>
              </a:lvl1pPr>
            </a:lstStyle>
            <a:p>
              <a:pPr lvl="0">
                <a:defRPr sz="1800"/>
              </a:pPr>
              <a:r>
                <a:rPr sz="1400"/>
                <a:t>Next</a:t>
              </a:r>
            </a:p>
          </p:txBody>
        </p:sp>
        <p:sp>
          <p:nvSpPr>
            <p:cNvPr id="8067" name="Shape 8067"/>
            <p:cNvSpPr/>
            <p:nvPr/>
          </p:nvSpPr>
          <p:spPr>
            <a:xfrm flipV="1">
              <a:off x="2781300" y="0"/>
              <a:ext cx="0" cy="536528"/>
            </a:xfrm>
            <a:prstGeom prst="line">
              <a:avLst/>
            </a:prstGeom>
            <a:noFill/>
            <a:ln w="25400" cap="flat">
              <a:solidFill>
                <a:srgbClr val="000000"/>
              </a:solidFill>
              <a:prstDash val="solid"/>
              <a:miter lim="400000"/>
              <a:headEnd type="stealth" w="med" len="med"/>
            </a:ln>
            <a:effectLst/>
          </p:spPr>
          <p:txBody>
            <a:bodyPr wrap="square" lIns="50800" tIns="50800" rIns="50800" bIns="50800" numCol="1" anchor="ctr">
              <a:noAutofit/>
            </a:bodyPr>
            <a:lstStyle/>
            <a:p>
              <a:pPr lvl="0" defTabSz="457200">
                <a:defRPr sz="1200"/>
              </a:pPr>
            </a:p>
          </p:txBody>
        </p:sp>
      </p:grpSp>
      <p:sp>
        <p:nvSpPr>
          <p:cNvPr id="8069" name="Shape 8069"/>
          <p:cNvSpPr/>
          <p:nvPr/>
        </p:nvSpPr>
        <p:spPr>
          <a:xfrm>
            <a:off x="8407400" y="1943100"/>
            <a:ext cx="7785100" cy="6807200"/>
          </a:xfrm>
          <a:prstGeom prst="rect">
            <a:avLst/>
          </a:prstGeom>
          <a:ln w="25400">
            <a:solidFill>
              <a:srgbClr val="435363"/>
            </a:solidFill>
            <a:custDash>
              <a:ds d="200000" sp="200000"/>
            </a:custDash>
            <a:miter lim="400000"/>
          </a:ln>
        </p:spPr>
        <p:txBody>
          <a:bodyPr lIns="190500" tIns="190500" rIns="190500" bIns="190500">
            <a:normAutofit fontScale="100000" lnSpcReduction="0"/>
          </a:bodyPr>
          <a:lstStyle/>
          <a:p>
            <a:pPr lvl="0" defTabSz="457200">
              <a:defRPr b="1" sz="2400">
                <a:solidFill>
                  <a:srgbClr val="008F00"/>
                </a:solidFill>
                <a:latin typeface="Courier"/>
                <a:ea typeface="Courier"/>
                <a:cs typeface="Courier"/>
                <a:sym typeface="Courier"/>
              </a:defRPr>
            </a:pPr>
          </a:p>
        </p:txBody>
      </p:sp>
    </p:spTree>
  </p:cSld>
  <p:clrMapOvr>
    <a:masterClrMapping/>
  </p:clrMapOvr>
  <p:transition spd="med" advClick="1"/>
</p:sld>
</file>

<file path=ppt/slides/slide67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73" name="Shape 8073"/>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Final Review</a:t>
            </a:r>
          </a:p>
        </p:txBody>
      </p:sp>
      <p:sp>
        <p:nvSpPr>
          <p:cNvPr id="8074" name="Shape 8074"/>
          <p:cNvSpPr/>
          <p:nvPr>
            <p:ph type="body" idx="1"/>
          </p:nvPr>
        </p:nvSpPr>
        <p:spPr>
          <a:prstGeom prst="rect">
            <a:avLst/>
          </a:prstGeom>
        </p:spPr>
        <p:txBody>
          <a:bodyPr/>
          <a:lstStyle/>
          <a:p>
            <a:pPr lvl="0">
              <a:defRPr sz="1800"/>
            </a:pPr>
            <a:r>
              <a:rPr sz="4800"/>
              <a:t>The Node Object</a:t>
            </a:r>
            <a:endParaRPr sz="4800"/>
          </a:p>
          <a:p>
            <a:pPr lvl="0">
              <a:defRPr sz="1800"/>
            </a:pPr>
            <a:r>
              <a:rPr sz="4800"/>
              <a:t>Setting Node Attributes</a:t>
            </a:r>
          </a:p>
        </p:txBody>
      </p:sp>
      <p:sp>
        <p:nvSpPr>
          <p:cNvPr id="8075" name="Shape 807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7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8077" name="Shape 807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For Presenters</a:t>
            </a:r>
          </a:p>
        </p:txBody>
      </p:sp>
      <p:sp>
        <p:nvSpPr>
          <p:cNvPr id="8078" name="Shape 8078"/>
          <p:cNvSpPr/>
          <p:nvPr>
            <p:ph type="body" idx="1"/>
          </p:nvPr>
        </p:nvSpPr>
        <p:spPr>
          <a:prstGeom prst="rect">
            <a:avLst/>
          </a:prstGeom>
        </p:spPr>
        <p:txBody>
          <a:bodyPr/>
          <a:lstStyle/>
          <a:p>
            <a:pPr lvl="0" marL="255270" indent="-255270" defTabSz="374396">
              <a:spcBef>
                <a:spcPts val="800"/>
              </a:spcBef>
              <a:defRPr sz="1800"/>
            </a:pPr>
            <a:r>
              <a:rPr sz="3216"/>
              <a:t>Uncomment *YOUR* introduction slide</a:t>
            </a:r>
            <a:endParaRPr sz="3216"/>
          </a:p>
          <a:p>
            <a:pPr lvl="0" marL="255270" indent="-255270" defTabSz="374396">
              <a:spcBef>
                <a:spcPts val="800"/>
              </a:spcBef>
              <a:defRPr sz="1800"/>
            </a:pPr>
            <a:r>
              <a:rPr sz="3216"/>
              <a:t>Update slide 140 with Class URL - URL: &lt;Class URL goes here&gt;</a:t>
            </a:r>
            <a:endParaRPr sz="3216"/>
          </a:p>
          <a:p>
            <a:pPr lvl="0" marL="255270" indent="-255270" defTabSz="374396">
              <a:spcBef>
                <a:spcPts val="800"/>
              </a:spcBef>
              <a:defRPr sz="1800"/>
            </a:pPr>
            <a:endParaRPr sz="3216"/>
          </a:p>
          <a:p>
            <a:pPr lvl="0" marL="255270" indent="-255270" defTabSz="374396">
              <a:spcBef>
                <a:spcPts val="800"/>
              </a:spcBef>
              <a:defRPr sz="1800"/>
            </a:pPr>
            <a:r>
              <a:rPr sz="3216"/>
              <a:t>Suggestion - tell students to install knife-windows after 1st introduction</a:t>
            </a:r>
            <a:endParaRPr sz="3216"/>
          </a:p>
          <a:p>
            <a:pPr lvl="0" marL="255270" indent="-255270" defTabSz="374396">
              <a:spcBef>
                <a:spcPts val="800"/>
              </a:spcBef>
              <a:defRPr sz="1800"/>
            </a:pPr>
            <a:r>
              <a:rPr sz="3216"/>
              <a:t>Suggestion - start cloudshare VM right after introduction</a:t>
            </a:r>
            <a:endParaRPr sz="3216"/>
          </a:p>
          <a:p>
            <a:pPr lvl="0" marL="255270" indent="-255270" defTabSz="374396">
              <a:spcBef>
                <a:spcPts val="800"/>
              </a:spcBef>
              <a:defRPr sz="1800"/>
            </a:pPr>
            <a:r>
              <a:rPr sz="3216"/>
              <a:t>Suggestion - If you have a Technical class - uncomment Nill error slides (What is the nil:NilClass error anyhow?)</a:t>
            </a:r>
            <a:endParaRPr sz="3216"/>
          </a:p>
          <a:p>
            <a:pPr lvl="0" marL="255270" indent="-255270" defTabSz="374396">
              <a:spcBef>
                <a:spcPts val="800"/>
              </a:spcBef>
              <a:defRPr sz="1800"/>
            </a:pPr>
            <a:endParaRPr sz="3216"/>
          </a:p>
          <a:p>
            <a:pPr lvl="0" marL="255270" indent="-255270" defTabSz="374396">
              <a:spcBef>
                <a:spcPts val="800"/>
              </a:spcBef>
              <a:defRPr sz="1800"/>
            </a:pPr>
            <a:r>
              <a:rPr sz="3216"/>
              <a:t>Day 1 review slides are at the end of the deck.</a:t>
            </a:r>
            <a:endParaRPr sz="3216"/>
          </a:p>
          <a:p>
            <a:pPr lvl="0" marL="255270" indent="-255270" defTabSz="374396">
              <a:spcBef>
                <a:spcPts val="800"/>
              </a:spcBef>
              <a:defRPr sz="1800"/>
            </a:pPr>
            <a:r>
              <a:rPr sz="3216"/>
              <a:t>AWS windows gist - </a:t>
            </a:r>
            <a:r>
              <a:rPr sz="3216" u="sng">
                <a:solidFill>
                  <a:srgbClr val="0000FF"/>
                </a:solidFill>
                <a:uFill>
                  <a:solidFill>
                    <a:srgbClr val="0000FF"/>
                  </a:solidFill>
                </a:uFill>
                <a:hlinkClick r:id="rId2" invalidUrl="" action="" tgtFrame="" tooltip="" history="1" highlightClick="0" endSnd="0"/>
              </a:rPr>
              <a:t>https://gist.github.com/vinyar/d85c145e9dc471358aa6</a:t>
            </a:r>
            <a:br>
              <a:rPr sz="3216"/>
            </a:br>
            <a:r>
              <a:rPr sz="3216"/>
              <a:t>- for when you need to spin up a class in AWS because Cloudshare exploded</a:t>
            </a:r>
            <a:endParaRPr sz="3216"/>
          </a:p>
          <a:p>
            <a:pPr lvl="0" marL="255270" indent="-255270" defTabSz="374396">
              <a:spcBef>
                <a:spcPts val="800"/>
              </a:spcBef>
              <a:defRPr sz="1800"/>
            </a:pPr>
            <a:r>
              <a:rPr sz="3216"/>
              <a:t>Bugs with slides/code </a:t>
            </a:r>
            <a:r>
              <a:rPr sz="3216" u="sng">
                <a:solidFill>
                  <a:srgbClr val="0000FF"/>
                </a:solidFill>
                <a:uFill>
                  <a:solidFill>
                    <a:srgbClr val="0000FF"/>
                  </a:solidFill>
                </a:uFill>
                <a:hlinkClick r:id="rId3" invalidUrl="" action="" tgtFrame="" tooltip="" history="1" highlightClick="0" endSnd="0"/>
              </a:rPr>
              <a:t>https://github.com/learnchef/chef-fundamentals-windows</a:t>
            </a:r>
            <a:r>
              <a:rPr sz="3216"/>
              <a:t> </a:t>
            </a:r>
          </a:p>
        </p:txBody>
      </p:sp>
      <p:sp>
        <p:nvSpPr>
          <p:cNvPr id="8079" name="Shape 8079"/>
          <p:cNvSpPr/>
          <p:nvPr>
            <p:ph type="sldNum" sz="quarter" idx="2"/>
          </p:nvPr>
        </p:nvSpPr>
        <p:spPr>
          <a:xfrm>
            <a:off x="8020241" y="8826500"/>
            <a:ext cx="178818" cy="215900"/>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4" name="Shape 2334"/>
          <p:cNvSpPr/>
          <p:nvPr/>
        </p:nvSpPr>
        <p:spPr>
          <a:xfrm>
            <a:off x="10734812" y="7023740"/>
            <a:ext cx="5620576" cy="136398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p>
            <a:pPr lvl="0" defTabSz="457200">
              <a:defRPr sz="1800"/>
            </a:pPr>
            <a:r>
              <a:rPr sz="2600">
                <a:latin typeface="Courier"/>
                <a:ea typeface="Courier"/>
                <a:cs typeface="Courier"/>
                <a:sym typeface="Courier"/>
              </a:rPr>
              <a:t>service </a:t>
            </a:r>
            <a:r>
              <a:rPr sz="2600">
                <a:solidFill>
                  <a:srgbClr val="C8352B"/>
                </a:solidFill>
                <a:latin typeface="Courier"/>
                <a:ea typeface="Courier"/>
                <a:cs typeface="Courier"/>
                <a:sym typeface="Courier"/>
              </a:rPr>
              <a:t>'W3SVC'</a:t>
            </a:r>
            <a:r>
              <a:rPr sz="2600">
                <a:latin typeface="Courier"/>
                <a:ea typeface="Courier"/>
                <a:cs typeface="Courier"/>
                <a:sym typeface="Courier"/>
              </a:rPr>
              <a:t> </a:t>
            </a:r>
            <a:r>
              <a:rPr b="1" sz="2600">
                <a:solidFill>
                  <a:srgbClr val="008F00"/>
                </a:solidFill>
                <a:latin typeface="Courier"/>
                <a:ea typeface="Courier"/>
                <a:cs typeface="Courier"/>
                <a:sym typeface="Courier"/>
              </a:rPr>
              <a:t>do</a:t>
            </a:r>
            <a:endParaRPr sz="2600">
              <a:latin typeface="Courier"/>
              <a:ea typeface="Courier"/>
              <a:cs typeface="Courier"/>
              <a:sym typeface="Courier"/>
            </a:endParaRPr>
          </a:p>
          <a:p>
            <a:pPr lvl="0" defTabSz="457200">
              <a:defRPr sz="1800"/>
            </a:pPr>
            <a:r>
              <a:rPr sz="2600">
                <a:latin typeface="Courier"/>
                <a:ea typeface="Courier"/>
                <a:cs typeface="Courier"/>
                <a:sym typeface="Courier"/>
              </a:rPr>
              <a:t>  action </a:t>
            </a:r>
            <a:r>
              <a:rPr sz="2600">
                <a:solidFill>
                  <a:srgbClr val="797979"/>
                </a:solidFill>
                <a:latin typeface="Courier"/>
                <a:ea typeface="Courier"/>
                <a:cs typeface="Courier"/>
                <a:sym typeface="Courier"/>
              </a:rPr>
              <a:t>[</a:t>
            </a:r>
            <a:r>
              <a:rPr sz="2600">
                <a:solidFill>
                  <a:srgbClr val="22288F"/>
                </a:solidFill>
                <a:latin typeface="Courier"/>
                <a:ea typeface="Courier"/>
                <a:cs typeface="Courier"/>
                <a:sym typeface="Courier"/>
              </a:rPr>
              <a:t>:disable</a:t>
            </a:r>
            <a:r>
              <a:rPr sz="2600">
                <a:latin typeface="Courier"/>
                <a:ea typeface="Courier"/>
                <a:cs typeface="Courier"/>
                <a:sym typeface="Courier"/>
              </a:rPr>
              <a:t>,</a:t>
            </a:r>
            <a:r>
              <a:rPr sz="2600">
                <a:solidFill>
                  <a:srgbClr val="22288F"/>
                </a:solidFill>
                <a:latin typeface="Courier"/>
                <a:ea typeface="Courier"/>
                <a:cs typeface="Courier"/>
                <a:sym typeface="Courier"/>
              </a:rPr>
              <a:t>:stop</a:t>
            </a:r>
            <a:r>
              <a:rPr sz="2600">
                <a:solidFill>
                  <a:srgbClr val="797979"/>
                </a:solidFill>
                <a:latin typeface="Courier"/>
                <a:ea typeface="Courier"/>
                <a:cs typeface="Courier"/>
                <a:sym typeface="Courier"/>
              </a:rPr>
              <a:t>]</a:t>
            </a:r>
            <a:endParaRPr sz="2600">
              <a:latin typeface="Courier"/>
              <a:ea typeface="Courier"/>
              <a:cs typeface="Courier"/>
              <a:sym typeface="Courier"/>
            </a:endParaRPr>
          </a:p>
          <a:p>
            <a:pPr lvl="0" defTabSz="457200">
              <a:defRPr sz="1800"/>
            </a:pPr>
            <a:r>
              <a:rPr b="1" sz="2600">
                <a:solidFill>
                  <a:srgbClr val="008F00"/>
                </a:solidFill>
                <a:latin typeface="Courier"/>
                <a:ea typeface="Courier"/>
                <a:cs typeface="Courier"/>
                <a:sym typeface="Courier"/>
              </a:rPr>
              <a:t>end</a:t>
            </a:r>
            <a:endParaRPr sz="2600">
              <a:latin typeface="Courier"/>
              <a:ea typeface="Courier"/>
              <a:cs typeface="Courier"/>
              <a:sym typeface="Courier"/>
            </a:endParaRPr>
          </a:p>
        </p:txBody>
      </p:sp>
      <p:sp>
        <p:nvSpPr>
          <p:cNvPr id="2335" name="Shape 2335"/>
          <p:cNvSpPr/>
          <p:nvPr/>
        </p:nvSpPr>
        <p:spPr>
          <a:xfrm>
            <a:off x="816644" y="4912548"/>
            <a:ext cx="15087603" cy="136398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spAutoFit/>
          </a:bodyPr>
          <a:lstStyle/>
          <a:p>
            <a:pPr lvl="0" defTabSz="457200">
              <a:lnSpc>
                <a:spcPct val="120000"/>
              </a:lnSpc>
              <a:defRPr sz="1800"/>
            </a:pPr>
            <a:r>
              <a:rPr sz="2600">
                <a:latin typeface="Courier"/>
                <a:ea typeface="Courier"/>
                <a:cs typeface="Courier"/>
                <a:sym typeface="Courier"/>
              </a:rPr>
              <a:t>windows_registry </a:t>
            </a:r>
            <a:r>
              <a:rPr sz="2600">
                <a:solidFill>
                  <a:srgbClr val="C8352B"/>
                </a:solidFill>
                <a:latin typeface="Courier"/>
                <a:ea typeface="Courier"/>
                <a:cs typeface="Courier"/>
                <a:sym typeface="Courier"/>
              </a:rPr>
              <a:t>'HKLM\SYSTEM\CurrentControlSet\Control\Terminal Server'</a:t>
            </a:r>
            <a:r>
              <a:rPr sz="2600">
                <a:latin typeface="Courier"/>
                <a:ea typeface="Courier"/>
                <a:cs typeface="Courier"/>
                <a:sym typeface="Courier"/>
              </a:rPr>
              <a:t> </a:t>
            </a:r>
            <a:r>
              <a:rPr b="1" sz="2600">
                <a:solidFill>
                  <a:srgbClr val="008F00"/>
                </a:solidFill>
                <a:latin typeface="Courier"/>
                <a:ea typeface="Courier"/>
                <a:cs typeface="Courier"/>
                <a:sym typeface="Courier"/>
              </a:rPr>
              <a:t>do</a:t>
            </a:r>
            <a:endParaRPr sz="2600">
              <a:latin typeface="Courier"/>
              <a:ea typeface="Courier"/>
              <a:cs typeface="Courier"/>
              <a:sym typeface="Courier"/>
            </a:endParaRPr>
          </a:p>
          <a:p>
            <a:pPr lvl="0" defTabSz="457200">
              <a:lnSpc>
                <a:spcPct val="120000"/>
              </a:lnSpc>
              <a:defRPr sz="1800"/>
            </a:pPr>
            <a:r>
              <a:rPr sz="2600">
                <a:latin typeface="Courier"/>
                <a:ea typeface="Courier"/>
                <a:cs typeface="Courier"/>
                <a:sym typeface="Courier"/>
              </a:rPr>
              <a:t>  values </a:t>
            </a:r>
            <a:r>
              <a:rPr sz="2600">
                <a:solidFill>
                  <a:srgbClr val="C8352B"/>
                </a:solidFill>
                <a:latin typeface="Courier"/>
                <a:ea typeface="Courier"/>
                <a:cs typeface="Courier"/>
                <a:sym typeface="Courier"/>
              </a:rPr>
              <a:t>'FdenyTSConnections'</a:t>
            </a:r>
            <a:r>
              <a:rPr sz="2600">
                <a:latin typeface="Courier"/>
                <a:ea typeface="Courier"/>
                <a:cs typeface="Courier"/>
                <a:sym typeface="Courier"/>
              </a:rPr>
              <a:t> </a:t>
            </a:r>
            <a:r>
              <a:rPr sz="2600">
                <a:solidFill>
                  <a:srgbClr val="797979"/>
                </a:solidFill>
                <a:latin typeface="Courier"/>
                <a:ea typeface="Courier"/>
                <a:cs typeface="Courier"/>
                <a:sym typeface="Courier"/>
              </a:rPr>
              <a:t>=&gt;</a:t>
            </a:r>
            <a:r>
              <a:rPr sz="2600">
                <a:latin typeface="Courier"/>
                <a:ea typeface="Courier"/>
                <a:cs typeface="Courier"/>
                <a:sym typeface="Courier"/>
              </a:rPr>
              <a:t> </a:t>
            </a:r>
            <a:r>
              <a:rPr sz="2600">
                <a:solidFill>
                  <a:srgbClr val="797979"/>
                </a:solidFill>
                <a:latin typeface="Courier"/>
                <a:ea typeface="Courier"/>
                <a:cs typeface="Courier"/>
                <a:sym typeface="Courier"/>
              </a:rPr>
              <a:t>0</a:t>
            </a:r>
            <a:endParaRPr sz="2600">
              <a:latin typeface="Courier"/>
              <a:ea typeface="Courier"/>
              <a:cs typeface="Courier"/>
              <a:sym typeface="Courier"/>
            </a:endParaRPr>
          </a:p>
          <a:p>
            <a:pPr lvl="0" defTabSz="457200">
              <a:lnSpc>
                <a:spcPct val="120000"/>
              </a:lnSpc>
              <a:defRPr sz="1800"/>
            </a:pPr>
            <a:r>
              <a:rPr b="1" sz="2600">
                <a:solidFill>
                  <a:srgbClr val="008F00"/>
                </a:solidFill>
                <a:latin typeface="Courier"/>
                <a:ea typeface="Courier"/>
                <a:cs typeface="Courier"/>
                <a:sym typeface="Courier"/>
              </a:rPr>
              <a:t>end</a:t>
            </a:r>
          </a:p>
        </p:txBody>
      </p:sp>
      <p:sp>
        <p:nvSpPr>
          <p:cNvPr id="2336" name="Shape 2336"/>
          <p:cNvSpPr/>
          <p:nvPr>
            <p:ph type="title"/>
          </p:nvPr>
        </p:nvSpPr>
        <p:spPr>
          <a:xfrm>
            <a:off x="800271" y="177800"/>
            <a:ext cx="14657235" cy="1117600"/>
          </a:xfrm>
          <a:prstGeom prst="rect">
            <a:avLst/>
          </a:prstGeom>
        </p:spPr>
        <p:txBody>
          <a:bodyPr lIns="0" tIns="0" rIns="0" bIns="0">
            <a:normAutofit fontScale="100000" lnSpcReduction="0"/>
          </a:bodyPr>
          <a:lstStyle>
            <a:lvl1pPr>
              <a:defRPr sz="7200"/>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Example Recipe</a:t>
            </a:r>
          </a:p>
        </p:txBody>
      </p:sp>
      <p:sp>
        <p:nvSpPr>
          <p:cNvPr id="2337" name="Shape 2337"/>
          <p:cNvSpPr/>
          <p:nvPr/>
        </p:nvSpPr>
        <p:spPr>
          <a:xfrm>
            <a:off x="141039" y="1870340"/>
            <a:ext cx="15531908" cy="2294997"/>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0" tIns="0" rIns="0" bIns="0" anchor="ctr"/>
          <a:lstStyle/>
          <a:p>
            <a:pPr lvl="0" defTabSz="457200">
              <a:lnSpc>
                <a:spcPct val="120000"/>
              </a:lnSpc>
              <a:defRPr sz="1800"/>
            </a:pPr>
            <a:r>
              <a:rPr sz="2600">
                <a:latin typeface="Courier"/>
                <a:ea typeface="Courier"/>
                <a:cs typeface="Courier"/>
                <a:sym typeface="Courier"/>
              </a:rPr>
              <a:t>windows_package </a:t>
            </a:r>
            <a:r>
              <a:rPr sz="2600">
                <a:solidFill>
                  <a:srgbClr val="C8352B"/>
                </a:solidFill>
                <a:latin typeface="Courier"/>
                <a:ea typeface="Courier"/>
                <a:cs typeface="Courier"/>
                <a:sym typeface="Courier"/>
              </a:rPr>
              <a:t>'Microsoft .NET Framework 4.0'</a:t>
            </a:r>
            <a:r>
              <a:rPr sz="2600">
                <a:latin typeface="Courier"/>
                <a:ea typeface="Courier"/>
                <a:cs typeface="Courier"/>
                <a:sym typeface="Courier"/>
              </a:rPr>
              <a:t> </a:t>
            </a:r>
            <a:r>
              <a:rPr b="1" sz="2600">
                <a:solidFill>
                  <a:srgbClr val="008F00"/>
                </a:solidFill>
                <a:latin typeface="Courier"/>
                <a:ea typeface="Courier"/>
                <a:cs typeface="Courier"/>
                <a:sym typeface="Courier"/>
              </a:rPr>
              <a:t>do</a:t>
            </a:r>
            <a:endParaRPr sz="2600">
              <a:latin typeface="Courier"/>
              <a:ea typeface="Courier"/>
              <a:cs typeface="Courier"/>
              <a:sym typeface="Courier"/>
            </a:endParaRPr>
          </a:p>
          <a:p>
            <a:pPr lvl="0" defTabSz="457200">
              <a:lnSpc>
                <a:spcPct val="120000"/>
              </a:lnSpc>
              <a:defRPr sz="1800"/>
            </a:pPr>
            <a:r>
              <a:rPr sz="2600">
                <a:latin typeface="Courier"/>
                <a:ea typeface="Courier"/>
                <a:cs typeface="Courier"/>
                <a:sym typeface="Courier"/>
              </a:rPr>
              <a:t>  action </a:t>
            </a:r>
            <a:r>
              <a:rPr sz="2600">
                <a:solidFill>
                  <a:srgbClr val="22288F"/>
                </a:solidFill>
                <a:latin typeface="Courier"/>
                <a:ea typeface="Courier"/>
                <a:cs typeface="Courier"/>
                <a:sym typeface="Courier"/>
              </a:rPr>
              <a:t>:install</a:t>
            </a:r>
            <a:endParaRPr sz="2600">
              <a:latin typeface="Courier"/>
              <a:ea typeface="Courier"/>
              <a:cs typeface="Courier"/>
              <a:sym typeface="Courier"/>
            </a:endParaRPr>
          </a:p>
          <a:p>
            <a:pPr lvl="0" defTabSz="457200">
              <a:lnSpc>
                <a:spcPct val="120000"/>
              </a:lnSpc>
              <a:defRPr sz="1800"/>
            </a:pPr>
            <a:r>
              <a:rPr sz="2600">
                <a:latin typeface="Courier"/>
                <a:ea typeface="Courier"/>
                <a:cs typeface="Courier"/>
                <a:sym typeface="Courier"/>
              </a:rPr>
              <a:t>  source </a:t>
            </a:r>
            <a:r>
              <a:rPr sz="2600">
                <a:solidFill>
                  <a:srgbClr val="C8352B"/>
                </a:solidFill>
                <a:latin typeface="Courier"/>
                <a:ea typeface="Courier"/>
                <a:cs typeface="Courier"/>
                <a:sym typeface="Courier"/>
              </a:rPr>
              <a:t>'http://download.microsoft.com/download/dotNetFx40_Full_x86_x64.exe'</a:t>
            </a:r>
            <a:endParaRPr sz="2600">
              <a:latin typeface="Courier"/>
              <a:ea typeface="Courier"/>
              <a:cs typeface="Courier"/>
              <a:sym typeface="Courier"/>
            </a:endParaRPr>
          </a:p>
          <a:p>
            <a:pPr lvl="0" defTabSz="457200">
              <a:lnSpc>
                <a:spcPct val="120000"/>
              </a:lnSpc>
              <a:defRPr sz="1800"/>
            </a:pPr>
            <a:r>
              <a:rPr sz="2600">
                <a:latin typeface="Courier"/>
                <a:ea typeface="Courier"/>
                <a:cs typeface="Courier"/>
                <a:sym typeface="Courier"/>
              </a:rPr>
              <a:t>  options </a:t>
            </a:r>
            <a:r>
              <a:rPr sz="2600">
                <a:solidFill>
                  <a:srgbClr val="C8352B"/>
                </a:solidFill>
                <a:latin typeface="Courier"/>
                <a:ea typeface="Courier"/>
                <a:cs typeface="Courier"/>
                <a:sym typeface="Courier"/>
              </a:rPr>
              <a:t>'/quiet /norestart'</a:t>
            </a:r>
            <a:endParaRPr sz="2600">
              <a:latin typeface="Courier"/>
              <a:ea typeface="Courier"/>
              <a:cs typeface="Courier"/>
              <a:sym typeface="Courier"/>
            </a:endParaRPr>
          </a:p>
          <a:p>
            <a:pPr lvl="0" defTabSz="457200">
              <a:lnSpc>
                <a:spcPct val="120000"/>
              </a:lnSpc>
              <a:defRPr sz="1800"/>
            </a:pPr>
            <a:r>
              <a:rPr b="1" sz="2600">
                <a:solidFill>
                  <a:srgbClr val="008F00"/>
                </a:solidFill>
                <a:latin typeface="Courier"/>
                <a:ea typeface="Courier"/>
                <a:cs typeface="Courier"/>
                <a:sym typeface="Courier"/>
              </a:rPr>
              <a:t>end</a:t>
            </a: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1" name="Shape 234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Or this…</a:t>
            </a:r>
          </a:p>
        </p:txBody>
      </p:sp>
      <p:sp>
        <p:nvSpPr>
          <p:cNvPr id="2342" name="Shape 2342"/>
          <p:cNvSpPr/>
          <p:nvPr/>
        </p:nvSpPr>
        <p:spPr>
          <a:xfrm>
            <a:off x="244574" y="1730771"/>
            <a:ext cx="3482889" cy="4953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defTabSz="457200">
              <a:defRPr sz="1800"/>
            </a:pPr>
            <a:r>
              <a:rPr sz="2600">
                <a:latin typeface="Courier"/>
                <a:ea typeface="Courier"/>
                <a:cs typeface="Courier"/>
                <a:sym typeface="Courier"/>
              </a:rPr>
              <a:t>package </a:t>
            </a:r>
            <a:r>
              <a:rPr sz="2600">
                <a:solidFill>
                  <a:srgbClr val="C8352B"/>
                </a:solidFill>
                <a:latin typeface="Courier"/>
                <a:ea typeface="Courier"/>
                <a:cs typeface="Courier"/>
                <a:sym typeface="Courier"/>
              </a:rPr>
              <a:t>"apache2"</a:t>
            </a:r>
          </a:p>
        </p:txBody>
      </p:sp>
      <p:sp>
        <p:nvSpPr>
          <p:cNvPr id="2343" name="Shape 2343"/>
          <p:cNvSpPr/>
          <p:nvPr/>
        </p:nvSpPr>
        <p:spPr>
          <a:xfrm>
            <a:off x="4013200" y="2386409"/>
            <a:ext cx="8040390" cy="32512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lvl="0" defTabSz="457200">
              <a:defRPr sz="1800"/>
            </a:pPr>
            <a:r>
              <a:rPr sz="2600">
                <a:latin typeface="Courier"/>
                <a:ea typeface="Courier"/>
                <a:cs typeface="Courier"/>
                <a:sym typeface="Courier"/>
              </a:rPr>
              <a:t>template </a:t>
            </a:r>
            <a:r>
              <a:rPr sz="2600">
                <a:solidFill>
                  <a:srgbClr val="C8352B"/>
                </a:solidFill>
                <a:latin typeface="Courier"/>
                <a:ea typeface="Courier"/>
                <a:cs typeface="Courier"/>
                <a:sym typeface="Courier"/>
              </a:rPr>
              <a:t>"/etc/apache2/apache2.conf"</a:t>
            </a:r>
            <a:r>
              <a:rPr sz="2600">
                <a:latin typeface="Courier"/>
                <a:ea typeface="Courier"/>
                <a:cs typeface="Courier"/>
                <a:sym typeface="Courier"/>
              </a:rPr>
              <a:t> </a:t>
            </a:r>
            <a:r>
              <a:rPr b="1" sz="2600">
                <a:solidFill>
                  <a:srgbClr val="008F00"/>
                </a:solidFill>
                <a:latin typeface="Courier"/>
                <a:ea typeface="Courier"/>
                <a:cs typeface="Courier"/>
                <a:sym typeface="Courier"/>
              </a:rPr>
              <a:t>do</a:t>
            </a:r>
            <a:endParaRPr sz="2600">
              <a:latin typeface="Courier"/>
              <a:ea typeface="Courier"/>
              <a:cs typeface="Courier"/>
              <a:sym typeface="Courier"/>
            </a:endParaRPr>
          </a:p>
          <a:p>
            <a:pPr lvl="0" defTabSz="457200">
              <a:defRPr sz="1800"/>
            </a:pPr>
            <a:r>
              <a:rPr sz="2600">
                <a:latin typeface="Courier"/>
                <a:ea typeface="Courier"/>
                <a:cs typeface="Courier"/>
                <a:sym typeface="Courier"/>
              </a:rPr>
              <a:t>  source </a:t>
            </a:r>
            <a:r>
              <a:rPr sz="2600">
                <a:solidFill>
                  <a:srgbClr val="C8352B"/>
                </a:solidFill>
                <a:latin typeface="Courier"/>
                <a:ea typeface="Courier"/>
                <a:cs typeface="Courier"/>
                <a:sym typeface="Courier"/>
              </a:rPr>
              <a:t>"apache2.conf.erb"</a:t>
            </a:r>
            <a:endParaRPr sz="2600">
              <a:latin typeface="Courier"/>
              <a:ea typeface="Courier"/>
              <a:cs typeface="Courier"/>
              <a:sym typeface="Courier"/>
            </a:endParaRPr>
          </a:p>
          <a:p>
            <a:pPr lvl="0" defTabSz="457200">
              <a:defRPr sz="1800"/>
            </a:pPr>
            <a:r>
              <a:rPr sz="2600">
                <a:latin typeface="Courier"/>
                <a:ea typeface="Courier"/>
                <a:cs typeface="Courier"/>
                <a:sym typeface="Courier"/>
              </a:rPr>
              <a:t>  owner </a:t>
            </a:r>
            <a:r>
              <a:rPr sz="2600">
                <a:solidFill>
                  <a:srgbClr val="C8352B"/>
                </a:solidFill>
                <a:latin typeface="Courier"/>
                <a:ea typeface="Courier"/>
                <a:cs typeface="Courier"/>
                <a:sym typeface="Courier"/>
              </a:rPr>
              <a:t>"root"</a:t>
            </a:r>
            <a:endParaRPr sz="2600">
              <a:latin typeface="Courier"/>
              <a:ea typeface="Courier"/>
              <a:cs typeface="Courier"/>
              <a:sym typeface="Courier"/>
            </a:endParaRPr>
          </a:p>
          <a:p>
            <a:pPr lvl="0" defTabSz="457200">
              <a:defRPr sz="1800"/>
            </a:pPr>
            <a:r>
              <a:rPr sz="2600">
                <a:latin typeface="Courier"/>
                <a:ea typeface="Courier"/>
                <a:cs typeface="Courier"/>
                <a:sym typeface="Courier"/>
              </a:rPr>
              <a:t>  group </a:t>
            </a:r>
            <a:r>
              <a:rPr sz="2600">
                <a:solidFill>
                  <a:srgbClr val="C8352B"/>
                </a:solidFill>
                <a:latin typeface="Courier"/>
                <a:ea typeface="Courier"/>
                <a:cs typeface="Courier"/>
                <a:sym typeface="Courier"/>
              </a:rPr>
              <a:t>"root"</a:t>
            </a:r>
            <a:endParaRPr sz="2600">
              <a:latin typeface="Courier"/>
              <a:ea typeface="Courier"/>
              <a:cs typeface="Courier"/>
              <a:sym typeface="Courier"/>
            </a:endParaRPr>
          </a:p>
          <a:p>
            <a:pPr lvl="0" defTabSz="457200">
              <a:defRPr sz="1800"/>
            </a:pPr>
            <a:r>
              <a:rPr sz="2600">
                <a:latin typeface="Courier"/>
                <a:ea typeface="Courier"/>
                <a:cs typeface="Courier"/>
                <a:sym typeface="Courier"/>
              </a:rPr>
              <a:t>  mode </a:t>
            </a:r>
            <a:r>
              <a:rPr sz="2600">
                <a:solidFill>
                  <a:srgbClr val="C8352B"/>
                </a:solidFill>
                <a:latin typeface="Courier"/>
                <a:ea typeface="Courier"/>
                <a:cs typeface="Courier"/>
                <a:sym typeface="Courier"/>
              </a:rPr>
              <a:t>"0644"</a:t>
            </a:r>
            <a:endParaRPr sz="2600">
              <a:latin typeface="Courier"/>
              <a:ea typeface="Courier"/>
              <a:cs typeface="Courier"/>
              <a:sym typeface="Courier"/>
            </a:endParaRPr>
          </a:p>
          <a:p>
            <a:pPr lvl="0" defTabSz="457200">
              <a:defRPr sz="1800"/>
            </a:pPr>
            <a:r>
              <a:rPr sz="2600">
                <a:latin typeface="Courier"/>
                <a:ea typeface="Courier"/>
                <a:cs typeface="Courier"/>
                <a:sym typeface="Courier"/>
              </a:rPr>
              <a:t>  variables(</a:t>
            </a:r>
            <a:r>
              <a:rPr sz="2600">
                <a:solidFill>
                  <a:srgbClr val="22288F"/>
                </a:solidFill>
                <a:latin typeface="Courier"/>
                <a:ea typeface="Courier"/>
                <a:cs typeface="Courier"/>
                <a:sym typeface="Courier"/>
              </a:rPr>
              <a:t>:allow_override</a:t>
            </a:r>
            <a:r>
              <a:rPr sz="2600">
                <a:latin typeface="Courier"/>
                <a:ea typeface="Courier"/>
                <a:cs typeface="Courier"/>
                <a:sym typeface="Courier"/>
              </a:rPr>
              <a:t> </a:t>
            </a:r>
            <a:r>
              <a:rPr sz="2600">
                <a:solidFill>
                  <a:srgbClr val="797979"/>
                </a:solidFill>
                <a:latin typeface="Courier"/>
                <a:ea typeface="Courier"/>
                <a:cs typeface="Courier"/>
                <a:sym typeface="Courier"/>
              </a:rPr>
              <a:t>=&gt;</a:t>
            </a:r>
            <a:r>
              <a:rPr sz="2600">
                <a:latin typeface="Courier"/>
                <a:ea typeface="Courier"/>
                <a:cs typeface="Courier"/>
                <a:sym typeface="Courier"/>
              </a:rPr>
              <a:t> </a:t>
            </a:r>
            <a:r>
              <a:rPr sz="2600">
                <a:solidFill>
                  <a:srgbClr val="C8352B"/>
                </a:solidFill>
                <a:latin typeface="Courier"/>
                <a:ea typeface="Courier"/>
                <a:cs typeface="Courier"/>
                <a:sym typeface="Courier"/>
              </a:rPr>
              <a:t>"All"</a:t>
            </a:r>
            <a:r>
              <a:rPr sz="2600">
                <a:latin typeface="Courier"/>
                <a:ea typeface="Courier"/>
                <a:cs typeface="Courier"/>
                <a:sym typeface="Courier"/>
              </a:rPr>
              <a:t>)</a:t>
            </a:r>
            <a:endParaRPr sz="2600">
              <a:latin typeface="Courier"/>
              <a:ea typeface="Courier"/>
              <a:cs typeface="Courier"/>
              <a:sym typeface="Courier"/>
            </a:endParaRPr>
          </a:p>
          <a:p>
            <a:pPr lvl="0" defTabSz="457200">
              <a:defRPr sz="1800"/>
            </a:pPr>
            <a:r>
              <a:rPr sz="2600">
                <a:latin typeface="Courier"/>
                <a:ea typeface="Courier"/>
                <a:cs typeface="Courier"/>
                <a:sym typeface="Courier"/>
              </a:rPr>
              <a:t>  notifies </a:t>
            </a:r>
            <a:r>
              <a:rPr sz="2600">
                <a:solidFill>
                  <a:srgbClr val="22288F"/>
                </a:solidFill>
                <a:latin typeface="Courier"/>
                <a:ea typeface="Courier"/>
                <a:cs typeface="Courier"/>
                <a:sym typeface="Courier"/>
              </a:rPr>
              <a:t>:reload,</a:t>
            </a:r>
            <a:r>
              <a:rPr sz="2600">
                <a:latin typeface="Courier"/>
                <a:ea typeface="Courier"/>
                <a:cs typeface="Courier"/>
                <a:sym typeface="Courier"/>
              </a:rPr>
              <a:t> </a:t>
            </a:r>
            <a:r>
              <a:rPr sz="2600">
                <a:solidFill>
                  <a:srgbClr val="C8352B"/>
                </a:solidFill>
                <a:latin typeface="Courier"/>
                <a:ea typeface="Courier"/>
                <a:cs typeface="Courier"/>
                <a:sym typeface="Courier"/>
              </a:rPr>
              <a:t>"service[apache2]"</a:t>
            </a:r>
            <a:endParaRPr sz="2600">
              <a:latin typeface="Courier"/>
              <a:ea typeface="Courier"/>
              <a:cs typeface="Courier"/>
              <a:sym typeface="Courier"/>
            </a:endParaRPr>
          </a:p>
          <a:p>
            <a:pPr lvl="0" defTabSz="457200">
              <a:defRPr sz="1800"/>
            </a:pPr>
            <a:r>
              <a:rPr b="1" sz="2600">
                <a:solidFill>
                  <a:srgbClr val="008F00"/>
                </a:solidFill>
                <a:latin typeface="Courier"/>
                <a:ea typeface="Courier"/>
                <a:cs typeface="Courier"/>
                <a:sym typeface="Courier"/>
              </a:rPr>
              <a:t>end</a:t>
            </a:r>
          </a:p>
        </p:txBody>
      </p:sp>
      <p:sp>
        <p:nvSpPr>
          <p:cNvPr id="2344" name="Shape 2344"/>
          <p:cNvSpPr/>
          <p:nvPr/>
        </p:nvSpPr>
        <p:spPr>
          <a:xfrm>
            <a:off x="9652000" y="6080918"/>
            <a:ext cx="6350000" cy="1676401"/>
          </a:xfrm>
          <a:prstGeom prst="rect">
            <a:avLst/>
          </a:prstGeom>
          <a:ln w="25400">
            <a:solidFill/>
            <a:custDash>
              <a:ds d="200000" sp="200000"/>
            </a:custDash>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lvl="0" defTabSz="457200">
              <a:defRPr sz="1800"/>
            </a:pPr>
            <a:r>
              <a:rPr sz="2600">
                <a:latin typeface="Courier"/>
                <a:ea typeface="Courier"/>
                <a:cs typeface="Courier"/>
                <a:sym typeface="Courier"/>
              </a:rPr>
              <a:t>service </a:t>
            </a:r>
            <a:r>
              <a:rPr sz="2600">
                <a:solidFill>
                  <a:srgbClr val="C8352B"/>
                </a:solidFill>
                <a:latin typeface="Courier"/>
                <a:ea typeface="Courier"/>
                <a:cs typeface="Courier"/>
                <a:sym typeface="Courier"/>
              </a:rPr>
              <a:t>"apache2"</a:t>
            </a:r>
            <a:r>
              <a:rPr sz="2600">
                <a:latin typeface="Courier"/>
                <a:ea typeface="Courier"/>
                <a:cs typeface="Courier"/>
                <a:sym typeface="Courier"/>
              </a:rPr>
              <a:t> </a:t>
            </a:r>
            <a:r>
              <a:rPr b="1" sz="2600">
                <a:solidFill>
                  <a:srgbClr val="008F00"/>
                </a:solidFill>
                <a:latin typeface="Courier"/>
                <a:ea typeface="Courier"/>
                <a:cs typeface="Courier"/>
                <a:sym typeface="Courier"/>
              </a:rPr>
              <a:t>do</a:t>
            </a:r>
            <a:endParaRPr sz="2600">
              <a:latin typeface="Courier"/>
              <a:ea typeface="Courier"/>
              <a:cs typeface="Courier"/>
              <a:sym typeface="Courier"/>
            </a:endParaRPr>
          </a:p>
          <a:p>
            <a:pPr lvl="0" defTabSz="457200">
              <a:defRPr sz="1800"/>
            </a:pPr>
            <a:r>
              <a:rPr sz="2600">
                <a:latin typeface="Courier"/>
                <a:ea typeface="Courier"/>
                <a:cs typeface="Courier"/>
                <a:sym typeface="Courier"/>
              </a:rPr>
              <a:t>  action </a:t>
            </a:r>
            <a:r>
              <a:rPr sz="2600">
                <a:solidFill>
                  <a:srgbClr val="797979"/>
                </a:solidFill>
                <a:latin typeface="Courier"/>
                <a:ea typeface="Courier"/>
                <a:cs typeface="Courier"/>
                <a:sym typeface="Courier"/>
              </a:rPr>
              <a:t>[</a:t>
            </a:r>
            <a:r>
              <a:rPr sz="2600">
                <a:solidFill>
                  <a:srgbClr val="22288F"/>
                </a:solidFill>
                <a:latin typeface="Courier"/>
                <a:ea typeface="Courier"/>
                <a:cs typeface="Courier"/>
                <a:sym typeface="Courier"/>
              </a:rPr>
              <a:t>:enable</a:t>
            </a:r>
            <a:r>
              <a:rPr sz="2600">
                <a:latin typeface="Courier"/>
                <a:ea typeface="Courier"/>
                <a:cs typeface="Courier"/>
                <a:sym typeface="Courier"/>
              </a:rPr>
              <a:t>,</a:t>
            </a:r>
            <a:r>
              <a:rPr sz="2600">
                <a:solidFill>
                  <a:srgbClr val="22288F"/>
                </a:solidFill>
                <a:latin typeface="Courier"/>
                <a:ea typeface="Courier"/>
                <a:cs typeface="Courier"/>
                <a:sym typeface="Courier"/>
              </a:rPr>
              <a:t>:start</a:t>
            </a:r>
            <a:r>
              <a:rPr sz="2600">
                <a:solidFill>
                  <a:srgbClr val="797979"/>
                </a:solidFill>
                <a:latin typeface="Courier"/>
                <a:ea typeface="Courier"/>
                <a:cs typeface="Courier"/>
                <a:sym typeface="Courier"/>
              </a:rPr>
              <a:t>]</a:t>
            </a:r>
            <a:endParaRPr sz="2600">
              <a:latin typeface="Courier"/>
              <a:ea typeface="Courier"/>
              <a:cs typeface="Courier"/>
              <a:sym typeface="Courier"/>
            </a:endParaRPr>
          </a:p>
          <a:p>
            <a:pPr lvl="0" defTabSz="457200">
              <a:defRPr sz="1800"/>
            </a:pPr>
            <a:r>
              <a:rPr sz="2600">
                <a:latin typeface="Courier"/>
                <a:ea typeface="Courier"/>
                <a:cs typeface="Courier"/>
                <a:sym typeface="Courier"/>
              </a:rPr>
              <a:t>  supports </a:t>
            </a:r>
            <a:r>
              <a:rPr sz="2600">
                <a:solidFill>
                  <a:srgbClr val="22288F"/>
                </a:solidFill>
                <a:latin typeface="Courier"/>
                <a:ea typeface="Courier"/>
                <a:cs typeface="Courier"/>
                <a:sym typeface="Courier"/>
              </a:rPr>
              <a:t>:reload</a:t>
            </a:r>
            <a:r>
              <a:rPr sz="2600">
                <a:latin typeface="Courier"/>
                <a:ea typeface="Courier"/>
                <a:cs typeface="Courier"/>
                <a:sym typeface="Courier"/>
              </a:rPr>
              <a:t> </a:t>
            </a:r>
            <a:r>
              <a:rPr sz="2600">
                <a:solidFill>
                  <a:srgbClr val="797979"/>
                </a:solidFill>
                <a:latin typeface="Courier"/>
                <a:ea typeface="Courier"/>
                <a:cs typeface="Courier"/>
                <a:sym typeface="Courier"/>
              </a:rPr>
              <a:t>=&gt;</a:t>
            </a:r>
            <a:r>
              <a:rPr sz="2600">
                <a:latin typeface="Courier"/>
                <a:ea typeface="Courier"/>
                <a:cs typeface="Courier"/>
                <a:sym typeface="Courier"/>
              </a:rPr>
              <a:t> </a:t>
            </a:r>
            <a:r>
              <a:rPr sz="2600">
                <a:solidFill>
                  <a:srgbClr val="008F00"/>
                </a:solidFill>
                <a:latin typeface="Courier"/>
                <a:ea typeface="Courier"/>
                <a:cs typeface="Courier"/>
                <a:sym typeface="Courier"/>
              </a:rPr>
              <a:t>true</a:t>
            </a:r>
            <a:endParaRPr sz="2600">
              <a:latin typeface="Courier"/>
              <a:ea typeface="Courier"/>
              <a:cs typeface="Courier"/>
              <a:sym typeface="Courier"/>
            </a:endParaRPr>
          </a:p>
          <a:p>
            <a:pPr lvl="0" defTabSz="457200">
              <a:defRPr sz="1800"/>
            </a:pPr>
            <a:r>
              <a:rPr b="1" sz="2600">
                <a:solidFill>
                  <a:srgbClr val="008F00"/>
                </a:solidFill>
                <a:latin typeface="Courier"/>
                <a:ea typeface="Courier"/>
                <a:cs typeface="Courier"/>
                <a:sym typeface="Courier"/>
              </a:rPr>
              <a:t>end</a:t>
            </a:r>
          </a:p>
        </p:txBody>
      </p:sp>
      <p:sp>
        <p:nvSpPr>
          <p:cNvPr id="2345" name="Shape 23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17" name="Shape 1717"/>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18" name="Shape 1718"/>
          <p:cNvSpPr/>
          <p:nvPr>
            <p:ph type="body" idx="1"/>
          </p:nvPr>
        </p:nvSpPr>
        <p:spPr>
          <a:xfrm>
            <a:off x="800271" y="1879602"/>
            <a:ext cx="14657235" cy="6731001"/>
          </a:xfrm>
          <a:prstGeom prst="rect">
            <a:avLst/>
          </a:prstGeom>
        </p:spPr>
        <p:txBody>
          <a:bodyPr>
            <a:normAutofit fontScale="100000" lnSpcReduction="0"/>
          </a:bodyPr>
          <a:lstStyle/>
          <a:p>
            <a:pPr lvl="0" marL="578529" indent="-578529">
              <a:defRPr sz="1800"/>
            </a:pPr>
            <a:r>
              <a:rPr sz="3600">
                <a:latin typeface="Arial Bold"/>
                <a:ea typeface="Arial Bold"/>
                <a:cs typeface="Arial Bold"/>
                <a:sym typeface="Arial Bold"/>
              </a:rPr>
              <a:t>Name: </a:t>
            </a:r>
            <a:r>
              <a:rPr sz="3600"/>
              <a:t>Sean Carolan</a:t>
            </a:r>
            <a:endParaRPr sz="3600"/>
          </a:p>
          <a:p>
            <a:pPr lvl="0" marL="578529" indent="-578529">
              <a:defRPr sz="1800"/>
            </a:pPr>
            <a:r>
              <a:rPr sz="3600">
                <a:latin typeface="Arial Bold"/>
                <a:ea typeface="Arial Bold"/>
                <a:cs typeface="Arial Bold"/>
                <a:sym typeface="Arial Bold"/>
              </a:rPr>
              <a:t>Current job role: </a:t>
            </a:r>
            <a:r>
              <a:rPr sz="3600"/>
              <a:t>Chef Consultant</a:t>
            </a:r>
            <a:endParaRPr sz="3600"/>
          </a:p>
          <a:p>
            <a:pPr lvl="0" marL="578529" indent="-578529">
              <a:defRPr sz="1800"/>
            </a:pPr>
            <a:r>
              <a:rPr sz="3600">
                <a:latin typeface="Arial Bold"/>
                <a:ea typeface="Arial Bold"/>
                <a:cs typeface="Arial Bold"/>
                <a:sym typeface="Arial Bold"/>
              </a:rPr>
              <a:t>Previous job roles/background: </a:t>
            </a:r>
            <a:r>
              <a:rPr sz="3600"/>
              <a:t>In my previous life I was a Unix system administrator for EA (Electronic Arts).  Before that I was also a sysadmin at Peoplefluent, an HR SaaS company.</a:t>
            </a:r>
            <a:endParaRPr sz="3600"/>
          </a:p>
          <a:p>
            <a:pPr lvl="0" marL="578529" indent="-578529">
              <a:defRPr sz="1800"/>
            </a:pPr>
            <a:r>
              <a:rPr sz="3600">
                <a:latin typeface="Arial Bold"/>
                <a:ea typeface="Arial Bold"/>
                <a:cs typeface="Arial Bold"/>
                <a:sym typeface="Arial Bold"/>
              </a:rPr>
              <a:t>Experience with Chef/Config Management: </a:t>
            </a:r>
            <a:r>
              <a:rPr sz="3600"/>
              <a:t>I used CFengine for about four years, then moved up to Puppet for about three years, and am now a happy Chef user.  I have worked with several Fortune 500 companies helping them automate their infrastructure with Chef.</a:t>
            </a:r>
            <a:endParaRPr sz="3600"/>
          </a:p>
          <a:p>
            <a:pPr lvl="0" marL="578529" indent="-578529">
              <a:defRPr sz="1800"/>
            </a:pPr>
            <a:r>
              <a:rPr sz="3600">
                <a:latin typeface="Arial Bold"/>
                <a:ea typeface="Arial Bold"/>
                <a:cs typeface="Arial Bold"/>
                <a:sym typeface="Arial Bold"/>
              </a:rPr>
              <a:t>Favorite Text Editor: </a:t>
            </a:r>
            <a:r>
              <a:rPr sz="3600"/>
              <a:t>Vim, pimped out with about two dozen plugins</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2351" name="Group 2351"/>
          <p:cNvGrpSpPr/>
          <p:nvPr/>
        </p:nvGrpSpPr>
        <p:grpSpPr>
          <a:xfrm>
            <a:off x="241598" y="1524005"/>
            <a:ext cx="5067797" cy="1600201"/>
            <a:chOff x="0" y="0"/>
            <a:chExt cx="5067796" cy="1600200"/>
          </a:xfrm>
        </p:grpSpPr>
        <p:sp>
          <p:nvSpPr>
            <p:cNvPr id="2349" name="Shape 2349"/>
            <p:cNvSpPr/>
            <p:nvPr/>
          </p:nvSpPr>
          <p:spPr>
            <a:xfrm>
              <a:off x="-1" y="0"/>
              <a:ext cx="5067797" cy="1600201"/>
            </a:xfrm>
            <a:prstGeom prst="rect">
              <a:avLst/>
            </a:prstGeom>
            <a:solidFill>
              <a:srgbClr val="000000"/>
            </a:solidFill>
            <a:ln w="12700" cap="flat">
              <a:noFill/>
              <a:miter lim="400000"/>
            </a:ln>
            <a:effectLst/>
          </p:spPr>
          <p:txBody>
            <a:bodyPr wrap="square" lIns="0" tIns="0" rIns="0" bIns="0" numCol="1" anchor="ctr">
              <a:noAutofit/>
            </a:bodyPr>
            <a:lstStyle/>
            <a:p>
              <a:pPr lvl="0">
                <a:lnSpc>
                  <a:spcPct val="120000"/>
                </a:lnSpc>
                <a:defRPr sz="2600">
                  <a:solidFill>
                    <a:srgbClr val="FFFFFF"/>
                  </a:solidFill>
                  <a:latin typeface="Courier"/>
                  <a:ea typeface="Courier"/>
                  <a:cs typeface="Courier"/>
                  <a:sym typeface="Courier"/>
                </a:defRPr>
              </a:pPr>
            </a:p>
          </p:txBody>
        </p:sp>
        <p:sp>
          <p:nvSpPr>
            <p:cNvPr id="2350" name="Shape 2350"/>
            <p:cNvSpPr/>
            <p:nvPr/>
          </p:nvSpPr>
          <p:spPr>
            <a:xfrm>
              <a:off x="-1" y="130809"/>
              <a:ext cx="5067797" cy="1338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nSpc>
                  <a:spcPct val="120000"/>
                </a:lnSpc>
                <a:defRPr sz="1800"/>
              </a:pPr>
              <a:r>
                <a:rPr sz="2600">
                  <a:solidFill>
                    <a:srgbClr val="FFFFFF"/>
                  </a:solidFill>
                  <a:latin typeface="Courier"/>
                  <a:ea typeface="Courier"/>
                  <a:cs typeface="Courier"/>
                  <a:sym typeface="Courier"/>
                </a:rPr>
                <a:t>package "net-snmp" do</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action :install</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end</a:t>
              </a:r>
            </a:p>
          </p:txBody>
        </p:sp>
      </p:grpSp>
      <p:grpSp>
        <p:nvGrpSpPr>
          <p:cNvPr id="2354" name="Group 2354"/>
          <p:cNvGrpSpPr/>
          <p:nvPr/>
        </p:nvGrpSpPr>
        <p:grpSpPr>
          <a:xfrm>
            <a:off x="2285610" y="3276600"/>
            <a:ext cx="10745255" cy="3886200"/>
            <a:chOff x="-1" y="0"/>
            <a:chExt cx="10745254" cy="3886200"/>
          </a:xfrm>
        </p:grpSpPr>
        <p:sp>
          <p:nvSpPr>
            <p:cNvPr id="2352" name="Shape 2352"/>
            <p:cNvSpPr/>
            <p:nvPr/>
          </p:nvSpPr>
          <p:spPr>
            <a:xfrm>
              <a:off x="-2" y="0"/>
              <a:ext cx="10745255" cy="3886200"/>
            </a:xfrm>
            <a:prstGeom prst="rect">
              <a:avLst/>
            </a:prstGeom>
            <a:solidFill>
              <a:srgbClr val="000000"/>
            </a:solidFill>
            <a:ln w="12700" cap="flat">
              <a:noFill/>
              <a:miter lim="400000"/>
            </a:ln>
            <a:effectLst/>
          </p:spPr>
          <p:txBody>
            <a:bodyPr wrap="square" lIns="0" tIns="0" rIns="0" bIns="0" numCol="1" anchor="ctr">
              <a:noAutofit/>
            </a:bodyPr>
            <a:lstStyle/>
            <a:p>
              <a:pPr lvl="0">
                <a:lnSpc>
                  <a:spcPct val="120000"/>
                </a:lnSpc>
                <a:defRPr>
                  <a:latin typeface="Arial"/>
                  <a:ea typeface="Arial"/>
                  <a:cs typeface="Arial"/>
                  <a:sym typeface="Arial"/>
                </a:defRPr>
              </a:pPr>
            </a:p>
          </p:txBody>
        </p:sp>
        <p:sp>
          <p:nvSpPr>
            <p:cNvPr id="2353" name="Shape 2353"/>
            <p:cNvSpPr/>
            <p:nvPr/>
          </p:nvSpPr>
          <p:spPr>
            <a:xfrm>
              <a:off x="-2" y="92708"/>
              <a:ext cx="10745255" cy="3700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nSpc>
                  <a:spcPct val="120000"/>
                </a:lnSpc>
                <a:defRPr sz="1800"/>
              </a:pPr>
              <a:r>
                <a:rPr sz="2600">
                  <a:solidFill>
                    <a:srgbClr val="FFFFFF"/>
                  </a:solidFill>
                  <a:latin typeface="Courier"/>
                  <a:ea typeface="Courier"/>
                  <a:cs typeface="Courier"/>
                  <a:sym typeface="Courier"/>
                </a:rPr>
                <a:t>template "/etc/snmpd.conf" do</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source "snmpd.conf.erb"</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owner "root"</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group "root"</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mode 0644</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a:t>
              </a:r>
              <a:r>
                <a:rPr sz="2600">
                  <a:solidFill>
                    <a:srgbClr val="FF7F00"/>
                  </a:solidFill>
                  <a:latin typeface="Courier"/>
                  <a:ea typeface="Courier"/>
                  <a:cs typeface="Courier"/>
                  <a:sym typeface="Courier"/>
                </a:rPr>
                <a:t> variables(:community_string =&gt; “not_public”)</a:t>
              </a:r>
              <a:endParaRPr>
                <a:latin typeface="Calibri"/>
                <a:ea typeface="Calibri"/>
                <a:cs typeface="Calibri"/>
                <a:sym typeface="Calibri"/>
              </a:endParaRPr>
            </a:p>
            <a:p>
              <a:pPr lvl="1">
                <a:lnSpc>
                  <a:spcPct val="120000"/>
                </a:lnSpc>
                <a:defRPr sz="1800"/>
              </a:pPr>
              <a:r>
                <a:rPr sz="2600">
                  <a:solidFill>
                    <a:srgbClr val="FF7F00"/>
                  </a:solidFill>
                  <a:latin typeface="Courier"/>
                  <a:ea typeface="Courier"/>
                  <a:cs typeface="Courier"/>
                  <a:sym typeface="Courier"/>
                </a:rPr>
                <a:t>  notifies :restart, “service[snmpd]”</a:t>
              </a:r>
              <a:endParaRPr sz="2600">
                <a:solidFill>
                  <a:srgbClr val="FFFFFF"/>
                </a:solidFill>
                <a:latin typeface="Calibri"/>
                <a:ea typeface="Calibri"/>
                <a:cs typeface="Calibri"/>
                <a:sym typeface="Calibri"/>
              </a:endParaRPr>
            </a:p>
            <a:p>
              <a:pPr lvl="0">
                <a:lnSpc>
                  <a:spcPct val="120000"/>
                </a:lnSpc>
                <a:defRPr sz="1800"/>
              </a:pPr>
              <a:r>
                <a:rPr sz="2600">
                  <a:solidFill>
                    <a:srgbClr val="FFFFFF"/>
                  </a:solidFill>
                  <a:latin typeface="Courier"/>
                  <a:ea typeface="Courier"/>
                  <a:cs typeface="Courier"/>
                  <a:sym typeface="Courier"/>
                </a:rPr>
                <a:t>end</a:t>
              </a:r>
            </a:p>
          </p:txBody>
        </p:sp>
      </p:grpSp>
      <p:sp>
        <p:nvSpPr>
          <p:cNvPr id="2355" name="Shape 2355"/>
          <p:cNvSpPr/>
          <p:nvPr/>
        </p:nvSpPr>
        <p:spPr>
          <a:xfrm>
            <a:off x="889792" y="205456"/>
            <a:ext cx="15558349"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Or This</a:t>
            </a:r>
          </a:p>
        </p:txBody>
      </p:sp>
      <p:grpSp>
        <p:nvGrpSpPr>
          <p:cNvPr id="2358" name="Group 2358"/>
          <p:cNvGrpSpPr/>
          <p:nvPr/>
        </p:nvGrpSpPr>
        <p:grpSpPr>
          <a:xfrm>
            <a:off x="10280097" y="7391398"/>
            <a:ext cx="5969587" cy="1383919"/>
            <a:chOff x="0" y="0"/>
            <a:chExt cx="5969585" cy="1383918"/>
          </a:xfrm>
        </p:grpSpPr>
        <p:sp>
          <p:nvSpPr>
            <p:cNvPr id="2356" name="Shape 2356"/>
            <p:cNvSpPr/>
            <p:nvPr/>
          </p:nvSpPr>
          <p:spPr>
            <a:xfrm>
              <a:off x="-1" y="-1"/>
              <a:ext cx="5969587" cy="1383919"/>
            </a:xfrm>
            <a:prstGeom prst="rect">
              <a:avLst/>
            </a:prstGeom>
            <a:solidFill>
              <a:srgbClr val="000000"/>
            </a:solidFill>
            <a:ln w="12700" cap="flat">
              <a:noFill/>
              <a:miter lim="400000"/>
            </a:ln>
            <a:effectLst/>
          </p:spPr>
          <p:txBody>
            <a:bodyPr wrap="square" lIns="0" tIns="0" rIns="0" bIns="0" numCol="1" anchor="ctr">
              <a:noAutofit/>
            </a:bodyPr>
            <a:lstStyle/>
            <a:p>
              <a:pPr lvl="0">
                <a:lnSpc>
                  <a:spcPct val="120000"/>
                </a:lnSpc>
                <a:defRPr sz="2600">
                  <a:solidFill>
                    <a:srgbClr val="FFFFFF"/>
                  </a:solidFill>
                  <a:latin typeface="Courier"/>
                  <a:ea typeface="Courier"/>
                  <a:cs typeface="Courier"/>
                  <a:sym typeface="Courier"/>
                </a:defRPr>
              </a:pPr>
            </a:p>
          </p:txBody>
        </p:sp>
        <p:sp>
          <p:nvSpPr>
            <p:cNvPr id="2357" name="Shape 2357"/>
            <p:cNvSpPr/>
            <p:nvPr/>
          </p:nvSpPr>
          <p:spPr>
            <a:xfrm>
              <a:off x="-1" y="22667"/>
              <a:ext cx="5969587" cy="13385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nSpc>
                  <a:spcPct val="120000"/>
                </a:lnSpc>
                <a:defRPr sz="1800"/>
              </a:pPr>
              <a:r>
                <a:rPr sz="2600">
                  <a:solidFill>
                    <a:srgbClr val="FFFFFF"/>
                  </a:solidFill>
                  <a:latin typeface="Courier"/>
                  <a:ea typeface="Courier"/>
                  <a:cs typeface="Courier"/>
                  <a:sym typeface="Courier"/>
                </a:rPr>
                <a:t>service "snmpd" do</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  action [:enable,:start]</a:t>
              </a:r>
              <a:br>
                <a:rPr sz="2600">
                  <a:solidFill>
                    <a:srgbClr val="FFFFFF"/>
                  </a:solidFill>
                  <a:latin typeface="Courier"/>
                  <a:ea typeface="Courier"/>
                  <a:cs typeface="Courier"/>
                  <a:sym typeface="Courier"/>
                </a:rPr>
              </a:br>
              <a:r>
                <a:rPr sz="2600">
                  <a:solidFill>
                    <a:srgbClr val="FFFFFF"/>
                  </a:solidFill>
                  <a:latin typeface="Courier"/>
                  <a:ea typeface="Courier"/>
                  <a:cs typeface="Courier"/>
                  <a:sym typeface="Courier"/>
                </a:rPr>
                <a:t>end</a:t>
              </a:r>
            </a:p>
          </p:txBody>
        </p:sp>
      </p:gr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2" name="Shape 2362"/>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Cookbooks</a:t>
            </a:r>
          </a:p>
        </p:txBody>
      </p:sp>
      <p:sp>
        <p:nvSpPr>
          <p:cNvPr id="2363" name="Shape 2363"/>
          <p:cNvSpPr/>
          <p:nvPr>
            <p:ph type="body" idx="1"/>
          </p:nvPr>
        </p:nvSpPr>
        <p:spPr>
          <a:xfrm>
            <a:off x="800177" y="1879600"/>
            <a:ext cx="7925576" cy="6731000"/>
          </a:xfrm>
          <a:prstGeom prst="rect">
            <a:avLst/>
          </a:prstGeom>
        </p:spPr>
        <p:txBody>
          <a:bodyPr>
            <a:normAutofit fontScale="100000" lnSpcReduction="0"/>
          </a:bodyPr>
          <a:lstStyle/>
          <a:p>
            <a:pPr lvl="0" marL="944574" indent="-944574">
              <a:defRPr sz="1800"/>
            </a:pPr>
            <a:r>
              <a:rPr sz="4600"/>
              <a:t>Recipes are stored in Cookbooks</a:t>
            </a:r>
            <a:endParaRPr sz="4600"/>
          </a:p>
          <a:p>
            <a:pPr lvl="0" marL="944574" indent="-944574">
              <a:defRPr sz="1800"/>
            </a:pPr>
            <a:r>
              <a:rPr sz="4600"/>
              <a:t>Cookbooks contain recipes, templates, files, custom resources, etc</a:t>
            </a:r>
            <a:endParaRPr sz="4600"/>
          </a:p>
          <a:p>
            <a:pPr lvl="0" marL="944574" indent="-944574">
              <a:defRPr sz="1800"/>
            </a:pPr>
            <a:r>
              <a:rPr sz="4600"/>
              <a:t>Code re-use and modularity</a:t>
            </a:r>
          </a:p>
        </p:txBody>
      </p:sp>
      <p:pic>
        <p:nvPicPr>
          <p:cNvPr id="2364" name="image3.jpeg"/>
          <p:cNvPicPr/>
          <p:nvPr/>
        </p:nvPicPr>
        <p:blipFill>
          <a:blip r:embed="rId3">
            <a:extLst/>
          </a:blip>
          <a:stretch>
            <a:fillRect/>
          </a:stretch>
        </p:blipFill>
        <p:spPr>
          <a:xfrm>
            <a:off x="9182996" y="2351088"/>
            <a:ext cx="7061891" cy="5740402"/>
          </a:xfrm>
          <a:prstGeom prst="rect">
            <a:avLst/>
          </a:prstGeom>
          <a:ln w="12700">
            <a:miter lim="400000"/>
          </a:ln>
        </p:spPr>
      </p:pic>
      <p:sp>
        <p:nvSpPr>
          <p:cNvPr id="2365" name="Shape 2365"/>
          <p:cNvSpPr/>
          <p:nvPr/>
        </p:nvSpPr>
        <p:spPr>
          <a:xfrm>
            <a:off x="10338809" y="8280534"/>
            <a:ext cx="4661348" cy="30453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nSpc>
                <a:spcPts val="2600"/>
              </a:lnSpc>
              <a:spcBef>
                <a:spcPts val="1200"/>
              </a:spcBef>
              <a:defRPr sz="1500">
                <a:latin typeface="Arial"/>
                <a:ea typeface="Arial"/>
                <a:cs typeface="Arial"/>
                <a:sym typeface="Arial"/>
                <a:hlinkClick r:id="rId4" invalidUrl="" action="" tgtFrame="" tooltip="" history="1" highlightClick="0" endSnd="0"/>
              </a:defRPr>
            </a:lvl1pPr>
          </a:lstStyle>
          <a:p>
            <a:pPr lvl="0">
              <a:defRPr sz="1800"/>
            </a:pPr>
            <a:r>
              <a:rPr sz="1500">
                <a:hlinkClick r:id="rId4" invalidUrl="" action="" tgtFrame="" tooltip="" history="1" highlightClick="0" endSnd="0"/>
              </a:rPr>
              <a:t>http://www.flickr.com/photos/shutterhacks/4474421855/</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9" name="Shape 2369"/>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Run List</a:t>
            </a:r>
          </a:p>
        </p:txBody>
      </p:sp>
      <p:grpSp>
        <p:nvGrpSpPr>
          <p:cNvPr id="2372" name="Group 2372"/>
          <p:cNvGrpSpPr/>
          <p:nvPr/>
        </p:nvGrpSpPr>
        <p:grpSpPr>
          <a:xfrm>
            <a:off x="13463314" y="4521200"/>
            <a:ext cx="1600359" cy="1498600"/>
            <a:chOff x="0" y="0"/>
            <a:chExt cx="1600357" cy="1498600"/>
          </a:xfrm>
        </p:grpSpPr>
        <p:sp>
          <p:nvSpPr>
            <p:cNvPr id="2370" name="Shape 2370"/>
            <p:cNvSpPr/>
            <p:nvPr/>
          </p:nvSpPr>
          <p:spPr>
            <a:xfrm>
              <a:off x="0" y="0"/>
              <a:ext cx="1600358" cy="1498600"/>
            </a:xfrm>
            <a:prstGeom prst="roundRect">
              <a:avLst>
                <a:gd name="adj" fmla="val 12708"/>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2371" name="Shape 2371"/>
            <p:cNvSpPr/>
            <p:nvPr/>
          </p:nvSpPr>
          <p:spPr>
            <a:xfrm>
              <a:off x="55779" y="551915"/>
              <a:ext cx="1488799"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800">
                  <a:solidFill>
                    <a:srgbClr val="FFFFFF"/>
                  </a:solidFill>
                  <a:effectLst>
                    <a:outerShdw sx="100000" sy="100000" kx="0" ky="0" algn="b" rotWithShape="0" blurRad="38100" dist="38100" dir="2700000">
                      <a:srgbClr val="000000"/>
                    </a:outerShdw>
                  </a:effectLst>
                </a:rPr>
                <a:t>Node</a:t>
              </a:r>
            </a:p>
          </p:txBody>
        </p:sp>
      </p:grpSp>
      <p:grpSp>
        <p:nvGrpSpPr>
          <p:cNvPr id="2375" name="Group 2375"/>
          <p:cNvGrpSpPr/>
          <p:nvPr/>
        </p:nvGrpSpPr>
        <p:grpSpPr>
          <a:xfrm>
            <a:off x="2057600" y="1854200"/>
            <a:ext cx="2362433" cy="2209800"/>
            <a:chOff x="0" y="0"/>
            <a:chExt cx="2362432" cy="2209800"/>
          </a:xfrm>
        </p:grpSpPr>
        <p:sp>
          <p:nvSpPr>
            <p:cNvPr id="2373" name="Shape 2373"/>
            <p:cNvSpPr/>
            <p:nvPr/>
          </p:nvSpPr>
          <p:spPr>
            <a:xfrm>
              <a:off x="0" y="0"/>
              <a:ext cx="2362433" cy="2209800"/>
            </a:xfrm>
            <a:prstGeom prst="roundRect">
              <a:avLst>
                <a:gd name="adj" fmla="val 8620"/>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2374" name="Shape 2374"/>
            <p:cNvSpPr/>
            <p:nvPr/>
          </p:nvSpPr>
          <p:spPr>
            <a:xfrm>
              <a:off x="55790" y="704315"/>
              <a:ext cx="2250853" cy="801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800">
                  <a:solidFill>
                    <a:srgbClr val="FFFFFF"/>
                  </a:solidFill>
                  <a:effectLst>
                    <a:outerShdw sx="100000" sy="100000" kx="0" ky="0" algn="b" rotWithShape="0" blurRad="38100" dist="38100" dir="2700000">
                      <a:srgbClr val="000000"/>
                    </a:outerShdw>
                  </a:effectLst>
                </a:rPr>
                <a:t>Enterprise Chef</a:t>
              </a:r>
            </a:p>
          </p:txBody>
        </p:sp>
      </p:grpSp>
      <p:pic>
        <p:nvPicPr>
          <p:cNvPr id="2376" name="image14.png"/>
          <p:cNvPicPr/>
          <p:nvPr/>
        </p:nvPicPr>
        <p:blipFill>
          <a:blip r:embed="rId3">
            <a:extLst/>
          </a:blip>
          <a:stretch>
            <a:fillRect/>
          </a:stretch>
        </p:blipFill>
        <p:spPr>
          <a:xfrm>
            <a:off x="13133083" y="2667000"/>
            <a:ext cx="2248122" cy="1993900"/>
          </a:xfrm>
          <a:prstGeom prst="rect">
            <a:avLst/>
          </a:prstGeom>
          <a:ln w="12700">
            <a:miter lim="400000"/>
          </a:ln>
        </p:spPr>
      </p:pic>
      <p:sp>
        <p:nvSpPr>
          <p:cNvPr id="2377" name="Shape 2377"/>
          <p:cNvSpPr/>
          <p:nvPr/>
        </p:nvSpPr>
        <p:spPr>
          <a:xfrm rot="269796">
            <a:off x="6798595" y="2557333"/>
            <a:ext cx="4400576"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What policy should I follow?</a:t>
            </a:r>
          </a:p>
        </p:txBody>
      </p:sp>
      <p:sp>
        <p:nvSpPr>
          <p:cNvPr id="2378" name="Shape 2378"/>
          <p:cNvSpPr/>
          <p:nvPr/>
        </p:nvSpPr>
        <p:spPr>
          <a:xfrm>
            <a:off x="4483538" y="2920999"/>
            <a:ext cx="8919449" cy="715966"/>
          </a:xfrm>
          <a:prstGeom prst="line">
            <a:avLst/>
          </a:prstGeom>
          <a:ln w="152400">
            <a:solidFill/>
            <a:miter/>
            <a:headEnd type="stealth"/>
          </a:ln>
        </p:spPr>
        <p:txBody>
          <a:bodyPr lIns="0" tIns="0" rIns="0" bIns="0"/>
          <a:lstStyle/>
          <a:p>
            <a:pPr lvl="0" defTabSz="457200">
              <a:defRPr sz="1200"/>
            </a:pPr>
          </a:p>
        </p:txBody>
      </p:sp>
      <p:pic>
        <p:nvPicPr>
          <p:cNvPr id="2379" name="image15.png"/>
          <p:cNvPicPr/>
          <p:nvPr/>
        </p:nvPicPr>
        <p:blipFill>
          <a:blip r:embed="rId4">
            <a:extLst/>
          </a:blip>
          <a:stretch>
            <a:fillRect/>
          </a:stretch>
        </p:blipFill>
        <p:spPr>
          <a:xfrm>
            <a:off x="0" y="4102100"/>
            <a:ext cx="6479222" cy="1625600"/>
          </a:xfrm>
          <a:prstGeom prst="rect">
            <a:avLst/>
          </a:prstGeom>
          <a:ln w="12700">
            <a:miter lim="400000"/>
          </a:ln>
        </p:spPr>
      </p:pic>
      <p:pic>
        <p:nvPicPr>
          <p:cNvPr id="2380" name="image16.png"/>
          <p:cNvPicPr/>
          <p:nvPr/>
        </p:nvPicPr>
        <p:blipFill>
          <a:blip r:embed="rId5">
            <a:extLst/>
          </a:blip>
          <a:stretch>
            <a:fillRect/>
          </a:stretch>
        </p:blipFill>
        <p:spPr>
          <a:xfrm>
            <a:off x="2527547" y="7569200"/>
            <a:ext cx="984348" cy="1117600"/>
          </a:xfrm>
          <a:prstGeom prst="rect">
            <a:avLst/>
          </a:prstGeom>
          <a:ln w="12700">
            <a:miter lim="400000"/>
          </a:ln>
        </p:spPr>
      </p:pic>
      <p:pic>
        <p:nvPicPr>
          <p:cNvPr id="2381" name="image17.png"/>
          <p:cNvPicPr/>
          <p:nvPr/>
        </p:nvPicPr>
        <p:blipFill>
          <a:blip r:embed="rId6">
            <a:extLst/>
          </a:blip>
          <a:stretch>
            <a:fillRect/>
          </a:stretch>
        </p:blipFill>
        <p:spPr>
          <a:xfrm>
            <a:off x="596959" y="5981700"/>
            <a:ext cx="4850287" cy="1206500"/>
          </a:xfrm>
          <a:prstGeom prst="rect">
            <a:avLst/>
          </a:prstGeom>
          <a:ln w="12700">
            <a:miter lim="400000"/>
          </a:ln>
        </p:spPr>
      </p:pic>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5" name="Shape 238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Run List</a:t>
            </a:r>
          </a:p>
        </p:txBody>
      </p:sp>
      <p:grpSp>
        <p:nvGrpSpPr>
          <p:cNvPr id="2388" name="Group 2388"/>
          <p:cNvGrpSpPr/>
          <p:nvPr/>
        </p:nvGrpSpPr>
        <p:grpSpPr>
          <a:xfrm>
            <a:off x="13463314" y="4521200"/>
            <a:ext cx="1600359" cy="1498600"/>
            <a:chOff x="0" y="0"/>
            <a:chExt cx="1600357" cy="1498600"/>
          </a:xfrm>
        </p:grpSpPr>
        <p:sp>
          <p:nvSpPr>
            <p:cNvPr id="2386" name="Shape 2386"/>
            <p:cNvSpPr/>
            <p:nvPr/>
          </p:nvSpPr>
          <p:spPr>
            <a:xfrm>
              <a:off x="0" y="0"/>
              <a:ext cx="1600358" cy="1498600"/>
            </a:xfrm>
            <a:prstGeom prst="roundRect">
              <a:avLst>
                <a:gd name="adj" fmla="val 12708"/>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2387" name="Shape 2387"/>
            <p:cNvSpPr/>
            <p:nvPr/>
          </p:nvSpPr>
          <p:spPr>
            <a:xfrm>
              <a:off x="55779" y="551915"/>
              <a:ext cx="1488799" cy="394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800">
                  <a:solidFill>
                    <a:srgbClr val="FFFFFF"/>
                  </a:solidFill>
                  <a:effectLst>
                    <a:outerShdw sx="100000" sy="100000" kx="0" ky="0" algn="b" rotWithShape="0" blurRad="38100" dist="38100" dir="2700000">
                      <a:srgbClr val="000000"/>
                    </a:outerShdw>
                  </a:effectLst>
                </a:rPr>
                <a:t>Node</a:t>
              </a:r>
            </a:p>
          </p:txBody>
        </p:sp>
      </p:grpSp>
      <p:grpSp>
        <p:nvGrpSpPr>
          <p:cNvPr id="2391" name="Group 2391"/>
          <p:cNvGrpSpPr/>
          <p:nvPr/>
        </p:nvGrpSpPr>
        <p:grpSpPr>
          <a:xfrm>
            <a:off x="2057600" y="1854200"/>
            <a:ext cx="2362433" cy="2209800"/>
            <a:chOff x="0" y="0"/>
            <a:chExt cx="2362432" cy="2209800"/>
          </a:xfrm>
        </p:grpSpPr>
        <p:sp>
          <p:nvSpPr>
            <p:cNvPr id="2389" name="Shape 2389"/>
            <p:cNvSpPr/>
            <p:nvPr/>
          </p:nvSpPr>
          <p:spPr>
            <a:xfrm>
              <a:off x="0" y="0"/>
              <a:ext cx="2362433" cy="2209800"/>
            </a:xfrm>
            <a:prstGeom prst="roundRect">
              <a:avLst>
                <a:gd name="adj" fmla="val 8620"/>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2390" name="Shape 2390"/>
            <p:cNvSpPr/>
            <p:nvPr/>
          </p:nvSpPr>
          <p:spPr>
            <a:xfrm>
              <a:off x="55790" y="704315"/>
              <a:ext cx="2250853" cy="801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800">
                  <a:solidFill>
                    <a:srgbClr val="FFFFFF"/>
                  </a:solidFill>
                  <a:effectLst>
                    <a:outerShdw sx="100000" sy="100000" kx="0" ky="0" algn="b" rotWithShape="0" blurRad="38100" dist="38100" dir="2700000">
                      <a:srgbClr val="000000"/>
                    </a:outerShdw>
                  </a:effectLst>
                </a:rPr>
                <a:t>Enterprise Chef</a:t>
              </a:r>
            </a:p>
          </p:txBody>
        </p:sp>
      </p:grpSp>
      <p:pic>
        <p:nvPicPr>
          <p:cNvPr id="2392" name="image14.png"/>
          <p:cNvPicPr/>
          <p:nvPr/>
        </p:nvPicPr>
        <p:blipFill>
          <a:blip r:embed="rId3">
            <a:extLst/>
          </a:blip>
          <a:stretch>
            <a:fillRect/>
          </a:stretch>
        </p:blipFill>
        <p:spPr>
          <a:xfrm>
            <a:off x="13133083" y="2667000"/>
            <a:ext cx="2248122" cy="1993900"/>
          </a:xfrm>
          <a:prstGeom prst="rect">
            <a:avLst/>
          </a:prstGeom>
          <a:ln w="12700">
            <a:miter lim="400000"/>
          </a:ln>
        </p:spPr>
      </p:pic>
      <p:sp>
        <p:nvSpPr>
          <p:cNvPr id="2393" name="Shape 2393"/>
          <p:cNvSpPr/>
          <p:nvPr/>
        </p:nvSpPr>
        <p:spPr>
          <a:xfrm flipH="1">
            <a:off x="3734165" y="3911599"/>
            <a:ext cx="9897444" cy="4178302"/>
          </a:xfrm>
          <a:prstGeom prst="line">
            <a:avLst/>
          </a:prstGeom>
          <a:ln w="152400">
            <a:solidFill/>
            <a:miter/>
            <a:headEnd type="stealth"/>
          </a:ln>
        </p:spPr>
        <p:txBody>
          <a:bodyPr lIns="0" tIns="0" rIns="0" bIns="0"/>
          <a:lstStyle/>
          <a:p>
            <a:pPr lvl="0" defTabSz="457200">
              <a:defRPr sz="1200"/>
            </a:pPr>
          </a:p>
        </p:txBody>
      </p:sp>
      <p:sp>
        <p:nvSpPr>
          <p:cNvPr id="2394" name="Shape 2394"/>
          <p:cNvSpPr/>
          <p:nvPr/>
        </p:nvSpPr>
        <p:spPr>
          <a:xfrm rot="269796">
            <a:off x="6798595" y="2557333"/>
            <a:ext cx="4400576"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What policy should I follow?</a:t>
            </a:r>
          </a:p>
        </p:txBody>
      </p:sp>
      <p:sp>
        <p:nvSpPr>
          <p:cNvPr id="2395" name="Shape 2395"/>
          <p:cNvSpPr/>
          <p:nvPr/>
        </p:nvSpPr>
        <p:spPr>
          <a:xfrm>
            <a:off x="4483538" y="2920999"/>
            <a:ext cx="8919449" cy="715966"/>
          </a:xfrm>
          <a:prstGeom prst="line">
            <a:avLst/>
          </a:prstGeom>
          <a:ln w="152400">
            <a:solidFill/>
            <a:miter/>
            <a:headEnd type="stealth"/>
          </a:ln>
        </p:spPr>
        <p:txBody>
          <a:bodyPr lIns="0" tIns="0" rIns="0" bIns="0"/>
          <a:lstStyle/>
          <a:p>
            <a:pPr lvl="0" defTabSz="457200">
              <a:defRPr sz="1200"/>
            </a:pPr>
          </a:p>
        </p:txBody>
      </p:sp>
      <p:sp>
        <p:nvSpPr>
          <p:cNvPr id="2396" name="Shape 2396"/>
          <p:cNvSpPr/>
          <p:nvPr/>
        </p:nvSpPr>
        <p:spPr>
          <a:xfrm>
            <a:off x="8497130" y="7409916"/>
            <a:ext cx="3016858" cy="12075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2800">
                <a:latin typeface="Arial"/>
                <a:ea typeface="Arial"/>
                <a:cs typeface="Arial"/>
                <a:sym typeface="Arial"/>
              </a:rPr>
              <a:t>"recipe[ntp::client]"</a:t>
            </a:r>
            <a:endParaRPr>
              <a:latin typeface="Calibri"/>
              <a:ea typeface="Calibri"/>
              <a:cs typeface="Calibri"/>
              <a:sym typeface="Calibri"/>
            </a:endParaRPr>
          </a:p>
          <a:p>
            <a:pPr lvl="0">
              <a:defRPr sz="1800"/>
            </a:pPr>
            <a:r>
              <a:rPr sz="2800">
                <a:latin typeface="Arial"/>
                <a:ea typeface="Arial"/>
                <a:cs typeface="Arial"/>
                <a:sym typeface="Arial"/>
              </a:rPr>
              <a:t>"recipe[users]"</a:t>
            </a:r>
            <a:endParaRPr>
              <a:latin typeface="Calibri"/>
              <a:ea typeface="Calibri"/>
              <a:cs typeface="Calibri"/>
              <a:sym typeface="Calibri"/>
            </a:endParaRPr>
          </a:p>
          <a:p>
            <a:pPr lvl="0">
              <a:defRPr sz="1800"/>
            </a:pPr>
            <a:r>
              <a:rPr sz="2800">
                <a:latin typeface="Arial"/>
                <a:ea typeface="Arial"/>
                <a:cs typeface="Arial"/>
                <a:sym typeface="Arial"/>
              </a:rPr>
              <a:t>"role[webserver]"</a:t>
            </a:r>
          </a:p>
        </p:txBody>
      </p:sp>
      <p:pic>
        <p:nvPicPr>
          <p:cNvPr id="2397" name="image15.png"/>
          <p:cNvPicPr/>
          <p:nvPr/>
        </p:nvPicPr>
        <p:blipFill>
          <a:blip r:embed="rId4">
            <a:extLst/>
          </a:blip>
          <a:stretch>
            <a:fillRect/>
          </a:stretch>
        </p:blipFill>
        <p:spPr>
          <a:xfrm>
            <a:off x="0" y="4102100"/>
            <a:ext cx="6479222" cy="1625600"/>
          </a:xfrm>
          <a:prstGeom prst="rect">
            <a:avLst/>
          </a:prstGeom>
          <a:ln w="12700">
            <a:miter lim="400000"/>
          </a:ln>
        </p:spPr>
      </p:pic>
      <p:pic>
        <p:nvPicPr>
          <p:cNvPr id="2398" name="image16.png"/>
          <p:cNvPicPr/>
          <p:nvPr/>
        </p:nvPicPr>
        <p:blipFill>
          <a:blip r:embed="rId5">
            <a:extLst/>
          </a:blip>
          <a:stretch>
            <a:fillRect/>
          </a:stretch>
        </p:blipFill>
        <p:spPr>
          <a:xfrm>
            <a:off x="2527547" y="7569200"/>
            <a:ext cx="984348" cy="1117600"/>
          </a:xfrm>
          <a:prstGeom prst="rect">
            <a:avLst/>
          </a:prstGeom>
          <a:ln w="12700">
            <a:miter lim="400000"/>
          </a:ln>
        </p:spPr>
      </p:pic>
      <p:pic>
        <p:nvPicPr>
          <p:cNvPr id="2399" name="image17.png"/>
          <p:cNvPicPr/>
          <p:nvPr/>
        </p:nvPicPr>
        <p:blipFill>
          <a:blip r:embed="rId6">
            <a:extLst/>
          </a:blip>
          <a:stretch>
            <a:fillRect/>
          </a:stretch>
        </p:blipFill>
        <p:spPr>
          <a:xfrm>
            <a:off x="596959" y="5981700"/>
            <a:ext cx="4850287" cy="1206500"/>
          </a:xfrm>
          <a:prstGeom prst="rect">
            <a:avLst/>
          </a:prstGeom>
          <a:ln w="12700">
            <a:miter lim="400000"/>
          </a:ln>
        </p:spPr>
      </p:pic>
      <p:pic>
        <p:nvPicPr>
          <p:cNvPr id="2400" name="image16.png"/>
          <p:cNvPicPr/>
          <p:nvPr/>
        </p:nvPicPr>
        <p:blipFill>
          <a:blip r:embed="rId5">
            <a:extLst/>
          </a:blip>
          <a:stretch>
            <a:fillRect/>
          </a:stretch>
        </p:blipFill>
        <p:spPr>
          <a:xfrm>
            <a:off x="9767254" y="5791200"/>
            <a:ext cx="984348" cy="1117600"/>
          </a:xfrm>
          <a:prstGeom prst="rect">
            <a:avLst/>
          </a:prstGeom>
          <a:ln w="12700">
            <a:miter lim="400000"/>
          </a:ln>
        </p:spPr>
      </p:pic>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4" name="Shape 2404"/>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Run List</a:t>
            </a:r>
          </a:p>
        </p:txBody>
      </p:sp>
      <p:grpSp>
        <p:nvGrpSpPr>
          <p:cNvPr id="2407" name="Group 2407"/>
          <p:cNvGrpSpPr/>
          <p:nvPr/>
        </p:nvGrpSpPr>
        <p:grpSpPr>
          <a:xfrm>
            <a:off x="2057600" y="1854200"/>
            <a:ext cx="2362433" cy="2209800"/>
            <a:chOff x="0" y="0"/>
            <a:chExt cx="2362432" cy="2209800"/>
          </a:xfrm>
        </p:grpSpPr>
        <p:sp>
          <p:nvSpPr>
            <p:cNvPr id="2405" name="Shape 2405"/>
            <p:cNvSpPr/>
            <p:nvPr/>
          </p:nvSpPr>
          <p:spPr>
            <a:xfrm>
              <a:off x="0" y="0"/>
              <a:ext cx="2362433" cy="2209800"/>
            </a:xfrm>
            <a:prstGeom prst="roundRect">
              <a:avLst>
                <a:gd name="adj" fmla="val 8620"/>
              </a:avLst>
            </a:prstGeom>
            <a:solidFill>
              <a:srgbClr val="E3A020"/>
            </a:solidFill>
            <a:ln w="25400" cap="flat">
              <a:solidFill>
                <a:srgbClr val="000000"/>
              </a:solidFill>
              <a:prstDash val="solid"/>
              <a:miter lim="800000"/>
            </a:ln>
            <a:effectLst/>
          </p:spPr>
          <p:txBody>
            <a:bodyPr wrap="square" lIns="0" tIns="0" rIns="0" bIns="0" numCol="1" anchor="ctr">
              <a:noAutofit/>
            </a:bodyPr>
            <a:lstStyle/>
            <a:p>
              <a:pPr lvl="0" algn="ctr">
                <a:defRPr>
                  <a:latin typeface="Arial"/>
                  <a:ea typeface="Arial"/>
                  <a:cs typeface="Arial"/>
                  <a:sym typeface="Arial"/>
                </a:defRPr>
              </a:pPr>
            </a:p>
          </p:txBody>
        </p:sp>
        <p:sp>
          <p:nvSpPr>
            <p:cNvPr id="2406" name="Shape 2406"/>
            <p:cNvSpPr/>
            <p:nvPr/>
          </p:nvSpPr>
          <p:spPr>
            <a:xfrm>
              <a:off x="55790" y="704315"/>
              <a:ext cx="2250853" cy="801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effectLst>
                    <a:outerShdw sx="100000" sy="100000" kx="0" ky="0" algn="b" rotWithShape="0" blurRad="38100" dist="38100" dir="2700000">
                      <a:srgbClr val="000000"/>
                    </a:outerShdw>
                  </a:effectLst>
                  <a:latin typeface="Arial Bold"/>
                  <a:ea typeface="Arial Bold"/>
                  <a:cs typeface="Arial Bold"/>
                  <a:sym typeface="Arial Bold"/>
                </a:defRPr>
              </a:lvl1pPr>
            </a:lstStyle>
            <a:p>
              <a:pPr lvl="0">
                <a:defRPr sz="1800">
                  <a:solidFill>
                    <a:srgbClr val="000000"/>
                  </a:solidFill>
                  <a:effectLst/>
                </a:defRPr>
              </a:pPr>
              <a:r>
                <a:rPr sz="2800">
                  <a:solidFill>
                    <a:srgbClr val="FFFFFF"/>
                  </a:solidFill>
                  <a:effectLst>
                    <a:outerShdw sx="100000" sy="100000" kx="0" ky="0" algn="b" rotWithShape="0" blurRad="38100" dist="38100" dir="2700000">
                      <a:srgbClr val="000000"/>
                    </a:outerShdw>
                  </a:effectLst>
                </a:rPr>
                <a:t>Enterprise Chef</a:t>
              </a:r>
            </a:p>
          </p:txBody>
        </p:sp>
      </p:grpSp>
      <p:sp>
        <p:nvSpPr>
          <p:cNvPr id="2408" name="Shape 2408"/>
          <p:cNvSpPr/>
          <p:nvPr/>
        </p:nvSpPr>
        <p:spPr>
          <a:xfrm>
            <a:off x="13463314" y="4521200"/>
            <a:ext cx="1600358" cy="1498600"/>
          </a:xfrm>
          <a:prstGeom prst="roundRect">
            <a:avLst>
              <a:gd name="adj" fmla="val 12708"/>
            </a:avLst>
          </a:prstGeom>
          <a:solidFill>
            <a:srgbClr val="E3A020"/>
          </a:solidFill>
          <a:ln w="25400">
            <a:solidFill/>
            <a:miter/>
          </a:ln>
        </p:spPr>
        <p:txBody>
          <a:bodyPr lIns="0" tIns="0" rIns="0" bIns="0"/>
          <a:lstStyle/>
          <a:p>
            <a:pPr lvl="0">
              <a:defRPr>
                <a:latin typeface="Arial"/>
                <a:ea typeface="Arial"/>
                <a:cs typeface="Arial"/>
                <a:sym typeface="Arial"/>
              </a:defRPr>
            </a:pPr>
          </a:p>
        </p:txBody>
      </p:sp>
      <p:pic>
        <p:nvPicPr>
          <p:cNvPr id="2409" name="image14.png"/>
          <p:cNvPicPr/>
          <p:nvPr/>
        </p:nvPicPr>
        <p:blipFill>
          <a:blip r:embed="rId3">
            <a:extLst/>
          </a:blip>
          <a:stretch>
            <a:fillRect/>
          </a:stretch>
        </p:blipFill>
        <p:spPr>
          <a:xfrm>
            <a:off x="13133083" y="2667000"/>
            <a:ext cx="2248122" cy="1993900"/>
          </a:xfrm>
          <a:prstGeom prst="rect">
            <a:avLst/>
          </a:prstGeom>
          <a:ln w="12700">
            <a:miter lim="400000"/>
          </a:ln>
        </p:spPr>
      </p:pic>
      <p:sp>
        <p:nvSpPr>
          <p:cNvPr id="2410" name="Shape 2410"/>
          <p:cNvSpPr/>
          <p:nvPr/>
        </p:nvSpPr>
        <p:spPr>
          <a:xfrm flipH="1">
            <a:off x="3734165" y="3911599"/>
            <a:ext cx="9897444" cy="4178302"/>
          </a:xfrm>
          <a:prstGeom prst="line">
            <a:avLst/>
          </a:prstGeom>
          <a:ln w="152400">
            <a:solidFill/>
            <a:miter/>
            <a:headEnd type="stealth"/>
          </a:ln>
        </p:spPr>
        <p:txBody>
          <a:bodyPr lIns="0" tIns="0" rIns="0" bIns="0"/>
          <a:lstStyle/>
          <a:p>
            <a:pPr lvl="0" defTabSz="457200">
              <a:defRPr sz="1200"/>
            </a:pPr>
          </a:p>
        </p:txBody>
      </p:sp>
      <p:sp>
        <p:nvSpPr>
          <p:cNvPr id="2411" name="Shape 2411"/>
          <p:cNvSpPr/>
          <p:nvPr/>
        </p:nvSpPr>
        <p:spPr>
          <a:xfrm rot="269796">
            <a:off x="6798595" y="2557333"/>
            <a:ext cx="4400576"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a:latin typeface="Arial"/>
                <a:ea typeface="Arial"/>
                <a:cs typeface="Arial"/>
                <a:sym typeface="Arial"/>
              </a:defRPr>
            </a:lvl1pPr>
          </a:lstStyle>
          <a:p>
            <a:pPr lvl="0">
              <a:defRPr sz="1800"/>
            </a:pPr>
            <a:r>
              <a:rPr sz="2800"/>
              <a:t>What policy should I follow?</a:t>
            </a:r>
          </a:p>
        </p:txBody>
      </p:sp>
      <p:sp>
        <p:nvSpPr>
          <p:cNvPr id="2412" name="Shape 2412"/>
          <p:cNvSpPr/>
          <p:nvPr/>
        </p:nvSpPr>
        <p:spPr>
          <a:xfrm>
            <a:off x="4483538" y="2920999"/>
            <a:ext cx="8919449" cy="715966"/>
          </a:xfrm>
          <a:prstGeom prst="line">
            <a:avLst/>
          </a:prstGeom>
          <a:ln w="152400">
            <a:solidFill/>
            <a:miter/>
            <a:headEnd type="stealth"/>
          </a:ln>
        </p:spPr>
        <p:txBody>
          <a:bodyPr lIns="0" tIns="0" rIns="0" bIns="0"/>
          <a:lstStyle/>
          <a:p>
            <a:pPr lvl="0" defTabSz="457200">
              <a:defRPr sz="1200"/>
            </a:pPr>
          </a:p>
        </p:txBody>
      </p:sp>
      <p:sp>
        <p:nvSpPr>
          <p:cNvPr id="2413" name="Shape 2413"/>
          <p:cNvSpPr/>
          <p:nvPr/>
        </p:nvSpPr>
        <p:spPr>
          <a:xfrm>
            <a:off x="12625034" y="6406616"/>
            <a:ext cx="3016858" cy="12075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2800">
                <a:latin typeface="Arial"/>
                <a:ea typeface="Arial"/>
                <a:cs typeface="Arial"/>
                <a:sym typeface="Arial"/>
              </a:rPr>
              <a:t>"recipe[ntp::client]"</a:t>
            </a:r>
            <a:endParaRPr>
              <a:latin typeface="Calibri"/>
              <a:ea typeface="Calibri"/>
              <a:cs typeface="Calibri"/>
              <a:sym typeface="Calibri"/>
            </a:endParaRPr>
          </a:p>
          <a:p>
            <a:pPr lvl="0">
              <a:defRPr sz="1800"/>
            </a:pPr>
            <a:r>
              <a:rPr sz="2800">
                <a:latin typeface="Arial"/>
                <a:ea typeface="Arial"/>
                <a:cs typeface="Arial"/>
                <a:sym typeface="Arial"/>
              </a:rPr>
              <a:t>"recipe[users]"</a:t>
            </a:r>
            <a:endParaRPr>
              <a:latin typeface="Calibri"/>
              <a:ea typeface="Calibri"/>
              <a:cs typeface="Calibri"/>
              <a:sym typeface="Calibri"/>
            </a:endParaRPr>
          </a:p>
          <a:p>
            <a:pPr lvl="0">
              <a:defRPr sz="1800"/>
            </a:pPr>
            <a:r>
              <a:rPr sz="2800">
                <a:latin typeface="Arial"/>
                <a:ea typeface="Arial"/>
                <a:cs typeface="Arial"/>
                <a:sym typeface="Arial"/>
              </a:rPr>
              <a:t>"role[webserver]"</a:t>
            </a:r>
          </a:p>
        </p:txBody>
      </p:sp>
      <p:pic>
        <p:nvPicPr>
          <p:cNvPr id="2414" name="image16.png"/>
          <p:cNvPicPr/>
          <p:nvPr/>
        </p:nvPicPr>
        <p:blipFill>
          <a:blip r:embed="rId4">
            <a:extLst/>
          </a:blip>
          <a:stretch>
            <a:fillRect/>
          </a:stretch>
        </p:blipFill>
        <p:spPr>
          <a:xfrm>
            <a:off x="2527547" y="7569200"/>
            <a:ext cx="984348" cy="1117600"/>
          </a:xfrm>
          <a:prstGeom prst="rect">
            <a:avLst/>
          </a:prstGeom>
          <a:ln w="12700">
            <a:miter lim="400000"/>
          </a:ln>
        </p:spPr>
      </p:pic>
      <p:pic>
        <p:nvPicPr>
          <p:cNvPr id="2415" name="image17.png"/>
          <p:cNvPicPr/>
          <p:nvPr/>
        </p:nvPicPr>
        <p:blipFill>
          <a:blip r:embed="rId5">
            <a:extLst/>
          </a:blip>
          <a:stretch>
            <a:fillRect/>
          </a:stretch>
        </p:blipFill>
        <p:spPr>
          <a:xfrm>
            <a:off x="596959" y="5981700"/>
            <a:ext cx="4850287" cy="1206500"/>
          </a:xfrm>
          <a:prstGeom prst="rect">
            <a:avLst/>
          </a:prstGeom>
          <a:ln w="12700">
            <a:miter lim="400000"/>
          </a:ln>
        </p:spPr>
      </p:pic>
      <p:pic>
        <p:nvPicPr>
          <p:cNvPr id="2416" name="image16.png"/>
          <p:cNvPicPr/>
          <p:nvPr/>
        </p:nvPicPr>
        <p:blipFill>
          <a:blip r:embed="rId4">
            <a:extLst/>
          </a:blip>
          <a:stretch>
            <a:fillRect/>
          </a:stretch>
        </p:blipFill>
        <p:spPr>
          <a:xfrm>
            <a:off x="13768145" y="4711700"/>
            <a:ext cx="984348" cy="1117600"/>
          </a:xfrm>
          <a:prstGeom prst="rect">
            <a:avLst/>
          </a:prstGeom>
          <a:ln w="12700">
            <a:miter lim="400000"/>
          </a:ln>
        </p:spPr>
      </p:pic>
      <p:pic>
        <p:nvPicPr>
          <p:cNvPr id="2417" name="image15.png"/>
          <p:cNvPicPr/>
          <p:nvPr/>
        </p:nvPicPr>
        <p:blipFill>
          <a:blip r:embed="rId6">
            <a:extLst/>
          </a:blip>
          <a:stretch>
            <a:fillRect/>
          </a:stretch>
        </p:blipFill>
        <p:spPr>
          <a:xfrm>
            <a:off x="0" y="4102100"/>
            <a:ext cx="6479222" cy="1625600"/>
          </a:xfrm>
          <a:prstGeom prst="rect">
            <a:avLst/>
          </a:prstGeom>
          <a:ln w="12700">
            <a:miter lim="400000"/>
          </a:ln>
        </p:spPr>
      </p:pic>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1" name="Shape 2421"/>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Run List Specifies Policy</a:t>
            </a:r>
          </a:p>
        </p:txBody>
      </p:sp>
      <p:sp>
        <p:nvSpPr>
          <p:cNvPr id="2422" name="Shape 2422"/>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The Run List is an ordered collection of policies that the Node should follow</a:t>
            </a:r>
            <a:endParaRPr sz="4600"/>
          </a:p>
          <a:p>
            <a:pPr lvl="0" marL="944574" indent="-944574">
              <a:defRPr sz="1800"/>
            </a:pPr>
            <a:r>
              <a:rPr sz="4600"/>
              <a:t>Chef-client obtains the Run List from the Chef Server</a:t>
            </a:r>
            <a:endParaRPr sz="4600"/>
          </a:p>
          <a:p>
            <a:pPr lvl="0" marL="944574" indent="-944574">
              <a:defRPr sz="1800"/>
            </a:pPr>
            <a:r>
              <a:rPr sz="4600"/>
              <a:t>Chef-client ensures the Node complies with the policy in the Run List</a:t>
            </a: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24" name="image4.jpeg"/>
          <p:cNvPicPr/>
          <p:nvPr/>
        </p:nvPicPr>
        <p:blipFill>
          <a:blip r:embed="rId3">
            <a:alphaModFix amt="29000"/>
            <a:extLst/>
          </a:blip>
          <a:stretch>
            <a:fillRect/>
          </a:stretch>
        </p:blipFill>
        <p:spPr>
          <a:xfrm>
            <a:off x="0" y="1425575"/>
            <a:ext cx="16346497" cy="10901365"/>
          </a:xfrm>
          <a:prstGeom prst="rect">
            <a:avLst/>
          </a:prstGeom>
          <a:ln w="12700">
            <a:miter lim="400000"/>
          </a:ln>
        </p:spPr>
      </p:pic>
      <p:sp>
        <p:nvSpPr>
          <p:cNvPr id="2425" name="Shape 2425"/>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Search</a:t>
            </a:r>
          </a:p>
        </p:txBody>
      </p:sp>
      <p:sp>
        <p:nvSpPr>
          <p:cNvPr id="2426" name="Shape 2426"/>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t>Search for nodes with Roles</a:t>
            </a:r>
            <a:endParaRPr sz="4600"/>
          </a:p>
          <a:p>
            <a:pPr lvl="0" marL="944574" indent="-944574">
              <a:defRPr sz="1800"/>
            </a:pPr>
            <a:r>
              <a:rPr sz="4600"/>
              <a:t>Find Topology Data</a:t>
            </a:r>
            <a:endParaRPr sz="4600"/>
          </a:p>
          <a:p>
            <a:pPr lvl="0">
              <a:defRPr sz="1800"/>
            </a:pPr>
            <a:endParaRPr sz="4600"/>
          </a:p>
          <a:p>
            <a:pPr lvl="0" marL="944574" indent="-944574">
              <a:defRPr sz="1800"/>
            </a:pPr>
            <a:r>
              <a:rPr sz="4600"/>
              <a:t>IP addresses</a:t>
            </a:r>
            <a:endParaRPr sz="4600"/>
          </a:p>
          <a:p>
            <a:pPr lvl="0" marL="944574" indent="-944574">
              <a:defRPr sz="1800"/>
            </a:pPr>
            <a:r>
              <a:rPr sz="4600"/>
              <a:t>Hostnames</a:t>
            </a:r>
            <a:endParaRPr sz="4600"/>
          </a:p>
          <a:p>
            <a:pPr lvl="0" marL="944574" indent="-944574">
              <a:defRPr sz="1800"/>
            </a:pPr>
            <a:r>
              <a:rPr sz="4600"/>
              <a:t>FQDNs</a:t>
            </a:r>
            <a:endParaRPr sz="4600"/>
          </a:p>
          <a:p>
            <a:pPr lvl="0" marL="944574" indent="-944574">
              <a:defRPr sz="1800"/>
            </a:pPr>
            <a:r>
              <a:rPr sz="4600"/>
              <a:t>Much more..</a:t>
            </a:r>
          </a:p>
        </p:txBody>
      </p:sp>
      <p:sp>
        <p:nvSpPr>
          <p:cNvPr id="2427" name="Shape 2427"/>
          <p:cNvSpPr/>
          <p:nvPr/>
        </p:nvSpPr>
        <p:spPr>
          <a:xfrm>
            <a:off x="12594866" y="8778399"/>
            <a:ext cx="3793717" cy="185100"/>
          </a:xfrm>
          <a:prstGeom prst="rect">
            <a:avLst/>
          </a:prstGeom>
          <a:solidFill>
            <a:srgbClr val="000000">
              <a:alpha val="16862"/>
            </a:srgbClr>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300">
                <a:latin typeface="Arial"/>
                <a:ea typeface="Arial"/>
                <a:cs typeface="Arial"/>
                <a:sym typeface="Arial"/>
                <a:hlinkClick r:id="rId4" invalidUrl="" action="" tgtFrame="" tooltip="" history="1" highlightClick="0" endSnd="0"/>
              </a:defRPr>
            </a:lvl1pPr>
          </a:lstStyle>
          <a:p>
            <a:pPr lvl="0">
              <a:defRPr sz="1800"/>
            </a:pPr>
            <a:r>
              <a:rPr sz="1300">
                <a:hlinkClick r:id="rId4" invalidUrl="" action="" tgtFrame="" tooltip="" history="1" highlightClick="0" endSnd="0"/>
              </a:rPr>
              <a:t>http://www.flickr.com/photos/kathycsus/2686772625</a:t>
            </a: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2433" name="Group 2433"/>
          <p:cNvGrpSpPr/>
          <p:nvPr/>
        </p:nvGrpSpPr>
        <p:grpSpPr>
          <a:xfrm>
            <a:off x="622431" y="3321050"/>
            <a:ext cx="15000169" cy="4267200"/>
            <a:chOff x="0" y="0"/>
            <a:chExt cx="15000168" cy="4267200"/>
          </a:xfrm>
        </p:grpSpPr>
        <p:sp>
          <p:nvSpPr>
            <p:cNvPr id="2431" name="Shape 2431"/>
            <p:cNvSpPr/>
            <p:nvPr/>
          </p:nvSpPr>
          <p:spPr>
            <a:xfrm>
              <a:off x="-1" y="0"/>
              <a:ext cx="15000169" cy="4267200"/>
            </a:xfrm>
            <a:prstGeom prst="rect">
              <a:avLst/>
            </a:prstGeom>
            <a:solidFill>
              <a:srgbClr val="000000">
                <a:alpha val="94901"/>
              </a:srgbClr>
            </a:solidFill>
            <a:ln w="12700" cap="flat">
              <a:noFill/>
              <a:miter lim="400000"/>
            </a:ln>
            <a:effectLst/>
          </p:spPr>
          <p:txBody>
            <a:bodyPr wrap="square" lIns="0" tIns="0" rIns="0" bIns="0" numCol="1" anchor="ctr">
              <a:noAutofit/>
            </a:bodyPr>
            <a:lstStyle/>
            <a:p>
              <a:pPr lvl="0">
                <a:lnSpc>
                  <a:spcPct val="120000"/>
                </a:lnSpc>
                <a:defRPr>
                  <a:latin typeface="Arial"/>
                  <a:ea typeface="Arial"/>
                  <a:cs typeface="Arial"/>
                  <a:sym typeface="Arial"/>
                </a:defRPr>
              </a:pPr>
            </a:p>
          </p:txBody>
        </p:sp>
        <p:sp>
          <p:nvSpPr>
            <p:cNvPr id="2432" name="Shape 2432"/>
            <p:cNvSpPr/>
            <p:nvPr/>
          </p:nvSpPr>
          <p:spPr>
            <a:xfrm>
              <a:off x="-1" y="506729"/>
              <a:ext cx="15000169" cy="32537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lnSpc>
                  <a:spcPct val="120000"/>
                </a:lnSpc>
                <a:defRPr sz="1800"/>
              </a:pPr>
              <a:r>
                <a:rPr b="1" sz="2800">
                  <a:solidFill>
                    <a:srgbClr val="FFFFFF"/>
                  </a:solidFill>
                  <a:latin typeface="Menlo Regular"/>
                  <a:ea typeface="Menlo Regular"/>
                  <a:cs typeface="Menlo Regular"/>
                  <a:sym typeface="Menlo Regular"/>
                </a:rPr>
                <a:t>my_webservers = search("node","role:webserver”)</a:t>
              </a:r>
              <a:endParaRPr>
                <a:latin typeface="Calibri"/>
                <a:ea typeface="Calibri"/>
                <a:cs typeface="Calibri"/>
                <a:sym typeface="Calibri"/>
              </a:endParaRPr>
            </a:p>
            <a:p>
              <a:pPr lvl="1" indent="704031">
                <a:lnSpc>
                  <a:spcPct val="120000"/>
                </a:lnSpc>
                <a:defRPr sz="1800"/>
              </a:pPr>
              <a:endParaRPr b="1">
                <a:solidFill>
                  <a:srgbClr val="FFFFFF"/>
                </a:solidFill>
                <a:latin typeface="Calibri"/>
                <a:ea typeface="Calibri"/>
                <a:cs typeface="Calibri"/>
                <a:sym typeface="Calibri"/>
              </a:endParaRPr>
            </a:p>
            <a:p>
              <a:pPr lvl="1" indent="704031">
                <a:lnSpc>
                  <a:spcPct val="120000"/>
                </a:lnSpc>
                <a:defRPr sz="1800"/>
              </a:pPr>
              <a:r>
                <a:rPr b="1" sz="2800">
                  <a:solidFill>
                    <a:srgbClr val="FFFFFF"/>
                  </a:solidFill>
                  <a:latin typeface="Menlo Regular"/>
                  <a:ea typeface="Menlo Regular"/>
                  <a:cs typeface="Menlo Regular"/>
                  <a:sym typeface="Menlo Regular"/>
                </a:rPr>
                <a:t>template "C:\Monitoring App\cfg\servers.list" do</a:t>
              </a:r>
              <a:endParaRPr>
                <a:latin typeface="Calibri"/>
                <a:ea typeface="Calibri"/>
                <a:cs typeface="Calibri"/>
                <a:sym typeface="Calibri"/>
              </a:endParaRPr>
            </a:p>
            <a:p>
              <a:pPr lvl="1" indent="704031">
                <a:lnSpc>
                  <a:spcPct val="120000"/>
                </a:lnSpc>
                <a:defRPr sz="1800"/>
              </a:pPr>
              <a:r>
                <a:rPr b="1" sz="2800">
                  <a:solidFill>
                    <a:srgbClr val="FFFFFF"/>
                  </a:solidFill>
                  <a:latin typeface="Menlo Regular"/>
                  <a:ea typeface="Menlo Regular"/>
                  <a:cs typeface="Menlo Regular"/>
                  <a:sym typeface="Menlo Regular"/>
                </a:rPr>
                <a:t>   source "servers.list.erb“</a:t>
              </a:r>
              <a:endParaRPr>
                <a:latin typeface="Calibri"/>
                <a:ea typeface="Calibri"/>
                <a:cs typeface="Calibri"/>
                <a:sym typeface="Calibri"/>
              </a:endParaRPr>
            </a:p>
            <a:p>
              <a:pPr lvl="1" indent="704031">
                <a:lnSpc>
                  <a:spcPct val="120000"/>
                </a:lnSpc>
                <a:defRPr sz="1800"/>
              </a:pPr>
              <a:r>
                <a:rPr b="1" sz="2800">
                  <a:solidFill>
                    <a:srgbClr val="FFFFFF"/>
                  </a:solidFill>
                  <a:latin typeface="Menlo Regular"/>
                  <a:ea typeface="Menlo Regular"/>
                  <a:cs typeface="Menlo Regular"/>
                  <a:sym typeface="Menlo Regular"/>
                </a:rPr>
                <a:t>   variables :my_webservers =&gt;my_webservers.uniq</a:t>
              </a:r>
              <a:endParaRPr b="1">
                <a:solidFill>
                  <a:srgbClr val="FFFFFF"/>
                </a:solidFill>
                <a:latin typeface="Calibri"/>
                <a:ea typeface="Calibri"/>
                <a:cs typeface="Calibri"/>
                <a:sym typeface="Calibri"/>
              </a:endParaRPr>
            </a:p>
            <a:p>
              <a:pPr lvl="1" indent="704031">
                <a:lnSpc>
                  <a:spcPct val="120000"/>
                </a:lnSpc>
                <a:defRPr sz="1800"/>
              </a:pPr>
              <a:r>
                <a:rPr b="1" sz="2800">
                  <a:solidFill>
                    <a:srgbClr val="FFFFFF"/>
                  </a:solidFill>
                  <a:latin typeface="Menlo Regular"/>
                  <a:ea typeface="Menlo Regular"/>
                  <a:cs typeface="Menlo Regular"/>
                  <a:sym typeface="Menlo Regular"/>
                </a:rPr>
                <a:t>   notifies :restart, "service[monitoring_svc]“</a:t>
              </a:r>
              <a:endParaRPr>
                <a:latin typeface="Calibri"/>
                <a:ea typeface="Calibri"/>
                <a:cs typeface="Calibri"/>
                <a:sym typeface="Calibri"/>
              </a:endParaRPr>
            </a:p>
            <a:p>
              <a:pPr lvl="1" indent="704031">
                <a:lnSpc>
                  <a:spcPct val="120000"/>
                </a:lnSpc>
                <a:defRPr sz="1800"/>
              </a:pPr>
              <a:r>
                <a:rPr b="1" sz="2800">
                  <a:solidFill>
                    <a:srgbClr val="FFFFFF"/>
                  </a:solidFill>
                  <a:latin typeface="Menlo Regular"/>
                  <a:ea typeface="Menlo Regular"/>
                  <a:cs typeface="Menlo Regular"/>
                  <a:sym typeface="Menlo Regular"/>
                </a:rPr>
                <a:t>end</a:t>
              </a:r>
            </a:p>
          </p:txBody>
        </p:sp>
      </p:grpSp>
      <p:sp>
        <p:nvSpPr>
          <p:cNvPr id="2434" name="Shape 2434"/>
          <p:cNvSpPr/>
          <p:nvPr/>
        </p:nvSpPr>
        <p:spPr>
          <a:xfrm>
            <a:off x="615089" y="5651500"/>
            <a:ext cx="12345610" cy="533400"/>
          </a:xfrm>
          <a:prstGeom prst="rect">
            <a:avLst/>
          </a:prstGeom>
          <a:solidFill>
            <a:srgbClr val="00FF00">
              <a:alpha val="39999"/>
            </a:srgbClr>
          </a:solidFill>
          <a:ln w="12700">
            <a:miter lim="400000"/>
          </a:ln>
        </p:spPr>
        <p:txBody>
          <a:bodyPr lIns="0" tIns="0" rIns="0" bIns="0"/>
          <a:lstStyle/>
          <a:p>
            <a:pPr lvl="0" algn="ctr">
              <a:defRPr>
                <a:latin typeface="Arial"/>
                <a:ea typeface="Arial"/>
                <a:cs typeface="Arial"/>
                <a:sym typeface="Arial"/>
              </a:defRPr>
            </a:pPr>
          </a:p>
        </p:txBody>
      </p:sp>
      <p:sp>
        <p:nvSpPr>
          <p:cNvPr id="2435" name="Shape 2435"/>
          <p:cNvSpPr/>
          <p:nvPr/>
        </p:nvSpPr>
        <p:spPr>
          <a:xfrm>
            <a:off x="356394" y="192787"/>
            <a:ext cx="15799662" cy="101148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Search for nodes</a:t>
            </a: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2441" name="Group 2441"/>
          <p:cNvGrpSpPr/>
          <p:nvPr/>
        </p:nvGrpSpPr>
        <p:grpSpPr>
          <a:xfrm>
            <a:off x="622361" y="3733800"/>
            <a:ext cx="15012868" cy="3657600"/>
            <a:chOff x="0" y="0"/>
            <a:chExt cx="15012866" cy="3657600"/>
          </a:xfrm>
        </p:grpSpPr>
        <p:sp>
          <p:nvSpPr>
            <p:cNvPr id="2439" name="Shape 2439"/>
            <p:cNvSpPr/>
            <p:nvPr/>
          </p:nvSpPr>
          <p:spPr>
            <a:xfrm>
              <a:off x="0" y="0"/>
              <a:ext cx="15012868" cy="3657600"/>
            </a:xfrm>
            <a:prstGeom prst="rect">
              <a:avLst/>
            </a:prstGeom>
            <a:solidFill>
              <a:srgbClr val="000000">
                <a:alpha val="94901"/>
              </a:srgbClr>
            </a:solidFill>
            <a:ln w="12700" cap="flat">
              <a:noFill/>
              <a:miter lim="400000"/>
            </a:ln>
            <a:effectLst/>
          </p:spPr>
          <p:txBody>
            <a:bodyPr wrap="square" lIns="0" tIns="0" rIns="0" bIns="0" numCol="1" anchor="ctr">
              <a:noAutofit/>
            </a:bodyPr>
            <a:lstStyle/>
            <a:p>
              <a:pPr lvl="0">
                <a:lnSpc>
                  <a:spcPct val="120000"/>
                </a:lnSpc>
                <a:defRPr b="1" sz="2400">
                  <a:solidFill>
                    <a:srgbClr val="FFFFFF"/>
                  </a:solidFill>
                  <a:latin typeface="Menlo Regular"/>
                  <a:ea typeface="Menlo Regular"/>
                  <a:cs typeface="Menlo Regular"/>
                  <a:sym typeface="Menlo Regular"/>
                </a:defRPr>
              </a:pPr>
            </a:p>
          </p:txBody>
        </p:sp>
        <p:sp>
          <p:nvSpPr>
            <p:cNvPr id="2440" name="Shape 2440"/>
            <p:cNvSpPr/>
            <p:nvPr/>
          </p:nvSpPr>
          <p:spPr>
            <a:xfrm>
              <a:off x="0" y="806449"/>
              <a:ext cx="15012868" cy="204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lnSpc>
                  <a:spcPct val="120000"/>
                </a:lnSpc>
                <a:defRPr sz="1800"/>
              </a:pPr>
              <a:r>
                <a:rPr b="1" sz="3000">
                  <a:solidFill>
                    <a:srgbClr val="FFFFFF"/>
                  </a:solidFill>
                  <a:latin typeface="Menlo Regular"/>
                  <a:ea typeface="Menlo Regular"/>
                  <a:cs typeface="Menlo Regular"/>
                  <a:sym typeface="Menlo Regular"/>
                </a:rPr>
                <a:t>  # List of web servers to monitor</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@my_webservers.each do |member| -%&gt;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server &lt;%= member[:hostname] %&gt; &lt;%= member[:ipaddress] %&gt;:&gt;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end -%&gt;</a:t>
              </a:r>
            </a:p>
          </p:txBody>
        </p:sp>
      </p:grpSp>
      <p:sp>
        <p:nvSpPr>
          <p:cNvPr id="2442" name="Shape 2442"/>
          <p:cNvSpPr/>
          <p:nvPr/>
        </p:nvSpPr>
        <p:spPr>
          <a:xfrm>
            <a:off x="622361" y="192787"/>
            <a:ext cx="15533697" cy="101148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Pass results into Templates</a:t>
            </a: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2446" name="Group 2446"/>
          <p:cNvGrpSpPr/>
          <p:nvPr/>
        </p:nvGrpSpPr>
        <p:grpSpPr>
          <a:xfrm>
            <a:off x="622361" y="3733800"/>
            <a:ext cx="15012868" cy="3657600"/>
            <a:chOff x="0" y="0"/>
            <a:chExt cx="15012866" cy="3657600"/>
          </a:xfrm>
        </p:grpSpPr>
        <p:sp>
          <p:nvSpPr>
            <p:cNvPr id="2444" name="Shape 2444"/>
            <p:cNvSpPr/>
            <p:nvPr/>
          </p:nvSpPr>
          <p:spPr>
            <a:xfrm>
              <a:off x="0" y="0"/>
              <a:ext cx="15012868" cy="3657600"/>
            </a:xfrm>
            <a:prstGeom prst="rect">
              <a:avLst/>
            </a:prstGeom>
            <a:solidFill>
              <a:srgbClr val="000000">
                <a:alpha val="94901"/>
              </a:srgbClr>
            </a:solidFill>
            <a:ln w="12700" cap="flat">
              <a:noFill/>
              <a:miter lim="400000"/>
            </a:ln>
            <a:effectLst/>
          </p:spPr>
          <p:txBody>
            <a:bodyPr wrap="square" lIns="0" tIns="0" rIns="0" bIns="0" numCol="1" anchor="ctr">
              <a:noAutofit/>
            </a:bodyPr>
            <a:lstStyle/>
            <a:p>
              <a:pPr lvl="0">
                <a:lnSpc>
                  <a:spcPct val="120000"/>
                </a:lnSpc>
                <a:defRPr b="1" sz="2400">
                  <a:solidFill>
                    <a:srgbClr val="FFFFFF"/>
                  </a:solidFill>
                  <a:latin typeface="Menlo Regular"/>
                  <a:ea typeface="Menlo Regular"/>
                  <a:cs typeface="Menlo Regular"/>
                  <a:sym typeface="Menlo Regular"/>
                </a:defRPr>
              </a:pPr>
            </a:p>
          </p:txBody>
        </p:sp>
        <p:sp>
          <p:nvSpPr>
            <p:cNvPr id="2445" name="Shape 2445"/>
            <p:cNvSpPr/>
            <p:nvPr/>
          </p:nvSpPr>
          <p:spPr>
            <a:xfrm>
              <a:off x="0" y="806449"/>
              <a:ext cx="15012868" cy="204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lnSpc>
                  <a:spcPct val="120000"/>
                </a:lnSpc>
                <a:defRPr sz="1800"/>
              </a:pPr>
              <a:r>
                <a:rPr b="1" sz="3000">
                  <a:solidFill>
                    <a:srgbClr val="FFFFFF"/>
                  </a:solidFill>
                  <a:latin typeface="Menlo Regular"/>
                  <a:ea typeface="Menlo Regular"/>
                  <a:cs typeface="Menlo Regular"/>
                  <a:sym typeface="Menlo Regular"/>
                </a:rPr>
                <a:t>  # List of servers to monitor</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@my_webservers.each do |member| -%&gt;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server &lt;%= member[:hostname] %&gt; &lt;%= member[:ipaddress] %&gt;:&gt;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end -%&gt;</a:t>
              </a:r>
            </a:p>
          </p:txBody>
        </p:sp>
      </p:grpSp>
      <p:sp>
        <p:nvSpPr>
          <p:cNvPr id="2447" name="Shape 2447"/>
          <p:cNvSpPr/>
          <p:nvPr/>
        </p:nvSpPr>
        <p:spPr>
          <a:xfrm>
            <a:off x="622361" y="192787"/>
            <a:ext cx="15533697" cy="101148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Pass results into Templates</a:t>
            </a:r>
          </a:p>
        </p:txBody>
      </p:sp>
      <p:sp>
        <p:nvSpPr>
          <p:cNvPr id="2448" name="Shape 2448"/>
          <p:cNvSpPr/>
          <p:nvPr/>
        </p:nvSpPr>
        <p:spPr>
          <a:xfrm>
            <a:off x="1118394" y="5043713"/>
            <a:ext cx="9448801" cy="555173"/>
          </a:xfrm>
          <a:prstGeom prst="rect">
            <a:avLst/>
          </a:prstGeom>
          <a:ln w="50800">
            <a:solidFill>
              <a:srgbClr val="FF7F00"/>
            </a:solidFill>
            <a:miter/>
          </a:ln>
        </p:spPr>
        <p:txBody>
          <a:bodyPr lIns="0" tIns="0" rIns="0" bIns="0"/>
          <a:lstStyle/>
          <a:p>
            <a:pPr lvl="0" algn="ctr">
              <a:defRPr sz="3200">
                <a:latin typeface="Gill Sans"/>
                <a:ea typeface="Gill Sans"/>
                <a:cs typeface="Gill Sans"/>
                <a:sym typeface="Gill Sans"/>
              </a:defRPr>
            </a:pPr>
          </a:p>
        </p:txBody>
      </p:sp>
      <p:sp>
        <p:nvSpPr>
          <p:cNvPr id="2449" name="Shape 2449"/>
          <p:cNvSpPr/>
          <p:nvPr/>
        </p:nvSpPr>
        <p:spPr>
          <a:xfrm>
            <a:off x="876300" y="5638800"/>
            <a:ext cx="14491494" cy="457200"/>
          </a:xfrm>
          <a:prstGeom prst="rect">
            <a:avLst/>
          </a:prstGeom>
          <a:solidFill>
            <a:srgbClr val="000000">
              <a:alpha val="70000"/>
            </a:srgbClr>
          </a:solidFill>
          <a:ln w="12700">
            <a:miter lim="400000"/>
          </a:ln>
        </p:spPr>
        <p:txBody>
          <a:bodyPr lIns="0" tIns="0" rIns="0" bIns="0"/>
          <a:lstStyle/>
          <a:p>
            <a:pPr lvl="0" algn="ctr">
              <a:defRPr sz="3200">
                <a:latin typeface="Gill Sans"/>
                <a:ea typeface="Gill Sans"/>
                <a:cs typeface="Gill Sans"/>
                <a:sym typeface="Gill Sans"/>
              </a:defRPr>
            </a:pPr>
          </a:p>
        </p:txBody>
      </p:sp>
      <p:sp>
        <p:nvSpPr>
          <p:cNvPr id="2450" name="Shape 2450"/>
          <p:cNvSpPr/>
          <p:nvPr/>
        </p:nvSpPr>
        <p:spPr>
          <a:xfrm>
            <a:off x="840807" y="4466768"/>
            <a:ext cx="12434097" cy="562431"/>
          </a:xfrm>
          <a:prstGeom prst="rect">
            <a:avLst/>
          </a:prstGeom>
          <a:solidFill>
            <a:srgbClr val="000000">
              <a:alpha val="70000"/>
            </a:srgbClr>
          </a:solidFill>
          <a:ln w="12700">
            <a:miter lim="400000"/>
          </a:ln>
        </p:spPr>
        <p:txBody>
          <a:bodyPr lIns="0" tIns="0" rIns="0" bIns="0"/>
          <a:lstStyle/>
          <a:p>
            <a:pPr lvl="0" algn="ctr">
              <a:defRPr sz="3200">
                <a:latin typeface="Gill Sans"/>
                <a:ea typeface="Gill Sans"/>
                <a:cs typeface="Gill Sans"/>
                <a:sym typeface="Gill Sans"/>
              </a:defRPr>
            </a:pPr>
          </a:p>
        </p:txBody>
      </p:sp>
      <p:sp>
        <p:nvSpPr>
          <p:cNvPr id="2451" name="Shape 2451"/>
          <p:cNvSpPr/>
          <p:nvPr/>
        </p:nvSpPr>
        <p:spPr>
          <a:xfrm>
            <a:off x="1118393" y="6128656"/>
            <a:ext cx="3352803" cy="500743"/>
          </a:xfrm>
          <a:prstGeom prst="rect">
            <a:avLst/>
          </a:prstGeom>
          <a:ln w="50800">
            <a:solidFill>
              <a:srgbClr val="FF7F00"/>
            </a:solidFill>
            <a:miter/>
          </a:ln>
        </p:spPr>
        <p:txBody>
          <a:bodyPr lIns="0" tIns="0" rIns="0" bIns="0"/>
          <a:lstStyle/>
          <a:p>
            <a:pPr lvl="0" algn="ctr">
              <a:defRPr sz="3200">
                <a:latin typeface="Gill Sans"/>
                <a:ea typeface="Gill Sans"/>
                <a:cs typeface="Gill Sans"/>
                <a:sym typeface="Gill Sans"/>
              </a:defRPr>
            </a:pP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20" name="Shape 1720"/>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21" name="Shape 1721"/>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 </a:t>
            </a:r>
            <a:r>
              <a:rPr sz="4600"/>
              <a:t>Michael Goetz</a:t>
            </a:r>
            <a:endParaRPr sz="4600"/>
          </a:p>
          <a:p>
            <a:pPr lvl="0" marL="944574" indent="-944574">
              <a:defRPr sz="1800"/>
            </a:pPr>
            <a:r>
              <a:rPr sz="4600">
                <a:latin typeface="Arial Bold"/>
                <a:ea typeface="Arial Bold"/>
                <a:cs typeface="Arial Bold"/>
                <a:sym typeface="Arial Bold"/>
              </a:rPr>
              <a:t>Current Job Role:</a:t>
            </a:r>
            <a:r>
              <a:rPr sz="4600"/>
              <a:t> Automation Consulting Engineer</a:t>
            </a:r>
            <a:endParaRPr sz="4600"/>
          </a:p>
          <a:p>
            <a:pPr lvl="0" marL="944574" indent="-944574">
              <a:defRPr sz="1800"/>
            </a:pPr>
            <a:r>
              <a:rPr sz="4600">
                <a:latin typeface="Arial Bold"/>
                <a:ea typeface="Arial Bold"/>
                <a:cs typeface="Arial Bold"/>
                <a:sym typeface="Arial Bold"/>
              </a:rPr>
              <a:t>Previous Job Roles/Background: </a:t>
            </a:r>
            <a:r>
              <a:rPr sz="4600"/>
              <a:t>Technical Architect, Build/Release Engineer, Technical Project Manager</a:t>
            </a:r>
            <a:endParaRPr sz="4600"/>
          </a:p>
          <a:p>
            <a:pPr lvl="0" marL="944574" indent="-944574">
              <a:defRPr sz="1800"/>
            </a:pPr>
            <a:r>
              <a:rPr sz="4600">
                <a:latin typeface="Arial Bold"/>
                <a:ea typeface="Arial Bold"/>
                <a:cs typeface="Arial Bold"/>
                <a:sym typeface="Arial Bold"/>
              </a:rPr>
              <a:t>Experience with Chef/Config Management: </a:t>
            </a:r>
            <a:r>
              <a:rPr sz="4600"/>
              <a:t>3+ years with Chef, Maven &amp; Ant (yes, as CM tools)</a:t>
            </a:r>
            <a:endParaRPr sz="4600"/>
          </a:p>
          <a:p>
            <a:pPr lvl="0" marL="944574" indent="-944574">
              <a:defRPr sz="1800"/>
            </a:pPr>
            <a:r>
              <a:rPr sz="4600">
                <a:latin typeface="Arial Bold"/>
                <a:ea typeface="Arial Bold"/>
                <a:cs typeface="Arial Bold"/>
                <a:sym typeface="Arial Bold"/>
              </a:rPr>
              <a:t>Favorite Text Editor: </a:t>
            </a:r>
            <a:r>
              <a:rPr sz="4600"/>
              <a:t>Sublime Text</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2455" name="Group 2455"/>
          <p:cNvGrpSpPr/>
          <p:nvPr/>
        </p:nvGrpSpPr>
        <p:grpSpPr>
          <a:xfrm>
            <a:off x="622361" y="3733800"/>
            <a:ext cx="15012868" cy="3657600"/>
            <a:chOff x="0" y="0"/>
            <a:chExt cx="15012866" cy="3657600"/>
          </a:xfrm>
        </p:grpSpPr>
        <p:sp>
          <p:nvSpPr>
            <p:cNvPr id="2453" name="Shape 2453"/>
            <p:cNvSpPr/>
            <p:nvPr/>
          </p:nvSpPr>
          <p:spPr>
            <a:xfrm>
              <a:off x="0" y="0"/>
              <a:ext cx="15012868" cy="3657600"/>
            </a:xfrm>
            <a:prstGeom prst="rect">
              <a:avLst/>
            </a:prstGeom>
            <a:solidFill>
              <a:srgbClr val="000000">
                <a:alpha val="94901"/>
              </a:srgbClr>
            </a:solidFill>
            <a:ln w="12700" cap="flat">
              <a:noFill/>
              <a:miter lim="400000"/>
            </a:ln>
            <a:effectLst/>
          </p:spPr>
          <p:txBody>
            <a:bodyPr wrap="square" lIns="0" tIns="0" rIns="0" bIns="0" numCol="1" anchor="ctr">
              <a:noAutofit/>
            </a:bodyPr>
            <a:lstStyle/>
            <a:p>
              <a:pPr lvl="0">
                <a:lnSpc>
                  <a:spcPct val="120000"/>
                </a:lnSpc>
                <a:defRPr b="1" sz="2400">
                  <a:solidFill>
                    <a:srgbClr val="FFFFFF"/>
                  </a:solidFill>
                  <a:latin typeface="Menlo Regular"/>
                  <a:ea typeface="Menlo Regular"/>
                  <a:cs typeface="Menlo Regular"/>
                  <a:sym typeface="Menlo Regular"/>
                </a:defRPr>
              </a:pPr>
            </a:p>
          </p:txBody>
        </p:sp>
        <p:sp>
          <p:nvSpPr>
            <p:cNvPr id="2454" name="Shape 2454"/>
            <p:cNvSpPr/>
            <p:nvPr/>
          </p:nvSpPr>
          <p:spPr>
            <a:xfrm>
              <a:off x="0" y="806449"/>
              <a:ext cx="15012868" cy="204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1" indent="704031">
                <a:lnSpc>
                  <a:spcPct val="120000"/>
                </a:lnSpc>
                <a:defRPr sz="1800"/>
              </a:pPr>
              <a:r>
                <a:rPr b="1" sz="3000">
                  <a:solidFill>
                    <a:srgbClr val="FFFFFF"/>
                  </a:solidFill>
                  <a:latin typeface="Menlo Regular"/>
                  <a:ea typeface="Menlo Regular"/>
                  <a:cs typeface="Menlo Regular"/>
                  <a:sym typeface="Menlo Regular"/>
                </a:rPr>
                <a:t>  # List of servers to monitor</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@my_webservers.each do |member| -%&gt;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server &lt;%= member[:hostname] %&gt; &lt;%= member[:ipaddress] %&gt;:&gt;</a:t>
              </a:r>
              <a:endParaRPr>
                <a:latin typeface="Calibri"/>
                <a:ea typeface="Calibri"/>
                <a:cs typeface="Calibri"/>
                <a:sym typeface="Calibri"/>
              </a:endParaRPr>
            </a:p>
            <a:p>
              <a:pPr lvl="1" indent="704031">
                <a:lnSpc>
                  <a:spcPct val="120000"/>
                </a:lnSpc>
                <a:defRPr sz="1800"/>
              </a:pPr>
              <a:r>
                <a:rPr b="1" sz="3000">
                  <a:solidFill>
                    <a:srgbClr val="FFFFFF"/>
                  </a:solidFill>
                  <a:latin typeface="Menlo Regular"/>
                  <a:ea typeface="Menlo Regular"/>
                  <a:cs typeface="Menlo Regular"/>
                  <a:sym typeface="Menlo Regular"/>
                </a:rPr>
                <a:t>  &lt;% end -%&gt;</a:t>
              </a:r>
            </a:p>
          </p:txBody>
        </p:sp>
      </p:grpSp>
      <p:sp>
        <p:nvSpPr>
          <p:cNvPr id="2456" name="Shape 2456"/>
          <p:cNvSpPr/>
          <p:nvPr/>
        </p:nvSpPr>
        <p:spPr>
          <a:xfrm>
            <a:off x="622361" y="192787"/>
            <a:ext cx="15533697" cy="101148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7200">
                <a:solidFill>
                  <a:srgbClr val="FFFFFF"/>
                </a:solidFill>
                <a:effectLst>
                  <a:outerShdw sx="100000" sy="100000" kx="0" ky="0" algn="b" rotWithShape="0" blurRad="38100" dist="38100" dir="2700000">
                    <a:srgbClr val="C0C0C0"/>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C0C0C0"/>
                  </a:outerShdw>
                </a:effectLst>
              </a:rPr>
              <a:t>Pass results into Templates</a:t>
            </a:r>
          </a:p>
        </p:txBody>
      </p:sp>
      <p:grpSp>
        <p:nvGrpSpPr>
          <p:cNvPr id="2459" name="Group 2459"/>
          <p:cNvGrpSpPr/>
          <p:nvPr/>
        </p:nvGrpSpPr>
        <p:grpSpPr>
          <a:xfrm>
            <a:off x="473339" y="5590862"/>
            <a:ext cx="15309321" cy="489810"/>
            <a:chOff x="0" y="0"/>
            <a:chExt cx="15309319" cy="489808"/>
          </a:xfrm>
        </p:grpSpPr>
        <p:sp>
          <p:nvSpPr>
            <p:cNvPr id="2457" name="Shape 2457"/>
            <p:cNvSpPr/>
            <p:nvPr/>
          </p:nvSpPr>
          <p:spPr>
            <a:xfrm>
              <a:off x="0" y="0"/>
              <a:ext cx="15309321" cy="489809"/>
            </a:xfrm>
            <a:prstGeom prst="rect">
              <a:avLst/>
            </a:prstGeom>
            <a:noFill/>
            <a:ln w="50800" cap="flat">
              <a:solidFill>
                <a:srgbClr val="FF7F00"/>
              </a:solidFill>
              <a:prstDash val="solid"/>
              <a:miter lim="800000"/>
            </a:ln>
            <a:effectLst/>
          </p:spPr>
          <p:txBody>
            <a:bodyPr wrap="square" lIns="0" tIns="0" rIns="0" bIns="0" numCol="1" anchor="t">
              <a:noAutofit/>
            </a:bodyPr>
            <a:lstStyle/>
            <a:p>
              <a:pPr lvl="0" algn="ctr">
                <a:defRPr sz="3200">
                  <a:latin typeface="Gill Sans"/>
                  <a:ea typeface="Gill Sans"/>
                  <a:cs typeface="Gill Sans"/>
                  <a:sym typeface="Gill Sans"/>
                </a:defRPr>
              </a:pPr>
            </a:p>
          </p:txBody>
        </p:sp>
        <p:sp>
          <p:nvSpPr>
            <p:cNvPr id="2458" name="Shape 2458"/>
            <p:cNvSpPr/>
            <p:nvPr/>
          </p:nvSpPr>
          <p:spPr>
            <a:xfrm>
              <a:off x="0" y="0"/>
              <a:ext cx="15309321" cy="489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3200">
                  <a:latin typeface="Gill Sans"/>
                  <a:ea typeface="Gill Sans"/>
                  <a:cs typeface="Gill Sans"/>
                  <a:sym typeface="Gill Sans"/>
                </a:defRPr>
              </a:lvl1pPr>
            </a:lstStyle>
            <a:p>
              <a:pPr lvl="0">
                <a:defRPr sz="1800"/>
              </a:pPr>
              <a:r>
                <a:rPr sz="3200"/>
                <a:t>1</a:t>
              </a:r>
            </a:p>
          </p:txBody>
        </p:sp>
      </p:grpSp>
      <p:sp>
        <p:nvSpPr>
          <p:cNvPr id="2460" name="Shape 2460"/>
          <p:cNvSpPr/>
          <p:nvPr/>
        </p:nvSpPr>
        <p:spPr>
          <a:xfrm>
            <a:off x="876299" y="6139591"/>
            <a:ext cx="12434097" cy="489809"/>
          </a:xfrm>
          <a:prstGeom prst="rect">
            <a:avLst/>
          </a:prstGeom>
          <a:solidFill>
            <a:srgbClr val="000000">
              <a:alpha val="70000"/>
            </a:srgbClr>
          </a:solidFill>
          <a:ln w="12700">
            <a:miter lim="400000"/>
          </a:ln>
        </p:spPr>
        <p:txBody>
          <a:bodyPr lIns="0" tIns="0" rIns="0" bIns="0"/>
          <a:lstStyle/>
          <a:p>
            <a:pPr lvl="0" algn="ctr">
              <a:defRPr sz="3200">
                <a:latin typeface="Gill Sans"/>
                <a:ea typeface="Gill Sans"/>
                <a:cs typeface="Gill Sans"/>
                <a:sym typeface="Gill Sans"/>
              </a:defRPr>
            </a:pPr>
          </a:p>
        </p:txBody>
      </p:sp>
      <p:sp>
        <p:nvSpPr>
          <p:cNvPr id="2461" name="Shape 2461"/>
          <p:cNvSpPr/>
          <p:nvPr/>
        </p:nvSpPr>
        <p:spPr>
          <a:xfrm>
            <a:off x="840807" y="4419600"/>
            <a:ext cx="12434097" cy="1143000"/>
          </a:xfrm>
          <a:prstGeom prst="rect">
            <a:avLst/>
          </a:prstGeom>
          <a:solidFill>
            <a:srgbClr val="000000">
              <a:alpha val="70000"/>
            </a:srgbClr>
          </a:solidFill>
          <a:ln w="12700">
            <a:miter lim="400000"/>
          </a:ln>
        </p:spPr>
        <p:txBody>
          <a:bodyPr lIns="0" tIns="0" rIns="0" bIns="0"/>
          <a:lstStyle/>
          <a:p>
            <a:pPr lvl="0" algn="ctr">
              <a:defRPr sz="3200">
                <a:latin typeface="Gill Sans"/>
                <a:ea typeface="Gill Sans"/>
                <a:cs typeface="Gill Sans"/>
                <a:sym typeface="Gill Sans"/>
              </a:defRPr>
            </a:pPr>
          </a:p>
        </p:txBody>
      </p:sp>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463" name="Shape 2463"/>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Search for Nodes - Recipe</a:t>
            </a:r>
          </a:p>
        </p:txBody>
      </p:sp>
      <p:sp>
        <p:nvSpPr>
          <p:cNvPr id="2464" name="Shape 2464"/>
          <p:cNvSpPr/>
          <p:nvPr>
            <p:ph type="body" idx="1"/>
          </p:nvPr>
        </p:nvSpPr>
        <p:spPr>
          <a:prstGeom prst="rect">
            <a:avLst/>
          </a:prstGeom>
        </p:spPr>
        <p:txBody>
          <a:bodyPr/>
          <a:lstStyle/>
          <a:p>
            <a:pPr lvl="0">
              <a:buClrTx/>
              <a:defRPr sz="1800"/>
            </a:pPr>
            <a:r>
              <a:rPr sz="3800"/>
              <a:t>pool_members </a:t>
            </a:r>
            <a:r>
              <a:rPr sz="3800">
                <a:solidFill>
                  <a:srgbClr val="797979"/>
                </a:solidFill>
              </a:rPr>
              <a:t>=</a:t>
            </a:r>
            <a:r>
              <a:rPr sz="3800"/>
              <a:t> search(</a:t>
            </a:r>
            <a:r>
              <a:rPr sz="3800">
                <a:solidFill>
                  <a:srgbClr val="C8352B"/>
                </a:solidFill>
              </a:rPr>
              <a:t>"node"</a:t>
            </a:r>
            <a:r>
              <a:rPr sz="3800"/>
              <a:t>,</a:t>
            </a:r>
            <a:r>
              <a:rPr sz="3800">
                <a:solidFill>
                  <a:srgbClr val="C8352B"/>
                </a:solidFill>
              </a:rPr>
              <a:t>"role:webserver"</a:t>
            </a:r>
            <a:r>
              <a:rPr sz="3800"/>
              <a:t>)</a:t>
            </a:r>
            <a:endParaRPr sz="3800"/>
          </a:p>
          <a:p>
            <a:pPr lvl="0" defTabSz="457200">
              <a:spcBef>
                <a:spcPts val="0"/>
              </a:spcBef>
              <a:buClrTx/>
              <a:defRPr sz="1800"/>
            </a:pPr>
            <a:endParaRPr sz="3800"/>
          </a:p>
          <a:p>
            <a:pPr lvl="0" defTabSz="457200">
              <a:spcBef>
                <a:spcPts val="0"/>
              </a:spcBef>
              <a:buClrTx/>
              <a:defRPr sz="1800"/>
            </a:pPr>
            <a:r>
              <a:rPr sz="3800"/>
              <a:t>template </a:t>
            </a:r>
            <a:r>
              <a:rPr sz="3800">
                <a:solidFill>
                  <a:srgbClr val="C8352B"/>
                </a:solidFill>
              </a:rPr>
              <a:t>"C:\Monitoring App\cfg\servers.list"</a:t>
            </a:r>
            <a:r>
              <a:rPr sz="3800"/>
              <a:t> </a:t>
            </a:r>
            <a:r>
              <a:rPr b="1" sz="3800">
                <a:solidFill>
                  <a:srgbClr val="008F00"/>
                </a:solidFill>
              </a:rPr>
              <a:t>do</a:t>
            </a:r>
            <a:endParaRPr sz="3800"/>
          </a:p>
          <a:p>
            <a:pPr lvl="0" defTabSz="457200">
              <a:spcBef>
                <a:spcPts val="0"/>
              </a:spcBef>
              <a:buClrTx/>
              <a:defRPr sz="1800"/>
            </a:pPr>
            <a:r>
              <a:rPr sz="3800"/>
              <a:t>  source </a:t>
            </a:r>
            <a:r>
              <a:rPr sz="3800">
                <a:solidFill>
                  <a:srgbClr val="C8352B"/>
                </a:solidFill>
              </a:rPr>
              <a:t>"servers.list.erb"</a:t>
            </a:r>
            <a:endParaRPr sz="3800">
              <a:solidFill>
                <a:srgbClr val="C8352B"/>
              </a:solidFill>
            </a:endParaRPr>
          </a:p>
          <a:p>
            <a:pPr lvl="0" defTabSz="457200">
              <a:spcBef>
                <a:spcPts val="0"/>
              </a:spcBef>
              <a:buClrTx/>
              <a:defRPr sz="1800"/>
            </a:pPr>
            <a:r>
              <a:rPr sz="3800"/>
              <a:t>  variables </a:t>
            </a:r>
            <a:r>
              <a:rPr sz="3800">
                <a:solidFill>
                  <a:srgbClr val="22288F"/>
                </a:solidFill>
              </a:rPr>
              <a:t>:pool_members</a:t>
            </a:r>
            <a:r>
              <a:rPr sz="3800"/>
              <a:t> </a:t>
            </a:r>
            <a:r>
              <a:rPr sz="3800">
                <a:solidFill>
                  <a:srgbClr val="797979"/>
                </a:solidFill>
              </a:rPr>
              <a:t>=&gt;</a:t>
            </a:r>
            <a:r>
              <a:rPr sz="3800"/>
              <a:t> pool_members</a:t>
            </a:r>
            <a:r>
              <a:rPr sz="3800">
                <a:solidFill>
                  <a:srgbClr val="797979"/>
                </a:solidFill>
              </a:rPr>
              <a:t>.</a:t>
            </a:r>
            <a:r>
              <a:rPr sz="3800"/>
              <a:t>uniq</a:t>
            </a:r>
            <a:endParaRPr sz="3800"/>
          </a:p>
          <a:p>
            <a:pPr lvl="0" defTabSz="457200">
              <a:spcBef>
                <a:spcPts val="0"/>
              </a:spcBef>
              <a:buClrTx/>
              <a:defRPr sz="1800"/>
            </a:pPr>
            <a:r>
              <a:rPr sz="3800"/>
              <a:t>  notifies </a:t>
            </a:r>
            <a:r>
              <a:rPr sz="3800">
                <a:solidFill>
                  <a:srgbClr val="22288F"/>
                </a:solidFill>
              </a:rPr>
              <a:t>:restart</a:t>
            </a:r>
            <a:r>
              <a:rPr sz="3800"/>
              <a:t>, </a:t>
            </a:r>
            <a:r>
              <a:rPr sz="3800">
                <a:solidFill>
                  <a:srgbClr val="C8352B"/>
                </a:solidFill>
              </a:rPr>
              <a:t>“service[monitoring_svc]"</a:t>
            </a:r>
            <a:endParaRPr sz="3800"/>
          </a:p>
          <a:p>
            <a:pPr lvl="0" defTabSz="457200">
              <a:spcBef>
                <a:spcPts val="0"/>
              </a:spcBef>
              <a:buClrTx/>
              <a:defRPr sz="1800"/>
            </a:pPr>
            <a:r>
              <a:rPr b="1" sz="3800">
                <a:solidFill>
                  <a:srgbClr val="008F00"/>
                </a:solidFill>
              </a:rPr>
              <a:t>end</a:t>
            </a:r>
          </a:p>
        </p:txBody>
      </p:sp>
      <p:sp>
        <p:nvSpPr>
          <p:cNvPr id="2465" name="Shape 24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7" name="Shape 246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Search for Nodes - Recipe</a:t>
            </a:r>
          </a:p>
        </p:txBody>
      </p:sp>
      <p:sp>
        <p:nvSpPr>
          <p:cNvPr id="2468" name="Shape 2468"/>
          <p:cNvSpPr/>
          <p:nvPr>
            <p:ph type="body" idx="1"/>
          </p:nvPr>
        </p:nvSpPr>
        <p:spPr>
          <a:prstGeom prst="rect">
            <a:avLst/>
          </a:prstGeom>
        </p:spPr>
        <p:txBody>
          <a:bodyPr/>
          <a:lstStyle/>
          <a:p>
            <a:pPr lvl="0" defTabSz="497331">
              <a:spcBef>
                <a:spcPts val="1000"/>
              </a:spcBef>
              <a:buClrTx/>
              <a:defRPr sz="1800"/>
            </a:pPr>
            <a:r>
              <a:rPr sz="4005"/>
              <a:t>pool_members </a:t>
            </a:r>
            <a:r>
              <a:rPr sz="4005">
                <a:solidFill>
                  <a:srgbClr val="797979"/>
                </a:solidFill>
              </a:rPr>
              <a:t>=</a:t>
            </a:r>
            <a:r>
              <a:rPr sz="4005"/>
              <a:t> search(</a:t>
            </a:r>
            <a:r>
              <a:rPr sz="4005">
                <a:solidFill>
                  <a:srgbClr val="C8352B"/>
                </a:solidFill>
              </a:rPr>
              <a:t>"node"</a:t>
            </a:r>
            <a:r>
              <a:rPr sz="4005"/>
              <a:t>,</a:t>
            </a:r>
            <a:r>
              <a:rPr sz="4005">
                <a:solidFill>
                  <a:srgbClr val="C8352B"/>
                </a:solidFill>
              </a:rPr>
              <a:t>"role:webserver"</a:t>
            </a:r>
            <a:r>
              <a:rPr sz="4005"/>
              <a:t>)</a:t>
            </a:r>
            <a:endParaRPr sz="4005"/>
          </a:p>
          <a:p>
            <a:pPr lvl="0" defTabSz="406908">
              <a:spcBef>
                <a:spcPts val="0"/>
              </a:spcBef>
              <a:buClrTx/>
              <a:defRPr sz="1800"/>
            </a:pPr>
            <a:endParaRPr sz="4005"/>
          </a:p>
          <a:p>
            <a:pPr lvl="0" defTabSz="406908">
              <a:spcBef>
                <a:spcPts val="0"/>
              </a:spcBef>
              <a:buClrTx/>
              <a:defRPr sz="1800"/>
            </a:pPr>
            <a:r>
              <a:rPr sz="4005"/>
              <a:t>template </a:t>
            </a:r>
            <a:r>
              <a:rPr sz="4005">
                <a:solidFill>
                  <a:srgbClr val="C8352B"/>
                </a:solidFill>
              </a:rPr>
              <a:t>"/etc/haproxy/haproxy.cfg"</a:t>
            </a:r>
            <a:r>
              <a:rPr sz="4005"/>
              <a:t> </a:t>
            </a:r>
            <a:r>
              <a:rPr b="1" sz="4005">
                <a:solidFill>
                  <a:srgbClr val="008F00"/>
                </a:solidFill>
              </a:rPr>
              <a:t>do</a:t>
            </a:r>
            <a:endParaRPr sz="4005"/>
          </a:p>
          <a:p>
            <a:pPr lvl="0" defTabSz="406908">
              <a:spcBef>
                <a:spcPts val="0"/>
              </a:spcBef>
              <a:buClrTx/>
              <a:defRPr sz="1800"/>
            </a:pPr>
            <a:r>
              <a:rPr sz="4005"/>
              <a:t>  source </a:t>
            </a:r>
            <a:r>
              <a:rPr sz="4005">
                <a:solidFill>
                  <a:srgbClr val="C8352B"/>
                </a:solidFill>
              </a:rPr>
              <a:t>"haproxy-app_lb.cfg.erb"</a:t>
            </a:r>
            <a:endParaRPr sz="4005"/>
          </a:p>
          <a:p>
            <a:pPr lvl="0" defTabSz="406908">
              <a:spcBef>
                <a:spcPts val="0"/>
              </a:spcBef>
              <a:buClrTx/>
              <a:defRPr sz="1800"/>
            </a:pPr>
            <a:r>
              <a:rPr sz="4005"/>
              <a:t>  owner </a:t>
            </a:r>
            <a:r>
              <a:rPr sz="4005">
                <a:solidFill>
                  <a:srgbClr val="C8352B"/>
                </a:solidFill>
              </a:rPr>
              <a:t>"root"</a:t>
            </a:r>
            <a:endParaRPr sz="4005"/>
          </a:p>
          <a:p>
            <a:pPr lvl="0" defTabSz="406908">
              <a:spcBef>
                <a:spcPts val="0"/>
              </a:spcBef>
              <a:buClrTx/>
              <a:defRPr sz="1800"/>
            </a:pPr>
            <a:r>
              <a:rPr sz="4005"/>
              <a:t>  group </a:t>
            </a:r>
            <a:r>
              <a:rPr sz="4005">
                <a:solidFill>
                  <a:srgbClr val="C8352B"/>
                </a:solidFill>
              </a:rPr>
              <a:t>"root"</a:t>
            </a:r>
            <a:endParaRPr sz="4005"/>
          </a:p>
          <a:p>
            <a:pPr lvl="0" defTabSz="406908">
              <a:spcBef>
                <a:spcPts val="0"/>
              </a:spcBef>
              <a:buClrTx/>
              <a:defRPr sz="1800"/>
            </a:pPr>
            <a:r>
              <a:rPr sz="4005"/>
              <a:t>  mode </a:t>
            </a:r>
            <a:r>
              <a:rPr sz="4005">
                <a:solidFill>
                  <a:srgbClr val="797979"/>
                </a:solidFill>
              </a:rPr>
              <a:t>0644</a:t>
            </a:r>
            <a:endParaRPr sz="4005"/>
          </a:p>
          <a:p>
            <a:pPr lvl="0" defTabSz="406908">
              <a:spcBef>
                <a:spcPts val="0"/>
              </a:spcBef>
              <a:buClrTx/>
              <a:defRPr sz="1800"/>
            </a:pPr>
            <a:r>
              <a:rPr sz="4005"/>
              <a:t>  variables </a:t>
            </a:r>
            <a:r>
              <a:rPr sz="4005">
                <a:solidFill>
                  <a:srgbClr val="22288F"/>
                </a:solidFill>
              </a:rPr>
              <a:t>:pool_members</a:t>
            </a:r>
            <a:r>
              <a:rPr sz="4005"/>
              <a:t> </a:t>
            </a:r>
            <a:r>
              <a:rPr sz="4005">
                <a:solidFill>
                  <a:srgbClr val="797979"/>
                </a:solidFill>
              </a:rPr>
              <a:t>=&gt;</a:t>
            </a:r>
            <a:r>
              <a:rPr sz="4005"/>
              <a:t> pool_members</a:t>
            </a:r>
            <a:r>
              <a:rPr sz="4005">
                <a:solidFill>
                  <a:srgbClr val="797979"/>
                </a:solidFill>
              </a:rPr>
              <a:t>.</a:t>
            </a:r>
            <a:r>
              <a:rPr sz="4005"/>
              <a:t>uniq</a:t>
            </a:r>
            <a:endParaRPr sz="4005"/>
          </a:p>
          <a:p>
            <a:pPr lvl="0" defTabSz="406908">
              <a:spcBef>
                <a:spcPts val="0"/>
              </a:spcBef>
              <a:buClrTx/>
              <a:defRPr sz="1800"/>
            </a:pPr>
            <a:r>
              <a:rPr sz="4005"/>
              <a:t>  notifies </a:t>
            </a:r>
            <a:r>
              <a:rPr sz="4005">
                <a:solidFill>
                  <a:srgbClr val="22288F"/>
                </a:solidFill>
              </a:rPr>
              <a:t>:restart</a:t>
            </a:r>
            <a:r>
              <a:rPr sz="4005"/>
              <a:t>, </a:t>
            </a:r>
            <a:r>
              <a:rPr sz="4005">
                <a:solidFill>
                  <a:srgbClr val="C8352B"/>
                </a:solidFill>
              </a:rPr>
              <a:t>"service[haproxy]"</a:t>
            </a:r>
            <a:endParaRPr sz="4005"/>
          </a:p>
          <a:p>
            <a:pPr lvl="0" defTabSz="406908">
              <a:spcBef>
                <a:spcPts val="0"/>
              </a:spcBef>
              <a:buClrTx/>
              <a:defRPr sz="1800"/>
            </a:pPr>
            <a:r>
              <a:rPr b="1" sz="4005">
                <a:solidFill>
                  <a:srgbClr val="008F00"/>
                </a:solidFill>
              </a:rPr>
              <a:t>end</a:t>
            </a:r>
          </a:p>
        </p:txBody>
      </p:sp>
      <p:sp>
        <p:nvSpPr>
          <p:cNvPr id="2469" name="Shape 24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3" name="Shape 2473"/>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74" name="Shape 2474"/>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475" name="Shape 2475"/>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76" name="Shape 2476"/>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77" name="Shape 2477"/>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78" name="Shape 2478"/>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479" name="Shape 24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480" name="Shape 2480"/>
          <p:cNvSpPr/>
          <p:nvPr/>
        </p:nvSpPr>
        <p:spPr>
          <a:xfrm flipH="1">
            <a:off x="8149306" y="4521088"/>
            <a:ext cx="1705216" cy="3170119"/>
          </a:xfrm>
          <a:prstGeom prst="line">
            <a:avLst/>
          </a:prstGeom>
          <a:ln w="38100">
            <a:solidFill/>
            <a:miter lim="400000"/>
          </a:ln>
        </p:spPr>
        <p:txBody>
          <a:bodyPr lIns="0" tIns="0" rIns="0" bIns="0"/>
          <a:lstStyle/>
          <a:p>
            <a:pPr lvl="0" defTabSz="457200">
              <a:defRPr sz="1200"/>
            </a:pPr>
          </a:p>
        </p:txBody>
      </p:sp>
      <p:sp>
        <p:nvSpPr>
          <p:cNvPr id="2481" name="Shape 2481"/>
          <p:cNvSpPr/>
          <p:nvPr/>
        </p:nvSpPr>
        <p:spPr>
          <a:xfrm flipH="1">
            <a:off x="9219541" y="4518130"/>
            <a:ext cx="627228" cy="3182903"/>
          </a:xfrm>
          <a:prstGeom prst="line">
            <a:avLst/>
          </a:prstGeom>
          <a:ln w="38100">
            <a:solidFill/>
            <a:miter lim="400000"/>
          </a:ln>
        </p:spPr>
        <p:txBody>
          <a:bodyPr lIns="0" tIns="0" rIns="0" bIns="0"/>
          <a:lstStyle/>
          <a:p>
            <a:pPr lvl="0" defTabSz="457200">
              <a:defRPr sz="1200"/>
            </a:pPr>
          </a:p>
        </p:txBody>
      </p:sp>
      <p:sp>
        <p:nvSpPr>
          <p:cNvPr id="2482" name="Shape 2482"/>
          <p:cNvSpPr/>
          <p:nvPr/>
        </p:nvSpPr>
        <p:spPr>
          <a:xfrm>
            <a:off x="9852280" y="4521850"/>
            <a:ext cx="428767" cy="3198949"/>
          </a:xfrm>
          <a:prstGeom prst="line">
            <a:avLst/>
          </a:prstGeom>
          <a:ln w="38100">
            <a:solidFill/>
            <a:miter lim="400000"/>
          </a:ln>
        </p:spPr>
        <p:txBody>
          <a:bodyPr lIns="0" tIns="0" rIns="0" bIns="0"/>
          <a:lstStyle/>
          <a:p>
            <a:pPr lvl="0" defTabSz="457200">
              <a:defRPr sz="1200"/>
            </a:pPr>
          </a:p>
        </p:txBody>
      </p:sp>
      <p:sp>
        <p:nvSpPr>
          <p:cNvPr id="2483" name="Shape 2483"/>
          <p:cNvSpPr/>
          <p:nvPr/>
        </p:nvSpPr>
        <p:spPr>
          <a:xfrm>
            <a:off x="9855237" y="4510377"/>
            <a:ext cx="1569446" cy="3185222"/>
          </a:xfrm>
          <a:prstGeom prst="line">
            <a:avLst/>
          </a:prstGeom>
          <a:ln w="38100">
            <a:solidFill/>
            <a:miter lim="400000"/>
          </a:ln>
        </p:spPr>
        <p:txBody>
          <a:bodyPr lIns="0" tIns="0" rIns="0" bIns="0"/>
          <a:lstStyle/>
          <a:p>
            <a:pPr lvl="0" defTabSz="457200">
              <a:defRPr sz="1200"/>
            </a:pPr>
          </a:p>
        </p:txBody>
      </p:sp>
      <p:sp>
        <p:nvSpPr>
          <p:cNvPr id="2484" name="Shape 2484"/>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85" name="Shape 248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9" name="Shape 2489"/>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90" name="Shape 2490"/>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491" name="Shape 2491"/>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92" name="Shape 2492"/>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93" name="Shape 2493"/>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94" name="Shape 2494"/>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495" name="Shape 2495"/>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496" name="Shape 24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497" name="Shape 2497"/>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498" name="Shape 2498"/>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pic>
        <p:nvPicPr>
          <p:cNvPr id="2499" name="server_components.png (440×520).png"/>
          <p:cNvPicPr/>
          <p:nvPr/>
        </p:nvPicPr>
        <p:blipFill>
          <a:blip r:embed="rId3">
            <a:extLst/>
          </a:blip>
          <a:stretch>
            <a:fillRect/>
          </a:stretch>
        </p:blipFill>
        <p:spPr>
          <a:xfrm>
            <a:off x="482600" y="6406314"/>
            <a:ext cx="2260600" cy="2489201"/>
          </a:xfrm>
          <a:prstGeom prst="rect">
            <a:avLst/>
          </a:prstGeom>
          <a:ln w="12700">
            <a:miter lim="400000"/>
          </a:ln>
        </p:spPr>
      </p:pic>
      <p:pic>
        <p:nvPicPr>
          <p:cNvPr id="2500" name="Introduction to Chef - Managing Linux .key.png"/>
          <p:cNvPicPr/>
          <p:nvPr/>
        </p:nvPicPr>
        <p:blipFill>
          <a:blip r:embed="rId4">
            <a:extLst/>
          </a:blip>
          <a:stretch>
            <a:fillRect/>
          </a:stretch>
        </p:blipFill>
        <p:spPr>
          <a:xfrm>
            <a:off x="1028700" y="7185430"/>
            <a:ext cx="1168400" cy="622301"/>
          </a:xfrm>
          <a:prstGeom prst="rect">
            <a:avLst/>
          </a:prstGeom>
          <a:ln w="12700">
            <a:miter lim="400000"/>
          </a:ln>
        </p:spPr>
      </p:pic>
      <p:sp>
        <p:nvSpPr>
          <p:cNvPr id="2501" name="Shape 2501"/>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5" name="Shape 2505"/>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06" name="Shape 2506"/>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07" name="Shape 2507"/>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08" name="Shape 2508"/>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09" name="Shape 2509"/>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10" name="Shape 2510"/>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11" name="Shape 2511"/>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512" name="Shape 25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513" name="Shape 2513"/>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514" name="Shape 2514"/>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sp>
        <p:nvSpPr>
          <p:cNvPr id="2515" name="Shape 2515"/>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16" name="Shape 2516"/>
          <p:cNvSpPr/>
          <p:nvPr/>
        </p:nvSpPr>
        <p:spPr>
          <a:xfrm>
            <a:off x="4508500" y="3886200"/>
            <a:ext cx="4816534" cy="381519"/>
          </a:xfrm>
          <a:prstGeom prst="line">
            <a:avLst/>
          </a:prstGeom>
          <a:ln w="101600">
            <a:solidFill/>
            <a:miter lim="400000"/>
            <a:headEnd type="stealth"/>
          </a:ln>
        </p:spPr>
        <p:txBody>
          <a:bodyPr lIns="0" tIns="0" rIns="0" bIns="0"/>
          <a:lstStyle/>
          <a:p>
            <a:pPr lvl="0" defTabSz="457200">
              <a:defRPr sz="1200"/>
            </a:pPr>
          </a:p>
        </p:txBody>
      </p:sp>
      <p:pic>
        <p:nvPicPr>
          <p:cNvPr id="2517"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2518"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2519" name="Shape 2519"/>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Tree>
  </p:cSld>
  <p:clrMapOvr>
    <a:masterClrMapping/>
  </p:clrMapOvr>
  <p:transitio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1" name="Shape 2521"/>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2" name="Shape 2522"/>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23" name="Shape 2523"/>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4" name="Shape 2524"/>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5" name="Shape 2525"/>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6" name="Shape 2526"/>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27" name="Shape 2527"/>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528" name="Shape 25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529" name="Shape 2529"/>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530" name="Shape 2530"/>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sp>
        <p:nvSpPr>
          <p:cNvPr id="2531" name="Shape 2531"/>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32" name="Shape 2532"/>
          <p:cNvSpPr/>
          <p:nvPr/>
        </p:nvSpPr>
        <p:spPr>
          <a:xfrm>
            <a:off x="4508500" y="3886200"/>
            <a:ext cx="4816534" cy="381519"/>
          </a:xfrm>
          <a:prstGeom prst="line">
            <a:avLst/>
          </a:prstGeom>
          <a:ln w="101600">
            <a:solidFill/>
            <a:miter lim="400000"/>
            <a:headEnd type="stealth"/>
          </a:ln>
        </p:spPr>
        <p:txBody>
          <a:bodyPr lIns="0" tIns="0" rIns="0" bIns="0"/>
          <a:lstStyle/>
          <a:p>
            <a:pPr lvl="0" defTabSz="457200">
              <a:defRPr sz="1200"/>
            </a:pPr>
          </a:p>
        </p:txBody>
      </p:sp>
      <p:pic>
        <p:nvPicPr>
          <p:cNvPr id="2533"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2534"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2535" name="Shape 2535"/>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
        <p:nvSpPr>
          <p:cNvPr id="2536" name="Shape 2536"/>
          <p:cNvSpPr/>
          <p:nvPr/>
        </p:nvSpPr>
        <p:spPr>
          <a:xfrm flipV="1">
            <a:off x="1131035" y="4091879"/>
            <a:ext cx="977066" cy="2975695"/>
          </a:xfrm>
          <a:prstGeom prst="line">
            <a:avLst/>
          </a:prstGeom>
          <a:ln w="101600">
            <a:solidFill/>
            <a:miter lim="400000"/>
            <a:headEnd type="stealth"/>
          </a:ln>
        </p:spPr>
        <p:txBody>
          <a:bodyPr lIns="0" tIns="0" rIns="0" bIns="0"/>
          <a:lstStyle/>
          <a:p>
            <a:pPr lvl="0" defTabSz="457200">
              <a:defRPr sz="1200"/>
            </a:pPr>
          </a:p>
        </p:txBody>
      </p:sp>
    </p:spTree>
  </p:cSld>
  <p:clrMapOvr>
    <a:masterClrMapping/>
  </p:clrMapOvr>
  <p:transitio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8" name="Shape 2538"/>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39" name="Shape 2539"/>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40" name="Shape 2540"/>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41" name="Shape 2541"/>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42" name="Shape 2542"/>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43" name="Shape 2543"/>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44" name="Shape 2544"/>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545" name="Shape 25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546" name="Shape 2546"/>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547" name="Shape 2547"/>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sp>
        <p:nvSpPr>
          <p:cNvPr id="2548" name="Shape 2548"/>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49" name="Shape 2549"/>
          <p:cNvSpPr/>
          <p:nvPr/>
        </p:nvSpPr>
        <p:spPr>
          <a:xfrm>
            <a:off x="4508500" y="3886200"/>
            <a:ext cx="4816534" cy="381519"/>
          </a:xfrm>
          <a:prstGeom prst="line">
            <a:avLst/>
          </a:prstGeom>
          <a:ln w="101600">
            <a:solidFill/>
            <a:miter lim="400000"/>
            <a:headEnd type="stealth"/>
          </a:ln>
        </p:spPr>
        <p:txBody>
          <a:bodyPr lIns="0" tIns="0" rIns="0" bIns="0"/>
          <a:lstStyle/>
          <a:p>
            <a:pPr lvl="0" defTabSz="457200">
              <a:defRPr sz="1200"/>
            </a:pPr>
          </a:p>
        </p:txBody>
      </p:sp>
      <p:pic>
        <p:nvPicPr>
          <p:cNvPr id="2550"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2551"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2552" name="Shape 2552"/>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
        <p:nvSpPr>
          <p:cNvPr id="2553" name="Shape 2553"/>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554" name="Shape 2554"/>
          <p:cNvSpPr/>
          <p:nvPr/>
        </p:nvSpPr>
        <p:spPr>
          <a:xfrm flipV="1">
            <a:off x="1131035" y="4091879"/>
            <a:ext cx="977066" cy="2975695"/>
          </a:xfrm>
          <a:prstGeom prst="line">
            <a:avLst/>
          </a:prstGeom>
          <a:ln w="101600">
            <a:solidFill/>
            <a:miter lim="400000"/>
            <a:headEnd type="stealth"/>
          </a:ln>
        </p:spPr>
        <p:txBody>
          <a:bodyPr lIns="0" tIns="0" rIns="0" bIns="0"/>
          <a:lstStyle/>
          <a:p>
            <a:pPr lvl="0" defTabSz="457200">
              <a:defRPr sz="1200"/>
            </a:pPr>
          </a:p>
        </p:txBody>
      </p:sp>
      <p:sp>
        <p:nvSpPr>
          <p:cNvPr id="2555" name="Shape 2555"/>
          <p:cNvSpPr/>
          <p:nvPr/>
        </p:nvSpPr>
        <p:spPr>
          <a:xfrm flipH="1">
            <a:off x="2490082" y="7000123"/>
            <a:ext cx="754603" cy="330487"/>
          </a:xfrm>
          <a:prstGeom prst="line">
            <a:avLst/>
          </a:prstGeom>
          <a:ln w="101600">
            <a:solidFill/>
            <a:miter lim="400000"/>
            <a:headEnd type="stealth"/>
          </a:ln>
        </p:spPr>
        <p:txBody>
          <a:bodyPr lIns="0" tIns="0" rIns="0" bIns="0"/>
          <a:lstStyle/>
          <a:p>
            <a:pPr lvl="0" defTabSz="457200">
              <a:defRPr sz="1200"/>
            </a:pPr>
          </a:p>
        </p:txBody>
      </p:sp>
    </p:spTree>
  </p:cSld>
  <p:clrMapOvr>
    <a:masterClrMapping/>
  </p:clrMapOvr>
  <p:transitio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7" name="Shape 2557"/>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58" name="Shape 2558"/>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59" name="Shape 2559"/>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60" name="Shape 2560"/>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61" name="Shape 2561"/>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62" name="Shape 2562"/>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63" name="Shape 2563"/>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564" name="Shape 256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565" name="Shape 256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566" name="Shape 2566"/>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sp>
        <p:nvSpPr>
          <p:cNvPr id="2567" name="Shape 2567"/>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68" name="Shape 2568"/>
          <p:cNvSpPr/>
          <p:nvPr/>
        </p:nvSpPr>
        <p:spPr>
          <a:xfrm>
            <a:off x="4508500" y="3886200"/>
            <a:ext cx="4816534" cy="381519"/>
          </a:xfrm>
          <a:prstGeom prst="line">
            <a:avLst/>
          </a:prstGeom>
          <a:ln w="101600">
            <a:solidFill/>
            <a:miter lim="400000"/>
            <a:headEnd type="stealth"/>
          </a:ln>
        </p:spPr>
        <p:txBody>
          <a:bodyPr lIns="0" tIns="0" rIns="0" bIns="0"/>
          <a:lstStyle/>
          <a:p>
            <a:pPr lvl="0" defTabSz="457200">
              <a:defRPr sz="1200"/>
            </a:pPr>
          </a:p>
        </p:txBody>
      </p:sp>
      <p:pic>
        <p:nvPicPr>
          <p:cNvPr id="2569" name="server_components.png (440×520).png"/>
          <p:cNvPicPr/>
          <p:nvPr/>
        </p:nvPicPr>
        <p:blipFill>
          <a:blip r:embed="rId2">
            <a:extLst/>
          </a:blip>
          <a:stretch>
            <a:fillRect/>
          </a:stretch>
        </p:blipFill>
        <p:spPr>
          <a:xfrm>
            <a:off x="482600" y="6406314"/>
            <a:ext cx="2260600" cy="2489201"/>
          </a:xfrm>
          <a:prstGeom prst="rect">
            <a:avLst/>
          </a:prstGeom>
          <a:ln w="12700">
            <a:miter lim="400000"/>
          </a:ln>
        </p:spPr>
      </p:pic>
      <p:pic>
        <p:nvPicPr>
          <p:cNvPr id="2570" name="Introduction to Chef - Managing Linux .key.png"/>
          <p:cNvPicPr/>
          <p:nvPr/>
        </p:nvPicPr>
        <p:blipFill>
          <a:blip r:embed="rId3">
            <a:extLst/>
          </a:blip>
          <a:stretch>
            <a:fillRect/>
          </a:stretch>
        </p:blipFill>
        <p:spPr>
          <a:xfrm>
            <a:off x="1028700" y="7185430"/>
            <a:ext cx="1168400" cy="622301"/>
          </a:xfrm>
          <a:prstGeom prst="rect">
            <a:avLst/>
          </a:prstGeom>
          <a:ln w="12700">
            <a:miter lim="400000"/>
          </a:ln>
        </p:spPr>
      </p:pic>
      <p:sp>
        <p:nvSpPr>
          <p:cNvPr id="2571" name="Shape 2571"/>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
        <p:nvSpPr>
          <p:cNvPr id="2572" name="Shape 2572"/>
          <p:cNvSpPr/>
          <p:nvPr/>
        </p:nvSpPr>
        <p:spPr>
          <a:xfrm flipV="1">
            <a:off x="1131035" y="4091879"/>
            <a:ext cx="977066" cy="2975695"/>
          </a:xfrm>
          <a:prstGeom prst="line">
            <a:avLst/>
          </a:prstGeom>
          <a:ln w="101600">
            <a:solidFill/>
            <a:miter lim="400000"/>
            <a:headEnd type="stealth"/>
          </a:ln>
        </p:spPr>
        <p:txBody>
          <a:bodyPr lIns="0" tIns="0" rIns="0" bIns="0"/>
          <a:lstStyle/>
          <a:p>
            <a:pPr lvl="0" defTabSz="457200">
              <a:defRPr sz="1200"/>
            </a:pPr>
          </a:p>
        </p:txBody>
      </p:sp>
      <p:sp>
        <p:nvSpPr>
          <p:cNvPr id="2573" name="Shape 2573"/>
          <p:cNvSpPr/>
          <p:nvPr/>
        </p:nvSpPr>
        <p:spPr>
          <a:xfrm flipH="1">
            <a:off x="2490082" y="7000123"/>
            <a:ext cx="754603" cy="330487"/>
          </a:xfrm>
          <a:prstGeom prst="line">
            <a:avLst/>
          </a:prstGeom>
          <a:ln w="101600">
            <a:solidFill/>
            <a:miter lim="400000"/>
            <a:headEnd type="stealth"/>
          </a:ln>
        </p:spPr>
        <p:txBody>
          <a:bodyPr lIns="0" tIns="0" rIns="0" bIns="0"/>
          <a:lstStyle/>
          <a:p>
            <a:pPr lvl="0" defTabSz="457200">
              <a:defRPr sz="1200"/>
            </a:pPr>
          </a:p>
        </p:txBody>
      </p:sp>
      <p:sp>
        <p:nvSpPr>
          <p:cNvPr id="2574" name="Shape 2574"/>
          <p:cNvSpPr/>
          <p:nvPr/>
        </p:nvSpPr>
        <p:spPr>
          <a:xfrm flipH="1">
            <a:off x="6397213" y="4492831"/>
            <a:ext cx="3011973" cy="1369993"/>
          </a:xfrm>
          <a:prstGeom prst="line">
            <a:avLst/>
          </a:prstGeom>
          <a:ln w="101600">
            <a:solidFill/>
            <a:miter lim="400000"/>
            <a:headEnd type="stealth"/>
          </a:ln>
        </p:spPr>
        <p:txBody>
          <a:bodyPr lIns="0" tIns="0" rIns="0" bIns="0"/>
          <a:lstStyle/>
          <a:p>
            <a:pPr lvl="0" defTabSz="457200">
              <a:defRPr sz="1200"/>
            </a:pPr>
          </a:p>
        </p:txBody>
      </p:sp>
      <p:sp>
        <p:nvSpPr>
          <p:cNvPr id="2575" name="Shape 2575"/>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Tree>
  </p:cSld>
  <p:clrMapOvr>
    <a:masterClrMapping/>
  </p:clrMapOvr>
  <p:transitio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7" name="Shape 2577"/>
          <p:cNvSpPr/>
          <p:nvPr/>
        </p:nvSpPr>
        <p:spPr>
          <a:xfrm>
            <a:off x="87639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78" name="Shape 2578"/>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79" name="Shape 2579"/>
          <p:cNvSpPr/>
          <p:nvPr/>
        </p:nvSpPr>
        <p:spPr>
          <a:xfrm>
            <a:off x="77169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80" name="Shape 2580"/>
          <p:cNvSpPr/>
          <p:nvPr/>
        </p:nvSpPr>
        <p:spPr>
          <a:xfrm>
            <a:off x="98790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81" name="Shape 2581"/>
          <p:cNvSpPr/>
          <p:nvPr/>
        </p:nvSpPr>
        <p:spPr>
          <a:xfrm>
            <a:off x="9409191" y="37973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82" name="Shape 2582"/>
          <p:cNvSpPr/>
          <p:nvPr/>
        </p:nvSpPr>
        <p:spPr>
          <a:xfrm>
            <a:off x="109941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583" name="Shape 2583"/>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Load Balancer</a:t>
            </a:r>
          </a:p>
        </p:txBody>
      </p:sp>
      <p:sp>
        <p:nvSpPr>
          <p:cNvPr id="2584" name="Shape 25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585" name="Shape 2585"/>
          <p:cNvSpPr/>
          <p:nvPr/>
        </p:nvSpPr>
        <p:spPr>
          <a:xfrm>
            <a:off x="13208000" y="37338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586" name="Shape 2586"/>
          <p:cNvSpPr/>
          <p:nvPr/>
        </p:nvSpPr>
        <p:spPr>
          <a:xfrm>
            <a:off x="2082800" y="3022600"/>
            <a:ext cx="2362200" cy="2209800"/>
          </a:xfrm>
          <a:prstGeom prst="roundRect">
            <a:avLst>
              <a:gd name="adj" fmla="val 8621"/>
            </a:avLst>
          </a:prstGeom>
          <a:solidFill>
            <a:srgbClr val="EAAF29"/>
          </a:solidFill>
          <a:ln w="25400">
            <a:solidFill/>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b="1"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lvl="0">
              <a:defRPr b="0" sz="1800">
                <a:solidFill>
                  <a:srgbClr val="000000"/>
                </a:solidFill>
                <a:effectLst/>
              </a:defRPr>
            </a:pPr>
            <a:r>
              <a:rPr b="1" sz="3200">
                <a:solidFill>
                  <a:srgbClr val="FFFFFF"/>
                </a:solidFill>
                <a:effectLst>
                  <a:outerShdw sx="100000" sy="100000" kx="0" ky="0" algn="b" rotWithShape="0" blurRad="38100" dist="12700" dir="5400000">
                    <a:srgbClr val="000000">
                      <a:alpha val="50000"/>
                    </a:srgbClr>
                  </a:outerShdw>
                </a:effectLst>
              </a:rPr>
              <a:t>Enterprise Chef</a:t>
            </a:r>
          </a:p>
        </p:txBody>
      </p:sp>
      <p:sp>
        <p:nvSpPr>
          <p:cNvPr id="2587" name="Shape 2587"/>
          <p:cNvSpPr/>
          <p:nvPr/>
        </p:nvSpPr>
        <p:spPr>
          <a:xfrm rot="269797">
            <a:off x="6019354" y="3529308"/>
            <a:ext cx="2247901" cy="533401"/>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588" name="Shape 2588"/>
          <p:cNvSpPr/>
          <p:nvPr/>
        </p:nvSpPr>
        <p:spPr>
          <a:xfrm>
            <a:off x="4508500" y="3886200"/>
            <a:ext cx="4816534" cy="381519"/>
          </a:xfrm>
          <a:prstGeom prst="line">
            <a:avLst/>
          </a:prstGeom>
          <a:ln w="101600">
            <a:solidFill/>
            <a:miter lim="400000"/>
            <a:headEnd type="stealth"/>
          </a:ln>
        </p:spPr>
        <p:txBody>
          <a:bodyPr lIns="0" tIns="0" rIns="0" bIns="0"/>
          <a:lstStyle/>
          <a:p>
            <a:pPr lvl="0" defTabSz="457200">
              <a:defRPr sz="1200"/>
            </a:pPr>
          </a:p>
        </p:txBody>
      </p:sp>
      <p:pic>
        <p:nvPicPr>
          <p:cNvPr id="2589" name="server_components.png (440×520).png"/>
          <p:cNvPicPr/>
          <p:nvPr/>
        </p:nvPicPr>
        <p:blipFill>
          <a:blip r:embed="rId3">
            <a:extLst/>
          </a:blip>
          <a:stretch>
            <a:fillRect/>
          </a:stretch>
        </p:blipFill>
        <p:spPr>
          <a:xfrm>
            <a:off x="482600" y="6406314"/>
            <a:ext cx="2260600" cy="2489201"/>
          </a:xfrm>
          <a:prstGeom prst="rect">
            <a:avLst/>
          </a:prstGeom>
          <a:ln w="12700">
            <a:miter lim="400000"/>
          </a:ln>
        </p:spPr>
      </p:pic>
      <p:pic>
        <p:nvPicPr>
          <p:cNvPr id="2590" name="Introduction to Chef - Managing Linux .key.png"/>
          <p:cNvPicPr/>
          <p:nvPr/>
        </p:nvPicPr>
        <p:blipFill>
          <a:blip r:embed="rId4">
            <a:extLst/>
          </a:blip>
          <a:stretch>
            <a:fillRect/>
          </a:stretch>
        </p:blipFill>
        <p:spPr>
          <a:xfrm>
            <a:off x="1028700" y="7185430"/>
            <a:ext cx="1168400" cy="622301"/>
          </a:xfrm>
          <a:prstGeom prst="rect">
            <a:avLst/>
          </a:prstGeom>
          <a:ln w="12700">
            <a:miter lim="400000"/>
          </a:ln>
        </p:spPr>
      </p:pic>
      <p:sp>
        <p:nvSpPr>
          <p:cNvPr id="2591" name="Shape 2591"/>
          <p:cNvSpPr/>
          <p:nvPr/>
        </p:nvSpPr>
        <p:spPr>
          <a:xfrm>
            <a:off x="787400" y="1701800"/>
            <a:ext cx="14655800" cy="10922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558800">
              <a:spcBef>
                <a:spcPts val="1200"/>
              </a:spcBef>
              <a:defRPr sz="1800"/>
            </a:pPr>
            <a:r>
              <a:rPr sz="4000">
                <a:latin typeface="Courier"/>
                <a:ea typeface="Courier"/>
                <a:cs typeface="Courier"/>
                <a:sym typeface="Courier"/>
              </a:rPr>
              <a:t>pool_members </a:t>
            </a:r>
            <a:r>
              <a:rPr sz="4000">
                <a:solidFill>
                  <a:srgbClr val="797979"/>
                </a:solidFill>
                <a:latin typeface="Courier"/>
                <a:ea typeface="Courier"/>
                <a:cs typeface="Courier"/>
                <a:sym typeface="Courier"/>
              </a:rPr>
              <a:t>=</a:t>
            </a:r>
            <a:r>
              <a:rPr sz="4000">
                <a:latin typeface="Courier"/>
                <a:ea typeface="Courier"/>
                <a:cs typeface="Courier"/>
                <a:sym typeface="Courier"/>
              </a:rPr>
              <a:t> search(</a:t>
            </a:r>
            <a:r>
              <a:rPr sz="4000">
                <a:solidFill>
                  <a:srgbClr val="C8352B"/>
                </a:solidFill>
                <a:latin typeface="Courier"/>
                <a:ea typeface="Courier"/>
                <a:cs typeface="Courier"/>
                <a:sym typeface="Courier"/>
              </a:rPr>
              <a:t>"node"</a:t>
            </a:r>
            <a:r>
              <a:rPr sz="4000">
                <a:latin typeface="Courier"/>
                <a:ea typeface="Courier"/>
                <a:cs typeface="Courier"/>
                <a:sym typeface="Courier"/>
              </a:rPr>
              <a:t>,</a:t>
            </a:r>
            <a:r>
              <a:rPr sz="4000">
                <a:solidFill>
                  <a:srgbClr val="C8352B"/>
                </a:solidFill>
                <a:latin typeface="Courier"/>
                <a:ea typeface="Courier"/>
                <a:cs typeface="Courier"/>
                <a:sym typeface="Courier"/>
              </a:rPr>
              <a:t>"role:webserver"</a:t>
            </a:r>
            <a:r>
              <a:rPr sz="4000">
                <a:latin typeface="Courier"/>
                <a:ea typeface="Courier"/>
                <a:cs typeface="Courier"/>
                <a:sym typeface="Courier"/>
              </a:rPr>
              <a:t>)</a:t>
            </a:r>
          </a:p>
        </p:txBody>
      </p:sp>
      <p:sp>
        <p:nvSpPr>
          <p:cNvPr id="2592" name="Shape 2592"/>
          <p:cNvSpPr/>
          <p:nvPr/>
        </p:nvSpPr>
        <p:spPr>
          <a:xfrm flipV="1">
            <a:off x="1131035" y="4091879"/>
            <a:ext cx="977066" cy="2975695"/>
          </a:xfrm>
          <a:prstGeom prst="line">
            <a:avLst/>
          </a:prstGeom>
          <a:ln w="101600">
            <a:solidFill/>
            <a:miter lim="400000"/>
            <a:headEnd type="stealth"/>
          </a:ln>
        </p:spPr>
        <p:txBody>
          <a:bodyPr lIns="0" tIns="0" rIns="0" bIns="0"/>
          <a:lstStyle/>
          <a:p>
            <a:pPr lvl="0" defTabSz="457200">
              <a:defRPr sz="1200"/>
            </a:pPr>
          </a:p>
        </p:txBody>
      </p:sp>
      <p:sp>
        <p:nvSpPr>
          <p:cNvPr id="2593" name="Shape 2593"/>
          <p:cNvSpPr/>
          <p:nvPr/>
        </p:nvSpPr>
        <p:spPr>
          <a:xfrm flipH="1">
            <a:off x="2490082" y="7000123"/>
            <a:ext cx="754603" cy="330487"/>
          </a:xfrm>
          <a:prstGeom prst="line">
            <a:avLst/>
          </a:prstGeom>
          <a:ln w="101600">
            <a:solidFill/>
            <a:miter lim="400000"/>
            <a:headEnd type="stealth"/>
          </a:ln>
        </p:spPr>
        <p:txBody>
          <a:bodyPr lIns="0" tIns="0" rIns="0" bIns="0"/>
          <a:lstStyle/>
          <a:p>
            <a:pPr lvl="0" defTabSz="457200">
              <a:defRPr sz="1200"/>
            </a:pPr>
          </a:p>
        </p:txBody>
      </p:sp>
      <p:sp>
        <p:nvSpPr>
          <p:cNvPr id="2594" name="Shape 2594"/>
          <p:cNvSpPr/>
          <p:nvPr/>
        </p:nvSpPr>
        <p:spPr>
          <a:xfrm flipH="1">
            <a:off x="6397213" y="4492831"/>
            <a:ext cx="3011973" cy="1369993"/>
          </a:xfrm>
          <a:prstGeom prst="line">
            <a:avLst/>
          </a:prstGeom>
          <a:ln w="101600">
            <a:solidFill/>
            <a:miter lim="400000"/>
            <a:headEnd type="stealth"/>
          </a:ln>
        </p:spPr>
        <p:txBody>
          <a:bodyPr lIns="0" tIns="0" rIns="0" bIns="0"/>
          <a:lstStyle/>
          <a:p>
            <a:pPr lvl="0" defTabSz="457200">
              <a:defRPr sz="1200"/>
            </a:pPr>
          </a:p>
        </p:txBody>
      </p:sp>
      <p:sp>
        <p:nvSpPr>
          <p:cNvPr id="2595" name="Shape 2595"/>
          <p:cNvSpPr/>
          <p:nvPr/>
        </p:nvSpPr>
        <p:spPr>
          <a:xfrm>
            <a:off x="3327400" y="5461000"/>
            <a:ext cx="3009900" cy="34290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596" name="Shape 2596"/>
          <p:cNvSpPr/>
          <p:nvPr/>
        </p:nvSpPr>
        <p:spPr>
          <a:xfrm>
            <a:off x="10325100" y="34290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723" name="Shape 1723"/>
          <p:cNvSpPr/>
          <p:nvPr>
            <p:ph type="title"/>
          </p:nvPr>
        </p:nvSpPr>
        <p:spPr>
          <a:xfrm>
            <a:off x="800271" y="177800"/>
            <a:ext cx="14657235" cy="1117600"/>
          </a:xfrm>
          <a:prstGeom prst="rect">
            <a:avLst/>
          </a:prstGeom>
        </p:spPr>
        <p:txBody>
          <a:bodyPr lIns="0" tIns="0" rIns="0" bIns="0">
            <a:normAutofit fontScale="100000" lnSpcReduction="0"/>
          </a:bodyPr>
          <a:lstStyle/>
          <a:p>
            <a:pPr lvl="0">
              <a:defRPr sz="1800">
                <a:solidFill>
                  <a:srgbClr val="000000"/>
                </a:solidFill>
                <a:effectLst/>
              </a:defRPr>
            </a:pPr>
            <a:r>
              <a:rPr sz="6900">
                <a:solidFill>
                  <a:srgbClr val="FFFFFF"/>
                </a:solidFill>
                <a:effectLst>
                  <a:outerShdw sx="100000" sy="100000" kx="0" ky="0" algn="b" rotWithShape="0" blurRad="38100" dist="38100" dir="2700000">
                    <a:srgbClr val="C0C0C0"/>
                  </a:outerShdw>
                </a:effectLst>
              </a:rPr>
              <a:t>Instructor Introduction</a:t>
            </a:r>
          </a:p>
        </p:txBody>
      </p:sp>
      <p:sp>
        <p:nvSpPr>
          <p:cNvPr id="1724" name="Shape 1724"/>
          <p:cNvSpPr/>
          <p:nvPr>
            <p:ph type="body" idx="1"/>
          </p:nvPr>
        </p:nvSpPr>
        <p:spPr>
          <a:xfrm>
            <a:off x="800271" y="1879602"/>
            <a:ext cx="14657235" cy="6731001"/>
          </a:xfrm>
          <a:prstGeom prst="rect">
            <a:avLst/>
          </a:prstGeom>
        </p:spPr>
        <p:txBody>
          <a:bodyPr>
            <a:normAutofit fontScale="100000" lnSpcReduction="0"/>
          </a:bodyPr>
          <a:lstStyle/>
          <a:p>
            <a:pPr lvl="0" marL="944574" indent="-944574">
              <a:defRPr sz="1800"/>
            </a:pPr>
            <a:r>
              <a:rPr sz="4600">
                <a:latin typeface="Arial Bold"/>
                <a:ea typeface="Arial Bold"/>
                <a:cs typeface="Arial Bold"/>
                <a:sym typeface="Arial Bold"/>
              </a:rPr>
              <a:t>Name: </a:t>
            </a:r>
            <a:r>
              <a:rPr sz="4600"/>
              <a:t>Julian Dunn</a:t>
            </a:r>
            <a:endParaRPr sz="4600"/>
          </a:p>
          <a:p>
            <a:pPr lvl="0" marL="944574" indent="-944574">
              <a:defRPr sz="1800"/>
            </a:pPr>
            <a:r>
              <a:rPr sz="4600">
                <a:latin typeface="Arial Bold"/>
                <a:ea typeface="Arial Bold"/>
                <a:cs typeface="Arial Bold"/>
                <a:sym typeface="Arial Bold"/>
              </a:rPr>
              <a:t>Current Job Role:</a:t>
            </a:r>
            <a:r>
              <a:rPr sz="4600"/>
              <a:t> Consulting Engineer with Chef</a:t>
            </a:r>
            <a:endParaRPr sz="4600"/>
          </a:p>
          <a:p>
            <a:pPr lvl="0" marL="944574" indent="-944574">
              <a:defRPr sz="1800"/>
            </a:pPr>
            <a:r>
              <a:rPr sz="4600">
                <a:latin typeface="Arial Bold"/>
                <a:ea typeface="Arial Bold"/>
                <a:cs typeface="Arial Bold"/>
                <a:sym typeface="Arial Bold"/>
              </a:rPr>
              <a:t>Previous Experience: </a:t>
            </a:r>
            <a:r>
              <a:rPr sz="4600"/>
              <a:t>15 years first as a software developer, then in operations</a:t>
            </a:r>
            <a:endParaRPr sz="4600"/>
          </a:p>
          <a:p>
            <a:pPr lvl="0" marL="944574" indent="-944574">
              <a:defRPr sz="1800"/>
            </a:pPr>
            <a:r>
              <a:rPr sz="4600">
                <a:latin typeface="Arial Bold"/>
                <a:ea typeface="Arial Bold"/>
                <a:cs typeface="Arial Bold"/>
                <a:sym typeface="Arial Bold"/>
              </a:rPr>
              <a:t>Previous Experience with Chef:</a:t>
            </a:r>
            <a:r>
              <a:rPr sz="4600"/>
              <a:t> My last company used Chef and they let me make lots of mistakes while learning it</a:t>
            </a:r>
            <a:endParaRPr sz="4600"/>
          </a:p>
          <a:p>
            <a:pPr lvl="0" marL="944574" indent="-944574">
              <a:defRPr sz="1800"/>
            </a:pPr>
            <a:r>
              <a:rPr sz="4600">
                <a:latin typeface="Arial Bold"/>
                <a:ea typeface="Arial Bold"/>
                <a:cs typeface="Arial Bold"/>
                <a:sym typeface="Arial Bold"/>
              </a:rPr>
              <a:t>Favorite Text Editor:</a:t>
            </a:r>
            <a:r>
              <a:rPr sz="4600"/>
              <a:t> vi</a:t>
            </a:r>
          </a:p>
        </p:txBody>
      </p:sp>
    </p:spTree>
  </p:cSld>
  <p:clrMapOvr>
    <a:masterClrMapping/>
  </p:clrMapOvr>
  <p:transitio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0" name="Shape 2600"/>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Search for Nodes</a:t>
            </a:r>
          </a:p>
        </p:txBody>
      </p:sp>
      <p:sp>
        <p:nvSpPr>
          <p:cNvPr id="2601" name="Shape 2601"/>
          <p:cNvSpPr/>
          <p:nvPr>
            <p:ph type="body" idx="1"/>
          </p:nvPr>
        </p:nvSpPr>
        <p:spPr>
          <a:prstGeom prst="rect">
            <a:avLst/>
          </a:prstGeom>
        </p:spPr>
        <p:txBody>
          <a:bodyPr/>
          <a:lstStyle/>
          <a:p>
            <a:pPr lvl="0" defTabSz="497331">
              <a:spcBef>
                <a:spcPts val="1000"/>
              </a:spcBef>
              <a:buClrTx/>
              <a:defRPr sz="1800"/>
            </a:pPr>
            <a:r>
              <a:rPr sz="4005"/>
              <a:t>pool_members </a:t>
            </a:r>
            <a:r>
              <a:rPr sz="4005">
                <a:solidFill>
                  <a:srgbClr val="797979"/>
                </a:solidFill>
              </a:rPr>
              <a:t>=</a:t>
            </a:r>
            <a:r>
              <a:rPr sz="4005"/>
              <a:t> search(</a:t>
            </a:r>
            <a:r>
              <a:rPr sz="4005">
                <a:solidFill>
                  <a:srgbClr val="C8352B"/>
                </a:solidFill>
              </a:rPr>
              <a:t>"node"</a:t>
            </a:r>
            <a:r>
              <a:rPr sz="4005"/>
              <a:t>,</a:t>
            </a:r>
            <a:r>
              <a:rPr sz="4005">
                <a:solidFill>
                  <a:srgbClr val="C8352B"/>
                </a:solidFill>
              </a:rPr>
              <a:t>"role:webserver"</a:t>
            </a:r>
            <a:r>
              <a:rPr sz="4005"/>
              <a:t>)</a:t>
            </a:r>
            <a:endParaRPr sz="4005"/>
          </a:p>
          <a:p>
            <a:pPr lvl="0" defTabSz="406908">
              <a:spcBef>
                <a:spcPts val="0"/>
              </a:spcBef>
              <a:buClrTx/>
              <a:defRPr sz="1800"/>
            </a:pPr>
            <a:endParaRPr sz="4005"/>
          </a:p>
          <a:p>
            <a:pPr lvl="0" defTabSz="406908">
              <a:spcBef>
                <a:spcPts val="0"/>
              </a:spcBef>
              <a:buClrTx/>
              <a:defRPr sz="1800"/>
            </a:pPr>
            <a:r>
              <a:rPr sz="4005"/>
              <a:t>template </a:t>
            </a:r>
            <a:r>
              <a:rPr sz="4005">
                <a:solidFill>
                  <a:srgbClr val="C8352B"/>
                </a:solidFill>
              </a:rPr>
              <a:t>"/etc/haproxy/haproxy.cfg"</a:t>
            </a:r>
            <a:r>
              <a:rPr sz="4005"/>
              <a:t> </a:t>
            </a:r>
            <a:r>
              <a:rPr b="1" sz="4005">
                <a:solidFill>
                  <a:srgbClr val="008F00"/>
                </a:solidFill>
              </a:rPr>
              <a:t>do</a:t>
            </a:r>
            <a:endParaRPr sz="4005"/>
          </a:p>
          <a:p>
            <a:pPr lvl="0" defTabSz="406908">
              <a:spcBef>
                <a:spcPts val="0"/>
              </a:spcBef>
              <a:buClrTx/>
              <a:defRPr sz="1800"/>
            </a:pPr>
            <a:r>
              <a:rPr sz="4005"/>
              <a:t>  source </a:t>
            </a:r>
            <a:r>
              <a:rPr sz="4005">
                <a:solidFill>
                  <a:srgbClr val="C8352B"/>
                </a:solidFill>
              </a:rPr>
              <a:t>"haproxy-app_lb.cfg.erb"</a:t>
            </a:r>
            <a:endParaRPr sz="4005"/>
          </a:p>
          <a:p>
            <a:pPr lvl="0" defTabSz="406908">
              <a:spcBef>
                <a:spcPts val="0"/>
              </a:spcBef>
              <a:buClrTx/>
              <a:defRPr sz="1800"/>
            </a:pPr>
            <a:r>
              <a:rPr sz="4005"/>
              <a:t>  owner </a:t>
            </a:r>
            <a:r>
              <a:rPr sz="4005">
                <a:solidFill>
                  <a:srgbClr val="C8352B"/>
                </a:solidFill>
              </a:rPr>
              <a:t>"root"</a:t>
            </a:r>
            <a:endParaRPr sz="4005"/>
          </a:p>
          <a:p>
            <a:pPr lvl="0" defTabSz="406908">
              <a:spcBef>
                <a:spcPts val="0"/>
              </a:spcBef>
              <a:buClrTx/>
              <a:defRPr sz="1800"/>
            </a:pPr>
            <a:r>
              <a:rPr sz="4005"/>
              <a:t>  group </a:t>
            </a:r>
            <a:r>
              <a:rPr sz="4005">
                <a:solidFill>
                  <a:srgbClr val="C8352B"/>
                </a:solidFill>
              </a:rPr>
              <a:t>"root"</a:t>
            </a:r>
            <a:endParaRPr sz="4005"/>
          </a:p>
          <a:p>
            <a:pPr lvl="0" defTabSz="406908">
              <a:spcBef>
                <a:spcPts val="0"/>
              </a:spcBef>
              <a:buClrTx/>
              <a:defRPr sz="1800"/>
            </a:pPr>
            <a:r>
              <a:rPr sz="4005"/>
              <a:t>  mode </a:t>
            </a:r>
            <a:r>
              <a:rPr sz="4005">
                <a:solidFill>
                  <a:srgbClr val="797979"/>
                </a:solidFill>
              </a:rPr>
              <a:t>0644</a:t>
            </a:r>
            <a:endParaRPr sz="4005"/>
          </a:p>
          <a:p>
            <a:pPr lvl="0" defTabSz="406908">
              <a:spcBef>
                <a:spcPts val="0"/>
              </a:spcBef>
              <a:buClrTx/>
              <a:defRPr sz="1800"/>
            </a:pPr>
            <a:r>
              <a:rPr sz="4005"/>
              <a:t>  variables </a:t>
            </a:r>
            <a:r>
              <a:rPr sz="4005">
                <a:solidFill>
                  <a:srgbClr val="22288F"/>
                </a:solidFill>
              </a:rPr>
              <a:t>:pool_members</a:t>
            </a:r>
            <a:r>
              <a:rPr sz="4005"/>
              <a:t> </a:t>
            </a:r>
            <a:r>
              <a:rPr sz="4005">
                <a:solidFill>
                  <a:srgbClr val="797979"/>
                </a:solidFill>
              </a:rPr>
              <a:t>=&gt;</a:t>
            </a:r>
            <a:r>
              <a:rPr sz="4005"/>
              <a:t> pool_members</a:t>
            </a:r>
            <a:r>
              <a:rPr sz="4005">
                <a:solidFill>
                  <a:srgbClr val="797979"/>
                </a:solidFill>
              </a:rPr>
              <a:t>.</a:t>
            </a:r>
            <a:r>
              <a:rPr sz="4005"/>
              <a:t>uniq</a:t>
            </a:r>
            <a:endParaRPr sz="4005"/>
          </a:p>
          <a:p>
            <a:pPr lvl="0" defTabSz="406908">
              <a:spcBef>
                <a:spcPts val="0"/>
              </a:spcBef>
              <a:buClrTx/>
              <a:defRPr sz="1800"/>
            </a:pPr>
            <a:r>
              <a:rPr sz="4005"/>
              <a:t>  notifies </a:t>
            </a:r>
            <a:r>
              <a:rPr sz="4005">
                <a:solidFill>
                  <a:srgbClr val="22288F"/>
                </a:solidFill>
              </a:rPr>
              <a:t>:restart</a:t>
            </a:r>
            <a:r>
              <a:rPr sz="4005"/>
              <a:t>, </a:t>
            </a:r>
            <a:r>
              <a:rPr sz="4005">
                <a:solidFill>
                  <a:srgbClr val="C8352B"/>
                </a:solidFill>
              </a:rPr>
              <a:t>"service[haproxy]"</a:t>
            </a:r>
            <a:endParaRPr sz="4005"/>
          </a:p>
          <a:p>
            <a:pPr lvl="0" defTabSz="406908">
              <a:spcBef>
                <a:spcPts val="0"/>
              </a:spcBef>
              <a:buClrTx/>
              <a:defRPr sz="1800"/>
            </a:pPr>
            <a:r>
              <a:rPr b="1" sz="4005">
                <a:solidFill>
                  <a:srgbClr val="008F00"/>
                </a:solidFill>
              </a:rPr>
              <a:t>end</a:t>
            </a:r>
          </a:p>
        </p:txBody>
      </p:sp>
      <p:sp>
        <p:nvSpPr>
          <p:cNvPr id="2602" name="Shape 2602"/>
          <p:cNvSpPr/>
          <p:nvPr/>
        </p:nvSpPr>
        <p:spPr>
          <a:xfrm>
            <a:off x="863600" y="3543300"/>
            <a:ext cx="14325600" cy="28702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03" name="Shape 2603"/>
          <p:cNvSpPr/>
          <p:nvPr/>
        </p:nvSpPr>
        <p:spPr>
          <a:xfrm>
            <a:off x="863600" y="7175500"/>
            <a:ext cx="14325600" cy="12573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04" name="Shape 26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05" name="Shape 2605"/>
          <p:cNvSpPr/>
          <p:nvPr/>
        </p:nvSpPr>
        <p:spPr>
          <a:xfrm>
            <a:off x="351361" y="6464741"/>
            <a:ext cx="15350077" cy="725406"/>
          </a:xfrm>
          <a:prstGeom prst="rect">
            <a:avLst/>
          </a:prstGeom>
          <a:ln w="88900">
            <a:solidFill>
              <a:srgbClr val="F79646"/>
            </a:solidFill>
            <a:miter lim="400000"/>
          </a:ln>
          <a:effectLst>
            <a:outerShdw sx="100000" sy="100000" kx="0" ky="0" algn="b" rotWithShape="0" blurRad="38100" dist="23000" dir="5400000">
              <a:srgbClr val="000000">
                <a:alpha val="35000"/>
              </a:srgbClr>
            </a:outerShdw>
          </a:effectLst>
        </p:spPr>
        <p:txBody>
          <a:bodyPr lIns="0" tIns="0" rIns="0" bIns="0" anchor="ctr"/>
          <a:lstStyle/>
          <a:p>
            <a:pPr lvl="0"/>
          </a:p>
        </p:txBody>
      </p:sp>
    </p:spTree>
  </p:cSld>
  <p:clrMapOvr>
    <a:masterClrMapping/>
  </p:clrMapOvr>
  <p:transitio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9" name="Shape 2609"/>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Pass results into Templates</a:t>
            </a:r>
          </a:p>
        </p:txBody>
      </p:sp>
      <p:sp>
        <p:nvSpPr>
          <p:cNvPr id="2610" name="Shape 2610"/>
          <p:cNvSpPr/>
          <p:nvPr>
            <p:ph type="body" idx="1"/>
          </p:nvPr>
        </p:nvSpPr>
        <p:spPr>
          <a:xfrm>
            <a:off x="431800" y="1879600"/>
            <a:ext cx="15659100" cy="5626100"/>
          </a:xfrm>
          <a:prstGeom prst="rect">
            <a:avLst/>
          </a:prstGeom>
        </p:spPr>
        <p:txBody>
          <a:bodyPr/>
          <a:lstStyle/>
          <a:p>
            <a:pPr lvl="0">
              <a:lnSpc>
                <a:spcPct val="120000"/>
              </a:lnSpc>
              <a:defRPr sz="1800"/>
            </a:pPr>
            <a:r>
              <a:rPr i="1" sz="2300">
                <a:solidFill>
                  <a:srgbClr val="4F9192"/>
                </a:solidFill>
              </a:rPr>
              <a:t># Set up application listeners here.</a:t>
            </a:r>
            <a:endParaRPr sz="2300"/>
          </a:p>
          <a:p>
            <a:pPr lvl="0" defTabSz="457200">
              <a:lnSpc>
                <a:spcPct val="120000"/>
              </a:lnSpc>
              <a:spcBef>
                <a:spcPts val="0"/>
              </a:spcBef>
              <a:buClrTx/>
              <a:defRPr sz="1800"/>
            </a:pPr>
            <a:r>
              <a:rPr sz="2300"/>
              <a:t>listen application </a:t>
            </a:r>
            <a:r>
              <a:rPr sz="2300">
                <a:solidFill>
                  <a:srgbClr val="797979"/>
                </a:solidFill>
              </a:rPr>
              <a:t>0.0.0.0</a:t>
            </a:r>
            <a:r>
              <a:rPr sz="2300"/>
              <a:t>:</a:t>
            </a:r>
            <a:r>
              <a:rPr sz="2300">
                <a:solidFill>
                  <a:srgbClr val="797979"/>
                </a:solidFill>
              </a:rPr>
              <a:t>80</a:t>
            </a:r>
            <a:endParaRPr sz="2300"/>
          </a:p>
          <a:p>
            <a:pPr lvl="0" defTabSz="457200">
              <a:lnSpc>
                <a:spcPct val="120000"/>
              </a:lnSpc>
              <a:spcBef>
                <a:spcPts val="0"/>
              </a:spcBef>
              <a:buClrTx/>
              <a:defRPr sz="1800"/>
            </a:pPr>
            <a:r>
              <a:rPr sz="2300"/>
              <a:t>  balance roundrobin</a:t>
            </a:r>
            <a:endParaRPr sz="2300"/>
          </a:p>
          <a:p>
            <a:pPr lvl="0" defTabSz="457200">
              <a:lnSpc>
                <a:spcPct val="120000"/>
              </a:lnSpc>
              <a:spcBef>
                <a:spcPts val="0"/>
              </a:spcBef>
              <a:buClrTx/>
              <a:defRPr sz="1800"/>
            </a:pPr>
            <a:r>
              <a:rPr sz="2300"/>
              <a:t>  </a:t>
            </a:r>
            <a:r>
              <a:rPr sz="2300">
                <a:solidFill>
                  <a:srgbClr val="797979"/>
                </a:solidFill>
              </a:rPr>
              <a:t>&lt;</a:t>
            </a:r>
            <a:r>
              <a:rPr sz="2300">
                <a:solidFill>
                  <a:srgbClr val="008F00"/>
                </a:solidFill>
              </a:rPr>
              <a:t>% @pool_members.each </a:t>
            </a:r>
            <a:r>
              <a:rPr b="1" sz="2300">
                <a:solidFill>
                  <a:srgbClr val="008F00"/>
                </a:solidFill>
              </a:rPr>
              <a:t>do</a:t>
            </a:r>
            <a:r>
              <a:rPr sz="2300"/>
              <a:t> </a:t>
            </a:r>
            <a:r>
              <a:rPr sz="2300">
                <a:solidFill>
                  <a:srgbClr val="797979"/>
                </a:solidFill>
              </a:rPr>
              <a:t>|</a:t>
            </a:r>
            <a:r>
              <a:rPr sz="2300"/>
              <a:t>member</a:t>
            </a:r>
            <a:r>
              <a:rPr sz="2300">
                <a:solidFill>
                  <a:srgbClr val="797979"/>
                </a:solidFill>
              </a:rPr>
              <a:t>|</a:t>
            </a:r>
            <a:r>
              <a:rPr sz="2300"/>
              <a:t> </a:t>
            </a:r>
            <a:r>
              <a:rPr sz="2300">
                <a:solidFill>
                  <a:srgbClr val="797979"/>
                </a:solidFill>
              </a:rPr>
              <a:t>-</a:t>
            </a:r>
            <a:r>
              <a:rPr sz="2300">
                <a:solidFill>
                  <a:srgbClr val="008F00"/>
                </a:solidFill>
              </a:rPr>
              <a:t>%&gt;</a:t>
            </a:r>
            <a:endParaRPr sz="2300">
              <a:solidFill>
                <a:srgbClr val="008F00"/>
              </a:solidFill>
            </a:endParaRPr>
          </a:p>
          <a:p>
            <a:pPr lvl="0" defTabSz="457200">
              <a:lnSpc>
                <a:spcPct val="120000"/>
              </a:lnSpc>
              <a:spcBef>
                <a:spcPts val="0"/>
              </a:spcBef>
              <a:buClrTx/>
              <a:defRPr sz="1800"/>
            </a:pPr>
            <a:r>
              <a:rPr sz="2300">
                <a:solidFill>
                  <a:srgbClr val="008F00"/>
                </a:solidFill>
              </a:rPr>
              <a:t>  server &lt;%= member[:hostname] %&gt;</a:t>
            </a:r>
            <a:r>
              <a:rPr sz="2300"/>
              <a:t> </a:t>
            </a:r>
            <a:r>
              <a:rPr sz="2300">
                <a:solidFill>
                  <a:srgbClr val="797979"/>
                </a:solidFill>
              </a:rPr>
              <a:t>&lt;%=</a:t>
            </a:r>
            <a:r>
              <a:rPr sz="2300"/>
              <a:t> member</a:t>
            </a:r>
            <a:r>
              <a:rPr sz="2300">
                <a:solidFill>
                  <a:srgbClr val="797979"/>
                </a:solidFill>
              </a:rPr>
              <a:t>[</a:t>
            </a:r>
            <a:r>
              <a:rPr sz="2300">
                <a:solidFill>
                  <a:srgbClr val="22288F"/>
                </a:solidFill>
              </a:rPr>
              <a:t>:ipaddress</a:t>
            </a:r>
            <a:r>
              <a:rPr sz="2300">
                <a:solidFill>
                  <a:srgbClr val="797979"/>
                </a:solidFill>
              </a:rPr>
              <a:t>]</a:t>
            </a:r>
            <a:r>
              <a:rPr sz="2300"/>
              <a:t> </a:t>
            </a:r>
            <a:r>
              <a:rPr sz="2300">
                <a:solidFill>
                  <a:srgbClr val="008F00"/>
                </a:solidFill>
              </a:rPr>
              <a:t>%&gt;:&gt;</a:t>
            </a:r>
            <a:r>
              <a:rPr sz="2300"/>
              <a:t> weight </a:t>
            </a:r>
            <a:r>
              <a:rPr sz="2300">
                <a:solidFill>
                  <a:srgbClr val="797979"/>
                </a:solidFill>
              </a:rPr>
              <a:t>1</a:t>
            </a:r>
            <a:r>
              <a:rPr sz="2300"/>
              <a:t> maxconn </a:t>
            </a:r>
            <a:r>
              <a:rPr sz="2300">
                <a:solidFill>
                  <a:srgbClr val="797979"/>
                </a:solidFill>
              </a:rPr>
              <a:t>1</a:t>
            </a:r>
            <a:r>
              <a:rPr sz="2300"/>
              <a:t> check</a:t>
            </a:r>
            <a:endParaRPr sz="2300"/>
          </a:p>
          <a:p>
            <a:pPr lvl="0" defTabSz="457200">
              <a:lnSpc>
                <a:spcPct val="120000"/>
              </a:lnSpc>
              <a:spcBef>
                <a:spcPts val="0"/>
              </a:spcBef>
              <a:buClrTx/>
              <a:defRPr sz="1800"/>
            </a:pPr>
            <a:r>
              <a:rPr sz="2300"/>
              <a:t>  </a:t>
            </a:r>
            <a:r>
              <a:rPr sz="2300">
                <a:solidFill>
                  <a:srgbClr val="797979"/>
                </a:solidFill>
              </a:rPr>
              <a:t>&lt;</a:t>
            </a:r>
            <a:r>
              <a:rPr sz="2300">
                <a:solidFill>
                  <a:srgbClr val="008F00"/>
                </a:solidFill>
              </a:rPr>
              <a:t>% end </a:t>
            </a:r>
            <a:r>
              <a:rPr sz="2300">
                <a:solidFill>
                  <a:srgbClr val="797979"/>
                </a:solidFill>
              </a:rPr>
              <a:t>-</a:t>
            </a:r>
            <a:r>
              <a:rPr sz="2300">
                <a:solidFill>
                  <a:srgbClr val="008F00"/>
                </a:solidFill>
              </a:rPr>
              <a:t>%&gt;</a:t>
            </a:r>
            <a:endParaRPr sz="2300">
              <a:solidFill>
                <a:srgbClr val="008F00"/>
              </a:solidFill>
            </a:endParaRPr>
          </a:p>
          <a:p>
            <a:pPr lvl="0" defTabSz="457200">
              <a:lnSpc>
                <a:spcPct val="120000"/>
              </a:lnSpc>
              <a:spcBef>
                <a:spcPts val="0"/>
              </a:spcBef>
              <a:buClrTx/>
              <a:defRPr sz="1800"/>
            </a:pPr>
            <a:r>
              <a:rPr sz="2300">
                <a:solidFill>
                  <a:srgbClr val="008F00"/>
                </a:solidFill>
              </a:rPr>
              <a:t>&lt;% if node["haproxy"]["enable_admin"] -%&gt;</a:t>
            </a:r>
            <a:endParaRPr sz="2300"/>
          </a:p>
          <a:p>
            <a:pPr lvl="0" defTabSz="457200">
              <a:lnSpc>
                <a:spcPct val="120000"/>
              </a:lnSpc>
              <a:spcBef>
                <a:spcPts val="0"/>
              </a:spcBef>
              <a:buClrTx/>
              <a:defRPr sz="1800"/>
            </a:pPr>
            <a:r>
              <a:rPr sz="2300"/>
              <a:t>listen admin </a:t>
            </a:r>
            <a:r>
              <a:rPr sz="2300">
                <a:solidFill>
                  <a:srgbClr val="797979"/>
                </a:solidFill>
              </a:rPr>
              <a:t>0.0.0.0</a:t>
            </a:r>
            <a:r>
              <a:rPr sz="2300"/>
              <a:t>:</a:t>
            </a:r>
            <a:r>
              <a:rPr sz="2300">
                <a:solidFill>
                  <a:srgbClr val="797979"/>
                </a:solidFill>
              </a:rPr>
              <a:t>22002</a:t>
            </a:r>
            <a:endParaRPr sz="2300"/>
          </a:p>
          <a:p>
            <a:pPr lvl="0" defTabSz="457200">
              <a:lnSpc>
                <a:spcPct val="120000"/>
              </a:lnSpc>
              <a:spcBef>
                <a:spcPts val="0"/>
              </a:spcBef>
              <a:buClrTx/>
              <a:defRPr sz="1800"/>
            </a:pPr>
            <a:r>
              <a:rPr sz="2300"/>
              <a:t>  mode http</a:t>
            </a:r>
            <a:endParaRPr sz="2300"/>
          </a:p>
          <a:p>
            <a:pPr lvl="0" defTabSz="457200">
              <a:lnSpc>
                <a:spcPct val="120000"/>
              </a:lnSpc>
              <a:spcBef>
                <a:spcPts val="0"/>
              </a:spcBef>
              <a:buClrTx/>
              <a:defRPr sz="1800"/>
            </a:pPr>
            <a:r>
              <a:rPr sz="2300"/>
              <a:t>  stats uri </a:t>
            </a:r>
            <a:r>
              <a:rPr sz="2300">
                <a:solidFill>
                  <a:srgbClr val="797979"/>
                </a:solidFill>
              </a:rPr>
              <a:t>/</a:t>
            </a:r>
            <a:endParaRPr sz="2300"/>
          </a:p>
          <a:p>
            <a:pPr lvl="0" defTabSz="457200">
              <a:lnSpc>
                <a:spcPct val="120000"/>
              </a:lnSpc>
              <a:spcBef>
                <a:spcPts val="0"/>
              </a:spcBef>
              <a:buClrTx/>
              <a:defRPr sz="1800"/>
            </a:pPr>
            <a:r>
              <a:rPr sz="2300">
                <a:solidFill>
                  <a:srgbClr val="797979"/>
                </a:solidFill>
              </a:rPr>
              <a:t>&lt;</a:t>
            </a:r>
            <a:r>
              <a:rPr sz="2300">
                <a:solidFill>
                  <a:srgbClr val="008F00"/>
                </a:solidFill>
              </a:rPr>
              <a:t>% end </a:t>
            </a:r>
            <a:r>
              <a:rPr sz="2300">
                <a:solidFill>
                  <a:srgbClr val="797979"/>
                </a:solidFill>
              </a:rPr>
              <a:t>-%&gt;</a:t>
            </a:r>
          </a:p>
        </p:txBody>
      </p:sp>
      <p:sp>
        <p:nvSpPr>
          <p:cNvPr id="2611" name="Shape 261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12" name="Shape 2612"/>
          <p:cNvSpPr/>
          <p:nvPr/>
        </p:nvSpPr>
        <p:spPr>
          <a:xfrm>
            <a:off x="762000" y="3492500"/>
            <a:ext cx="15125700" cy="1257300"/>
          </a:xfrm>
          <a:prstGeom prst="rect">
            <a:avLst/>
          </a:prstGeom>
          <a:ln w="50800">
            <a:solidFill>
              <a:srgbClr val="FF93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6" name="Shape 2616"/>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617" name="Shape 261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18" name="Shape 2618"/>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@pool_members.each </a:t>
            </a:r>
            <a:r>
              <a:rPr b="1" sz="2300">
                <a:solidFill>
                  <a:srgbClr val="008F00"/>
                </a:solidFill>
                <a:latin typeface="Courier"/>
                <a:ea typeface="Courier"/>
                <a:cs typeface="Courier"/>
                <a:sym typeface="Courier"/>
              </a:rPr>
              <a:t>do</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latin typeface="Courier"/>
                <a:ea typeface="Courier"/>
                <a:cs typeface="Courier"/>
                <a:sym typeface="Courier"/>
              </a:rPr>
              <a:t>member</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endParaRPr sz="2300">
              <a:solidFill>
                <a:srgbClr val="008F00"/>
              </a:solidFill>
              <a:latin typeface="Courier"/>
              <a:ea typeface="Courier"/>
              <a:cs typeface="Courier"/>
              <a:sym typeface="Courier"/>
            </a:endParaRPr>
          </a:p>
          <a:p>
            <a:pPr lvl="8" defTabSz="457200">
              <a:defRPr sz="1800"/>
            </a:pPr>
            <a:r>
              <a:rPr sz="2300">
                <a:solidFill>
                  <a:srgbClr val="008F00"/>
                </a:solidFill>
                <a:latin typeface="Courier"/>
                <a:ea typeface="Courier"/>
                <a:cs typeface="Courier"/>
                <a:sym typeface="Courier"/>
              </a:rPr>
              <a:t>  server &lt;%= member[:hostname] %&gt;</a:t>
            </a: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latin typeface="Courier"/>
                <a:ea typeface="Courier"/>
                <a:cs typeface="Courier"/>
                <a:sym typeface="Courier"/>
              </a:rPr>
              <a:t> member</a:t>
            </a:r>
            <a:r>
              <a:rPr sz="2300">
                <a:solidFill>
                  <a:srgbClr val="797979"/>
                </a:solidFill>
                <a:latin typeface="Courier"/>
                <a:ea typeface="Courier"/>
                <a:cs typeface="Courier"/>
                <a:sym typeface="Courier"/>
              </a:rPr>
              <a:t>[</a:t>
            </a:r>
            <a:r>
              <a:rPr sz="2300">
                <a:solidFill>
                  <a:srgbClr val="22288F"/>
                </a:solidFill>
                <a:latin typeface="Courier"/>
                <a:ea typeface="Courier"/>
                <a:cs typeface="Courier"/>
                <a:sym typeface="Courier"/>
              </a:rPr>
              <a:t>:ipaddress</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008F00"/>
                </a:solidFill>
                <a:latin typeface="Courier"/>
                <a:ea typeface="Courier"/>
                <a:cs typeface="Courier"/>
                <a:sym typeface="Courier"/>
              </a:rPr>
              <a:t>%&gt;:&gt;</a:t>
            </a:r>
            <a:r>
              <a:rPr sz="2300">
                <a:latin typeface="Courier"/>
                <a:ea typeface="Courier"/>
                <a:cs typeface="Courier"/>
                <a:sym typeface="Courier"/>
              </a:rPr>
              <a:t> weight </a:t>
            </a:r>
            <a:r>
              <a:rPr sz="2300">
                <a:solidFill>
                  <a:srgbClr val="797979"/>
                </a:solidFill>
                <a:latin typeface="Courier"/>
                <a:ea typeface="Courier"/>
                <a:cs typeface="Courier"/>
                <a:sym typeface="Courier"/>
              </a:rPr>
              <a:t>1</a:t>
            </a:r>
            <a:r>
              <a:rPr sz="2300">
                <a:latin typeface="Courier"/>
                <a:ea typeface="Courier"/>
                <a:cs typeface="Courier"/>
                <a:sym typeface="Courier"/>
              </a:rPr>
              <a:t> maxconn </a:t>
            </a:r>
            <a:r>
              <a:rPr sz="2300">
                <a:solidFill>
                  <a:srgbClr val="797979"/>
                </a:solidFill>
                <a:latin typeface="Courier"/>
                <a:ea typeface="Courier"/>
                <a:cs typeface="Courier"/>
                <a:sym typeface="Courier"/>
              </a:rPr>
              <a:t>1</a:t>
            </a:r>
            <a:r>
              <a:rPr sz="2300">
                <a:latin typeface="Courier"/>
                <a:ea typeface="Courier"/>
                <a:cs typeface="Courier"/>
                <a:sym typeface="Courier"/>
              </a:rPr>
              <a:t> check</a:t>
            </a:r>
            <a:endParaRPr sz="2300">
              <a:latin typeface="Courier"/>
              <a:ea typeface="Courier"/>
              <a:cs typeface="Courier"/>
              <a:sym typeface="Courier"/>
            </a:endParaRPr>
          </a:p>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end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p>
        </p:txBody>
      </p:sp>
      <p:sp>
        <p:nvSpPr>
          <p:cNvPr id="2619" name="Shape 2619"/>
          <p:cNvSpPr/>
          <p:nvPr/>
        </p:nvSpPr>
        <p:spPr>
          <a:xfrm>
            <a:off x="-444500" y="2273300"/>
            <a:ext cx="15824200" cy="393700"/>
          </a:xfrm>
          <a:prstGeom prst="rect">
            <a:avLst/>
          </a:prstGeom>
          <a:solidFill>
            <a:srgbClr val="FFFFFF">
              <a:alpha val="70000"/>
            </a:srgbClr>
          </a:solidFill>
          <a:ln w="25400">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0" name="Shape 2620"/>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621" name="Shape 2621"/>
          <p:cNvSpPr/>
          <p:nvPr/>
        </p:nvSpPr>
        <p:spPr>
          <a:xfrm>
            <a:off x="102498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2" name="Shape 2622"/>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623" name="Shape 2623"/>
          <p:cNvSpPr/>
          <p:nvPr/>
        </p:nvSpPr>
        <p:spPr>
          <a:xfrm>
            <a:off x="92028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4" name="Shape 2624"/>
          <p:cNvSpPr/>
          <p:nvPr/>
        </p:nvSpPr>
        <p:spPr>
          <a:xfrm>
            <a:off x="113649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5" name="Shape 2625"/>
          <p:cNvSpPr/>
          <p:nvPr/>
        </p:nvSpPr>
        <p:spPr>
          <a:xfrm>
            <a:off x="10895091" y="41529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6" name="Shape 2626"/>
          <p:cNvSpPr/>
          <p:nvPr/>
        </p:nvSpPr>
        <p:spPr>
          <a:xfrm>
            <a:off x="124800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27" name="Shape 2627"/>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Tree>
  </p:cSld>
  <p:clrMapOvr>
    <a:masterClrMapping/>
  </p:clrMapOvr>
  <p:transitio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9" name="Shape 2629"/>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630" name="Shape 2630"/>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631" name="Shape 26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32" name="Shape 2632"/>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@pool_members.each </a:t>
            </a:r>
            <a:r>
              <a:rPr b="1" sz="2300">
                <a:solidFill>
                  <a:srgbClr val="008F00"/>
                </a:solidFill>
                <a:latin typeface="Courier"/>
                <a:ea typeface="Courier"/>
                <a:cs typeface="Courier"/>
                <a:sym typeface="Courier"/>
              </a:rPr>
              <a:t>do</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latin typeface="Courier"/>
                <a:ea typeface="Courier"/>
                <a:cs typeface="Courier"/>
                <a:sym typeface="Courier"/>
              </a:rPr>
              <a:t>member</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endParaRPr sz="2300">
              <a:solidFill>
                <a:srgbClr val="008F00"/>
              </a:solidFill>
              <a:latin typeface="Courier"/>
              <a:ea typeface="Courier"/>
              <a:cs typeface="Courier"/>
              <a:sym typeface="Courier"/>
            </a:endParaRPr>
          </a:p>
          <a:p>
            <a:pPr lvl="8" defTabSz="457200">
              <a:defRPr sz="1800"/>
            </a:pPr>
            <a:r>
              <a:rPr sz="2300">
                <a:solidFill>
                  <a:srgbClr val="008F00"/>
                </a:solidFill>
                <a:latin typeface="Courier"/>
                <a:ea typeface="Courier"/>
                <a:cs typeface="Courier"/>
                <a:sym typeface="Courier"/>
              </a:rPr>
              <a:t>  server &lt;%= member[:hostname] %&gt;</a:t>
            </a: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latin typeface="Courier"/>
                <a:ea typeface="Courier"/>
                <a:cs typeface="Courier"/>
                <a:sym typeface="Courier"/>
              </a:rPr>
              <a:t> member</a:t>
            </a:r>
            <a:r>
              <a:rPr sz="2300">
                <a:solidFill>
                  <a:srgbClr val="797979"/>
                </a:solidFill>
                <a:latin typeface="Courier"/>
                <a:ea typeface="Courier"/>
                <a:cs typeface="Courier"/>
                <a:sym typeface="Courier"/>
              </a:rPr>
              <a:t>[</a:t>
            </a:r>
            <a:r>
              <a:rPr sz="2300">
                <a:solidFill>
                  <a:srgbClr val="22288F"/>
                </a:solidFill>
                <a:latin typeface="Courier"/>
                <a:ea typeface="Courier"/>
                <a:cs typeface="Courier"/>
                <a:sym typeface="Courier"/>
              </a:rPr>
              <a:t>:ipaddress</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008F00"/>
                </a:solidFill>
                <a:latin typeface="Courier"/>
                <a:ea typeface="Courier"/>
                <a:cs typeface="Courier"/>
                <a:sym typeface="Courier"/>
              </a:rPr>
              <a:t>%&gt;:&gt;</a:t>
            </a:r>
            <a:r>
              <a:rPr sz="2300">
                <a:latin typeface="Courier"/>
                <a:ea typeface="Courier"/>
                <a:cs typeface="Courier"/>
                <a:sym typeface="Courier"/>
              </a:rPr>
              <a:t> weight </a:t>
            </a:r>
            <a:r>
              <a:rPr sz="2300">
                <a:solidFill>
                  <a:srgbClr val="797979"/>
                </a:solidFill>
                <a:latin typeface="Courier"/>
                <a:ea typeface="Courier"/>
                <a:cs typeface="Courier"/>
                <a:sym typeface="Courier"/>
              </a:rPr>
              <a:t>1</a:t>
            </a:r>
            <a:r>
              <a:rPr sz="2300">
                <a:latin typeface="Courier"/>
                <a:ea typeface="Courier"/>
                <a:cs typeface="Courier"/>
                <a:sym typeface="Courier"/>
              </a:rPr>
              <a:t> maxconn </a:t>
            </a:r>
            <a:r>
              <a:rPr sz="2300">
                <a:solidFill>
                  <a:srgbClr val="797979"/>
                </a:solidFill>
                <a:latin typeface="Courier"/>
                <a:ea typeface="Courier"/>
                <a:cs typeface="Courier"/>
                <a:sym typeface="Courier"/>
              </a:rPr>
              <a:t>1</a:t>
            </a:r>
            <a:r>
              <a:rPr sz="2300">
                <a:latin typeface="Courier"/>
                <a:ea typeface="Courier"/>
                <a:cs typeface="Courier"/>
                <a:sym typeface="Courier"/>
              </a:rPr>
              <a:t> check</a:t>
            </a:r>
            <a:endParaRPr sz="2300">
              <a:latin typeface="Courier"/>
              <a:ea typeface="Courier"/>
              <a:cs typeface="Courier"/>
              <a:sym typeface="Courier"/>
            </a:endParaRPr>
          </a:p>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end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p>
        </p:txBody>
      </p:sp>
      <p:sp>
        <p:nvSpPr>
          <p:cNvPr id="2633" name="Shape 2633"/>
          <p:cNvSpPr/>
          <p:nvPr/>
        </p:nvSpPr>
        <p:spPr>
          <a:xfrm flipH="1" flipV="1">
            <a:off x="3173725" y="5028949"/>
            <a:ext cx="947467" cy="112042"/>
          </a:xfrm>
          <a:prstGeom prst="line">
            <a:avLst/>
          </a:prstGeom>
          <a:ln w="76200">
            <a:solidFill/>
            <a:miter lim="400000"/>
            <a:headEnd type="stealth"/>
          </a:ln>
        </p:spPr>
        <p:txBody>
          <a:bodyPr lIns="0" tIns="0" rIns="0" bIns="0"/>
          <a:lstStyle/>
          <a:p>
            <a:pPr lvl="0" defTabSz="457200">
              <a:defRPr sz="1200"/>
            </a:pPr>
          </a:p>
        </p:txBody>
      </p:sp>
      <p:sp>
        <p:nvSpPr>
          <p:cNvPr id="2634" name="Shape 2634"/>
          <p:cNvSpPr/>
          <p:nvPr/>
        </p:nvSpPr>
        <p:spPr>
          <a:xfrm>
            <a:off x="102498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35" name="Shape 2635"/>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636" name="Shape 2636"/>
          <p:cNvSpPr/>
          <p:nvPr/>
        </p:nvSpPr>
        <p:spPr>
          <a:xfrm>
            <a:off x="92028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37" name="Shape 2637"/>
          <p:cNvSpPr/>
          <p:nvPr/>
        </p:nvSpPr>
        <p:spPr>
          <a:xfrm>
            <a:off x="113649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38" name="Shape 2638"/>
          <p:cNvSpPr/>
          <p:nvPr/>
        </p:nvSpPr>
        <p:spPr>
          <a:xfrm>
            <a:off x="10895091" y="41529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39" name="Shape 2639"/>
          <p:cNvSpPr/>
          <p:nvPr/>
        </p:nvSpPr>
        <p:spPr>
          <a:xfrm>
            <a:off x="124800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40" name="Shape 2640"/>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641" name="Shape 2641"/>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385572">
              <a:spcBef>
                <a:spcPts val="800"/>
              </a:spcBef>
              <a:defRPr sz="1800"/>
            </a:pPr>
            <a:r>
              <a:rPr sz="1862">
                <a:latin typeface="Courier"/>
                <a:ea typeface="Courier"/>
                <a:cs typeface="Courier"/>
                <a:sym typeface="Courier"/>
              </a:rPr>
              <a:t>haproxy.cfg</a:t>
            </a:r>
            <a:endParaRPr sz="1862">
              <a:solidFill>
                <a:srgbClr val="C8352B"/>
              </a:solidFill>
              <a:latin typeface="Courier"/>
              <a:ea typeface="Courier"/>
              <a:cs typeface="Courier"/>
              <a:sym typeface="Courier"/>
            </a:endParaRPr>
          </a:p>
          <a:p>
            <a:pPr lvl="0" defTabSz="315468">
              <a:defRPr sz="1800"/>
            </a:pPr>
            <a:r>
              <a:rPr sz="1518">
                <a:latin typeface="Courier"/>
                <a:ea typeface="Courier"/>
                <a:cs typeface="Courier"/>
                <a:sym typeface="Courier"/>
              </a:rPr>
              <a:t>server web01 </a:t>
            </a:r>
            <a:r>
              <a:rPr sz="1518">
                <a:solidFill>
                  <a:srgbClr val="797979"/>
                </a:solidFill>
                <a:latin typeface="Courier"/>
                <a:ea typeface="Courier"/>
                <a:cs typeface="Courier"/>
                <a:sym typeface="Courier"/>
              </a:rPr>
              <a:t>10.1.1.1</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web02 </a:t>
            </a:r>
            <a:r>
              <a:rPr sz="1518">
                <a:solidFill>
                  <a:srgbClr val="797979"/>
                </a:solidFill>
                <a:latin typeface="Courier"/>
                <a:ea typeface="Courier"/>
                <a:cs typeface="Courier"/>
                <a:sym typeface="Courier"/>
              </a:rPr>
              <a:t>10.1.1.2</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web03 </a:t>
            </a:r>
            <a:r>
              <a:rPr sz="1518">
                <a:solidFill>
                  <a:srgbClr val="797979"/>
                </a:solidFill>
                <a:latin typeface="Courier"/>
                <a:ea typeface="Courier"/>
                <a:cs typeface="Courier"/>
                <a:sym typeface="Courier"/>
              </a:rPr>
              <a:t>10.1.1.3</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web04 </a:t>
            </a:r>
            <a:r>
              <a:rPr sz="1518">
                <a:solidFill>
                  <a:srgbClr val="797979"/>
                </a:solidFill>
                <a:latin typeface="Courier"/>
                <a:ea typeface="Courier"/>
                <a:cs typeface="Courier"/>
                <a:sym typeface="Courier"/>
              </a:rPr>
              <a:t>10.1.1.4</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endParaRPr sz="828">
              <a:latin typeface="Courier"/>
              <a:ea typeface="Courier"/>
              <a:cs typeface="Courier"/>
              <a:sym typeface="Courier"/>
            </a:endParaRPr>
          </a:p>
        </p:txBody>
      </p:sp>
      <p:sp>
        <p:nvSpPr>
          <p:cNvPr id="2642" name="Shape 2642"/>
          <p:cNvSpPr/>
          <p:nvPr/>
        </p:nvSpPr>
        <p:spPr>
          <a:xfrm flipH="1">
            <a:off x="9635208" y="4845381"/>
            <a:ext cx="1691151" cy="2845826"/>
          </a:xfrm>
          <a:prstGeom prst="line">
            <a:avLst/>
          </a:prstGeom>
          <a:ln w="38100">
            <a:solidFill/>
            <a:miter lim="400000"/>
          </a:ln>
        </p:spPr>
        <p:txBody>
          <a:bodyPr lIns="0" tIns="0" rIns="0" bIns="0"/>
          <a:lstStyle/>
          <a:p>
            <a:pPr lvl="0" defTabSz="457200">
              <a:defRPr sz="1200"/>
            </a:pPr>
          </a:p>
        </p:txBody>
      </p:sp>
      <p:sp>
        <p:nvSpPr>
          <p:cNvPr id="2643" name="Shape 2643"/>
          <p:cNvSpPr/>
          <p:nvPr/>
        </p:nvSpPr>
        <p:spPr>
          <a:xfrm>
            <a:off x="4114800" y="5207000"/>
            <a:ext cx="5473700" cy="1231900"/>
          </a:xfrm>
          <a:prstGeom prst="rect">
            <a:avLst/>
          </a:prstGeom>
          <a:solidFill>
            <a:srgbClr val="FFFFFF"/>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5" name="Shape 2645"/>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646" name="Shape 264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47" name="Shape 2647"/>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@pool_members.each </a:t>
            </a:r>
            <a:r>
              <a:rPr b="1" sz="2300">
                <a:solidFill>
                  <a:srgbClr val="008F00"/>
                </a:solidFill>
                <a:latin typeface="Courier"/>
                <a:ea typeface="Courier"/>
                <a:cs typeface="Courier"/>
                <a:sym typeface="Courier"/>
              </a:rPr>
              <a:t>do</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latin typeface="Courier"/>
                <a:ea typeface="Courier"/>
                <a:cs typeface="Courier"/>
                <a:sym typeface="Courier"/>
              </a:rPr>
              <a:t>member</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endParaRPr sz="2300">
              <a:solidFill>
                <a:srgbClr val="008F00"/>
              </a:solidFill>
              <a:latin typeface="Courier"/>
              <a:ea typeface="Courier"/>
              <a:cs typeface="Courier"/>
              <a:sym typeface="Courier"/>
            </a:endParaRPr>
          </a:p>
          <a:p>
            <a:pPr lvl="8" defTabSz="457200">
              <a:defRPr sz="1800"/>
            </a:pPr>
            <a:r>
              <a:rPr sz="2300">
                <a:solidFill>
                  <a:srgbClr val="008F00"/>
                </a:solidFill>
                <a:latin typeface="Courier"/>
                <a:ea typeface="Courier"/>
                <a:cs typeface="Courier"/>
                <a:sym typeface="Courier"/>
              </a:rPr>
              <a:t>  server &lt;%= member[:hostname] %&gt;</a:t>
            </a: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latin typeface="Courier"/>
                <a:ea typeface="Courier"/>
                <a:cs typeface="Courier"/>
                <a:sym typeface="Courier"/>
              </a:rPr>
              <a:t> member</a:t>
            </a:r>
            <a:r>
              <a:rPr sz="2300">
                <a:solidFill>
                  <a:srgbClr val="797979"/>
                </a:solidFill>
                <a:latin typeface="Courier"/>
                <a:ea typeface="Courier"/>
                <a:cs typeface="Courier"/>
                <a:sym typeface="Courier"/>
              </a:rPr>
              <a:t>[</a:t>
            </a:r>
            <a:r>
              <a:rPr sz="2300">
                <a:solidFill>
                  <a:srgbClr val="22288F"/>
                </a:solidFill>
                <a:latin typeface="Courier"/>
                <a:ea typeface="Courier"/>
                <a:cs typeface="Courier"/>
                <a:sym typeface="Courier"/>
              </a:rPr>
              <a:t>:ipaddress</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008F00"/>
                </a:solidFill>
                <a:latin typeface="Courier"/>
                <a:ea typeface="Courier"/>
                <a:cs typeface="Courier"/>
                <a:sym typeface="Courier"/>
              </a:rPr>
              <a:t>%&gt;:&gt;</a:t>
            </a:r>
            <a:r>
              <a:rPr sz="2300">
                <a:latin typeface="Courier"/>
                <a:ea typeface="Courier"/>
                <a:cs typeface="Courier"/>
                <a:sym typeface="Courier"/>
              </a:rPr>
              <a:t> weight </a:t>
            </a:r>
            <a:r>
              <a:rPr sz="2300">
                <a:solidFill>
                  <a:srgbClr val="797979"/>
                </a:solidFill>
                <a:latin typeface="Courier"/>
                <a:ea typeface="Courier"/>
                <a:cs typeface="Courier"/>
                <a:sym typeface="Courier"/>
              </a:rPr>
              <a:t>1</a:t>
            </a:r>
            <a:r>
              <a:rPr sz="2300">
                <a:latin typeface="Courier"/>
                <a:ea typeface="Courier"/>
                <a:cs typeface="Courier"/>
                <a:sym typeface="Courier"/>
              </a:rPr>
              <a:t> maxconn </a:t>
            </a:r>
            <a:r>
              <a:rPr sz="2300">
                <a:solidFill>
                  <a:srgbClr val="797979"/>
                </a:solidFill>
                <a:latin typeface="Courier"/>
                <a:ea typeface="Courier"/>
                <a:cs typeface="Courier"/>
                <a:sym typeface="Courier"/>
              </a:rPr>
              <a:t>1</a:t>
            </a:r>
            <a:r>
              <a:rPr sz="2300">
                <a:latin typeface="Courier"/>
                <a:ea typeface="Courier"/>
                <a:cs typeface="Courier"/>
                <a:sym typeface="Courier"/>
              </a:rPr>
              <a:t> check</a:t>
            </a:r>
            <a:endParaRPr sz="2300">
              <a:latin typeface="Courier"/>
              <a:ea typeface="Courier"/>
              <a:cs typeface="Courier"/>
              <a:sym typeface="Courier"/>
            </a:endParaRPr>
          </a:p>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end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p>
        </p:txBody>
      </p:sp>
      <p:sp>
        <p:nvSpPr>
          <p:cNvPr id="2648" name="Shape 2648"/>
          <p:cNvSpPr/>
          <p:nvPr/>
        </p:nvSpPr>
        <p:spPr>
          <a:xfrm flipH="1">
            <a:off x="2937273" y="5370809"/>
            <a:ext cx="1227570" cy="124770"/>
          </a:xfrm>
          <a:prstGeom prst="line">
            <a:avLst/>
          </a:prstGeom>
          <a:ln w="76200">
            <a:solidFill/>
            <a:miter lim="400000"/>
            <a:headEnd type="stealth"/>
          </a:ln>
        </p:spPr>
        <p:txBody>
          <a:bodyPr lIns="0" tIns="0" rIns="0" bIns="0"/>
          <a:lstStyle/>
          <a:p>
            <a:pPr lvl="0" defTabSz="457200">
              <a:defRPr sz="1200"/>
            </a:pPr>
          </a:p>
        </p:txBody>
      </p:sp>
      <p:sp>
        <p:nvSpPr>
          <p:cNvPr id="2649" name="Shape 2649"/>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650" name="Shape 2650"/>
          <p:cNvSpPr/>
          <p:nvPr/>
        </p:nvSpPr>
        <p:spPr>
          <a:xfrm>
            <a:off x="102498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51" name="Shape 2651"/>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652" name="Shape 2652"/>
          <p:cNvSpPr/>
          <p:nvPr/>
        </p:nvSpPr>
        <p:spPr>
          <a:xfrm>
            <a:off x="92028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53" name="Shape 2653"/>
          <p:cNvSpPr/>
          <p:nvPr/>
        </p:nvSpPr>
        <p:spPr>
          <a:xfrm>
            <a:off x="113649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54" name="Shape 2654"/>
          <p:cNvSpPr/>
          <p:nvPr/>
        </p:nvSpPr>
        <p:spPr>
          <a:xfrm>
            <a:off x="10895091" y="41529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55" name="Shape 2655"/>
          <p:cNvSpPr/>
          <p:nvPr/>
        </p:nvSpPr>
        <p:spPr>
          <a:xfrm>
            <a:off x="124800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56" name="Shape 2656"/>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657" name="Shape 2657"/>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385572">
              <a:spcBef>
                <a:spcPts val="800"/>
              </a:spcBef>
              <a:defRPr sz="1800"/>
            </a:pPr>
            <a:r>
              <a:rPr sz="1862">
                <a:latin typeface="Courier"/>
                <a:ea typeface="Courier"/>
                <a:cs typeface="Courier"/>
                <a:sym typeface="Courier"/>
              </a:rPr>
              <a:t>haproxy.cfg</a:t>
            </a:r>
            <a:endParaRPr sz="1862">
              <a:solidFill>
                <a:srgbClr val="C8352B"/>
              </a:solidFill>
              <a:latin typeface="Courier"/>
              <a:ea typeface="Courier"/>
              <a:cs typeface="Courier"/>
              <a:sym typeface="Courier"/>
            </a:endParaRPr>
          </a:p>
          <a:p>
            <a:pPr lvl="0" defTabSz="315468">
              <a:defRPr sz="1800"/>
            </a:pPr>
            <a:r>
              <a:rPr sz="1518">
                <a:latin typeface="Courier"/>
                <a:ea typeface="Courier"/>
                <a:cs typeface="Courier"/>
                <a:sym typeface="Courier"/>
              </a:rPr>
              <a:t>server web01 </a:t>
            </a:r>
            <a:r>
              <a:rPr sz="1518">
                <a:solidFill>
                  <a:srgbClr val="797979"/>
                </a:solidFill>
                <a:latin typeface="Courier"/>
                <a:ea typeface="Courier"/>
                <a:cs typeface="Courier"/>
                <a:sym typeface="Courier"/>
              </a:rPr>
              <a:t>10.1.1.1</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web02 </a:t>
            </a:r>
            <a:r>
              <a:rPr sz="1518">
                <a:solidFill>
                  <a:srgbClr val="797979"/>
                </a:solidFill>
                <a:latin typeface="Courier"/>
                <a:ea typeface="Courier"/>
                <a:cs typeface="Courier"/>
                <a:sym typeface="Courier"/>
              </a:rPr>
              <a:t>10.1.1.2</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web03 </a:t>
            </a:r>
            <a:r>
              <a:rPr sz="1518">
                <a:solidFill>
                  <a:srgbClr val="797979"/>
                </a:solidFill>
                <a:latin typeface="Courier"/>
                <a:ea typeface="Courier"/>
                <a:cs typeface="Courier"/>
                <a:sym typeface="Courier"/>
              </a:rPr>
              <a:t>10.1.1.3</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web04 </a:t>
            </a:r>
            <a:r>
              <a:rPr sz="1518">
                <a:solidFill>
                  <a:srgbClr val="797979"/>
                </a:solidFill>
                <a:latin typeface="Courier"/>
                <a:ea typeface="Courier"/>
                <a:cs typeface="Courier"/>
                <a:sym typeface="Courier"/>
              </a:rPr>
              <a:t>10.1.1.4</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endParaRPr sz="828">
              <a:latin typeface="Courier"/>
              <a:ea typeface="Courier"/>
              <a:cs typeface="Courier"/>
              <a:sym typeface="Courier"/>
            </a:endParaRPr>
          </a:p>
        </p:txBody>
      </p:sp>
      <p:sp>
        <p:nvSpPr>
          <p:cNvPr id="2658" name="Shape 2658"/>
          <p:cNvSpPr/>
          <p:nvPr/>
        </p:nvSpPr>
        <p:spPr>
          <a:xfrm flipH="1">
            <a:off x="9635208" y="4845381"/>
            <a:ext cx="1691151" cy="2845826"/>
          </a:xfrm>
          <a:prstGeom prst="line">
            <a:avLst/>
          </a:prstGeom>
          <a:ln w="38100">
            <a:solidFill/>
            <a:miter lim="400000"/>
          </a:ln>
        </p:spPr>
        <p:txBody>
          <a:bodyPr lIns="0" tIns="0" rIns="0" bIns="0"/>
          <a:lstStyle/>
          <a:p>
            <a:pPr lvl="0" defTabSz="457200">
              <a:defRPr sz="1200"/>
            </a:pPr>
          </a:p>
        </p:txBody>
      </p:sp>
      <p:sp>
        <p:nvSpPr>
          <p:cNvPr id="2659" name="Shape 2659"/>
          <p:cNvSpPr/>
          <p:nvPr/>
        </p:nvSpPr>
        <p:spPr>
          <a:xfrm flipH="1">
            <a:off x="10705441" y="4854166"/>
            <a:ext cx="600054" cy="2846867"/>
          </a:xfrm>
          <a:prstGeom prst="line">
            <a:avLst/>
          </a:prstGeom>
          <a:ln w="38100">
            <a:solidFill/>
            <a:miter lim="400000"/>
          </a:ln>
        </p:spPr>
        <p:txBody>
          <a:bodyPr lIns="0" tIns="0" rIns="0" bIns="0"/>
          <a:lstStyle/>
          <a:p>
            <a:pPr lvl="0" defTabSz="457200">
              <a:defRPr sz="1200"/>
            </a:pPr>
          </a:p>
        </p:txBody>
      </p:sp>
      <p:sp>
        <p:nvSpPr>
          <p:cNvPr id="2660" name="Shape 2660"/>
          <p:cNvSpPr/>
          <p:nvPr/>
        </p:nvSpPr>
        <p:spPr>
          <a:xfrm>
            <a:off x="4114800" y="5435600"/>
            <a:ext cx="5473700" cy="1003300"/>
          </a:xfrm>
          <a:prstGeom prst="rect">
            <a:avLst/>
          </a:prstGeom>
          <a:solidFill>
            <a:srgbClr val="FFFFFF"/>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2" name="Shape 2662"/>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663" name="Shape 26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64" name="Shape 2664"/>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@pool_members.each </a:t>
            </a:r>
            <a:r>
              <a:rPr b="1" sz="2300">
                <a:solidFill>
                  <a:srgbClr val="008F00"/>
                </a:solidFill>
                <a:latin typeface="Courier"/>
                <a:ea typeface="Courier"/>
                <a:cs typeface="Courier"/>
                <a:sym typeface="Courier"/>
              </a:rPr>
              <a:t>do</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latin typeface="Courier"/>
                <a:ea typeface="Courier"/>
                <a:cs typeface="Courier"/>
                <a:sym typeface="Courier"/>
              </a:rPr>
              <a:t>member</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endParaRPr sz="2300">
              <a:solidFill>
                <a:srgbClr val="008F00"/>
              </a:solidFill>
              <a:latin typeface="Courier"/>
              <a:ea typeface="Courier"/>
              <a:cs typeface="Courier"/>
              <a:sym typeface="Courier"/>
            </a:endParaRPr>
          </a:p>
          <a:p>
            <a:pPr lvl="8" defTabSz="457200">
              <a:defRPr sz="1800"/>
            </a:pPr>
            <a:r>
              <a:rPr sz="2300">
                <a:solidFill>
                  <a:srgbClr val="008F00"/>
                </a:solidFill>
                <a:latin typeface="Courier"/>
                <a:ea typeface="Courier"/>
                <a:cs typeface="Courier"/>
                <a:sym typeface="Courier"/>
              </a:rPr>
              <a:t>  server &lt;%= member[:hostname] %&gt;</a:t>
            </a: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latin typeface="Courier"/>
                <a:ea typeface="Courier"/>
                <a:cs typeface="Courier"/>
                <a:sym typeface="Courier"/>
              </a:rPr>
              <a:t> member</a:t>
            </a:r>
            <a:r>
              <a:rPr sz="2300">
                <a:solidFill>
                  <a:srgbClr val="797979"/>
                </a:solidFill>
                <a:latin typeface="Courier"/>
                <a:ea typeface="Courier"/>
                <a:cs typeface="Courier"/>
                <a:sym typeface="Courier"/>
              </a:rPr>
              <a:t>[</a:t>
            </a:r>
            <a:r>
              <a:rPr sz="2300">
                <a:solidFill>
                  <a:srgbClr val="22288F"/>
                </a:solidFill>
                <a:latin typeface="Courier"/>
                <a:ea typeface="Courier"/>
                <a:cs typeface="Courier"/>
                <a:sym typeface="Courier"/>
              </a:rPr>
              <a:t>:ipaddress</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008F00"/>
                </a:solidFill>
                <a:latin typeface="Courier"/>
                <a:ea typeface="Courier"/>
                <a:cs typeface="Courier"/>
                <a:sym typeface="Courier"/>
              </a:rPr>
              <a:t>%&gt;:&gt;</a:t>
            </a:r>
            <a:r>
              <a:rPr sz="2300">
                <a:latin typeface="Courier"/>
                <a:ea typeface="Courier"/>
                <a:cs typeface="Courier"/>
                <a:sym typeface="Courier"/>
              </a:rPr>
              <a:t> weight </a:t>
            </a:r>
            <a:r>
              <a:rPr sz="2300">
                <a:solidFill>
                  <a:srgbClr val="797979"/>
                </a:solidFill>
                <a:latin typeface="Courier"/>
                <a:ea typeface="Courier"/>
                <a:cs typeface="Courier"/>
                <a:sym typeface="Courier"/>
              </a:rPr>
              <a:t>1</a:t>
            </a:r>
            <a:r>
              <a:rPr sz="2300">
                <a:latin typeface="Courier"/>
                <a:ea typeface="Courier"/>
                <a:cs typeface="Courier"/>
                <a:sym typeface="Courier"/>
              </a:rPr>
              <a:t> maxconn </a:t>
            </a:r>
            <a:r>
              <a:rPr sz="2300">
                <a:solidFill>
                  <a:srgbClr val="797979"/>
                </a:solidFill>
                <a:latin typeface="Courier"/>
                <a:ea typeface="Courier"/>
                <a:cs typeface="Courier"/>
                <a:sym typeface="Courier"/>
              </a:rPr>
              <a:t>1</a:t>
            </a:r>
            <a:r>
              <a:rPr sz="2300">
                <a:latin typeface="Courier"/>
                <a:ea typeface="Courier"/>
                <a:cs typeface="Courier"/>
                <a:sym typeface="Courier"/>
              </a:rPr>
              <a:t> check</a:t>
            </a:r>
            <a:endParaRPr sz="2300">
              <a:latin typeface="Courier"/>
              <a:ea typeface="Courier"/>
              <a:cs typeface="Courier"/>
              <a:sym typeface="Courier"/>
            </a:endParaRPr>
          </a:p>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end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p>
        </p:txBody>
      </p:sp>
      <p:sp>
        <p:nvSpPr>
          <p:cNvPr id="2665" name="Shape 2665"/>
          <p:cNvSpPr/>
          <p:nvPr/>
        </p:nvSpPr>
        <p:spPr>
          <a:xfrm flipH="1">
            <a:off x="2858082" y="5597670"/>
            <a:ext cx="1278257" cy="572173"/>
          </a:xfrm>
          <a:prstGeom prst="line">
            <a:avLst/>
          </a:prstGeom>
          <a:ln w="76200">
            <a:solidFill/>
            <a:miter lim="400000"/>
            <a:headEnd type="stealth"/>
          </a:ln>
        </p:spPr>
        <p:txBody>
          <a:bodyPr lIns="0" tIns="0" rIns="0" bIns="0"/>
          <a:lstStyle/>
          <a:p>
            <a:pPr lvl="0" defTabSz="457200">
              <a:defRPr sz="1200"/>
            </a:pPr>
          </a:p>
        </p:txBody>
      </p:sp>
      <p:sp>
        <p:nvSpPr>
          <p:cNvPr id="2666" name="Shape 2666"/>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667" name="Shape 2667"/>
          <p:cNvSpPr/>
          <p:nvPr/>
        </p:nvSpPr>
        <p:spPr>
          <a:xfrm>
            <a:off x="102498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68" name="Shape 2668"/>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669" name="Shape 2669"/>
          <p:cNvSpPr/>
          <p:nvPr/>
        </p:nvSpPr>
        <p:spPr>
          <a:xfrm>
            <a:off x="92028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70" name="Shape 2670"/>
          <p:cNvSpPr/>
          <p:nvPr/>
        </p:nvSpPr>
        <p:spPr>
          <a:xfrm>
            <a:off x="113649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71" name="Shape 2671"/>
          <p:cNvSpPr/>
          <p:nvPr/>
        </p:nvSpPr>
        <p:spPr>
          <a:xfrm>
            <a:off x="10895091" y="41529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72" name="Shape 2672"/>
          <p:cNvSpPr/>
          <p:nvPr/>
        </p:nvSpPr>
        <p:spPr>
          <a:xfrm>
            <a:off x="124800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73" name="Shape 2673"/>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674" name="Shape 2674"/>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385572">
              <a:spcBef>
                <a:spcPts val="800"/>
              </a:spcBef>
              <a:defRPr sz="1800"/>
            </a:pPr>
            <a:r>
              <a:rPr sz="1862">
                <a:latin typeface="Courier"/>
                <a:ea typeface="Courier"/>
                <a:cs typeface="Courier"/>
                <a:sym typeface="Courier"/>
              </a:rPr>
              <a:t>haproxy.cfg</a:t>
            </a:r>
            <a:endParaRPr sz="1862">
              <a:solidFill>
                <a:srgbClr val="C8352B"/>
              </a:solidFill>
              <a:latin typeface="Courier"/>
              <a:ea typeface="Courier"/>
              <a:cs typeface="Courier"/>
              <a:sym typeface="Courier"/>
            </a:endParaRPr>
          </a:p>
          <a:p>
            <a:pPr lvl="0" defTabSz="315468">
              <a:defRPr sz="1800"/>
            </a:pPr>
            <a:r>
              <a:rPr sz="1518">
                <a:latin typeface="Courier"/>
                <a:ea typeface="Courier"/>
                <a:cs typeface="Courier"/>
                <a:sym typeface="Courier"/>
              </a:rPr>
              <a:t>server web01 </a:t>
            </a:r>
            <a:r>
              <a:rPr sz="1518">
                <a:solidFill>
                  <a:srgbClr val="797979"/>
                </a:solidFill>
                <a:latin typeface="Courier"/>
                <a:ea typeface="Courier"/>
                <a:cs typeface="Courier"/>
                <a:sym typeface="Courier"/>
              </a:rPr>
              <a:t>10.1.1.1</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web02 </a:t>
            </a:r>
            <a:r>
              <a:rPr sz="1518">
                <a:solidFill>
                  <a:srgbClr val="797979"/>
                </a:solidFill>
                <a:latin typeface="Courier"/>
                <a:ea typeface="Courier"/>
                <a:cs typeface="Courier"/>
                <a:sym typeface="Courier"/>
              </a:rPr>
              <a:t>10.1.1.2</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web03 </a:t>
            </a:r>
            <a:r>
              <a:rPr sz="1518">
                <a:solidFill>
                  <a:srgbClr val="797979"/>
                </a:solidFill>
                <a:latin typeface="Courier"/>
                <a:ea typeface="Courier"/>
                <a:cs typeface="Courier"/>
                <a:sym typeface="Courier"/>
              </a:rPr>
              <a:t>10.1.1.3</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web04 </a:t>
            </a:r>
            <a:r>
              <a:rPr sz="1518">
                <a:solidFill>
                  <a:srgbClr val="797979"/>
                </a:solidFill>
                <a:latin typeface="Courier"/>
                <a:ea typeface="Courier"/>
                <a:cs typeface="Courier"/>
                <a:sym typeface="Courier"/>
              </a:rPr>
              <a:t>10.1.1.4</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endParaRPr sz="828">
              <a:latin typeface="Courier"/>
              <a:ea typeface="Courier"/>
              <a:cs typeface="Courier"/>
              <a:sym typeface="Courier"/>
            </a:endParaRPr>
          </a:p>
        </p:txBody>
      </p:sp>
      <p:sp>
        <p:nvSpPr>
          <p:cNvPr id="2675" name="Shape 2675"/>
          <p:cNvSpPr/>
          <p:nvPr/>
        </p:nvSpPr>
        <p:spPr>
          <a:xfrm flipH="1">
            <a:off x="9635208" y="4845381"/>
            <a:ext cx="1691151" cy="2845826"/>
          </a:xfrm>
          <a:prstGeom prst="line">
            <a:avLst/>
          </a:prstGeom>
          <a:ln w="38100">
            <a:solidFill/>
            <a:miter lim="400000"/>
          </a:ln>
        </p:spPr>
        <p:txBody>
          <a:bodyPr lIns="0" tIns="0" rIns="0" bIns="0"/>
          <a:lstStyle/>
          <a:p>
            <a:pPr lvl="0" defTabSz="457200">
              <a:defRPr sz="1200"/>
            </a:pPr>
          </a:p>
        </p:txBody>
      </p:sp>
      <p:sp>
        <p:nvSpPr>
          <p:cNvPr id="2676" name="Shape 2676"/>
          <p:cNvSpPr/>
          <p:nvPr/>
        </p:nvSpPr>
        <p:spPr>
          <a:xfrm flipH="1">
            <a:off x="10705441" y="4854166"/>
            <a:ext cx="600054" cy="2846867"/>
          </a:xfrm>
          <a:prstGeom prst="line">
            <a:avLst/>
          </a:prstGeom>
          <a:ln w="38100">
            <a:solidFill/>
            <a:miter lim="400000"/>
          </a:ln>
        </p:spPr>
        <p:txBody>
          <a:bodyPr lIns="0" tIns="0" rIns="0" bIns="0"/>
          <a:lstStyle/>
          <a:p>
            <a:pPr lvl="0" defTabSz="457200">
              <a:defRPr sz="1200"/>
            </a:pPr>
          </a:p>
        </p:txBody>
      </p:sp>
      <p:sp>
        <p:nvSpPr>
          <p:cNvPr id="2677" name="Shape 2677"/>
          <p:cNvSpPr/>
          <p:nvPr/>
        </p:nvSpPr>
        <p:spPr>
          <a:xfrm>
            <a:off x="11298961" y="4865668"/>
            <a:ext cx="467985" cy="2855131"/>
          </a:xfrm>
          <a:prstGeom prst="line">
            <a:avLst/>
          </a:prstGeom>
          <a:ln w="38100">
            <a:solidFill/>
            <a:miter lim="400000"/>
          </a:ln>
        </p:spPr>
        <p:txBody>
          <a:bodyPr lIns="0" tIns="0" rIns="0" bIns="0"/>
          <a:lstStyle/>
          <a:p>
            <a:pPr lvl="0" defTabSz="457200">
              <a:defRPr sz="1200"/>
            </a:pPr>
          </a:p>
        </p:txBody>
      </p:sp>
      <p:sp>
        <p:nvSpPr>
          <p:cNvPr id="2678" name="Shape 2678"/>
          <p:cNvSpPr/>
          <p:nvPr/>
        </p:nvSpPr>
        <p:spPr>
          <a:xfrm>
            <a:off x="4114800" y="5740400"/>
            <a:ext cx="5473700" cy="698500"/>
          </a:xfrm>
          <a:prstGeom prst="rect">
            <a:avLst/>
          </a:prstGeom>
          <a:solidFill>
            <a:srgbClr val="FFFFFF"/>
          </a:solidFill>
          <a:ln w="25400">
            <a:solidFill>
              <a:srgbClr val="000000">
                <a:alpha val="0"/>
              </a:srgbClr>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0" name="Shape 2680"/>
          <p:cNvSpPr/>
          <p:nvPr/>
        </p:nvSpPr>
        <p:spPr>
          <a:xfrm>
            <a:off x="10249888"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81" name="Shape 2681"/>
          <p:cNvSpPr/>
          <p:nvPr/>
        </p:nvSpPr>
        <p:spPr>
          <a:xfrm>
            <a:off x="13146377" y="7856887"/>
            <a:ext cx="3034321" cy="519914"/>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Webservers</a:t>
            </a:r>
          </a:p>
        </p:txBody>
      </p:sp>
      <p:sp>
        <p:nvSpPr>
          <p:cNvPr id="2682" name="Shape 2682"/>
          <p:cNvSpPr/>
          <p:nvPr/>
        </p:nvSpPr>
        <p:spPr>
          <a:xfrm>
            <a:off x="9202883"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83" name="Shape 2683"/>
          <p:cNvSpPr/>
          <p:nvPr/>
        </p:nvSpPr>
        <p:spPr>
          <a:xfrm>
            <a:off x="11364991"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84" name="Shape 2684"/>
          <p:cNvSpPr/>
          <p:nvPr/>
        </p:nvSpPr>
        <p:spPr>
          <a:xfrm>
            <a:off x="10895091" y="4152900"/>
            <a:ext cx="851225" cy="694625"/>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85" name="Shape 2685"/>
          <p:cNvSpPr/>
          <p:nvPr/>
        </p:nvSpPr>
        <p:spPr>
          <a:xfrm>
            <a:off x="12480095" y="7682951"/>
            <a:ext cx="851225" cy="694626"/>
          </a:xfrm>
          <a:prstGeom prst="roundRect">
            <a:avLst>
              <a:gd name="adj" fmla="val 27425"/>
            </a:avLst>
          </a:prstGeom>
          <a:solidFill>
            <a:srgbClr val="F2B02A"/>
          </a:solidFill>
          <a:ln w="25400">
            <a:solidFill/>
            <a:miter lim="400000"/>
          </a:ln>
        </p:spPr>
        <p:txBody>
          <a:bodyPr lIns="38100" tIns="38100" rIns="38100" bIns="38100" anchor="ctr"/>
          <a:lstStyle/>
          <a:p>
            <a:pPr lvl="0" algn="ctr" defTabSz="558800">
              <a:defRPr sz="32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686" name="Shape 2686"/>
          <p:cNvSpPr/>
          <p:nvPr>
            <p:ph type="title"/>
          </p:nvPr>
        </p:nvSpPr>
        <p:spPr>
          <a:prstGeom prst="rect">
            <a:avLst/>
          </a:prstGeom>
        </p:spPr>
        <p:txBody>
          <a:bodyPr/>
          <a:lstStyle/>
          <a:p>
            <a:pPr lvl="0">
              <a:defRPr b="0" sz="1800">
                <a:solidFill>
                  <a:srgbClr val="000000"/>
                </a:solidFill>
                <a:effectLst/>
              </a:defRPr>
            </a:pPr>
            <a:r>
              <a:rPr b="1" sz="7200">
                <a:solidFill>
                  <a:srgbClr val="FFFFFF"/>
                </a:solidFill>
                <a:effectLst>
                  <a:outerShdw sx="100000" sy="100000" kx="0" ky="0" algn="b" rotWithShape="0" blurRad="50800" dist="25400" dir="2700000">
                    <a:srgbClr val="000000">
                      <a:alpha val="75000"/>
                    </a:srgbClr>
                  </a:outerShdw>
                </a:effectLst>
              </a:rPr>
              <a:t>HAProxy Configuration</a:t>
            </a:r>
          </a:p>
        </p:txBody>
      </p:sp>
      <p:sp>
        <p:nvSpPr>
          <p:cNvPr id="2687" name="Shape 26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000"/>
            </a:fld>
          </a:p>
        </p:txBody>
      </p:sp>
      <p:sp>
        <p:nvSpPr>
          <p:cNvPr id="2688" name="Shape 2688"/>
          <p:cNvSpPr/>
          <p:nvPr/>
        </p:nvSpPr>
        <p:spPr>
          <a:xfrm>
            <a:off x="13208000" y="4089400"/>
            <a:ext cx="3034320" cy="519913"/>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algn="ctr" defTabSz="558800">
              <a:defRPr sz="3200">
                <a:latin typeface="Gill Sans"/>
                <a:ea typeface="Gill Sans"/>
                <a:cs typeface="Gill Sans"/>
                <a:sym typeface="Gill Sans"/>
              </a:defRPr>
            </a:lvl1pPr>
          </a:lstStyle>
          <a:p>
            <a:pPr lvl="0">
              <a:defRPr sz="1800"/>
            </a:pPr>
            <a:r>
              <a:rPr sz="3200"/>
              <a:t>HA Proxy</a:t>
            </a:r>
          </a:p>
        </p:txBody>
      </p:sp>
      <p:sp>
        <p:nvSpPr>
          <p:cNvPr id="2689" name="Shape 2689"/>
          <p:cNvSpPr/>
          <p:nvPr/>
        </p:nvSpPr>
        <p:spPr>
          <a:xfrm>
            <a:off x="76200" y="1714500"/>
            <a:ext cx="15925800" cy="15621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@pool_members.each </a:t>
            </a:r>
            <a:r>
              <a:rPr b="1" sz="2300">
                <a:solidFill>
                  <a:srgbClr val="008F00"/>
                </a:solidFill>
                <a:latin typeface="Courier"/>
                <a:ea typeface="Courier"/>
                <a:cs typeface="Courier"/>
                <a:sym typeface="Courier"/>
              </a:rPr>
              <a:t>do</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latin typeface="Courier"/>
                <a:ea typeface="Courier"/>
                <a:cs typeface="Courier"/>
                <a:sym typeface="Courier"/>
              </a:rPr>
              <a:t>member</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endParaRPr sz="2300">
              <a:solidFill>
                <a:srgbClr val="008F00"/>
              </a:solidFill>
              <a:latin typeface="Courier"/>
              <a:ea typeface="Courier"/>
              <a:cs typeface="Courier"/>
              <a:sym typeface="Courier"/>
            </a:endParaRPr>
          </a:p>
          <a:p>
            <a:pPr lvl="8" defTabSz="457200">
              <a:defRPr sz="1800"/>
            </a:pPr>
            <a:r>
              <a:rPr sz="2300">
                <a:solidFill>
                  <a:srgbClr val="008F00"/>
                </a:solidFill>
                <a:latin typeface="Courier"/>
                <a:ea typeface="Courier"/>
                <a:cs typeface="Courier"/>
                <a:sym typeface="Courier"/>
              </a:rPr>
              <a:t>  server &lt;%= member[:hostname] %&gt;</a:t>
            </a: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latin typeface="Courier"/>
                <a:ea typeface="Courier"/>
                <a:cs typeface="Courier"/>
                <a:sym typeface="Courier"/>
              </a:rPr>
              <a:t> member</a:t>
            </a:r>
            <a:r>
              <a:rPr sz="2300">
                <a:solidFill>
                  <a:srgbClr val="797979"/>
                </a:solidFill>
                <a:latin typeface="Courier"/>
                <a:ea typeface="Courier"/>
                <a:cs typeface="Courier"/>
                <a:sym typeface="Courier"/>
              </a:rPr>
              <a:t>[</a:t>
            </a:r>
            <a:r>
              <a:rPr sz="2300">
                <a:solidFill>
                  <a:srgbClr val="22288F"/>
                </a:solidFill>
                <a:latin typeface="Courier"/>
                <a:ea typeface="Courier"/>
                <a:cs typeface="Courier"/>
                <a:sym typeface="Courier"/>
              </a:rPr>
              <a:t>:ipaddress</a:t>
            </a:r>
            <a:r>
              <a:rPr sz="2300">
                <a:solidFill>
                  <a:srgbClr val="797979"/>
                </a:solidFill>
                <a:latin typeface="Courier"/>
                <a:ea typeface="Courier"/>
                <a:cs typeface="Courier"/>
                <a:sym typeface="Courier"/>
              </a:rPr>
              <a:t>]</a:t>
            </a:r>
            <a:r>
              <a:rPr sz="2300">
                <a:latin typeface="Courier"/>
                <a:ea typeface="Courier"/>
                <a:cs typeface="Courier"/>
                <a:sym typeface="Courier"/>
              </a:rPr>
              <a:t> </a:t>
            </a:r>
            <a:r>
              <a:rPr sz="2300">
                <a:solidFill>
                  <a:srgbClr val="008F00"/>
                </a:solidFill>
                <a:latin typeface="Courier"/>
                <a:ea typeface="Courier"/>
                <a:cs typeface="Courier"/>
                <a:sym typeface="Courier"/>
              </a:rPr>
              <a:t>%&gt;:&gt;</a:t>
            </a:r>
            <a:r>
              <a:rPr sz="2300">
                <a:latin typeface="Courier"/>
                <a:ea typeface="Courier"/>
                <a:cs typeface="Courier"/>
                <a:sym typeface="Courier"/>
              </a:rPr>
              <a:t> weight </a:t>
            </a:r>
            <a:r>
              <a:rPr sz="2300">
                <a:solidFill>
                  <a:srgbClr val="797979"/>
                </a:solidFill>
                <a:latin typeface="Courier"/>
                <a:ea typeface="Courier"/>
                <a:cs typeface="Courier"/>
                <a:sym typeface="Courier"/>
              </a:rPr>
              <a:t>1</a:t>
            </a:r>
            <a:r>
              <a:rPr sz="2300">
                <a:latin typeface="Courier"/>
                <a:ea typeface="Courier"/>
                <a:cs typeface="Courier"/>
                <a:sym typeface="Courier"/>
              </a:rPr>
              <a:t> maxconn </a:t>
            </a:r>
            <a:r>
              <a:rPr sz="2300">
                <a:solidFill>
                  <a:srgbClr val="797979"/>
                </a:solidFill>
                <a:latin typeface="Courier"/>
                <a:ea typeface="Courier"/>
                <a:cs typeface="Courier"/>
                <a:sym typeface="Courier"/>
              </a:rPr>
              <a:t>1</a:t>
            </a:r>
            <a:r>
              <a:rPr sz="2300">
                <a:latin typeface="Courier"/>
                <a:ea typeface="Courier"/>
                <a:cs typeface="Courier"/>
                <a:sym typeface="Courier"/>
              </a:rPr>
              <a:t> check</a:t>
            </a:r>
            <a:endParaRPr sz="2300">
              <a:latin typeface="Courier"/>
              <a:ea typeface="Courier"/>
              <a:cs typeface="Courier"/>
              <a:sym typeface="Courier"/>
            </a:endParaRPr>
          </a:p>
          <a:p>
            <a:pPr lvl="8" defTabSz="457200">
              <a:defRPr sz="1800"/>
            </a:pPr>
            <a:r>
              <a:rPr sz="2300">
                <a:latin typeface="Courier"/>
                <a:ea typeface="Courier"/>
                <a:cs typeface="Courier"/>
                <a:sym typeface="Courier"/>
              </a:rPr>
              <a:t>  </a:t>
            </a:r>
            <a:r>
              <a:rPr sz="2300">
                <a:solidFill>
                  <a:srgbClr val="797979"/>
                </a:solidFill>
                <a:latin typeface="Courier"/>
                <a:ea typeface="Courier"/>
                <a:cs typeface="Courier"/>
                <a:sym typeface="Courier"/>
              </a:rPr>
              <a:t>&lt;</a:t>
            </a:r>
            <a:r>
              <a:rPr sz="2300">
                <a:solidFill>
                  <a:srgbClr val="008F00"/>
                </a:solidFill>
                <a:latin typeface="Courier"/>
                <a:ea typeface="Courier"/>
                <a:cs typeface="Courier"/>
                <a:sym typeface="Courier"/>
              </a:rPr>
              <a:t>% end </a:t>
            </a:r>
            <a:r>
              <a:rPr sz="2300">
                <a:solidFill>
                  <a:srgbClr val="797979"/>
                </a:solidFill>
                <a:latin typeface="Courier"/>
                <a:ea typeface="Courier"/>
                <a:cs typeface="Courier"/>
                <a:sym typeface="Courier"/>
              </a:rPr>
              <a:t>-</a:t>
            </a:r>
            <a:r>
              <a:rPr sz="2300">
                <a:solidFill>
                  <a:srgbClr val="008F00"/>
                </a:solidFill>
                <a:latin typeface="Courier"/>
                <a:ea typeface="Courier"/>
                <a:cs typeface="Courier"/>
                <a:sym typeface="Courier"/>
              </a:rPr>
              <a:t>%&gt;</a:t>
            </a:r>
          </a:p>
        </p:txBody>
      </p:sp>
      <p:sp>
        <p:nvSpPr>
          <p:cNvPr id="2690" name="Shape 2690"/>
          <p:cNvSpPr/>
          <p:nvPr/>
        </p:nvSpPr>
        <p:spPr>
          <a:xfrm>
            <a:off x="3962400" y="4394200"/>
            <a:ext cx="5791200" cy="21717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385572">
              <a:spcBef>
                <a:spcPts val="800"/>
              </a:spcBef>
              <a:defRPr sz="1800"/>
            </a:pPr>
            <a:r>
              <a:rPr sz="1862">
                <a:latin typeface="Courier"/>
                <a:ea typeface="Courier"/>
                <a:cs typeface="Courier"/>
                <a:sym typeface="Courier"/>
              </a:rPr>
              <a:t>haproxy.cfg</a:t>
            </a:r>
            <a:endParaRPr sz="1862">
              <a:solidFill>
                <a:srgbClr val="C8352B"/>
              </a:solidFill>
              <a:latin typeface="Courier"/>
              <a:ea typeface="Courier"/>
              <a:cs typeface="Courier"/>
              <a:sym typeface="Courier"/>
            </a:endParaRPr>
          </a:p>
          <a:p>
            <a:pPr lvl="0" defTabSz="315468">
              <a:defRPr sz="1800"/>
            </a:pPr>
            <a:r>
              <a:rPr sz="1518">
                <a:latin typeface="Courier"/>
                <a:ea typeface="Courier"/>
                <a:cs typeface="Courier"/>
                <a:sym typeface="Courier"/>
              </a:rPr>
              <a:t>server web01 </a:t>
            </a:r>
            <a:r>
              <a:rPr sz="1518">
                <a:solidFill>
                  <a:srgbClr val="797979"/>
                </a:solidFill>
                <a:latin typeface="Courier"/>
                <a:ea typeface="Courier"/>
                <a:cs typeface="Courier"/>
                <a:sym typeface="Courier"/>
              </a:rPr>
              <a:t>10.1.1.1</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web02 </a:t>
            </a:r>
            <a:r>
              <a:rPr sz="1518">
                <a:solidFill>
                  <a:srgbClr val="797979"/>
                </a:solidFill>
                <a:latin typeface="Courier"/>
                <a:ea typeface="Courier"/>
                <a:cs typeface="Courier"/>
                <a:sym typeface="Courier"/>
              </a:rPr>
              <a:t>10.1.1.2</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web03 </a:t>
            </a:r>
            <a:r>
              <a:rPr sz="1518">
                <a:solidFill>
                  <a:srgbClr val="797979"/>
                </a:solidFill>
                <a:latin typeface="Courier"/>
                <a:ea typeface="Courier"/>
                <a:cs typeface="Courier"/>
                <a:sym typeface="Courier"/>
              </a:rPr>
              <a:t>10.1.1.3</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r>
              <a:rPr sz="1518">
                <a:latin typeface="Courier"/>
                <a:ea typeface="Courier"/>
                <a:cs typeface="Courier"/>
                <a:sym typeface="Courier"/>
              </a:rPr>
              <a:t>server web04 </a:t>
            </a:r>
            <a:r>
              <a:rPr sz="1518">
                <a:solidFill>
                  <a:srgbClr val="797979"/>
                </a:solidFill>
                <a:latin typeface="Courier"/>
                <a:ea typeface="Courier"/>
                <a:cs typeface="Courier"/>
                <a:sym typeface="Courier"/>
              </a:rPr>
              <a:t>10.1.1.4</a:t>
            </a:r>
            <a:r>
              <a:rPr sz="1518">
                <a:latin typeface="Courier"/>
                <a:ea typeface="Courier"/>
                <a:cs typeface="Courier"/>
                <a:sym typeface="Courier"/>
              </a:rPr>
              <a:t> weight </a:t>
            </a:r>
            <a:r>
              <a:rPr sz="1518">
                <a:solidFill>
                  <a:srgbClr val="797979"/>
                </a:solidFill>
                <a:latin typeface="Courier"/>
                <a:ea typeface="Courier"/>
                <a:cs typeface="Courier"/>
                <a:sym typeface="Courier"/>
              </a:rPr>
              <a:t>1</a:t>
            </a:r>
            <a:r>
              <a:rPr sz="1518">
                <a:latin typeface="Courier"/>
                <a:ea typeface="Courier"/>
                <a:cs typeface="Courier"/>
                <a:sym typeface="Courier"/>
              </a:rPr>
              <a:t> maxconn </a:t>
            </a:r>
            <a:r>
              <a:rPr sz="1518">
                <a:solidFill>
                  <a:srgbClr val="797979"/>
                </a:solidFill>
                <a:latin typeface="Courier"/>
                <a:ea typeface="Courier"/>
                <a:cs typeface="Courier"/>
                <a:sym typeface="Courier"/>
              </a:rPr>
              <a:t>1</a:t>
            </a:r>
            <a:r>
              <a:rPr sz="1518">
                <a:latin typeface="Courier"/>
                <a:ea typeface="Courier"/>
                <a:cs typeface="Courier"/>
                <a:sym typeface="Courier"/>
              </a:rPr>
              <a:t> check</a:t>
            </a:r>
            <a:endParaRPr sz="1518">
              <a:latin typeface="Courier"/>
              <a:ea typeface="Courier"/>
              <a:cs typeface="Courier"/>
              <a:sym typeface="Courier"/>
            </a:endParaRPr>
          </a:p>
          <a:p>
            <a:pPr lvl="0" defTabSz="315468">
              <a:defRPr sz="1800"/>
            </a:pPr>
            <a:endParaRPr sz="828">
              <a:latin typeface="Courier"/>
              <a:ea typeface="Courier"/>
              <a:cs typeface="Courier"/>
              <a:sym typeface="Courier"/>
            </a:endParaRPr>
          </a:p>
        </p:txBody>
      </p:sp>
      <p:sp>
        <p:nvSpPr>
          <p:cNvPr id="2691" name="Shape 2691"/>
          <p:cNvSpPr/>
          <p:nvPr/>
        </p:nvSpPr>
        <p:spPr>
          <a:xfrm flipH="1">
            <a:off x="2792605" y="5823411"/>
            <a:ext cx="1345214" cy="907803"/>
          </a:xfrm>
          <a:prstGeom prst="line">
            <a:avLst/>
          </a:prstGeom>
          <a:ln w="76200">
            <a:solidFill/>
            <a:miter lim="400000"/>
            <a:headEnd type="stealth"/>
          </a:ln>
        </p:spPr>
        <p:txBody>
          <a:bodyPr lIns="0" tIns="0" rIns="0" bIns="0"/>
          <a:lstStyle/>
          <a:p>
            <a:pPr lvl="0" defTabSz="457200">
              <a:defRPr sz="1200"/>
            </a:pPr>
          </a:p>
        </p:txBody>
      </p:sp>
      <p:sp>
        <p:nvSpPr>
          <p:cNvPr id="2692" name="Shape 2692"/>
          <p:cNvSpPr/>
          <p:nvPr/>
        </p:nvSpPr>
        <p:spPr>
          <a:xfrm flipH="1">
            <a:off x="9635208" y="4845381"/>
            <a:ext cx="1691151" cy="2845826"/>
          </a:xfrm>
          <a:prstGeom prst="line">
            <a:avLst/>
          </a:prstGeom>
          <a:ln w="38100">
            <a:solidFill/>
            <a:miter lim="400000"/>
          </a:ln>
        </p:spPr>
        <p:txBody>
          <a:bodyPr lIns="0" tIns="0" rIns="0" bIns="0"/>
          <a:lstStyle/>
          <a:p>
            <a:pPr lvl="0" defTabSz="457200">
              <a:defRPr sz="1200"/>
            </a:pPr>
          </a:p>
        </p:txBody>
      </p:sp>
      <p:sp>
        <p:nvSpPr>
          <p:cNvPr id="2693" name="Shape 2693"/>
          <p:cNvSpPr/>
          <p:nvPr/>
        </p:nvSpPr>
        <p:spPr>
          <a:xfrm flipH="1">
            <a:off x="10705441" y="4854166"/>
            <a:ext cx="600054" cy="2846867"/>
          </a:xfrm>
          <a:prstGeom prst="line">
            <a:avLst/>
          </a:prstGeom>
          <a:ln w="38100">
            <a:solidFill/>
            <a:miter lim="400000"/>
          </a:ln>
        </p:spPr>
        <p:txBody>
          <a:bodyPr lIns="0" tIns="0" rIns="0" bIns="0"/>
          <a:lstStyle/>
          <a:p>
            <a:pPr lvl="0" defTabSz="457200">
              <a:defRPr sz="1200"/>
            </a:pPr>
          </a:p>
        </p:txBody>
      </p:sp>
      <p:sp>
        <p:nvSpPr>
          <p:cNvPr id="2694" name="Shape 2694"/>
          <p:cNvSpPr/>
          <p:nvPr/>
        </p:nvSpPr>
        <p:spPr>
          <a:xfrm>
            <a:off x="11298961" y="4865668"/>
            <a:ext cx="467985" cy="2855131"/>
          </a:xfrm>
          <a:prstGeom prst="line">
            <a:avLst/>
          </a:prstGeom>
          <a:ln w="38100">
            <a:solidFill/>
            <a:miter lim="400000"/>
          </a:ln>
        </p:spPr>
        <p:txBody>
          <a:bodyPr lIns="0" tIns="0" rIns="0" bIns="0"/>
          <a:lstStyle/>
          <a:p>
            <a:pPr lvl="0" defTabSz="457200">
              <a:defRPr sz="1200"/>
            </a:pPr>
          </a:p>
        </p:txBody>
      </p:sp>
      <p:sp>
        <p:nvSpPr>
          <p:cNvPr id="2695" name="Shape 2695"/>
          <p:cNvSpPr/>
          <p:nvPr/>
        </p:nvSpPr>
        <p:spPr>
          <a:xfrm>
            <a:off x="533400" y="3886200"/>
            <a:ext cx="3009900" cy="3835400"/>
          </a:xfrm>
          <a:prstGeom prst="rect">
            <a:avLst/>
          </a:prstGeom>
          <a:ln w="25400">
            <a:solidFill>
              <a:srgbClr val="435363"/>
            </a:solidFill>
            <a:custDash>
              <a:ds d="200000" sp="200000"/>
            </a:custDash>
            <a:miter lim="400000"/>
          </a:ln>
          <a:extLst>
            <a:ext uri="{C572A759-6A51-4108-AA02-DFA0A04FC94B}">
              <ma14:wrappingTextBoxFlag xmlns:ma14="http://schemas.microsoft.com/office/mac/drawingml/2011/main" val="1"/>
            </a:ext>
          </a:extLst>
        </p:spPr>
        <p:txBody>
          <a:bodyPr lIns="190500" tIns="190500" rIns="190500" bIns="190500">
            <a:normAutofit fontScale="100000" lnSpcReduction="0"/>
          </a:bodyPr>
          <a:lstStyle/>
          <a:p>
            <a:pPr lvl="0" defTabSz="284987">
              <a:spcBef>
                <a:spcPts val="600"/>
              </a:spcBef>
              <a:defRPr sz="1800"/>
            </a:pPr>
            <a:r>
              <a:rPr sz="1734">
                <a:latin typeface="Courier"/>
                <a:ea typeface="Courier"/>
                <a:cs typeface="Courier"/>
                <a:sym typeface="Courier"/>
              </a:rPr>
              <a:t>pool_members</a:t>
            </a:r>
            <a:endParaRPr sz="1734">
              <a:solidFill>
                <a:srgbClr val="C8352B"/>
              </a:solidFill>
              <a:latin typeface="Courier"/>
              <a:ea typeface="Courier"/>
              <a:cs typeface="Courier"/>
              <a:sym typeface="Courier"/>
            </a:endParaRPr>
          </a:p>
          <a:p>
            <a:pPr lvl="8" defTabSz="233172">
              <a:defRPr sz="1800"/>
            </a:pP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"web01"</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"web01"</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"10.1.1.1"</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"web02"</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"web02"</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"10.1.1.2"</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"web03"</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"web03"</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"10.1.1.3"</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"web04"</a:t>
            </a: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"hostname"</a:t>
            </a:r>
            <a:r>
              <a:rPr sz="1121">
                <a:latin typeface="Courier"/>
                <a:ea typeface="Courier"/>
                <a:cs typeface="Courier"/>
                <a:sym typeface="Courier"/>
              </a:rPr>
              <a:t> : </a:t>
            </a:r>
            <a:r>
              <a:rPr sz="1121">
                <a:solidFill>
                  <a:srgbClr val="C8352B"/>
                </a:solidFill>
                <a:latin typeface="Courier"/>
                <a:ea typeface="Courier"/>
                <a:cs typeface="Courier"/>
                <a:sym typeface="Courier"/>
              </a:rPr>
              <a:t>"web04"</a:t>
            </a:r>
            <a:r>
              <a:rPr sz="1121">
                <a:latin typeface="Courier"/>
                <a:ea typeface="Courier"/>
                <a:cs typeface="Courier"/>
                <a:sym typeface="Courier"/>
              </a:rPr>
              <a:t>,</a:t>
            </a:r>
            <a:endParaRPr sz="1121">
              <a:latin typeface="Courier"/>
              <a:ea typeface="Courier"/>
              <a:cs typeface="Courier"/>
              <a:sym typeface="Courier"/>
            </a:endParaRPr>
          </a:p>
          <a:p>
            <a:pPr lvl="8" defTabSz="233172">
              <a:defRPr sz="1800"/>
            </a:pPr>
            <a:r>
              <a:rPr sz="1121">
                <a:latin typeface="Courier"/>
                <a:ea typeface="Courier"/>
                <a:cs typeface="Courier"/>
                <a:sym typeface="Courier"/>
              </a:rPr>
              <a:t>    </a:t>
            </a:r>
            <a:r>
              <a:rPr b="1" sz="1121">
                <a:solidFill>
                  <a:srgbClr val="008F00"/>
                </a:solidFill>
                <a:latin typeface="Courier"/>
                <a:ea typeface="Courier"/>
                <a:cs typeface="Courier"/>
                <a:sym typeface="Courier"/>
              </a:rPr>
              <a:t>"ipaddress"</a:t>
            </a:r>
            <a:r>
              <a:rPr sz="1121">
                <a:latin typeface="Courier"/>
                <a:ea typeface="Courier"/>
                <a:cs typeface="Courier"/>
                <a:sym typeface="Courier"/>
              </a:rPr>
              <a:t> : </a:t>
            </a:r>
            <a:r>
              <a:rPr sz="1121">
                <a:solidFill>
                  <a:srgbClr val="C8352B"/>
                </a:solidFill>
                <a:latin typeface="Courier"/>
                <a:ea typeface="Courier"/>
                <a:cs typeface="Courier"/>
                <a:sym typeface="Courier"/>
              </a:rPr>
              <a:t>"10.1.1.4"</a:t>
            </a:r>
            <a:endParaRPr sz="1121">
              <a:solidFill>
                <a:srgbClr val="008F00"/>
              </a:solidFill>
              <a:latin typeface="Courier"/>
              <a:ea typeface="Courier"/>
              <a:cs typeface="Courier"/>
              <a:sym typeface="Courier"/>
            </a:endParaRPr>
          </a:p>
          <a:p>
            <a:pPr lvl="8" defTabSz="233172">
              <a:defRPr sz="1800"/>
            </a:pPr>
            <a:r>
              <a:rPr sz="1121">
                <a:latin typeface="Courier"/>
                <a:ea typeface="Courier"/>
                <a:cs typeface="Courier"/>
                <a:sym typeface="Courier"/>
              </a:rPr>
              <a:t>  }  </a:t>
            </a:r>
            <a:endParaRPr sz="1121">
              <a:latin typeface="Courier"/>
              <a:ea typeface="Courier"/>
              <a:cs typeface="Courier"/>
              <a:sym typeface="Courier"/>
            </a:endParaRPr>
          </a:p>
          <a:p>
            <a:pPr lvl="8" defTabSz="233172">
              <a:defRPr sz="1800"/>
            </a:pPr>
            <a:r>
              <a:rPr sz="1121">
                <a:latin typeface="Courier"/>
                <a:ea typeface="Courier"/>
                <a:cs typeface="Courier"/>
                <a:sym typeface="Courier"/>
              </a:rPr>
              <a:t>}</a:t>
            </a:r>
          </a:p>
        </p:txBody>
      </p:sp>
      <p:sp>
        <p:nvSpPr>
          <p:cNvPr id="2696" name="Shape 2696"/>
          <p:cNvSpPr/>
          <p:nvPr/>
        </p:nvSpPr>
        <p:spPr>
          <a:xfrm>
            <a:off x="11291275" y="4856941"/>
            <a:ext cx="1619308" cy="2838657"/>
          </a:xfrm>
          <a:prstGeom prst="line">
            <a:avLst/>
          </a:prstGeom>
          <a:ln w="38100">
            <a:solidFill/>
            <a:miter lim="400000"/>
          </a:ln>
        </p:spPr>
        <p:txBody>
          <a:bodyPr lIns="0" tIns="0" rIns="0" bIns="0"/>
          <a:lstStyle/>
          <a:p>
            <a:pPr lvl="0" defTabSz="457200">
              <a:defRPr sz="1200"/>
            </a:pPr>
          </a:p>
        </p:txBody>
      </p:sp>
    </p:spTree>
  </p:cSld>
  <p:clrMapOvr>
    <a:masterClrMapping/>
  </p:clrMapOvr>
  <p:transitio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8" name="Shape 2698"/>
          <p:cNvSpPr/>
          <p:nvPr/>
        </p:nvSpPr>
        <p:spPr>
          <a:xfrm>
            <a:off x="561394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699" name="Shape 2699"/>
          <p:cNvSpPr/>
          <p:nvPr/>
        </p:nvSpPr>
        <p:spPr>
          <a:xfrm>
            <a:off x="7150799" y="61341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0" name="Shape 2700"/>
          <p:cNvSpPr/>
          <p:nvPr/>
        </p:nvSpPr>
        <p:spPr>
          <a:xfrm>
            <a:off x="5702856" y="61087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1" name="Shape 2701"/>
          <p:cNvSpPr/>
          <p:nvPr/>
        </p:nvSpPr>
        <p:spPr>
          <a:xfrm>
            <a:off x="5702856" y="46609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2" name="Shape 2702"/>
          <p:cNvSpPr/>
          <p:nvPr/>
        </p:nvSpPr>
        <p:spPr>
          <a:xfrm>
            <a:off x="8636844" y="32512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3" name="Shape 2703"/>
          <p:cNvSpPr/>
          <p:nvPr/>
        </p:nvSpPr>
        <p:spPr>
          <a:xfrm>
            <a:off x="407709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04" name="Shape 2704"/>
          <p:cNvSpPr/>
          <p:nvPr/>
        </p:nvSpPr>
        <p:spPr>
          <a:xfrm>
            <a:off x="7112695" y="18923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05" name="Shape 2705"/>
          <p:cNvSpPr/>
          <p:nvPr/>
        </p:nvSpPr>
        <p:spPr>
          <a:xfrm>
            <a:off x="5655228" y="18542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06" name="Shape 2706"/>
          <p:cNvSpPr/>
          <p:nvPr/>
        </p:nvSpPr>
        <p:spPr>
          <a:xfrm>
            <a:off x="11645451" y="3655478"/>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.NET on IIS</a:t>
            </a:r>
          </a:p>
        </p:txBody>
      </p:sp>
      <p:sp>
        <p:nvSpPr>
          <p:cNvPr id="2707" name="Shape 2707"/>
          <p:cNvSpPr/>
          <p:nvPr/>
        </p:nvSpPr>
        <p:spPr>
          <a:xfrm>
            <a:off x="7153974" y="3244850"/>
            <a:ext cx="1170104"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8" name="Shape 2708"/>
          <p:cNvSpPr/>
          <p:nvPr/>
        </p:nvSpPr>
        <p:spPr>
          <a:xfrm>
            <a:off x="7084117" y="4670426"/>
            <a:ext cx="1170104" cy="1090615"/>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09" name="Shape 2709"/>
          <p:cNvSpPr/>
          <p:nvPr/>
        </p:nvSpPr>
        <p:spPr>
          <a:xfrm>
            <a:off x="8511419" y="5012790"/>
            <a:ext cx="5103777"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Fabric - Caching Layer</a:t>
            </a:r>
          </a:p>
        </p:txBody>
      </p:sp>
      <p:sp>
        <p:nvSpPr>
          <p:cNvPr id="2710" name="Shape 2710"/>
          <p:cNvSpPr/>
          <p:nvPr/>
        </p:nvSpPr>
        <p:spPr>
          <a:xfrm>
            <a:off x="10124478" y="3244850"/>
            <a:ext cx="1170103"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11" name="Shape 2711"/>
          <p:cNvSpPr/>
          <p:nvPr/>
        </p:nvSpPr>
        <p:spPr>
          <a:xfrm>
            <a:off x="8547934" y="6376453"/>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Slaves</a:t>
            </a:r>
          </a:p>
        </p:txBody>
      </p:sp>
      <p:sp>
        <p:nvSpPr>
          <p:cNvPr id="2712" name="Shape 2712"/>
          <p:cNvSpPr/>
          <p:nvPr/>
        </p:nvSpPr>
        <p:spPr>
          <a:xfrm>
            <a:off x="7138096" y="7518400"/>
            <a:ext cx="1168516"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13" name="Shape 2713"/>
          <p:cNvSpPr/>
          <p:nvPr/>
        </p:nvSpPr>
        <p:spPr>
          <a:xfrm>
            <a:off x="8560636" y="7809965"/>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Server Master</a:t>
            </a:r>
          </a:p>
        </p:txBody>
      </p:sp>
      <p:sp>
        <p:nvSpPr>
          <p:cNvPr id="2714" name="Shape 2714"/>
          <p:cNvSpPr/>
          <p:nvPr/>
        </p:nvSpPr>
        <p:spPr>
          <a:xfrm>
            <a:off x="8662244"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Nagios</a:t>
            </a:r>
          </a:p>
        </p:txBody>
      </p:sp>
      <p:sp>
        <p:nvSpPr>
          <p:cNvPr id="2715" name="Shape 2715"/>
          <p:cNvSpPr/>
          <p:nvPr/>
        </p:nvSpPr>
        <p:spPr>
          <a:xfrm>
            <a:off x="3581748"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Solarwinds</a:t>
            </a:r>
          </a:p>
        </p:txBody>
      </p:sp>
      <p:sp>
        <p:nvSpPr>
          <p:cNvPr id="2716" name="Shape 2716"/>
          <p:cNvSpPr/>
          <p:nvPr/>
        </p:nvSpPr>
        <p:spPr>
          <a:xfrm flipH="1">
            <a:off x="4712160" y="2666999"/>
            <a:ext cx="1536852" cy="1524002"/>
          </a:xfrm>
          <a:prstGeom prst="line">
            <a:avLst/>
          </a:prstGeom>
          <a:ln w="38100">
            <a:solidFill/>
            <a:miter/>
            <a:headEnd type="stealth"/>
            <a:tailEnd type="stealth"/>
          </a:ln>
        </p:spPr>
        <p:txBody>
          <a:bodyPr lIns="0" tIns="0" rIns="0" bIns="0"/>
          <a:lstStyle/>
          <a:p>
            <a:pPr lvl="0" defTabSz="457200">
              <a:defRPr sz="1200"/>
            </a:pPr>
          </a:p>
        </p:txBody>
      </p:sp>
      <p:sp>
        <p:nvSpPr>
          <p:cNvPr id="2717" name="Shape 2717"/>
          <p:cNvSpPr/>
          <p:nvPr/>
        </p:nvSpPr>
        <p:spPr>
          <a:xfrm>
            <a:off x="6274413" y="2641599"/>
            <a:ext cx="12703" cy="1498602"/>
          </a:xfrm>
          <a:prstGeom prst="line">
            <a:avLst/>
          </a:prstGeom>
          <a:ln w="38100">
            <a:solidFill/>
            <a:miter/>
            <a:headEnd type="stealth"/>
            <a:tailEnd type="stealth"/>
          </a:ln>
        </p:spPr>
        <p:txBody>
          <a:bodyPr lIns="0" tIns="0" rIns="0" bIns="0"/>
          <a:lstStyle/>
          <a:p>
            <a:pPr lvl="0" defTabSz="457200">
              <a:defRPr sz="1200"/>
            </a:pPr>
          </a:p>
        </p:txBody>
      </p:sp>
      <p:sp>
        <p:nvSpPr>
          <p:cNvPr id="2718" name="Shape 2718"/>
          <p:cNvSpPr/>
          <p:nvPr/>
        </p:nvSpPr>
        <p:spPr>
          <a:xfrm>
            <a:off x="6274413" y="2666999"/>
            <a:ext cx="1511450" cy="1409702"/>
          </a:xfrm>
          <a:prstGeom prst="line">
            <a:avLst/>
          </a:prstGeom>
          <a:ln w="38100">
            <a:solidFill/>
            <a:miter/>
            <a:headEnd type="stealth"/>
            <a:tailEnd type="stealth"/>
          </a:ln>
        </p:spPr>
        <p:txBody>
          <a:bodyPr lIns="0" tIns="0" rIns="0" bIns="0"/>
          <a:lstStyle/>
          <a:p>
            <a:pPr lvl="0" defTabSz="457200">
              <a:defRPr sz="1200"/>
            </a:pPr>
          </a:p>
        </p:txBody>
      </p:sp>
      <p:sp>
        <p:nvSpPr>
          <p:cNvPr id="2719" name="Shape 2719"/>
          <p:cNvSpPr/>
          <p:nvPr/>
        </p:nvSpPr>
        <p:spPr>
          <a:xfrm>
            <a:off x="6287114" y="2730499"/>
            <a:ext cx="2972090" cy="1371603"/>
          </a:xfrm>
          <a:prstGeom prst="line">
            <a:avLst/>
          </a:prstGeom>
          <a:ln w="38100">
            <a:solidFill/>
            <a:miter/>
            <a:headEnd type="stealth"/>
            <a:tailEnd type="stealth"/>
          </a:ln>
        </p:spPr>
        <p:txBody>
          <a:bodyPr lIns="0" tIns="0" rIns="0" bIns="0"/>
          <a:lstStyle/>
          <a:p>
            <a:pPr lvl="0" defTabSz="457200">
              <a:defRPr sz="1200"/>
            </a:pPr>
          </a:p>
        </p:txBody>
      </p:sp>
      <p:sp>
        <p:nvSpPr>
          <p:cNvPr id="2720" name="Shape 2720"/>
          <p:cNvSpPr/>
          <p:nvPr/>
        </p:nvSpPr>
        <p:spPr>
          <a:xfrm>
            <a:off x="6249008" y="2755899"/>
            <a:ext cx="4496242" cy="1358902"/>
          </a:xfrm>
          <a:prstGeom prst="line">
            <a:avLst/>
          </a:prstGeom>
          <a:ln w="38100">
            <a:solidFill/>
            <a:miter/>
            <a:headEnd type="stealth"/>
            <a:tailEnd type="stealth"/>
          </a:ln>
        </p:spPr>
        <p:txBody>
          <a:bodyPr lIns="0" tIns="0" rIns="0" bIns="0"/>
          <a:lstStyle/>
          <a:p>
            <a:pPr lvl="0" defTabSz="457200">
              <a:defRPr sz="1200"/>
            </a:pPr>
          </a:p>
        </p:txBody>
      </p:sp>
      <p:sp>
        <p:nvSpPr>
          <p:cNvPr id="2721" name="Shape 2721"/>
          <p:cNvSpPr/>
          <p:nvPr/>
        </p:nvSpPr>
        <p:spPr>
          <a:xfrm flipH="1">
            <a:off x="4762965" y="2743199"/>
            <a:ext cx="2959390" cy="1397002"/>
          </a:xfrm>
          <a:prstGeom prst="line">
            <a:avLst/>
          </a:prstGeom>
          <a:ln w="38100">
            <a:solidFill/>
            <a:miter/>
            <a:headEnd type="stealth"/>
            <a:tailEnd type="stealth"/>
          </a:ln>
        </p:spPr>
        <p:txBody>
          <a:bodyPr lIns="0" tIns="0" rIns="0" bIns="0"/>
          <a:lstStyle/>
          <a:p>
            <a:pPr lvl="0" defTabSz="457200">
              <a:defRPr sz="1200"/>
            </a:pPr>
          </a:p>
        </p:txBody>
      </p:sp>
      <p:sp>
        <p:nvSpPr>
          <p:cNvPr id="2722" name="Shape 2722"/>
          <p:cNvSpPr/>
          <p:nvPr/>
        </p:nvSpPr>
        <p:spPr>
          <a:xfrm flipH="1">
            <a:off x="6223608" y="2755899"/>
            <a:ext cx="1511450" cy="1346202"/>
          </a:xfrm>
          <a:prstGeom prst="line">
            <a:avLst/>
          </a:prstGeom>
          <a:ln w="38100">
            <a:solidFill/>
            <a:miter/>
            <a:headEnd type="stealth"/>
            <a:tailEnd type="stealth"/>
          </a:ln>
        </p:spPr>
        <p:txBody>
          <a:bodyPr lIns="0" tIns="0" rIns="0" bIns="0"/>
          <a:lstStyle/>
          <a:p>
            <a:pPr lvl="0" defTabSz="457200">
              <a:defRPr sz="1200"/>
            </a:pPr>
          </a:p>
        </p:txBody>
      </p:sp>
      <p:sp>
        <p:nvSpPr>
          <p:cNvPr id="2723" name="Shape 2723"/>
          <p:cNvSpPr/>
          <p:nvPr/>
        </p:nvSpPr>
        <p:spPr>
          <a:xfrm>
            <a:off x="7747757" y="2717799"/>
            <a:ext cx="2" cy="1346202"/>
          </a:xfrm>
          <a:prstGeom prst="line">
            <a:avLst/>
          </a:prstGeom>
          <a:ln w="38100">
            <a:solidFill/>
            <a:miter/>
            <a:headEnd type="stealth"/>
            <a:tailEnd type="stealth"/>
          </a:ln>
        </p:spPr>
        <p:txBody>
          <a:bodyPr lIns="0" tIns="0" rIns="0" bIns="0"/>
          <a:lstStyle/>
          <a:p>
            <a:pPr lvl="0" defTabSz="457200">
              <a:defRPr sz="1200"/>
            </a:pPr>
          </a:p>
        </p:txBody>
      </p:sp>
      <p:sp>
        <p:nvSpPr>
          <p:cNvPr id="2724" name="Shape 2724"/>
          <p:cNvSpPr/>
          <p:nvPr/>
        </p:nvSpPr>
        <p:spPr>
          <a:xfrm>
            <a:off x="7811262" y="2806699"/>
            <a:ext cx="1473345" cy="1308102"/>
          </a:xfrm>
          <a:prstGeom prst="line">
            <a:avLst/>
          </a:prstGeom>
          <a:ln w="38100">
            <a:solidFill/>
            <a:miter/>
            <a:headEnd type="stealth"/>
            <a:tailEnd type="stealth"/>
          </a:ln>
        </p:spPr>
        <p:txBody>
          <a:bodyPr lIns="0" tIns="0" rIns="0" bIns="0"/>
          <a:lstStyle/>
          <a:p>
            <a:pPr lvl="0" defTabSz="457200">
              <a:defRPr sz="1200"/>
            </a:pPr>
          </a:p>
        </p:txBody>
      </p:sp>
      <p:sp>
        <p:nvSpPr>
          <p:cNvPr id="2725" name="Shape 2725"/>
          <p:cNvSpPr/>
          <p:nvPr/>
        </p:nvSpPr>
        <p:spPr>
          <a:xfrm>
            <a:off x="7696951" y="2755900"/>
            <a:ext cx="3061001" cy="1395414"/>
          </a:xfrm>
          <a:prstGeom prst="line">
            <a:avLst/>
          </a:prstGeom>
          <a:ln w="38100">
            <a:solidFill/>
            <a:miter/>
            <a:headEnd type="stealth"/>
            <a:tailEnd type="stealth"/>
          </a:ln>
        </p:spPr>
        <p:txBody>
          <a:bodyPr lIns="0" tIns="0" rIns="0" bIns="0"/>
          <a:lstStyle/>
          <a:p>
            <a:pPr lvl="0" defTabSz="457200">
              <a:defRPr sz="1200"/>
            </a:pPr>
          </a:p>
        </p:txBody>
      </p:sp>
      <p:sp>
        <p:nvSpPr>
          <p:cNvPr id="2726" name="Shape 2726"/>
          <p:cNvSpPr/>
          <p:nvPr/>
        </p:nvSpPr>
        <p:spPr>
          <a:xfrm flipH="1" flipV="1">
            <a:off x="4813770" y="4025898"/>
            <a:ext cx="1511450" cy="1041403"/>
          </a:xfrm>
          <a:prstGeom prst="line">
            <a:avLst/>
          </a:prstGeom>
          <a:ln w="38100">
            <a:solidFill/>
            <a:miter/>
            <a:headEnd type="stealth"/>
            <a:tailEnd type="stealth"/>
          </a:ln>
        </p:spPr>
        <p:txBody>
          <a:bodyPr lIns="0" tIns="0" rIns="0" bIns="0"/>
          <a:lstStyle/>
          <a:p>
            <a:pPr lvl="0" defTabSz="457200">
              <a:defRPr sz="1200"/>
            </a:pPr>
          </a:p>
        </p:txBody>
      </p:sp>
      <p:sp>
        <p:nvSpPr>
          <p:cNvPr id="2727" name="Shape 2727"/>
          <p:cNvSpPr/>
          <p:nvPr/>
        </p:nvSpPr>
        <p:spPr>
          <a:xfrm flipV="1">
            <a:off x="6325218" y="4114798"/>
            <a:ext cx="2" cy="812802"/>
          </a:xfrm>
          <a:prstGeom prst="line">
            <a:avLst/>
          </a:prstGeom>
          <a:ln w="38100">
            <a:solidFill/>
            <a:miter/>
            <a:headEnd type="stealth"/>
            <a:tailEnd type="stealth"/>
          </a:ln>
        </p:spPr>
        <p:txBody>
          <a:bodyPr lIns="0" tIns="0" rIns="0" bIns="0"/>
          <a:lstStyle/>
          <a:p>
            <a:pPr lvl="0" defTabSz="457200">
              <a:defRPr sz="1200"/>
            </a:pPr>
          </a:p>
        </p:txBody>
      </p:sp>
      <p:sp>
        <p:nvSpPr>
          <p:cNvPr id="2728" name="Shape 2728"/>
          <p:cNvSpPr/>
          <p:nvPr/>
        </p:nvSpPr>
        <p:spPr>
          <a:xfrm flipV="1">
            <a:off x="6414127" y="4102098"/>
            <a:ext cx="1384437" cy="1003302"/>
          </a:xfrm>
          <a:prstGeom prst="line">
            <a:avLst/>
          </a:prstGeom>
          <a:ln w="38100">
            <a:solidFill/>
            <a:miter/>
            <a:headEnd type="stealth"/>
            <a:tailEnd type="stealth"/>
          </a:ln>
        </p:spPr>
        <p:txBody>
          <a:bodyPr lIns="0" tIns="0" rIns="0" bIns="0"/>
          <a:lstStyle/>
          <a:p>
            <a:pPr lvl="0" defTabSz="457200">
              <a:defRPr sz="1200"/>
            </a:pPr>
          </a:p>
        </p:txBody>
      </p:sp>
      <p:sp>
        <p:nvSpPr>
          <p:cNvPr id="2729" name="Shape 2729"/>
          <p:cNvSpPr/>
          <p:nvPr/>
        </p:nvSpPr>
        <p:spPr>
          <a:xfrm flipV="1">
            <a:off x="6350620" y="4178298"/>
            <a:ext cx="3022897" cy="889002"/>
          </a:xfrm>
          <a:prstGeom prst="line">
            <a:avLst/>
          </a:prstGeom>
          <a:ln w="38100">
            <a:solidFill/>
            <a:miter/>
            <a:headEnd type="stealth"/>
            <a:tailEnd type="stealth"/>
          </a:ln>
        </p:spPr>
        <p:txBody>
          <a:bodyPr lIns="0" tIns="0" rIns="0" bIns="0"/>
          <a:lstStyle/>
          <a:p>
            <a:pPr lvl="0" defTabSz="457200">
              <a:defRPr sz="1200"/>
            </a:pPr>
          </a:p>
        </p:txBody>
      </p:sp>
      <p:sp>
        <p:nvSpPr>
          <p:cNvPr id="2730" name="Shape 2730"/>
          <p:cNvSpPr/>
          <p:nvPr/>
        </p:nvSpPr>
        <p:spPr>
          <a:xfrm flipV="1">
            <a:off x="6337919" y="4191002"/>
            <a:ext cx="4521642" cy="836614"/>
          </a:xfrm>
          <a:prstGeom prst="line">
            <a:avLst/>
          </a:prstGeom>
          <a:ln w="38100">
            <a:solidFill/>
            <a:miter/>
            <a:headEnd type="stealth"/>
            <a:tailEnd type="stealth"/>
          </a:ln>
        </p:spPr>
        <p:txBody>
          <a:bodyPr lIns="0" tIns="0" rIns="0" bIns="0"/>
          <a:lstStyle/>
          <a:p>
            <a:pPr lvl="0" defTabSz="457200">
              <a:defRPr sz="1200"/>
            </a:pPr>
          </a:p>
        </p:txBody>
      </p:sp>
      <p:sp>
        <p:nvSpPr>
          <p:cNvPr id="2731" name="Shape 2731"/>
          <p:cNvSpPr/>
          <p:nvPr/>
        </p:nvSpPr>
        <p:spPr>
          <a:xfrm>
            <a:off x="6464929" y="6743699"/>
            <a:ext cx="1193919" cy="1270002"/>
          </a:xfrm>
          <a:prstGeom prst="line">
            <a:avLst/>
          </a:prstGeom>
          <a:ln w="38100">
            <a:solidFill/>
            <a:miter/>
            <a:headEnd type="stealth"/>
            <a:tailEnd type="stealth"/>
          </a:ln>
        </p:spPr>
        <p:txBody>
          <a:bodyPr lIns="0" tIns="0" rIns="0" bIns="0"/>
          <a:lstStyle/>
          <a:p>
            <a:pPr lvl="0" defTabSz="457200">
              <a:defRPr sz="1200"/>
            </a:pPr>
          </a:p>
        </p:txBody>
      </p:sp>
      <p:sp>
        <p:nvSpPr>
          <p:cNvPr id="2732" name="Shape 2732"/>
          <p:cNvSpPr/>
          <p:nvPr/>
        </p:nvSpPr>
        <p:spPr>
          <a:xfrm flipV="1">
            <a:off x="6706254" y="6527799"/>
            <a:ext cx="749376" cy="25402"/>
          </a:xfrm>
          <a:prstGeom prst="line">
            <a:avLst/>
          </a:prstGeom>
          <a:ln w="38100">
            <a:solidFill/>
            <a:miter/>
            <a:headEnd type="stealth"/>
            <a:tailEnd type="stealth"/>
          </a:ln>
        </p:spPr>
        <p:txBody>
          <a:bodyPr lIns="0" tIns="0" rIns="0" bIns="0"/>
          <a:lstStyle/>
          <a:p>
            <a:pPr lvl="0" defTabSz="457200">
              <a:defRPr sz="1200"/>
            </a:pPr>
          </a:p>
        </p:txBody>
      </p:sp>
      <p:sp>
        <p:nvSpPr>
          <p:cNvPr id="2733" name="Shape 2733"/>
          <p:cNvSpPr/>
          <p:nvPr/>
        </p:nvSpPr>
        <p:spPr>
          <a:xfrm>
            <a:off x="6363322" y="5473700"/>
            <a:ext cx="25404" cy="939801"/>
          </a:xfrm>
          <a:prstGeom prst="line">
            <a:avLst/>
          </a:prstGeom>
          <a:ln w="38100">
            <a:solidFill/>
            <a:miter/>
            <a:headEnd type="stealth"/>
            <a:tailEnd type="stealth"/>
          </a:ln>
        </p:spPr>
        <p:txBody>
          <a:bodyPr lIns="0" tIns="0" rIns="0" bIns="0"/>
          <a:lstStyle/>
          <a:p>
            <a:pPr lvl="0" defTabSz="457200">
              <a:defRPr sz="1200"/>
            </a:pPr>
          </a:p>
        </p:txBody>
      </p:sp>
      <p:sp>
        <p:nvSpPr>
          <p:cNvPr id="2734" name="Shape 2734"/>
          <p:cNvSpPr/>
          <p:nvPr/>
        </p:nvSpPr>
        <p:spPr>
          <a:xfrm flipH="1">
            <a:off x="6515734" y="5448300"/>
            <a:ext cx="1143114" cy="1003302"/>
          </a:xfrm>
          <a:prstGeom prst="line">
            <a:avLst/>
          </a:prstGeom>
          <a:ln w="38100">
            <a:solidFill/>
            <a:miter/>
            <a:headEnd type="stealth"/>
            <a:tailEnd type="stealth"/>
          </a:ln>
        </p:spPr>
        <p:txBody>
          <a:bodyPr lIns="0" tIns="0" rIns="0" bIns="0"/>
          <a:lstStyle/>
          <a:p>
            <a:pPr lvl="0" defTabSz="457200">
              <a:defRPr sz="1200"/>
            </a:pPr>
          </a:p>
        </p:txBody>
      </p:sp>
      <p:sp>
        <p:nvSpPr>
          <p:cNvPr id="2735" name="Shape 2735"/>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72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DDDDDD"/>
                  </a:outerShdw>
                </a:effectLst>
              </a:rPr>
              <a:t>So when this...</a:t>
            </a:r>
          </a:p>
        </p:txBody>
      </p:sp>
    </p:spTree>
  </p:cSld>
  <p:clrMapOvr>
    <a:masterClrMapping/>
  </p:clrMapOvr>
  <p:transitio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7" name="Shape 2737"/>
          <p:cNvSpPr/>
          <p:nvPr/>
        </p:nvSpPr>
        <p:spPr>
          <a:xfrm>
            <a:off x="3581748"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Solarwinds</a:t>
            </a:r>
          </a:p>
        </p:txBody>
      </p:sp>
      <p:sp>
        <p:nvSpPr>
          <p:cNvPr id="2738" name="Shape 2738"/>
          <p:cNvSpPr/>
          <p:nvPr/>
        </p:nvSpPr>
        <p:spPr>
          <a:xfrm>
            <a:off x="2794273" y="3251201"/>
            <a:ext cx="1168516" cy="1089027"/>
          </a:xfrm>
          <a:prstGeom prst="roundRect">
            <a:avLst>
              <a:gd name="adj" fmla="val 17486"/>
            </a:avLst>
          </a:prstGeom>
          <a:solidFill>
            <a:srgbClr val="FF0000"/>
          </a:solidFill>
          <a:ln w="25400">
            <a:solidFill/>
            <a:miter/>
          </a:ln>
        </p:spPr>
        <p:txBody>
          <a:bodyPr lIns="0" tIns="0" rIns="0" bIns="0"/>
          <a:lstStyle/>
          <a:p>
            <a:pPr lvl="0">
              <a:defRPr>
                <a:latin typeface="Arial"/>
                <a:ea typeface="Arial"/>
                <a:cs typeface="Arial"/>
                <a:sym typeface="Arial"/>
              </a:defRPr>
            </a:pPr>
          </a:p>
        </p:txBody>
      </p:sp>
      <p:sp>
        <p:nvSpPr>
          <p:cNvPr id="2739" name="Shape 2739"/>
          <p:cNvSpPr/>
          <p:nvPr/>
        </p:nvSpPr>
        <p:spPr>
          <a:xfrm>
            <a:off x="800176" y="283913"/>
            <a:ext cx="14657235" cy="101148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lvl1pPr>
              <a:defRPr sz="72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defRPr>
            </a:lvl1pPr>
          </a:lstStyle>
          <a:p>
            <a:pPr lvl="0">
              <a:defRPr sz="1800">
                <a:solidFill>
                  <a:srgbClr val="000000"/>
                </a:solidFill>
                <a:effectLst/>
              </a:defRPr>
            </a:pPr>
            <a:r>
              <a:rPr sz="7200">
                <a:solidFill>
                  <a:srgbClr val="FFFFFF"/>
                </a:solidFill>
                <a:effectLst>
                  <a:outerShdw sx="100000" sy="100000" kx="0" ky="0" algn="b" rotWithShape="0" blurRad="38100" dist="38100" dir="2700000">
                    <a:srgbClr val="DDDDDD"/>
                  </a:outerShdw>
                </a:effectLst>
              </a:rPr>
              <a:t>...becomes this</a:t>
            </a:r>
          </a:p>
        </p:txBody>
      </p:sp>
      <p:sp>
        <p:nvSpPr>
          <p:cNvPr id="2740" name="Shape 2740"/>
          <p:cNvSpPr/>
          <p:nvPr/>
        </p:nvSpPr>
        <p:spPr>
          <a:xfrm>
            <a:off x="561394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41" name="Shape 2741"/>
          <p:cNvSpPr/>
          <p:nvPr/>
        </p:nvSpPr>
        <p:spPr>
          <a:xfrm>
            <a:off x="7150799" y="61341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42" name="Shape 2742"/>
          <p:cNvSpPr/>
          <p:nvPr/>
        </p:nvSpPr>
        <p:spPr>
          <a:xfrm>
            <a:off x="5702856" y="61087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43" name="Shape 2743"/>
          <p:cNvSpPr/>
          <p:nvPr/>
        </p:nvSpPr>
        <p:spPr>
          <a:xfrm>
            <a:off x="5702856" y="46609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44" name="Shape 2744"/>
          <p:cNvSpPr/>
          <p:nvPr/>
        </p:nvSpPr>
        <p:spPr>
          <a:xfrm>
            <a:off x="8636844" y="32512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45" name="Shape 2745"/>
          <p:cNvSpPr/>
          <p:nvPr/>
        </p:nvSpPr>
        <p:spPr>
          <a:xfrm>
            <a:off x="407709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46" name="Shape 2746"/>
          <p:cNvSpPr/>
          <p:nvPr/>
        </p:nvSpPr>
        <p:spPr>
          <a:xfrm>
            <a:off x="7112695" y="18923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47" name="Shape 2747"/>
          <p:cNvSpPr/>
          <p:nvPr/>
        </p:nvSpPr>
        <p:spPr>
          <a:xfrm>
            <a:off x="5655228" y="18542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48" name="Shape 2748"/>
          <p:cNvSpPr/>
          <p:nvPr/>
        </p:nvSpPr>
        <p:spPr>
          <a:xfrm>
            <a:off x="11645451" y="3655478"/>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.NET on IIS</a:t>
            </a:r>
          </a:p>
        </p:txBody>
      </p:sp>
      <p:sp>
        <p:nvSpPr>
          <p:cNvPr id="2749" name="Shape 2749"/>
          <p:cNvSpPr/>
          <p:nvPr/>
        </p:nvSpPr>
        <p:spPr>
          <a:xfrm>
            <a:off x="7153974" y="3244850"/>
            <a:ext cx="1170104"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50" name="Shape 2750"/>
          <p:cNvSpPr/>
          <p:nvPr/>
        </p:nvSpPr>
        <p:spPr>
          <a:xfrm>
            <a:off x="7084117" y="4670426"/>
            <a:ext cx="1170104" cy="1090615"/>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51" name="Shape 2751"/>
          <p:cNvSpPr/>
          <p:nvPr/>
        </p:nvSpPr>
        <p:spPr>
          <a:xfrm>
            <a:off x="8511419" y="5012790"/>
            <a:ext cx="5103777"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Fabric - Caching Layer</a:t>
            </a:r>
          </a:p>
        </p:txBody>
      </p:sp>
      <p:sp>
        <p:nvSpPr>
          <p:cNvPr id="2752" name="Shape 2752"/>
          <p:cNvSpPr/>
          <p:nvPr/>
        </p:nvSpPr>
        <p:spPr>
          <a:xfrm>
            <a:off x="10124478" y="3244850"/>
            <a:ext cx="1170103"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53" name="Shape 2753"/>
          <p:cNvSpPr/>
          <p:nvPr/>
        </p:nvSpPr>
        <p:spPr>
          <a:xfrm>
            <a:off x="8547934" y="6376453"/>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Slaves</a:t>
            </a:r>
          </a:p>
        </p:txBody>
      </p:sp>
      <p:sp>
        <p:nvSpPr>
          <p:cNvPr id="2754" name="Shape 2754"/>
          <p:cNvSpPr/>
          <p:nvPr/>
        </p:nvSpPr>
        <p:spPr>
          <a:xfrm>
            <a:off x="7138096" y="7518400"/>
            <a:ext cx="1168516"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55" name="Shape 2755"/>
          <p:cNvSpPr/>
          <p:nvPr/>
        </p:nvSpPr>
        <p:spPr>
          <a:xfrm>
            <a:off x="8560636" y="7809965"/>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Server Master</a:t>
            </a:r>
          </a:p>
        </p:txBody>
      </p:sp>
      <p:sp>
        <p:nvSpPr>
          <p:cNvPr id="2756" name="Shape 2756"/>
          <p:cNvSpPr/>
          <p:nvPr/>
        </p:nvSpPr>
        <p:spPr>
          <a:xfrm>
            <a:off x="8662244"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Nagios</a:t>
            </a:r>
          </a:p>
        </p:txBody>
      </p:sp>
      <p:sp>
        <p:nvSpPr>
          <p:cNvPr id="2757" name="Shape 2757"/>
          <p:cNvSpPr/>
          <p:nvPr/>
        </p:nvSpPr>
        <p:spPr>
          <a:xfrm>
            <a:off x="3581748"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Solarwinds</a:t>
            </a:r>
          </a:p>
        </p:txBody>
      </p:sp>
      <p:sp>
        <p:nvSpPr>
          <p:cNvPr id="2758" name="Shape 2758"/>
          <p:cNvSpPr/>
          <p:nvPr/>
        </p:nvSpPr>
        <p:spPr>
          <a:xfrm flipH="1">
            <a:off x="4712160" y="2666999"/>
            <a:ext cx="1536852" cy="1524002"/>
          </a:xfrm>
          <a:prstGeom prst="line">
            <a:avLst/>
          </a:prstGeom>
          <a:ln w="38100">
            <a:solidFill/>
            <a:miter/>
            <a:headEnd type="stealth"/>
            <a:tailEnd type="stealth"/>
          </a:ln>
        </p:spPr>
        <p:txBody>
          <a:bodyPr lIns="0" tIns="0" rIns="0" bIns="0"/>
          <a:lstStyle/>
          <a:p>
            <a:pPr lvl="0" defTabSz="457200">
              <a:defRPr sz="1200"/>
            </a:pPr>
          </a:p>
        </p:txBody>
      </p:sp>
      <p:sp>
        <p:nvSpPr>
          <p:cNvPr id="2759" name="Shape 2759"/>
          <p:cNvSpPr/>
          <p:nvPr/>
        </p:nvSpPr>
        <p:spPr>
          <a:xfrm>
            <a:off x="6274413" y="2641599"/>
            <a:ext cx="12703" cy="1498602"/>
          </a:xfrm>
          <a:prstGeom prst="line">
            <a:avLst/>
          </a:prstGeom>
          <a:ln w="38100">
            <a:solidFill/>
            <a:miter/>
            <a:headEnd type="stealth"/>
            <a:tailEnd type="stealth"/>
          </a:ln>
        </p:spPr>
        <p:txBody>
          <a:bodyPr lIns="0" tIns="0" rIns="0" bIns="0"/>
          <a:lstStyle/>
          <a:p>
            <a:pPr lvl="0" defTabSz="457200">
              <a:defRPr sz="1200"/>
            </a:pPr>
          </a:p>
        </p:txBody>
      </p:sp>
      <p:sp>
        <p:nvSpPr>
          <p:cNvPr id="2760" name="Shape 2760"/>
          <p:cNvSpPr/>
          <p:nvPr/>
        </p:nvSpPr>
        <p:spPr>
          <a:xfrm>
            <a:off x="6274413" y="2666999"/>
            <a:ext cx="1511450" cy="1409702"/>
          </a:xfrm>
          <a:prstGeom prst="line">
            <a:avLst/>
          </a:prstGeom>
          <a:ln w="38100">
            <a:solidFill/>
            <a:miter/>
            <a:headEnd type="stealth"/>
            <a:tailEnd type="stealth"/>
          </a:ln>
        </p:spPr>
        <p:txBody>
          <a:bodyPr lIns="0" tIns="0" rIns="0" bIns="0"/>
          <a:lstStyle/>
          <a:p>
            <a:pPr lvl="0" defTabSz="457200">
              <a:defRPr sz="1200"/>
            </a:pPr>
          </a:p>
        </p:txBody>
      </p:sp>
      <p:sp>
        <p:nvSpPr>
          <p:cNvPr id="2761" name="Shape 2761"/>
          <p:cNvSpPr/>
          <p:nvPr/>
        </p:nvSpPr>
        <p:spPr>
          <a:xfrm>
            <a:off x="6287114" y="2730499"/>
            <a:ext cx="2972090" cy="1371603"/>
          </a:xfrm>
          <a:prstGeom prst="line">
            <a:avLst/>
          </a:prstGeom>
          <a:ln w="38100">
            <a:solidFill/>
            <a:miter/>
            <a:headEnd type="stealth"/>
            <a:tailEnd type="stealth"/>
          </a:ln>
        </p:spPr>
        <p:txBody>
          <a:bodyPr lIns="0" tIns="0" rIns="0" bIns="0"/>
          <a:lstStyle/>
          <a:p>
            <a:pPr lvl="0" defTabSz="457200">
              <a:defRPr sz="1200"/>
            </a:pPr>
          </a:p>
        </p:txBody>
      </p:sp>
      <p:sp>
        <p:nvSpPr>
          <p:cNvPr id="2762" name="Shape 2762"/>
          <p:cNvSpPr/>
          <p:nvPr/>
        </p:nvSpPr>
        <p:spPr>
          <a:xfrm>
            <a:off x="6249008" y="2755899"/>
            <a:ext cx="4496242" cy="1358902"/>
          </a:xfrm>
          <a:prstGeom prst="line">
            <a:avLst/>
          </a:prstGeom>
          <a:ln w="38100">
            <a:solidFill/>
            <a:miter/>
            <a:headEnd type="stealth"/>
            <a:tailEnd type="stealth"/>
          </a:ln>
        </p:spPr>
        <p:txBody>
          <a:bodyPr lIns="0" tIns="0" rIns="0" bIns="0"/>
          <a:lstStyle/>
          <a:p>
            <a:pPr lvl="0" defTabSz="457200">
              <a:defRPr sz="1200"/>
            </a:pPr>
          </a:p>
        </p:txBody>
      </p:sp>
      <p:sp>
        <p:nvSpPr>
          <p:cNvPr id="2763" name="Shape 2763"/>
          <p:cNvSpPr/>
          <p:nvPr/>
        </p:nvSpPr>
        <p:spPr>
          <a:xfrm flipH="1">
            <a:off x="4762965" y="2743199"/>
            <a:ext cx="2959390" cy="1397002"/>
          </a:xfrm>
          <a:prstGeom prst="line">
            <a:avLst/>
          </a:prstGeom>
          <a:ln w="38100">
            <a:solidFill/>
            <a:miter/>
            <a:headEnd type="stealth"/>
            <a:tailEnd type="stealth"/>
          </a:ln>
        </p:spPr>
        <p:txBody>
          <a:bodyPr lIns="0" tIns="0" rIns="0" bIns="0"/>
          <a:lstStyle/>
          <a:p>
            <a:pPr lvl="0" defTabSz="457200">
              <a:defRPr sz="1200"/>
            </a:pPr>
          </a:p>
        </p:txBody>
      </p:sp>
      <p:sp>
        <p:nvSpPr>
          <p:cNvPr id="2764" name="Shape 2764"/>
          <p:cNvSpPr/>
          <p:nvPr/>
        </p:nvSpPr>
        <p:spPr>
          <a:xfrm flipH="1">
            <a:off x="6223608" y="2755899"/>
            <a:ext cx="1511450" cy="1346202"/>
          </a:xfrm>
          <a:prstGeom prst="line">
            <a:avLst/>
          </a:prstGeom>
          <a:ln w="38100">
            <a:solidFill/>
            <a:miter/>
            <a:headEnd type="stealth"/>
            <a:tailEnd type="stealth"/>
          </a:ln>
        </p:spPr>
        <p:txBody>
          <a:bodyPr lIns="0" tIns="0" rIns="0" bIns="0"/>
          <a:lstStyle/>
          <a:p>
            <a:pPr lvl="0" defTabSz="457200">
              <a:defRPr sz="1200"/>
            </a:pPr>
          </a:p>
        </p:txBody>
      </p:sp>
      <p:sp>
        <p:nvSpPr>
          <p:cNvPr id="2765" name="Shape 2765"/>
          <p:cNvSpPr/>
          <p:nvPr/>
        </p:nvSpPr>
        <p:spPr>
          <a:xfrm>
            <a:off x="7747757" y="2717799"/>
            <a:ext cx="2" cy="1346202"/>
          </a:xfrm>
          <a:prstGeom prst="line">
            <a:avLst/>
          </a:prstGeom>
          <a:ln w="38100">
            <a:solidFill/>
            <a:miter/>
            <a:headEnd type="stealth"/>
            <a:tailEnd type="stealth"/>
          </a:ln>
        </p:spPr>
        <p:txBody>
          <a:bodyPr lIns="0" tIns="0" rIns="0" bIns="0"/>
          <a:lstStyle/>
          <a:p>
            <a:pPr lvl="0" defTabSz="457200">
              <a:defRPr sz="1200"/>
            </a:pPr>
          </a:p>
        </p:txBody>
      </p:sp>
      <p:sp>
        <p:nvSpPr>
          <p:cNvPr id="2766" name="Shape 2766"/>
          <p:cNvSpPr/>
          <p:nvPr/>
        </p:nvSpPr>
        <p:spPr>
          <a:xfrm>
            <a:off x="7811262" y="2806699"/>
            <a:ext cx="1473345" cy="1308102"/>
          </a:xfrm>
          <a:prstGeom prst="line">
            <a:avLst/>
          </a:prstGeom>
          <a:ln w="38100">
            <a:solidFill/>
            <a:miter/>
            <a:headEnd type="stealth"/>
            <a:tailEnd type="stealth"/>
          </a:ln>
        </p:spPr>
        <p:txBody>
          <a:bodyPr lIns="0" tIns="0" rIns="0" bIns="0"/>
          <a:lstStyle/>
          <a:p>
            <a:pPr lvl="0" defTabSz="457200">
              <a:defRPr sz="1200"/>
            </a:pPr>
          </a:p>
        </p:txBody>
      </p:sp>
      <p:sp>
        <p:nvSpPr>
          <p:cNvPr id="2767" name="Shape 2767"/>
          <p:cNvSpPr/>
          <p:nvPr/>
        </p:nvSpPr>
        <p:spPr>
          <a:xfrm>
            <a:off x="7696951" y="2755900"/>
            <a:ext cx="3061001" cy="1395414"/>
          </a:xfrm>
          <a:prstGeom prst="line">
            <a:avLst/>
          </a:prstGeom>
          <a:ln w="38100">
            <a:solidFill/>
            <a:miter/>
            <a:headEnd type="stealth"/>
            <a:tailEnd type="stealth"/>
          </a:ln>
        </p:spPr>
        <p:txBody>
          <a:bodyPr lIns="0" tIns="0" rIns="0" bIns="0"/>
          <a:lstStyle/>
          <a:p>
            <a:pPr lvl="0" defTabSz="457200">
              <a:defRPr sz="1200"/>
            </a:pPr>
          </a:p>
        </p:txBody>
      </p:sp>
      <p:sp>
        <p:nvSpPr>
          <p:cNvPr id="2768" name="Shape 2768"/>
          <p:cNvSpPr/>
          <p:nvPr/>
        </p:nvSpPr>
        <p:spPr>
          <a:xfrm flipH="1" flipV="1">
            <a:off x="4813770" y="4025898"/>
            <a:ext cx="1511450" cy="1041403"/>
          </a:xfrm>
          <a:prstGeom prst="line">
            <a:avLst/>
          </a:prstGeom>
          <a:ln w="38100">
            <a:solidFill/>
            <a:miter/>
            <a:headEnd type="stealth"/>
            <a:tailEnd type="stealth"/>
          </a:ln>
        </p:spPr>
        <p:txBody>
          <a:bodyPr lIns="0" tIns="0" rIns="0" bIns="0"/>
          <a:lstStyle/>
          <a:p>
            <a:pPr lvl="0" defTabSz="457200">
              <a:defRPr sz="1200"/>
            </a:pPr>
          </a:p>
        </p:txBody>
      </p:sp>
      <p:sp>
        <p:nvSpPr>
          <p:cNvPr id="2769" name="Shape 2769"/>
          <p:cNvSpPr/>
          <p:nvPr/>
        </p:nvSpPr>
        <p:spPr>
          <a:xfrm flipV="1">
            <a:off x="6325218" y="4114798"/>
            <a:ext cx="2" cy="812802"/>
          </a:xfrm>
          <a:prstGeom prst="line">
            <a:avLst/>
          </a:prstGeom>
          <a:ln w="38100">
            <a:solidFill/>
            <a:miter/>
            <a:headEnd type="stealth"/>
            <a:tailEnd type="stealth"/>
          </a:ln>
        </p:spPr>
        <p:txBody>
          <a:bodyPr lIns="0" tIns="0" rIns="0" bIns="0"/>
          <a:lstStyle/>
          <a:p>
            <a:pPr lvl="0" defTabSz="457200">
              <a:defRPr sz="1200"/>
            </a:pPr>
          </a:p>
        </p:txBody>
      </p:sp>
      <p:sp>
        <p:nvSpPr>
          <p:cNvPr id="2770" name="Shape 2770"/>
          <p:cNvSpPr/>
          <p:nvPr/>
        </p:nvSpPr>
        <p:spPr>
          <a:xfrm flipV="1">
            <a:off x="6414127" y="4102098"/>
            <a:ext cx="1384437" cy="1003302"/>
          </a:xfrm>
          <a:prstGeom prst="line">
            <a:avLst/>
          </a:prstGeom>
          <a:ln w="38100">
            <a:solidFill/>
            <a:miter/>
            <a:headEnd type="stealth"/>
            <a:tailEnd type="stealth"/>
          </a:ln>
        </p:spPr>
        <p:txBody>
          <a:bodyPr lIns="0" tIns="0" rIns="0" bIns="0"/>
          <a:lstStyle/>
          <a:p>
            <a:pPr lvl="0" defTabSz="457200">
              <a:defRPr sz="1200"/>
            </a:pPr>
          </a:p>
        </p:txBody>
      </p:sp>
      <p:sp>
        <p:nvSpPr>
          <p:cNvPr id="2771" name="Shape 2771"/>
          <p:cNvSpPr/>
          <p:nvPr/>
        </p:nvSpPr>
        <p:spPr>
          <a:xfrm flipV="1">
            <a:off x="6350620" y="4178298"/>
            <a:ext cx="3022897" cy="889002"/>
          </a:xfrm>
          <a:prstGeom prst="line">
            <a:avLst/>
          </a:prstGeom>
          <a:ln w="38100">
            <a:solidFill/>
            <a:miter/>
            <a:headEnd type="stealth"/>
            <a:tailEnd type="stealth"/>
          </a:ln>
        </p:spPr>
        <p:txBody>
          <a:bodyPr lIns="0" tIns="0" rIns="0" bIns="0"/>
          <a:lstStyle/>
          <a:p>
            <a:pPr lvl="0" defTabSz="457200">
              <a:defRPr sz="1200"/>
            </a:pPr>
          </a:p>
        </p:txBody>
      </p:sp>
      <p:sp>
        <p:nvSpPr>
          <p:cNvPr id="2772" name="Shape 2772"/>
          <p:cNvSpPr/>
          <p:nvPr/>
        </p:nvSpPr>
        <p:spPr>
          <a:xfrm flipV="1">
            <a:off x="6337919" y="4191002"/>
            <a:ext cx="4521642" cy="836614"/>
          </a:xfrm>
          <a:prstGeom prst="line">
            <a:avLst/>
          </a:prstGeom>
          <a:ln w="38100">
            <a:solidFill/>
            <a:miter/>
            <a:headEnd type="stealth"/>
            <a:tailEnd type="stealth"/>
          </a:ln>
        </p:spPr>
        <p:txBody>
          <a:bodyPr lIns="0" tIns="0" rIns="0" bIns="0"/>
          <a:lstStyle/>
          <a:p>
            <a:pPr lvl="0" defTabSz="457200">
              <a:defRPr sz="1200"/>
            </a:pPr>
          </a:p>
        </p:txBody>
      </p:sp>
      <p:sp>
        <p:nvSpPr>
          <p:cNvPr id="2773" name="Shape 2773"/>
          <p:cNvSpPr/>
          <p:nvPr/>
        </p:nvSpPr>
        <p:spPr>
          <a:xfrm>
            <a:off x="6464929" y="6743699"/>
            <a:ext cx="1193919" cy="1270002"/>
          </a:xfrm>
          <a:prstGeom prst="line">
            <a:avLst/>
          </a:prstGeom>
          <a:ln w="38100">
            <a:solidFill/>
            <a:miter/>
            <a:headEnd type="stealth"/>
            <a:tailEnd type="stealth"/>
          </a:ln>
        </p:spPr>
        <p:txBody>
          <a:bodyPr lIns="0" tIns="0" rIns="0" bIns="0"/>
          <a:lstStyle/>
          <a:p>
            <a:pPr lvl="0" defTabSz="457200">
              <a:defRPr sz="1200"/>
            </a:pPr>
          </a:p>
        </p:txBody>
      </p:sp>
      <p:sp>
        <p:nvSpPr>
          <p:cNvPr id="2774" name="Shape 2774"/>
          <p:cNvSpPr/>
          <p:nvPr/>
        </p:nvSpPr>
        <p:spPr>
          <a:xfrm flipV="1">
            <a:off x="6706254" y="6527799"/>
            <a:ext cx="749376" cy="25402"/>
          </a:xfrm>
          <a:prstGeom prst="line">
            <a:avLst/>
          </a:prstGeom>
          <a:ln w="38100">
            <a:solidFill/>
            <a:miter/>
            <a:headEnd type="stealth"/>
            <a:tailEnd type="stealth"/>
          </a:ln>
        </p:spPr>
        <p:txBody>
          <a:bodyPr lIns="0" tIns="0" rIns="0" bIns="0"/>
          <a:lstStyle/>
          <a:p>
            <a:pPr lvl="0" defTabSz="457200">
              <a:defRPr sz="1200"/>
            </a:pPr>
          </a:p>
        </p:txBody>
      </p:sp>
      <p:sp>
        <p:nvSpPr>
          <p:cNvPr id="2775" name="Shape 2775"/>
          <p:cNvSpPr/>
          <p:nvPr/>
        </p:nvSpPr>
        <p:spPr>
          <a:xfrm>
            <a:off x="6363322" y="5473700"/>
            <a:ext cx="25404" cy="939801"/>
          </a:xfrm>
          <a:prstGeom prst="line">
            <a:avLst/>
          </a:prstGeom>
          <a:ln w="38100">
            <a:solidFill/>
            <a:miter/>
            <a:headEnd type="stealth"/>
            <a:tailEnd type="stealth"/>
          </a:ln>
        </p:spPr>
        <p:txBody>
          <a:bodyPr lIns="0" tIns="0" rIns="0" bIns="0"/>
          <a:lstStyle/>
          <a:p>
            <a:pPr lvl="0" defTabSz="457200">
              <a:defRPr sz="1200"/>
            </a:pPr>
          </a:p>
        </p:txBody>
      </p:sp>
      <p:sp>
        <p:nvSpPr>
          <p:cNvPr id="2776" name="Shape 2776"/>
          <p:cNvSpPr/>
          <p:nvPr/>
        </p:nvSpPr>
        <p:spPr>
          <a:xfrm flipH="1">
            <a:off x="6515734" y="5448300"/>
            <a:ext cx="1143114" cy="1003302"/>
          </a:xfrm>
          <a:prstGeom prst="line">
            <a:avLst/>
          </a:prstGeom>
          <a:ln w="38100">
            <a:solidFill/>
            <a:miter/>
            <a:headEnd type="stealth"/>
            <a:tailEnd type="stealth"/>
          </a:ln>
        </p:spPr>
        <p:txBody>
          <a:bodyPr lIns="0" tIns="0" rIns="0" bIns="0"/>
          <a:lstStyle/>
          <a:p>
            <a:pPr lvl="0" defTabSz="457200">
              <a:defRPr sz="1200"/>
            </a:pPr>
          </a:p>
        </p:txBody>
      </p:sp>
    </p:spTree>
  </p:cSld>
  <p:clrMapOvr>
    <a:masterClrMapping/>
  </p:clrMapOvr>
  <p:transitio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8" name="Shape 2778"/>
          <p:cNvSpPr/>
          <p:nvPr/>
        </p:nvSpPr>
        <p:spPr>
          <a:xfrm>
            <a:off x="2642392" y="2802284"/>
            <a:ext cx="2819402" cy="2541067"/>
          </a:xfrm>
          <a:prstGeom prst="rect">
            <a:avLst/>
          </a:prstGeom>
          <a:solidFill>
            <a:srgbClr val="BFBFBF"/>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0">
              <a:defRPr sz="1800"/>
            </a:pPr>
            <a:r>
              <a:rPr sz="2800">
                <a:latin typeface="Arial"/>
                <a:ea typeface="Arial"/>
                <a:cs typeface="Arial"/>
                <a:sym typeface="Arial"/>
              </a:rPr>
              <a:t> </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Arial"/>
                <a:ea typeface="Arial"/>
                <a:cs typeface="Arial"/>
                <a:sym typeface="Arial"/>
              </a:rPr>
              <a:t>                  </a:t>
            </a: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endParaRPr>
              <a:latin typeface="Calibri"/>
              <a:ea typeface="Calibri"/>
              <a:cs typeface="Calibri"/>
              <a:sym typeface="Calibri"/>
            </a:endParaRPr>
          </a:p>
          <a:p>
            <a:pPr lvl="0">
              <a:defRPr sz="1800"/>
            </a:pPr>
            <a:r>
              <a:rPr sz="2800">
                <a:latin typeface="Arial"/>
                <a:ea typeface="Arial"/>
                <a:cs typeface="Arial"/>
                <a:sym typeface="Arial"/>
              </a:rPr>
              <a:t> </a:t>
            </a:r>
          </a:p>
        </p:txBody>
      </p:sp>
      <p:sp>
        <p:nvSpPr>
          <p:cNvPr id="2779" name="Shape 2779"/>
          <p:cNvSpPr/>
          <p:nvPr/>
        </p:nvSpPr>
        <p:spPr>
          <a:xfrm>
            <a:off x="561394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80" name="Shape 2780"/>
          <p:cNvSpPr/>
          <p:nvPr/>
        </p:nvSpPr>
        <p:spPr>
          <a:xfrm>
            <a:off x="7150799" y="61341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81" name="Shape 2781"/>
          <p:cNvSpPr/>
          <p:nvPr/>
        </p:nvSpPr>
        <p:spPr>
          <a:xfrm>
            <a:off x="5702856" y="61087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82" name="Shape 2782"/>
          <p:cNvSpPr/>
          <p:nvPr/>
        </p:nvSpPr>
        <p:spPr>
          <a:xfrm>
            <a:off x="5702856" y="46609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83" name="Shape 2783"/>
          <p:cNvSpPr/>
          <p:nvPr/>
        </p:nvSpPr>
        <p:spPr>
          <a:xfrm>
            <a:off x="8636844" y="3251201"/>
            <a:ext cx="1168516" cy="1089027"/>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84" name="Shape 2784"/>
          <p:cNvSpPr/>
          <p:nvPr/>
        </p:nvSpPr>
        <p:spPr>
          <a:xfrm>
            <a:off x="4077098" y="3251201"/>
            <a:ext cx="1168516" cy="1089027"/>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85" name="Shape 2785"/>
          <p:cNvSpPr/>
          <p:nvPr/>
        </p:nvSpPr>
        <p:spPr>
          <a:xfrm>
            <a:off x="7112695" y="1892300"/>
            <a:ext cx="1168516"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86" name="Shape 2786"/>
          <p:cNvSpPr/>
          <p:nvPr/>
        </p:nvSpPr>
        <p:spPr>
          <a:xfrm>
            <a:off x="5655228" y="1854200"/>
            <a:ext cx="1170104" cy="1089026"/>
          </a:xfrm>
          <a:prstGeom prst="roundRect">
            <a:avLst>
              <a:gd name="adj" fmla="val 17486"/>
            </a:avLst>
          </a:prstGeom>
          <a:solidFill>
            <a:srgbClr val="EDA120"/>
          </a:solidFill>
          <a:ln w="25400">
            <a:solidFill/>
            <a:miter/>
          </a:ln>
        </p:spPr>
        <p:txBody>
          <a:bodyPr lIns="0" tIns="0" rIns="0" bIns="0"/>
          <a:lstStyle/>
          <a:p>
            <a:pPr lvl="0">
              <a:defRPr>
                <a:latin typeface="Arial"/>
                <a:ea typeface="Arial"/>
                <a:cs typeface="Arial"/>
                <a:sym typeface="Arial"/>
              </a:defRPr>
            </a:pPr>
          </a:p>
        </p:txBody>
      </p:sp>
      <p:sp>
        <p:nvSpPr>
          <p:cNvPr id="2787" name="Shape 2787"/>
          <p:cNvSpPr/>
          <p:nvPr/>
        </p:nvSpPr>
        <p:spPr>
          <a:xfrm>
            <a:off x="11645451" y="3655478"/>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.NET on IIS</a:t>
            </a:r>
          </a:p>
        </p:txBody>
      </p:sp>
      <p:sp>
        <p:nvSpPr>
          <p:cNvPr id="2788" name="Shape 2788"/>
          <p:cNvSpPr/>
          <p:nvPr/>
        </p:nvSpPr>
        <p:spPr>
          <a:xfrm>
            <a:off x="7153974" y="3244850"/>
            <a:ext cx="1170104"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89" name="Shape 2789"/>
          <p:cNvSpPr/>
          <p:nvPr/>
        </p:nvSpPr>
        <p:spPr>
          <a:xfrm>
            <a:off x="7084117" y="4670426"/>
            <a:ext cx="1170104" cy="1090615"/>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90" name="Shape 2790"/>
          <p:cNvSpPr/>
          <p:nvPr/>
        </p:nvSpPr>
        <p:spPr>
          <a:xfrm>
            <a:off x="8511419" y="5012790"/>
            <a:ext cx="5103777"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App Fabric - Caching Layer</a:t>
            </a:r>
          </a:p>
        </p:txBody>
      </p:sp>
      <p:sp>
        <p:nvSpPr>
          <p:cNvPr id="2791" name="Shape 2791"/>
          <p:cNvSpPr/>
          <p:nvPr/>
        </p:nvSpPr>
        <p:spPr>
          <a:xfrm>
            <a:off x="10124478" y="3244850"/>
            <a:ext cx="1170103"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92" name="Shape 2792"/>
          <p:cNvSpPr/>
          <p:nvPr/>
        </p:nvSpPr>
        <p:spPr>
          <a:xfrm>
            <a:off x="8547934" y="6376453"/>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Slaves</a:t>
            </a:r>
          </a:p>
        </p:txBody>
      </p:sp>
      <p:sp>
        <p:nvSpPr>
          <p:cNvPr id="2793" name="Shape 2793"/>
          <p:cNvSpPr/>
          <p:nvPr/>
        </p:nvSpPr>
        <p:spPr>
          <a:xfrm>
            <a:off x="7138096" y="7518400"/>
            <a:ext cx="1168516" cy="1089026"/>
          </a:xfrm>
          <a:prstGeom prst="roundRect">
            <a:avLst>
              <a:gd name="adj" fmla="val 17486"/>
            </a:avLst>
          </a:prstGeom>
          <a:solidFill>
            <a:srgbClr val="E3A020"/>
          </a:solidFill>
          <a:ln w="25400">
            <a:solidFill/>
            <a:miter/>
          </a:ln>
        </p:spPr>
        <p:txBody>
          <a:bodyPr lIns="0" tIns="0" rIns="0" bIns="0"/>
          <a:lstStyle/>
          <a:p>
            <a:pPr lvl="0">
              <a:defRPr>
                <a:latin typeface="Arial"/>
                <a:ea typeface="Arial"/>
                <a:cs typeface="Arial"/>
                <a:sym typeface="Arial"/>
              </a:defRPr>
            </a:pPr>
          </a:p>
        </p:txBody>
      </p:sp>
      <p:sp>
        <p:nvSpPr>
          <p:cNvPr id="2794" name="Shape 2794"/>
          <p:cNvSpPr/>
          <p:nvPr/>
        </p:nvSpPr>
        <p:spPr>
          <a:xfrm>
            <a:off x="8560636" y="7809965"/>
            <a:ext cx="4597851"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Microsoft SQL Server Master</a:t>
            </a:r>
          </a:p>
        </p:txBody>
      </p:sp>
      <p:sp>
        <p:nvSpPr>
          <p:cNvPr id="2795" name="Shape 2795"/>
          <p:cNvSpPr/>
          <p:nvPr/>
        </p:nvSpPr>
        <p:spPr>
          <a:xfrm>
            <a:off x="8662244"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Nagios</a:t>
            </a:r>
          </a:p>
        </p:txBody>
      </p:sp>
      <p:sp>
        <p:nvSpPr>
          <p:cNvPr id="2796" name="Shape 2796"/>
          <p:cNvSpPr/>
          <p:nvPr/>
        </p:nvSpPr>
        <p:spPr>
          <a:xfrm>
            <a:off x="3581748" y="2171165"/>
            <a:ext cx="2692665" cy="3947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a:latin typeface="Arial"/>
                <a:ea typeface="Arial"/>
                <a:cs typeface="Arial"/>
                <a:sym typeface="Arial"/>
              </a:defRPr>
            </a:lvl1pPr>
          </a:lstStyle>
          <a:p>
            <a:pPr lvl="0">
              <a:defRPr sz="1800"/>
            </a:pPr>
            <a:r>
              <a:rPr sz="2800"/>
              <a:t>Solarwinds</a:t>
            </a:r>
          </a:p>
        </p:txBody>
      </p:sp>
      <p:sp>
        <p:nvSpPr>
          <p:cNvPr id="2797" name="Shape 2797"/>
          <p:cNvSpPr/>
          <p:nvPr/>
        </p:nvSpPr>
        <p:spPr>
          <a:xfrm flipH="1">
            <a:off x="4712160" y="2666999"/>
            <a:ext cx="1536852" cy="1524002"/>
          </a:xfrm>
          <a:prstGeom prst="line">
            <a:avLst/>
          </a:prstGeom>
          <a:ln w="38100">
            <a:solidFill/>
            <a:miter/>
            <a:headEnd type="stealth"/>
            <a:tailEnd type="stealth"/>
          </a:ln>
        </p:spPr>
        <p:txBody>
          <a:bodyPr lIns="0" tIns="0" rIns="0" bIns="0"/>
          <a:lstStyle/>
          <a:p>
            <a:pPr lvl="0" defTabSz="457200">
              <a:defRPr sz="1200"/>
            </a:pPr>
          </a:p>
        </p:txBody>
      </p:sp>
      <p:sp>
        <p:nvSpPr>
          <p:cNvPr id="2798" name="Shape 2798"/>
          <p:cNvSpPr/>
          <p:nvPr/>
        </p:nvSpPr>
        <p:spPr>
          <a:xfrm>
            <a:off x="6274413" y="2641599"/>
            <a:ext cx="12703" cy="1498602"/>
          </a:xfrm>
          <a:prstGeom prst="line">
            <a:avLst/>
          </a:prstGeom>
          <a:ln w="38100">
            <a:solidFill/>
            <a:miter/>
            <a:headEnd type="stealth"/>
            <a:tailEnd type="stealth"/>
          </a:ln>
        </p:spPr>
        <p:txBody>
          <a:bodyPr lIns="0" tIns="0" rIns="0" bIns="0"/>
          <a:lstStyle/>
          <a:p>
            <a:pPr lvl="0" defTabSz="457200">
              <a:defRPr sz="1200"/>
            </a:pPr>
          </a:p>
        </p:txBody>
      </p:sp>
      <p:sp>
        <p:nvSpPr>
          <p:cNvPr id="2799" name="Shape 2799"/>
          <p:cNvSpPr/>
          <p:nvPr/>
        </p:nvSpPr>
        <p:spPr>
          <a:xfrm>
            <a:off x="6274413" y="2666999"/>
            <a:ext cx="1511450" cy="1409702"/>
          </a:xfrm>
          <a:prstGeom prst="line">
            <a:avLst/>
          </a:prstGeom>
          <a:ln w="38100">
            <a:solidFill/>
            <a:miter/>
            <a:headEnd type="stealth"/>
            <a:tailEnd type="stealth"/>
          </a:ln>
        </p:spPr>
        <p:txBody>
          <a:bodyPr lIns="0" tIns="0" rIns="0" bIns="0"/>
          <a:lstStyle/>
          <a:p>
            <a:pPr lvl="0" defTabSz="457200">
              <a:defRPr sz="1200"/>
            </a:pPr>
          </a:p>
        </p:txBody>
      </p:sp>
      <p:sp>
        <p:nvSpPr>
          <p:cNvPr id="2800" name="Shape 2800"/>
          <p:cNvSpPr/>
          <p:nvPr/>
        </p:nvSpPr>
        <p:spPr>
          <a:xfrm>
            <a:off x="6287114" y="2730499"/>
            <a:ext cx="2972090" cy="1371603"/>
          </a:xfrm>
          <a:prstGeom prst="line">
            <a:avLst/>
          </a:prstGeom>
          <a:ln w="38100">
            <a:solidFill/>
            <a:miter/>
            <a:headEnd type="stealth"/>
            <a:tailEnd type="stealth"/>
          </a:ln>
        </p:spPr>
        <p:txBody>
          <a:bodyPr lIns="0" tIns="0" rIns="0" bIns="0"/>
          <a:lstStyle/>
          <a:p>
            <a:pPr lvl="0" defTabSz="457200">
              <a:defRPr sz="1200"/>
            </a:pPr>
          </a:p>
        </p:txBody>
      </p:sp>
      <p:sp>
        <p:nvSpPr>
          <p:cNvPr id="2801" name="Shape 2801"/>
          <p:cNvSpPr/>
          <p:nvPr/>
        </p:nvSpPr>
        <p:spPr>
          <a:xfrm>
            <a:off x="6249008" y="2755899"/>
            <a:ext cx="4496242" cy="1358902"/>
          </a:xfrm>
          <a:prstGeom prst="line">
            <a:avLst/>
          </a:prstGeom>
          <a:ln w="38100">
            <a:solidFill/>
            <a:miter/>
            <a:headEnd type="stealth"/>
            <a:tailEnd type="stealth"/>
          </a:ln>
        </p:spPr>
        <p:txBody>
          <a:bodyPr lIns="0" tIns="0" rIns="0" bIns="0"/>
          <a:lstStyle/>
          <a:p>
            <a:pPr lvl="0" defTabSz="457200">
              <a:defRPr sz="1200"/>
            </a:pPr>
          </a:p>
        </p:txBody>
      </p:sp>
      <p:sp>
        <p:nvSpPr>
          <p:cNvPr id="2802" name="Shape 2802"/>
          <p:cNvSpPr/>
          <p:nvPr/>
        </p:nvSpPr>
        <p:spPr>
          <a:xfrm flipH="1">
            <a:off x="4762965" y="2743199"/>
            <a:ext cx="2959390" cy="1397002"/>
          </a:xfrm>
          <a:prstGeom prst="line">
            <a:avLst/>
          </a:prstGeom>
          <a:ln w="38100">
            <a:solidFill/>
            <a:miter/>
            <a:headEnd type="stealth"/>
            <a:tailEnd type="stealth"/>
          </a:ln>
        </p:spPr>
        <p:txBody>
          <a:bodyPr lIns="0" tIns="0" rIns="0" bIns="0"/>
          <a:lstStyle/>
          <a:p>
            <a:pPr lvl="0" defTabSz="457200">
              <a:defRPr sz="1200"/>
            </a:pPr>
          </a:p>
        </p:txBody>
      </p:sp>
      <p:sp>
        <p:nvSpPr>
          <p:cNvPr id="2803" name="Shape 2803"/>
          <p:cNvSpPr/>
          <p:nvPr/>
        </p:nvSpPr>
        <p:spPr>
          <a:xfrm flipH="1">
            <a:off x="6223608" y="2755899"/>
            <a:ext cx="1511450" cy="1346202"/>
          </a:xfrm>
          <a:prstGeom prst="line">
            <a:avLst/>
          </a:prstGeom>
          <a:ln w="38100">
            <a:solidFill/>
            <a:miter/>
            <a:headEnd type="stealth"/>
            <a:tailEnd type="stealth"/>
          </a:ln>
        </p:spPr>
        <p:txBody>
          <a:bodyPr lIns="0" tIns="0" rIns="0" bIns="0"/>
          <a:lstStyle/>
          <a:p>
            <a:pPr lvl="0" defTabSz="457200">
              <a:defRPr sz="1200"/>
            </a:pPr>
          </a:p>
        </p:txBody>
      </p:sp>
      <p:sp>
        <p:nvSpPr>
          <p:cNvPr id="2804" name="Shape 2804"/>
          <p:cNvSpPr/>
          <p:nvPr/>
        </p:nvSpPr>
        <p:spPr>
          <a:xfrm>
            <a:off x="7747757" y="2717799"/>
            <a:ext cx="2" cy="1346202"/>
          </a:xfrm>
          <a:prstGeom prst="line">
            <a:avLst/>
          </a:prstGeom>
          <a:ln w="38100">
            <a:solidFill/>
            <a:miter/>
            <a:headEnd type="stealth"/>
            <a:tailEnd type="stealth"/>
          </a:ln>
        </p:spPr>
        <p:txBody>
          <a:bodyPr lIns="0" tIns="0" rIns="0" bIns="0"/>
          <a:lstStyle/>
          <a:p>
            <a:pPr lvl="0" defTabSz="457200">
              <a:defRPr sz="1200"/>
            </a:pPr>
          </a:p>
        </p:txBody>
      </p:sp>
      <p:sp>
        <p:nvSpPr>
          <p:cNvPr id="2805" name="Shape 2805"/>
          <p:cNvSpPr/>
          <p:nvPr/>
        </p:nvSpPr>
        <p:spPr>
          <a:xfrm>
            <a:off x="7811262" y="2806699"/>
            <a:ext cx="1473345" cy="1308102"/>
          </a:xfrm>
          <a:prstGeom prst="line">
            <a:avLst/>
          </a:prstGeom>
          <a:ln w="38100">
            <a:solidFill/>
            <a:miter/>
            <a:headEnd type="stealth"/>
            <a:tailEnd type="stealth"/>
          </a:ln>
        </p:spPr>
        <p:txBody>
          <a:bodyPr lIns="0" tIns="0" rIns="0" bIns="0"/>
          <a:lstStyle/>
          <a:p>
            <a:pPr lvl="0" defTabSz="457200">
              <a:defRPr sz="1200"/>
            </a:pPr>
          </a:p>
        </p:txBody>
      </p:sp>
      <p:sp>
        <p:nvSpPr>
          <p:cNvPr id="2806" name="Shape 2806"/>
          <p:cNvSpPr/>
          <p:nvPr/>
        </p:nvSpPr>
        <p:spPr>
          <a:xfrm>
            <a:off x="7696951" y="2755900"/>
            <a:ext cx="3061001" cy="1395414"/>
          </a:xfrm>
          <a:prstGeom prst="line">
            <a:avLst/>
          </a:prstGeom>
          <a:ln w="38100">
            <a:solidFill/>
            <a:miter/>
            <a:headEnd type="stealth"/>
            <a:tailEnd type="stealth"/>
          </a:ln>
        </p:spPr>
        <p:txBody>
          <a:bodyPr lIns="0" tIns="0" rIns="0" bIns="0"/>
          <a:lstStyle/>
          <a:p>
            <a:pPr lvl="0" defTabSz="457200">
              <a:defRPr sz="1200"/>
            </a:pPr>
          </a:p>
        </p:txBody>
      </p:sp>
      <p:sp>
        <p:nvSpPr>
          <p:cNvPr id="2807" name="Shape 2807"/>
          <p:cNvSpPr/>
          <p:nvPr/>
        </p:nvSpPr>
        <p:spPr>
          <a:xfrm flipH="1" flipV="1">
            <a:off x="4813770" y="4025898"/>
            <a:ext cx="1511450" cy="1041403"/>
          </a:xfrm>
          <a:prstGeom prst="line">
            <a:avLst/>
          </a:prstGeom>
          <a:ln w="38100">
            <a:solidFill/>
            <a:miter/>
            <a:headEnd type="stealth"/>
            <a:tailEnd type="stealth"/>
          </a:ln>
        </p:spPr>
        <p:txBody>
          <a:bodyPr lIns="0" tIns="0" rIns="0" bIns="0"/>
          <a:lstStyle/>
          <a:p>
            <a:pPr lvl="0" defTabSz="457200">
              <a:defRPr sz="1200"/>
            </a:pPr>
          </a:p>
        </p:txBody>
      </p:sp>
      <p:sp>
        <p:nvSpPr>
          <p:cNvPr id="2808" name="Shape 2808"/>
          <p:cNvSpPr/>
          <p:nvPr/>
        </p:nvSpPr>
        <p:spPr>
          <a:xfrm flipV="1">
            <a:off x="6325218" y="4114798"/>
            <a:ext cx="2" cy="812802"/>
          </a:xfrm>
          <a:prstGeom prst="line">
            <a:avLst/>
          </a:prstGeom>
          <a:ln w="38100">
            <a:solidFill/>
            <a:miter/>
            <a:headEnd type="stealth"/>
            <a:tailEnd type="stealth"/>
          </a:ln>
        </p:spPr>
        <p:txBody>
          <a:bodyPr lIns="0" tIns="0" rIns="0" bIns="0"/>
          <a:lstStyle/>
          <a:p>
            <a:pPr lvl="0" defTabSz="457200">
              <a:defRPr sz="1200"/>
            </a:pPr>
          </a:p>
        </p:txBody>
      </p:sp>
      <p:sp>
        <p:nvSpPr>
          <p:cNvPr id="2809" name="Shape 2809"/>
          <p:cNvSpPr/>
          <p:nvPr/>
        </p:nvSpPr>
        <p:spPr>
          <a:xfrm flipV="1">
            <a:off x="6414127" y="4102098"/>
            <a:ext cx="1384437" cy="1003302"/>
          </a:xfrm>
          <a:prstGeom prst="line">
            <a:avLst/>
          </a:prstGeom>
          <a:ln w="38100">
            <a:solidFill/>
            <a:miter/>
            <a:headEnd type="stealth"/>
            <a:tailEnd type="stealth"/>
          </a:ln>
        </p:spPr>
        <p:txBody>
          <a:bodyPr lIns="0" tIns="0" rIns="0" bIns="0"/>
          <a:lstStyle/>
          <a:p>
            <a:pPr lvl="0" defTabSz="457200">
              <a:defRPr sz="1200"/>
            </a:pPr>
          </a:p>
        </p:txBody>
      </p:sp>
      <p:sp>
        <p:nvSpPr>
          <p:cNvPr id="2810" name="Shape 2810"/>
          <p:cNvSpPr/>
          <p:nvPr/>
        </p:nvSpPr>
        <p:spPr>
          <a:xfrm flipV="1">
            <a:off x="6350620" y="4178298"/>
            <a:ext cx="3022897" cy="889002"/>
          </a:xfrm>
          <a:prstGeom prst="line">
            <a:avLst/>
          </a:prstGeom>
          <a:ln w="38100">
            <a:solidFill/>
            <a:miter/>
            <a:headEnd type="stealth"/>
            <a:tailEnd type="stealth"/>
          </a:ln>
        </p:spPr>
        <p:txBody>
          <a:bodyPr lIns="0" tIns="0" rIns="0" bIns="0"/>
          <a:lstStyle/>
          <a:p>
            <a:pPr lvl="0" defTabSz="457200">
              <a:defRPr sz="1200"/>
            </a:pPr>
          </a:p>
        </p:txBody>
      </p:sp>
      <p:sp>
        <p:nvSpPr>
          <p:cNvPr id="2811" name="Shape 2811"/>
          <p:cNvSpPr/>
          <p:nvPr/>
        </p:nvSpPr>
        <p:spPr>
          <a:xfrm flipV="1">
            <a:off x="6337919" y="4191002"/>
            <a:ext cx="4521642" cy="836614"/>
          </a:xfrm>
          <a:prstGeom prst="line">
            <a:avLst/>
          </a:prstGeom>
          <a:ln w="38100">
            <a:solidFill/>
            <a:miter/>
            <a:headEnd type="stealth"/>
            <a:tailEnd type="stealth"/>
          </a:ln>
        </p:spPr>
        <p:txBody>
          <a:bodyPr lIns="0" tIns="0" rIns="0" bIns="0"/>
          <a:lstStyle/>
          <a:p>
            <a:pPr lvl="0" defTabSz="457200">
              <a:defRPr sz="1200"/>
            </a:pPr>
          </a:p>
        </p:txBody>
      </p:sp>
      <p:sp>
        <p:nvSpPr>
          <p:cNvPr id="2812" name="Shape 2812"/>
          <p:cNvSpPr/>
          <p:nvPr/>
        </p:nvSpPr>
        <p:spPr>
          <a:xfrm>
            <a:off x="6464929" y="6743699"/>
            <a:ext cx="1193919" cy="1270002"/>
          </a:xfrm>
          <a:prstGeom prst="line">
            <a:avLst/>
          </a:prstGeom>
          <a:ln w="38100">
            <a:solidFill/>
            <a:miter/>
            <a:headEnd type="stealth"/>
            <a:tailEnd type="stealth"/>
          </a:ln>
        </p:spPr>
        <p:txBody>
          <a:bodyPr lIns="0" tIns="0" rIns="0" bIns="0"/>
          <a:lstStyle/>
          <a:p>
            <a:pPr lvl="0" defTabSz="457200">
              <a:defRPr sz="1200"/>
            </a:pPr>
          </a:p>
        </p:txBody>
      </p:sp>
      <p:sp>
        <p:nvSpPr>
          <p:cNvPr id="2813" name="Shape 2813"/>
          <p:cNvSpPr/>
          <p:nvPr/>
        </p:nvSpPr>
        <p:spPr>
          <a:xfrm flipV="1">
            <a:off x="6706254" y="6527799"/>
            <a:ext cx="749376" cy="25402"/>
          </a:xfrm>
          <a:prstGeom prst="line">
            <a:avLst/>
          </a:prstGeom>
          <a:ln w="38100">
            <a:solidFill/>
            <a:miter/>
            <a:headEnd type="stealth"/>
            <a:tailEnd type="stealth"/>
          </a:ln>
        </p:spPr>
        <p:txBody>
          <a:bodyPr lIns="0" tIns="0" rIns="0" bIns="0"/>
          <a:lstStyle/>
          <a:p>
            <a:pPr lvl="0" defTabSz="457200">
              <a:defRPr sz="1200"/>
            </a:pPr>
          </a:p>
        </p:txBody>
      </p:sp>
      <p:sp>
        <p:nvSpPr>
          <p:cNvPr id="2814" name="Shape 2814"/>
          <p:cNvSpPr/>
          <p:nvPr/>
        </p:nvSpPr>
        <p:spPr>
          <a:xfrm>
            <a:off x="6363322" y="5473700"/>
            <a:ext cx="25404" cy="939801"/>
          </a:xfrm>
          <a:prstGeom prst="line">
            <a:avLst/>
          </a:prstGeom>
          <a:ln w="38100">
            <a:solidFill/>
            <a:miter/>
            <a:headEnd type="stealth"/>
            <a:tailEnd type="stealth"/>
          </a:ln>
        </p:spPr>
        <p:txBody>
          <a:bodyPr lIns="0" tIns="0" rIns="0" bIns="0"/>
          <a:lstStyle/>
          <a:p>
            <a:pPr lvl="0" defTabSz="457200">
              <a:defRPr sz="1200"/>
            </a:pPr>
          </a:p>
        </p:txBody>
      </p:sp>
      <p:sp>
        <p:nvSpPr>
          <p:cNvPr id="2815" name="Shape 2815"/>
          <p:cNvSpPr/>
          <p:nvPr/>
        </p:nvSpPr>
        <p:spPr>
          <a:xfrm flipH="1">
            <a:off x="6515734" y="5448300"/>
            <a:ext cx="1143114" cy="1003302"/>
          </a:xfrm>
          <a:prstGeom prst="line">
            <a:avLst/>
          </a:prstGeom>
          <a:ln w="38100">
            <a:solidFill/>
            <a:miter/>
            <a:headEnd type="stealth"/>
            <a:tailEnd type="stealth"/>
          </a:ln>
        </p:spPr>
        <p:txBody>
          <a:bodyPr lIns="0" tIns="0" rIns="0" bIns="0"/>
          <a:lstStyle/>
          <a:p>
            <a:pPr lvl="0" defTabSz="457200">
              <a:defRPr sz="1200"/>
            </a:pPr>
          </a:p>
        </p:txBody>
      </p:sp>
      <p:sp>
        <p:nvSpPr>
          <p:cNvPr id="2816" name="Shape 2816"/>
          <p:cNvSpPr/>
          <p:nvPr/>
        </p:nvSpPr>
        <p:spPr>
          <a:xfrm>
            <a:off x="2794273" y="3251201"/>
            <a:ext cx="1168516" cy="1089027"/>
          </a:xfrm>
          <a:prstGeom prst="roundRect">
            <a:avLst>
              <a:gd name="adj" fmla="val 17486"/>
            </a:avLst>
          </a:prstGeom>
          <a:solidFill>
            <a:srgbClr val="FF0000"/>
          </a:solidFill>
          <a:ln w="25400">
            <a:solidFill/>
            <a:miter/>
          </a:ln>
        </p:spPr>
        <p:txBody>
          <a:bodyPr lIns="0" tIns="0" rIns="0" bIns="0"/>
          <a:lstStyle/>
          <a:p>
            <a:pPr lvl="0">
              <a:defRPr>
                <a:latin typeface="Arial"/>
                <a:ea typeface="Arial"/>
                <a:cs typeface="Arial"/>
                <a:sym typeface="Arial"/>
              </a:defRPr>
            </a:pPr>
          </a:p>
        </p:txBody>
      </p:sp>
      <p:sp>
        <p:nvSpPr>
          <p:cNvPr id="2817" name="Shape 2817"/>
          <p:cNvSpPr/>
          <p:nvPr/>
        </p:nvSpPr>
        <p:spPr>
          <a:xfrm flipH="1" flipV="1">
            <a:off x="3429334" y="4102098"/>
            <a:ext cx="2832379" cy="11684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18" name="Shape 2818"/>
          <p:cNvSpPr/>
          <p:nvPr/>
        </p:nvSpPr>
        <p:spPr>
          <a:xfrm flipH="1" flipV="1">
            <a:off x="3403932" y="4102098"/>
            <a:ext cx="2654562" cy="25400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19" name="Shape 2819"/>
          <p:cNvSpPr/>
          <p:nvPr/>
        </p:nvSpPr>
        <p:spPr>
          <a:xfrm>
            <a:off x="800176" y="308483"/>
            <a:ext cx="14657235" cy="986917"/>
          </a:xfrm>
          <a:prstGeom prst="rect">
            <a:avLst/>
          </a:prstGeom>
          <a:ln w="12700">
            <a:miter lim="400000"/>
          </a:ln>
          <a:effectLst>
            <a:outerShdw sx="100000" sy="100000" kx="0" ky="0" algn="b" rotWithShape="0" blurRad="50800" dist="25399" dir="2700000">
              <a:srgbClr val="000000">
                <a:alpha val="75000"/>
              </a:srgbClr>
            </a:outerShdw>
          </a:effectLst>
          <a:extLst>
            <a:ext uri="{C572A759-6A51-4108-AA02-DFA0A04FC94B}">
              <ma14:wrappingTextBoxFlag xmlns:ma14="http://schemas.microsoft.com/office/mac/drawingml/2011/main" val="1"/>
            </a:ext>
          </a:extLst>
        </p:spPr>
        <p:txBody>
          <a:bodyPr lIns="0" tIns="0" rIns="0" bIns="0" anchor="b">
            <a:spAutoFit/>
          </a:bodyPr>
          <a:lstStyle/>
          <a:p>
            <a:pPr lvl="0">
              <a:defRPr sz="1800"/>
            </a:pPr>
            <a:r>
              <a:rPr sz="7000">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rPr>
              <a:t>...this can happen </a:t>
            </a:r>
            <a:r>
              <a:rPr sz="7000" u="sng">
                <a:solidFill>
                  <a:srgbClr val="FFFFFF"/>
                </a:solidFill>
                <a:effectLst>
                  <a:outerShdw sx="100000" sy="100000" kx="0" ky="0" algn="b" rotWithShape="0" blurRad="38100" dist="38100" dir="2700000">
                    <a:srgbClr val="DDDDDD"/>
                  </a:outerShdw>
                </a:effectLst>
                <a:latin typeface="Arial Bold"/>
                <a:ea typeface="Arial Bold"/>
                <a:cs typeface="Arial Bold"/>
                <a:sym typeface="Arial Bold"/>
              </a:rPr>
              <a:t>automatically</a:t>
            </a:r>
          </a:p>
        </p:txBody>
      </p:sp>
      <p:sp>
        <p:nvSpPr>
          <p:cNvPr id="2820" name="Shape 2820"/>
          <p:cNvSpPr/>
          <p:nvPr/>
        </p:nvSpPr>
        <p:spPr>
          <a:xfrm flipH="1">
            <a:off x="3353127" y="2743200"/>
            <a:ext cx="4216814" cy="900114"/>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
        <p:nvSpPr>
          <p:cNvPr id="2821" name="Shape 2821"/>
          <p:cNvSpPr/>
          <p:nvPr/>
        </p:nvSpPr>
        <p:spPr>
          <a:xfrm flipH="1">
            <a:off x="3353127" y="2616200"/>
            <a:ext cx="2692665" cy="990602"/>
          </a:xfrm>
          <a:prstGeom prst="line">
            <a:avLst/>
          </a:prstGeom>
          <a:solidFill>
            <a:srgbClr val="FF0000"/>
          </a:solidFill>
          <a:ln w="25400">
            <a:solidFill>
              <a:srgbClr val="00FF00"/>
            </a:solidFill>
            <a:miter/>
            <a:headEnd type="stealth"/>
            <a:tailEnd type="stealth"/>
          </a:ln>
        </p:spPr>
        <p:txBody>
          <a:bodyPr lIns="0" tIns="0" rIns="0" bIns="0"/>
          <a:lstStyle/>
          <a:p>
            <a:pPr lvl="0" defTabSz="457200">
              <a:defRPr sz="1200"/>
            </a:pP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8" tIns="45718" rIns="45718" bIns="45718" numCol="1" spcCol="38100" rtlCol="0" anchor="ctr" upright="0">
        <a:spAutoFit/>
      </a:bodyPr>
      <a:lstStyle>
        <a:defPPr marL="0" marR="0" indent="0" algn="l" defTabSz="1408059"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1408059"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8" tIns="45718" rIns="45718" bIns="45718" numCol="1" spcCol="38100" rtlCol="0" anchor="ctr" upright="0">
        <a:spAutoFit/>
      </a:bodyPr>
      <a:lstStyle>
        <a:defPPr marL="0" marR="0" indent="0" algn="l" defTabSz="1408059"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F81BD"/>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upright="0">
        <a:spAutoFit/>
      </a:bodyPr>
      <a:lstStyle>
        <a:defPPr marL="0" marR="0" indent="0" algn="l" defTabSz="1408059"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